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3" r:id="rId2"/>
    <p:sldMasterId id="2147483689" r:id="rId3"/>
    <p:sldMasterId id="2147483718" r:id="rId4"/>
  </p:sldMasterIdLst>
  <p:notesMasterIdLst>
    <p:notesMasterId r:id="rId114"/>
  </p:notesMasterIdLst>
  <p:sldIdLst>
    <p:sldId id="1114" r:id="rId5"/>
    <p:sldId id="1140" r:id="rId6"/>
    <p:sldId id="1115" r:id="rId7"/>
    <p:sldId id="1189" r:id="rId8"/>
    <p:sldId id="673" r:id="rId9"/>
    <p:sldId id="1181" r:id="rId10"/>
    <p:sldId id="718" r:id="rId11"/>
    <p:sldId id="1160" r:id="rId12"/>
    <p:sldId id="423" r:id="rId13"/>
    <p:sldId id="424" r:id="rId14"/>
    <p:sldId id="425" r:id="rId15"/>
    <p:sldId id="426" r:id="rId16"/>
    <p:sldId id="427" r:id="rId17"/>
    <p:sldId id="428" r:id="rId18"/>
    <p:sldId id="429" r:id="rId19"/>
    <p:sldId id="1161" r:id="rId20"/>
    <p:sldId id="436" r:id="rId21"/>
    <p:sldId id="416" r:id="rId22"/>
    <p:sldId id="1173" r:id="rId23"/>
    <p:sldId id="1174" r:id="rId24"/>
    <p:sldId id="1175" r:id="rId25"/>
    <p:sldId id="1176" r:id="rId26"/>
    <p:sldId id="1177" r:id="rId27"/>
    <p:sldId id="1156" r:id="rId28"/>
    <p:sldId id="1178" r:id="rId29"/>
    <p:sldId id="1179" r:id="rId30"/>
    <p:sldId id="1180" r:id="rId31"/>
    <p:sldId id="1155" r:id="rId32"/>
    <p:sldId id="449" r:id="rId33"/>
    <p:sldId id="1163" r:id="rId34"/>
    <p:sldId id="452" r:id="rId35"/>
    <p:sldId id="1183" r:id="rId36"/>
    <p:sldId id="1182" r:id="rId37"/>
    <p:sldId id="1162" r:id="rId38"/>
    <p:sldId id="456" r:id="rId39"/>
    <p:sldId id="1151" r:id="rId40"/>
    <p:sldId id="334" r:id="rId41"/>
    <p:sldId id="1184" r:id="rId42"/>
    <p:sldId id="335" r:id="rId43"/>
    <p:sldId id="336" r:id="rId44"/>
    <p:sldId id="337" r:id="rId45"/>
    <p:sldId id="1185" r:id="rId46"/>
    <p:sldId id="397" r:id="rId47"/>
    <p:sldId id="400" r:id="rId48"/>
    <p:sldId id="401" r:id="rId49"/>
    <p:sldId id="402" r:id="rId50"/>
    <p:sldId id="338" r:id="rId51"/>
    <p:sldId id="339" r:id="rId52"/>
    <p:sldId id="341" r:id="rId53"/>
    <p:sldId id="342" r:id="rId54"/>
    <p:sldId id="1158" r:id="rId55"/>
    <p:sldId id="343" r:id="rId56"/>
    <p:sldId id="1152" r:id="rId57"/>
    <p:sldId id="348" r:id="rId58"/>
    <p:sldId id="1187" r:id="rId59"/>
    <p:sldId id="365" r:id="rId60"/>
    <p:sldId id="366" r:id="rId61"/>
    <p:sldId id="367" r:id="rId62"/>
    <p:sldId id="368" r:id="rId63"/>
    <p:sldId id="1190" r:id="rId64"/>
    <p:sldId id="349" r:id="rId65"/>
    <p:sldId id="360" r:id="rId66"/>
    <p:sldId id="361" r:id="rId67"/>
    <p:sldId id="362" r:id="rId68"/>
    <p:sldId id="363" r:id="rId69"/>
    <p:sldId id="421" r:id="rId70"/>
    <p:sldId id="403" r:id="rId71"/>
    <p:sldId id="364" r:id="rId72"/>
    <p:sldId id="369" r:id="rId73"/>
    <p:sldId id="370" r:id="rId74"/>
    <p:sldId id="350" r:id="rId75"/>
    <p:sldId id="352" r:id="rId76"/>
    <p:sldId id="353" r:id="rId77"/>
    <p:sldId id="354" r:id="rId78"/>
    <p:sldId id="355" r:id="rId79"/>
    <p:sldId id="356" r:id="rId80"/>
    <p:sldId id="411" r:id="rId81"/>
    <p:sldId id="1157" r:id="rId82"/>
    <p:sldId id="412" r:id="rId83"/>
    <p:sldId id="413" r:id="rId84"/>
    <p:sldId id="378" r:id="rId85"/>
    <p:sldId id="380" r:id="rId86"/>
    <p:sldId id="393" r:id="rId87"/>
    <p:sldId id="394" r:id="rId88"/>
    <p:sldId id="458" r:id="rId89"/>
    <p:sldId id="1191" r:id="rId90"/>
    <p:sldId id="459" r:id="rId91"/>
    <p:sldId id="460" r:id="rId92"/>
    <p:sldId id="461" r:id="rId93"/>
    <p:sldId id="414" r:id="rId94"/>
    <p:sldId id="1153" r:id="rId95"/>
    <p:sldId id="381" r:id="rId96"/>
    <p:sldId id="398" r:id="rId97"/>
    <p:sldId id="422" r:id="rId98"/>
    <p:sldId id="399" r:id="rId99"/>
    <p:sldId id="1188" r:id="rId100"/>
    <p:sldId id="1154" r:id="rId101"/>
    <p:sldId id="1143" r:id="rId102"/>
    <p:sldId id="1200" r:id="rId103"/>
    <p:sldId id="1201" r:id="rId104"/>
    <p:sldId id="1202" r:id="rId105"/>
    <p:sldId id="1203" r:id="rId106"/>
    <p:sldId id="1204" r:id="rId107"/>
    <p:sldId id="1205" r:id="rId108"/>
    <p:sldId id="1206" r:id="rId109"/>
    <p:sldId id="1207" r:id="rId110"/>
    <p:sldId id="1142" r:id="rId111"/>
    <p:sldId id="1111" r:id="rId112"/>
    <p:sldId id="1112" r:id="rId1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38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FCFE47-C476-4683-ADB3-060AE1AFF0F5}" v="4" dt="2023-05-04T18:20:44.4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15" autoAdjust="0"/>
    <p:restoredTop sz="86429" autoAdjust="0"/>
  </p:normalViewPr>
  <p:slideViewPr>
    <p:cSldViewPr snapToGrid="0">
      <p:cViewPr>
        <p:scale>
          <a:sx n="86" d="100"/>
          <a:sy n="86" d="100"/>
        </p:scale>
        <p:origin x="1554" y="228"/>
      </p:cViewPr>
      <p:guideLst/>
    </p:cSldViewPr>
  </p:slideViewPr>
  <p:outlineViewPr>
    <p:cViewPr>
      <p:scale>
        <a:sx n="33" d="100"/>
        <a:sy n="33" d="100"/>
      </p:scale>
      <p:origin x="0" y="-305949"/>
    </p:cViewPr>
  </p:outlineViewPr>
  <p:notesTextViewPr>
    <p:cViewPr>
      <p:scale>
        <a:sx n="3" d="2"/>
        <a:sy n="3" d="2"/>
      </p:scale>
      <p:origin x="0" y="0"/>
    </p:cViewPr>
  </p:notesTextViewPr>
  <p:sorterViewPr>
    <p:cViewPr varScale="1">
      <p:scale>
        <a:sx n="1" d="1"/>
        <a:sy n="1" d="1"/>
      </p:scale>
      <p:origin x="0" y="-139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heme" Target="theme/theme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notesMaster" Target="notesMasters/notesMaster1.xml"/><Relationship Id="rId119"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370F4-38B9-4A65-801E-CBA9DE83404D}" type="datetimeFigureOut">
              <a:rPr lang="en-US" smtClean="0"/>
              <a:t>5/4/2023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20ADD-AEC1-4202-A62B-D402CBC0977B}" type="slidenum">
              <a:rPr lang="en-US" smtClean="0"/>
              <a:t>‹#›</a:t>
            </a:fld>
            <a:endParaRPr lang="en-US" dirty="0"/>
          </a:p>
        </p:txBody>
      </p:sp>
    </p:spTree>
    <p:extLst>
      <p:ext uri="{BB962C8B-B14F-4D97-AF65-F5344CB8AC3E}">
        <p14:creationId xmlns:p14="http://schemas.microsoft.com/office/powerpoint/2010/main" val="106762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620ADD-AEC1-4202-A62B-D402CBC0977B}" type="slidenum">
              <a:rPr lang="en-US" smtClean="0"/>
              <a:t>2</a:t>
            </a:fld>
            <a:endParaRPr lang="en-US" dirty="0"/>
          </a:p>
        </p:txBody>
      </p:sp>
    </p:spTree>
    <p:extLst>
      <p:ext uri="{BB962C8B-B14F-4D97-AF65-F5344CB8AC3E}">
        <p14:creationId xmlns:p14="http://schemas.microsoft.com/office/powerpoint/2010/main" val="687890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32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1"/>
            <a:ext cx="4160838" cy="365125"/>
          </a:xfrm>
          <a:prstGeom prst="rect">
            <a:avLst/>
          </a:prstGeom>
        </p:spPr>
        <p:txBody>
          <a:bodyPr/>
          <a:lstStyle/>
          <a:p>
            <a:r>
              <a:rPr lang="en-US">
                <a:solidFill>
                  <a:prstClr val="black"/>
                </a:solidFill>
              </a:rPr>
              <a:t>2018 IBC and IFC Use of Fire Sprinklers and Alarms</a:t>
            </a:r>
          </a:p>
        </p:txBody>
      </p:sp>
      <p:sp>
        <p:nvSpPr>
          <p:cNvPr id="6" name="Footer Placeholder 5"/>
          <p:cNvSpPr>
            <a:spLocks noGrp="1"/>
          </p:cNvSpPr>
          <p:nvPr>
            <p:ph type="ftr" sz="quarter" idx="12"/>
          </p:nvPr>
        </p:nvSpPr>
        <p:spPr>
          <a:xfrm>
            <a:off x="0" y="6948490"/>
            <a:ext cx="4160838" cy="365125"/>
          </a:xfrm>
          <a:prstGeom prst="rect">
            <a:avLst/>
          </a:prstGeom>
        </p:spPr>
        <p:txBody>
          <a:bodyPr/>
          <a:lstStyle/>
          <a:p>
            <a:r>
              <a:rPr lang="en-US">
                <a:solidFill>
                  <a:prstClr val="black"/>
                </a:solidFill>
              </a:rPr>
              <a:t>Copyright 2018 International Code Council</a:t>
            </a:r>
          </a:p>
        </p:txBody>
      </p:sp>
      <p:sp>
        <p:nvSpPr>
          <p:cNvPr id="7" name="Slide Number Placeholder 6"/>
          <p:cNvSpPr>
            <a:spLocks noGrp="1"/>
          </p:cNvSpPr>
          <p:nvPr>
            <p:ph type="sldNum" sz="quarter" idx="13"/>
          </p:nvPr>
        </p:nvSpPr>
        <p:spPr/>
        <p:txBody>
          <a:bodyPr/>
          <a:lstStyle/>
          <a:p>
            <a:fld id="{55ED44EB-F900-44D0-A799-5EE8ABAADF3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346104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Sprinkler systems are not</a:t>
            </a:r>
            <a:r>
              <a:rPr lang="en-US" baseline="0" dirty="0"/>
              <a:t> “equal” because of the different ways they are designed and installed for their </a:t>
            </a:r>
            <a:r>
              <a:rPr lang="en-US" baseline="0" dirty="0" err="1"/>
              <a:t>fre</a:t>
            </a:r>
            <a:r>
              <a:rPr lang="en-US" baseline="0" dirty="0"/>
              <a:t> control objectives.</a:t>
            </a:r>
          </a:p>
          <a:p>
            <a:endParaRPr lang="en-US" baseline="0" dirty="0"/>
          </a:p>
          <a:p>
            <a:r>
              <a:rPr lang="en-US" baseline="0" dirty="0"/>
              <a:t>Some of the key differences—which we will cover in more detail – are </a:t>
            </a:r>
          </a:p>
          <a:p>
            <a:endParaRPr lang="en-US" baseline="0" dirty="0"/>
          </a:p>
          <a:p>
            <a:pPr marL="168244" indent="-168244">
              <a:buFont typeface="Arial" panose="020B0604020202020204" pitchFamily="34" charset="0"/>
              <a:buChar char="•"/>
            </a:pPr>
            <a:r>
              <a:rPr lang="en-US" baseline="0" dirty="0"/>
              <a:t>Sprinkler coverage – where sprinklers are installed in buildings</a:t>
            </a:r>
          </a:p>
          <a:p>
            <a:pPr marL="168244" indent="-168244">
              <a:buFont typeface="Arial" panose="020B0604020202020204" pitchFamily="34" charset="0"/>
              <a:buChar char="•"/>
            </a:pPr>
            <a:r>
              <a:rPr lang="en-US" baseline="0" dirty="0"/>
              <a:t>Sprinkler discharge configurations – the various sprinkler types and the way they discharge water</a:t>
            </a:r>
          </a:p>
          <a:p>
            <a:pPr marL="168244" indent="-168244">
              <a:buFont typeface="Arial" panose="020B0604020202020204" pitchFamily="34" charset="0"/>
              <a:buChar char="•"/>
            </a:pPr>
            <a:r>
              <a:rPr lang="en-US" baseline="0" dirty="0"/>
              <a:t>Water flow rates necessary for individual sprinklers and entire systems</a:t>
            </a:r>
          </a:p>
          <a:p>
            <a:pPr marL="168244" indent="-168244">
              <a:buFont typeface="Arial" panose="020B0604020202020204" pitchFamily="34" charset="0"/>
              <a:buChar char="•"/>
            </a:pPr>
            <a:r>
              <a:rPr lang="en-US" baseline="0" dirty="0"/>
              <a:t>The amount of water needed to operate the sprinkler system and provide a supply for manual fire fighting.</a:t>
            </a:r>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29</a:t>
            </a:fld>
            <a:endParaRPr lang="en-US"/>
          </a:p>
        </p:txBody>
      </p:sp>
    </p:spTree>
    <p:extLst>
      <p:ext uri="{BB962C8B-B14F-4D97-AF65-F5344CB8AC3E}">
        <p14:creationId xmlns:p14="http://schemas.microsoft.com/office/powerpoint/2010/main" val="3984020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spaces where</a:t>
            </a:r>
            <a:r>
              <a:rPr lang="en-US" baseline="0" dirty="0"/>
              <a:t> fire statistics say it is less likely that a fatal fire will occur.  </a:t>
            </a:r>
          </a:p>
          <a:p>
            <a:endParaRPr lang="en-US" baseline="0" dirty="0"/>
          </a:p>
          <a:p>
            <a:r>
              <a:rPr lang="en-US" dirty="0"/>
              <a:t>This list is specific</a:t>
            </a:r>
            <a:r>
              <a:rPr lang="en-US" baseline="0" dirty="0"/>
              <a:t> to NFPA 13D/R . . . The International Codes have an additional requirement for sprinklers on exterior balconies, decks and ground floor patios where the building is Type V (combustible construction) and there is a roof or deck above the exterior balconies, decks or ground floor patio. </a:t>
            </a:r>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31</a:t>
            </a:fld>
            <a:endParaRPr lang="en-US"/>
          </a:p>
        </p:txBody>
      </p:sp>
    </p:spTree>
    <p:extLst>
      <p:ext uri="{BB962C8B-B14F-4D97-AF65-F5344CB8AC3E}">
        <p14:creationId xmlns:p14="http://schemas.microsoft.com/office/powerpoint/2010/main" val="1135046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spaces where</a:t>
            </a:r>
            <a:r>
              <a:rPr lang="en-US" baseline="0" dirty="0"/>
              <a:t> fire statistics say it is less likely that a fatal fire will occur.  </a:t>
            </a:r>
          </a:p>
          <a:p>
            <a:endParaRPr lang="en-US" baseline="0" dirty="0"/>
          </a:p>
          <a:p>
            <a:r>
              <a:rPr lang="en-US" dirty="0"/>
              <a:t>This list is specific</a:t>
            </a:r>
            <a:r>
              <a:rPr lang="en-US" baseline="0" dirty="0"/>
              <a:t> to NFPA 13D/R . . . The International Codes have an additional requirement for sprinklers on exterior balconies, decks and ground floor patios where the building is Type V (combustible construction) and there is a roof or deck above the exterior balconies, decks or ground floor patio. </a:t>
            </a:r>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33</a:t>
            </a:fld>
            <a:endParaRPr lang="en-US"/>
          </a:p>
        </p:txBody>
      </p:sp>
    </p:spTree>
    <p:extLst>
      <p:ext uri="{BB962C8B-B14F-4D97-AF65-F5344CB8AC3E}">
        <p14:creationId xmlns:p14="http://schemas.microsoft.com/office/powerpoint/2010/main" val="352913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spaces where</a:t>
            </a:r>
            <a:r>
              <a:rPr lang="en-US" baseline="0" dirty="0"/>
              <a:t> fire statistics say it is less likely that a fatal fire will occur.  </a:t>
            </a:r>
          </a:p>
          <a:p>
            <a:endParaRPr lang="en-US" baseline="0" dirty="0"/>
          </a:p>
          <a:p>
            <a:r>
              <a:rPr lang="en-US" dirty="0"/>
              <a:t>This list is specific</a:t>
            </a:r>
            <a:r>
              <a:rPr lang="en-US" baseline="0" dirty="0"/>
              <a:t> to NFPA 13D/R . . . The International Codes have an additional requirement for sprinklers on exterior balconies, decks and ground floor patios where the building is Type V (combustible construction) and there is a roof or deck above the exterior balconies, decks or ground floor patio. </a:t>
            </a:r>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34</a:t>
            </a:fld>
            <a:endParaRPr lang="en-US"/>
          </a:p>
        </p:txBody>
      </p:sp>
    </p:spTree>
    <p:extLst>
      <p:ext uri="{BB962C8B-B14F-4D97-AF65-F5344CB8AC3E}">
        <p14:creationId xmlns:p14="http://schemas.microsoft.com/office/powerpoint/2010/main" val="1850989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“open corridor” or “breezeway protection requirements of the I-Codes, sprinkler protection is required in the path of egress.</a:t>
            </a:r>
          </a:p>
          <a:p>
            <a:endParaRPr lang="en-US" dirty="0"/>
          </a:p>
          <a:p>
            <a:r>
              <a:rPr lang="en-US" dirty="0"/>
              <a:t>The</a:t>
            </a:r>
            <a:r>
              <a:rPr lang="en-US" baseline="0" dirty="0"/>
              <a:t> open corridor sprinklers in the plan view representation are blue only to allow you to see them; they do not necessarily represent a different sprinkler type.  However, in environments subject to freezing care should be taken to assure the sprinkler pipe and sprinklers that </a:t>
            </a:r>
            <a:r>
              <a:rPr lang="en-US" baseline="0" dirty="0" err="1"/>
              <a:t>corss</a:t>
            </a:r>
            <a:r>
              <a:rPr lang="en-US" baseline="0" dirty="0"/>
              <a:t> the breezeway are protected from freezing.</a:t>
            </a:r>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35</a:t>
            </a:fld>
            <a:endParaRPr lang="en-US"/>
          </a:p>
        </p:txBody>
      </p:sp>
    </p:spTree>
    <p:extLst>
      <p:ext uri="{BB962C8B-B14F-4D97-AF65-F5344CB8AC3E}">
        <p14:creationId xmlns:p14="http://schemas.microsoft.com/office/powerpoint/2010/main" val="2269282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620ADD-AEC1-4202-A62B-D402CBC0977B}" type="slidenum">
              <a:rPr lang="en-US" smtClean="0"/>
              <a:t>37</a:t>
            </a:fld>
            <a:endParaRPr lang="en-US" dirty="0"/>
          </a:p>
        </p:txBody>
      </p:sp>
    </p:spTree>
    <p:extLst>
      <p:ext uri="{BB962C8B-B14F-4D97-AF65-F5344CB8AC3E}">
        <p14:creationId xmlns:p14="http://schemas.microsoft.com/office/powerpoint/2010/main" val="379989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solidFill>
                <a:schemeClr val="tx1">
                  <a:lumMod val="95000"/>
                  <a:lumOff val="5000"/>
                </a:schemeClr>
              </a:solidFill>
            </a:endParaRPr>
          </a:p>
        </p:txBody>
      </p:sp>
      <p:sp>
        <p:nvSpPr>
          <p:cNvPr id="4" name="Slide Number Placeholder 3"/>
          <p:cNvSpPr>
            <a:spLocks noGrp="1"/>
          </p:cNvSpPr>
          <p:nvPr>
            <p:ph type="sldNum" sz="quarter" idx="10"/>
          </p:nvPr>
        </p:nvSpPr>
        <p:spPr/>
        <p:txBody>
          <a:bodyPr/>
          <a:lstStyle/>
          <a:p>
            <a:fld id="{CD984BBD-EB9A-4B92-BC0F-3BB4A5DCA234}" type="slidenum">
              <a:rPr lang="en-US" smtClean="0"/>
              <a:pPr/>
              <a:t>39</a:t>
            </a:fld>
            <a:endParaRPr lang="en-US"/>
          </a:p>
        </p:txBody>
      </p:sp>
    </p:spTree>
    <p:extLst>
      <p:ext uri="{BB962C8B-B14F-4D97-AF65-F5344CB8AC3E}">
        <p14:creationId xmlns:p14="http://schemas.microsoft.com/office/powerpoint/2010/main" val="2041670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984BBD-EB9A-4B92-BC0F-3BB4A5DCA234}" type="slidenum">
              <a:rPr lang="en-US" smtClean="0"/>
              <a:pPr/>
              <a:t>40</a:t>
            </a:fld>
            <a:endParaRPr lang="en-US"/>
          </a:p>
        </p:txBody>
      </p:sp>
    </p:spTree>
    <p:extLst>
      <p:ext uri="{BB962C8B-B14F-4D97-AF65-F5344CB8AC3E}">
        <p14:creationId xmlns:p14="http://schemas.microsoft.com/office/powerpoint/2010/main" val="481427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984BBD-EB9A-4B92-BC0F-3BB4A5DCA234}" type="slidenum">
              <a:rPr lang="en-US" smtClean="0"/>
              <a:pPr/>
              <a:t>41</a:t>
            </a:fld>
            <a:endParaRPr lang="en-US"/>
          </a:p>
        </p:txBody>
      </p:sp>
    </p:spTree>
    <p:extLst>
      <p:ext uri="{BB962C8B-B14F-4D97-AF65-F5344CB8AC3E}">
        <p14:creationId xmlns:p14="http://schemas.microsoft.com/office/powerpoint/2010/main" val="1202217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7688"/>
            <a:ext cx="4876800" cy="27432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IBC and IFC Use of Fire Sprinklers and Alarms</a:t>
            </a:r>
            <a:endParaRPr lang="en-US" dirty="0"/>
          </a:p>
        </p:txBody>
      </p:sp>
      <p:sp>
        <p:nvSpPr>
          <p:cNvPr id="6" name="Footer Placeholder 5"/>
          <p:cNvSpPr>
            <a:spLocks noGrp="1"/>
          </p:cNvSpPr>
          <p:nvPr>
            <p:ph type="ftr" sz="quarter" idx="12"/>
          </p:nvPr>
        </p:nvSpPr>
        <p:spPr/>
        <p:txBody>
          <a:bodyPr/>
          <a:lstStyle/>
          <a:p>
            <a:r>
              <a:rPr lang="en-US"/>
              <a:t>Copyright 2018 International Code Council</a:t>
            </a:r>
            <a:endParaRPr lang="en-US" dirty="0"/>
          </a:p>
        </p:txBody>
      </p:sp>
      <p:sp>
        <p:nvSpPr>
          <p:cNvPr id="7" name="Slide Number Placeholder 6"/>
          <p:cNvSpPr>
            <a:spLocks noGrp="1"/>
          </p:cNvSpPr>
          <p:nvPr>
            <p:ph type="sldNum" sz="quarter" idx="13"/>
          </p:nvPr>
        </p:nvSpPr>
        <p:spPr/>
        <p:txBody>
          <a:bodyPr/>
          <a:lstStyle/>
          <a:p>
            <a:fld id="{0DDD37E1-B8F4-4EEA-9E3C-6B70F5B6BBE7}" type="slidenum">
              <a:rPr lang="en-US" smtClean="0"/>
              <a:pPr/>
              <a:t>7</a:t>
            </a:fld>
            <a:endParaRPr lang="en-US" dirty="0"/>
          </a:p>
        </p:txBody>
      </p:sp>
    </p:spTree>
    <p:extLst>
      <p:ext uri="{BB962C8B-B14F-4D97-AF65-F5344CB8AC3E}">
        <p14:creationId xmlns:p14="http://schemas.microsoft.com/office/powerpoint/2010/main" val="4203291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984BBD-EB9A-4B92-BC0F-3BB4A5DCA234}" type="slidenum">
              <a:rPr lang="en-US" smtClean="0"/>
              <a:pPr/>
              <a:t>48</a:t>
            </a:fld>
            <a:endParaRPr lang="en-US"/>
          </a:p>
        </p:txBody>
      </p:sp>
    </p:spTree>
    <p:extLst>
      <p:ext uri="{BB962C8B-B14F-4D97-AF65-F5344CB8AC3E}">
        <p14:creationId xmlns:p14="http://schemas.microsoft.com/office/powerpoint/2010/main" val="1661636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984BBD-EB9A-4B92-BC0F-3BB4A5DCA234}" type="slidenum">
              <a:rPr lang="en-US" smtClean="0"/>
              <a:pPr/>
              <a:t>54</a:t>
            </a:fld>
            <a:endParaRPr lang="en-US"/>
          </a:p>
        </p:txBody>
      </p:sp>
    </p:spTree>
    <p:extLst>
      <p:ext uri="{BB962C8B-B14F-4D97-AF65-F5344CB8AC3E}">
        <p14:creationId xmlns:p14="http://schemas.microsoft.com/office/powerpoint/2010/main" val="2804233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984BBD-EB9A-4B92-BC0F-3BB4A5DCA234}" type="slidenum">
              <a:rPr lang="en-US" smtClean="0"/>
              <a:pPr/>
              <a:t>57</a:t>
            </a:fld>
            <a:endParaRPr lang="en-US"/>
          </a:p>
        </p:txBody>
      </p:sp>
    </p:spTree>
    <p:extLst>
      <p:ext uri="{BB962C8B-B14F-4D97-AF65-F5344CB8AC3E}">
        <p14:creationId xmlns:p14="http://schemas.microsoft.com/office/powerpoint/2010/main" val="2714352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83318D-0248-4F7E-9263-8DF25AB9146D}" type="slidenum">
              <a:rPr lang="en-US" smtClean="0"/>
              <a:t>58</a:t>
            </a:fld>
            <a:endParaRPr lang="en-US"/>
          </a:p>
        </p:txBody>
      </p:sp>
    </p:spTree>
    <p:extLst>
      <p:ext uri="{BB962C8B-B14F-4D97-AF65-F5344CB8AC3E}">
        <p14:creationId xmlns:p14="http://schemas.microsoft.com/office/powerpoint/2010/main" val="614468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984BBD-EB9A-4B92-BC0F-3BB4A5DCA234}" type="slidenum">
              <a:rPr lang="en-US" smtClean="0"/>
              <a:pPr/>
              <a:t>64</a:t>
            </a:fld>
            <a:endParaRPr lang="en-US"/>
          </a:p>
        </p:txBody>
      </p:sp>
    </p:spTree>
    <p:extLst>
      <p:ext uri="{BB962C8B-B14F-4D97-AF65-F5344CB8AC3E}">
        <p14:creationId xmlns:p14="http://schemas.microsoft.com/office/powerpoint/2010/main" val="3963766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984BBD-EB9A-4B92-BC0F-3BB4A5DCA234}" type="slidenum">
              <a:rPr lang="en-US" smtClean="0"/>
              <a:pPr/>
              <a:t>68</a:t>
            </a:fld>
            <a:endParaRPr lang="en-US"/>
          </a:p>
        </p:txBody>
      </p:sp>
    </p:spTree>
    <p:extLst>
      <p:ext uri="{BB962C8B-B14F-4D97-AF65-F5344CB8AC3E}">
        <p14:creationId xmlns:p14="http://schemas.microsoft.com/office/powerpoint/2010/main" val="2242545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984BBD-EB9A-4B92-BC0F-3BB4A5DCA234}" type="slidenum">
              <a:rPr lang="en-US" smtClean="0"/>
              <a:pPr/>
              <a:t>69</a:t>
            </a:fld>
            <a:endParaRPr lang="en-US"/>
          </a:p>
        </p:txBody>
      </p:sp>
    </p:spTree>
    <p:extLst>
      <p:ext uri="{BB962C8B-B14F-4D97-AF65-F5344CB8AC3E}">
        <p14:creationId xmlns:p14="http://schemas.microsoft.com/office/powerpoint/2010/main" val="3920305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984BBD-EB9A-4B92-BC0F-3BB4A5DCA234}" type="slidenum">
              <a:rPr lang="en-US" smtClean="0"/>
              <a:pPr/>
              <a:t>70</a:t>
            </a:fld>
            <a:endParaRPr lang="en-US"/>
          </a:p>
        </p:txBody>
      </p:sp>
    </p:spTree>
    <p:extLst>
      <p:ext uri="{BB962C8B-B14F-4D97-AF65-F5344CB8AC3E}">
        <p14:creationId xmlns:p14="http://schemas.microsoft.com/office/powerpoint/2010/main" val="1949459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83318D-0248-4F7E-9263-8DF25AB9146D}" type="slidenum">
              <a:rPr lang="en-US" smtClean="0"/>
              <a:t>77</a:t>
            </a:fld>
            <a:endParaRPr lang="en-US"/>
          </a:p>
        </p:txBody>
      </p:sp>
    </p:spTree>
    <p:extLst>
      <p:ext uri="{BB962C8B-B14F-4D97-AF65-F5344CB8AC3E}">
        <p14:creationId xmlns:p14="http://schemas.microsoft.com/office/powerpoint/2010/main" val="263434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1800" b="1" i="0" u="none" strike="noStrike" kern="1200" dirty="0">
                <a:solidFill>
                  <a:srgbClr val="FFFFFF"/>
                </a:solidFill>
                <a:effectLst/>
                <a:latin typeface="Gill Sans MT" panose="020B0502020104020203" pitchFamily="34" charset="0"/>
              </a:rPr>
              <a:t>operating time of the sprinkler, the operating temperature of the sprinkler’s heat-responsive element, the air temperature of the test oven, the air velocity of the test oven, (to exceed and the sprinkler’s conductivity factor are used to calculate the RTI</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1" i="0" u="none" strike="noStrike" kern="1200" dirty="0">
                <a:solidFill>
                  <a:srgbClr val="FFFFFF"/>
                </a:solidFill>
                <a:effectLst/>
                <a:latin typeface="Gill Sans MT" panose="020B0502020104020203" pitchFamily="34" charset="0"/>
              </a:rPr>
              <a:t>Temp and </a:t>
            </a:r>
            <a:r>
              <a:rPr lang="en-US" sz="1800" b="1" i="0" u="none" strike="noStrike" kern="1200" dirty="0" err="1">
                <a:solidFill>
                  <a:srgbClr val="FFFFFF"/>
                </a:solidFill>
                <a:effectLst/>
                <a:latin typeface="Gill Sans MT" panose="020B0502020104020203" pitchFamily="34" charset="0"/>
              </a:rPr>
              <a:t>veolocu</a:t>
            </a:r>
            <a:r>
              <a:rPr lang="en-US" sz="1800" b="1" i="0" u="none" strike="noStrike" kern="1200" dirty="0">
                <a:solidFill>
                  <a:srgbClr val="FFFFFF"/>
                </a:solidFill>
                <a:effectLst/>
                <a:latin typeface="Gill Sans MT" panose="020B0502020104020203" pitchFamily="34" charset="0"/>
              </a:rPr>
              <a:t> to exceed fire</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1620ADD-AEC1-4202-A62B-D402CBC0977B}" type="slidenum">
              <a:rPr lang="en-US" smtClean="0"/>
              <a:t>78</a:t>
            </a:fld>
            <a:endParaRPr lang="en-US" dirty="0"/>
          </a:p>
        </p:txBody>
      </p:sp>
    </p:spTree>
    <p:extLst>
      <p:ext uri="{BB962C8B-B14F-4D97-AF65-F5344CB8AC3E}">
        <p14:creationId xmlns:p14="http://schemas.microsoft.com/office/powerpoint/2010/main" val="218255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Model codes represent the minimum level of risk that your elected officials are willing to accept for:</a:t>
            </a:r>
          </a:p>
          <a:p>
            <a:r>
              <a:rPr lang="en-US" dirty="0"/>
              <a:t> </a:t>
            </a:r>
          </a:p>
          <a:p>
            <a:pPr marL="168244" indent="-168244">
              <a:buFont typeface="Arial" panose="020B0604020202020204" pitchFamily="34" charset="0"/>
              <a:buChar char="•"/>
            </a:pPr>
            <a:r>
              <a:rPr lang="en-US" dirty="0"/>
              <a:t>their constituents </a:t>
            </a:r>
          </a:p>
          <a:p>
            <a:pPr marL="168244" indent="-168244">
              <a:buFont typeface="Arial" panose="020B0604020202020204" pitchFamily="34" charset="0"/>
              <a:buChar char="•"/>
            </a:pPr>
            <a:r>
              <a:rPr lang="en-US" dirty="0"/>
              <a:t>the fire fighters who must be in those properties under stressful conditions.</a:t>
            </a:r>
          </a:p>
          <a:p>
            <a:pPr marL="785138" lvl="1" indent="-336488">
              <a:buFont typeface="Arial" panose="020B0604020202020204" pitchFamily="34" charset="0"/>
              <a:buChar char="•"/>
            </a:pPr>
            <a:r>
              <a:rPr lang="en-US" sz="2700" dirty="0">
                <a:solidFill>
                  <a:schemeClr val="bg1"/>
                </a:solidFill>
                <a:latin typeface="Auto 1 Lt LF"/>
              </a:rPr>
              <a:t>Minimum requirements for building design, construction and operation to protect health and safety,</a:t>
            </a:r>
          </a:p>
          <a:p>
            <a:pPr marL="785138" lvl="1" indent="-336488">
              <a:buFont typeface="Arial" panose="020B0604020202020204" pitchFamily="34" charset="0"/>
              <a:buChar char="•"/>
            </a:pPr>
            <a:endParaRPr lang="en-US" sz="2700" dirty="0">
              <a:solidFill>
                <a:schemeClr val="bg1"/>
              </a:solidFill>
              <a:latin typeface="Auto 1 Lt LF"/>
            </a:endParaRPr>
          </a:p>
          <a:p>
            <a:pPr marL="785138" lvl="1" indent="-336488">
              <a:buFont typeface="Arial" panose="020B0604020202020204" pitchFamily="34" charset="0"/>
              <a:buChar char="•"/>
            </a:pPr>
            <a:r>
              <a:rPr lang="en-US" sz="2700" dirty="0">
                <a:solidFill>
                  <a:schemeClr val="bg1"/>
                </a:solidFill>
                <a:latin typeface="Auto 1 Lt LF"/>
              </a:rPr>
              <a:t>Protect the natural resources that sustain us, </a:t>
            </a:r>
          </a:p>
          <a:p>
            <a:pPr marL="785138" lvl="1" indent="-336488">
              <a:buFont typeface="Arial" panose="020B0604020202020204" pitchFamily="34" charset="0"/>
              <a:buChar char="•"/>
            </a:pPr>
            <a:endParaRPr lang="en-US" sz="2700" dirty="0">
              <a:solidFill>
                <a:schemeClr val="bg1"/>
              </a:solidFill>
              <a:latin typeface="Auto 1 Lt LF"/>
            </a:endParaRPr>
          </a:p>
          <a:p>
            <a:pPr marL="785138" lvl="1" indent="-336488">
              <a:buFont typeface="Arial" panose="020B0604020202020204" pitchFamily="34" charset="0"/>
              <a:buChar char="•"/>
            </a:pPr>
            <a:r>
              <a:rPr lang="en-US" sz="2700" dirty="0">
                <a:solidFill>
                  <a:schemeClr val="bg1"/>
                </a:solidFill>
                <a:latin typeface="Auto 1 Lt LF"/>
              </a:rPr>
              <a:t>Establish a “build it right” approach at the beginning when it matters most, and,</a:t>
            </a:r>
          </a:p>
          <a:p>
            <a:pPr marL="785138" lvl="1" indent="-336488">
              <a:buFont typeface="Arial" panose="020B0604020202020204" pitchFamily="34" charset="0"/>
              <a:buChar char="•"/>
            </a:pPr>
            <a:endParaRPr lang="en-US" sz="2700" dirty="0">
              <a:solidFill>
                <a:schemeClr val="bg1"/>
              </a:solidFill>
              <a:latin typeface="Auto 1 Lt LF"/>
            </a:endParaRPr>
          </a:p>
          <a:p>
            <a:pPr marL="785138" lvl="1" indent="-336488">
              <a:buFont typeface="Arial" panose="020B0604020202020204" pitchFamily="34" charset="0"/>
              <a:buChar char="•"/>
            </a:pPr>
            <a:r>
              <a:rPr lang="en-US" sz="2700" dirty="0">
                <a:solidFill>
                  <a:schemeClr val="bg1"/>
                </a:solidFill>
                <a:latin typeface="Auto 1 Lt LF"/>
              </a:rPr>
              <a:t>Maintain it in a safe and legally compliant way.</a:t>
            </a:r>
            <a:endParaRPr lang="en-US" sz="2000" dirty="0">
              <a:latin typeface="Auto 1 Lt LF"/>
            </a:endParaRPr>
          </a:p>
          <a:p>
            <a:pPr marL="168244" indent="-168244">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19</a:t>
            </a:fld>
            <a:endParaRPr lang="en-US"/>
          </a:p>
        </p:txBody>
      </p:sp>
    </p:spTree>
    <p:extLst>
      <p:ext uri="{BB962C8B-B14F-4D97-AF65-F5344CB8AC3E}">
        <p14:creationId xmlns:p14="http://schemas.microsoft.com/office/powerpoint/2010/main" val="2849421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D984BBD-EB9A-4B92-BC0F-3BB4A5DCA234}" type="slidenum">
              <a:rPr lang="en-US" smtClean="0"/>
              <a:pPr/>
              <a:t>84</a:t>
            </a:fld>
            <a:endParaRPr lang="en-US"/>
          </a:p>
        </p:txBody>
      </p:sp>
    </p:spTree>
    <p:extLst>
      <p:ext uri="{BB962C8B-B14F-4D97-AF65-F5344CB8AC3E}">
        <p14:creationId xmlns:p14="http://schemas.microsoft.com/office/powerpoint/2010/main" val="121797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897301">
              <a:defRPr/>
            </a:pPr>
            <a:r>
              <a:rPr lang="en-US" sz="1100" dirty="0">
                <a:latin typeface="Garamond" panose="02020404030301010803" pitchFamily="18" charset="0"/>
              </a:rPr>
              <a:t>This section is not intended to create sprinkler designers or experts, but to explain the differences in water application rates and duration.</a:t>
            </a:r>
          </a:p>
          <a:p>
            <a:pPr defTabSz="897301">
              <a:defRPr/>
            </a:pPr>
            <a:endParaRPr lang="en-US" sz="1100" dirty="0">
              <a:latin typeface="Garamond" panose="02020404030301010803" pitchFamily="18" charset="0"/>
            </a:endParaRPr>
          </a:p>
          <a:p>
            <a:r>
              <a:rPr lang="en-US" sz="1100" dirty="0">
                <a:latin typeface="Garamond" panose="02020404030301010803" pitchFamily="18" charset="0"/>
              </a:rPr>
              <a:t>The application rates and duration of water are critical to fire control and extinguishment.  The amount and distribution of water must be adequate to control the heat release rate emitted by the burning combustibles, or cool the surface targets (walls and ceiling) to prevent flashover.</a:t>
            </a:r>
          </a:p>
          <a:p>
            <a:endParaRPr lang="en-US" sz="1100" dirty="0">
              <a:latin typeface="Garamond" panose="02020404030301010803" pitchFamily="18" charset="0"/>
            </a:endParaRPr>
          </a:p>
          <a:p>
            <a:r>
              <a:rPr lang="en-US" sz="1100" dirty="0">
                <a:latin typeface="Garamond" panose="02020404030301010803" pitchFamily="18" charset="0"/>
              </a:rPr>
              <a:t>For a NFPA 13D/P2904 design, the designer must create a plan that will supply enough water to either 1 or 2 sprinklers that may be expected to operate during a fire.  These “design” sprinklers </a:t>
            </a:r>
            <a:r>
              <a:rPr lang="en-US" sz="1100" u="sng" dirty="0">
                <a:latin typeface="Garamond" panose="02020404030301010803" pitchFamily="18" charset="0"/>
              </a:rPr>
              <a:t>usually</a:t>
            </a:r>
            <a:r>
              <a:rPr lang="en-US" sz="1100" dirty="0">
                <a:latin typeface="Garamond" panose="02020404030301010803" pitchFamily="18" charset="0"/>
              </a:rPr>
              <a:t> occur in the largest room farthest from where the sprinkler riser exists.  Other options exist, but this description is intended  to keep it easy to understand.</a:t>
            </a:r>
          </a:p>
          <a:p>
            <a:endParaRPr lang="en-US" sz="1100" dirty="0">
              <a:latin typeface="Garamond" panose="02020404030301010803" pitchFamily="18" charset="0"/>
            </a:endParaRPr>
          </a:p>
          <a:p>
            <a:r>
              <a:rPr lang="en-US" sz="1100" dirty="0">
                <a:latin typeface="Garamond" panose="02020404030301010803" pitchFamily="18" charset="0"/>
              </a:rPr>
              <a:t>If this room is small enough to be protected by a single sprinkler, the design must provide a minimum flow of 18 gallons per minute.  If the room is large enough for two or more sprinklers, the design must provide for 13 </a:t>
            </a:r>
            <a:r>
              <a:rPr lang="en-US" sz="1100" dirty="0" err="1">
                <a:latin typeface="Garamond" panose="02020404030301010803" pitchFamily="18" charset="0"/>
              </a:rPr>
              <a:t>gpm</a:t>
            </a:r>
            <a:r>
              <a:rPr lang="en-US" sz="1100" dirty="0">
                <a:latin typeface="Garamond" panose="02020404030301010803" pitchFamily="18" charset="0"/>
              </a:rPr>
              <a:t> per sprinkler, up to two: 26 total gallons per minute.</a:t>
            </a:r>
          </a:p>
          <a:p>
            <a:endParaRPr lang="en-US" sz="1100" dirty="0">
              <a:latin typeface="Garamond" panose="02020404030301010803" pitchFamily="18" charset="0"/>
            </a:endParaRPr>
          </a:p>
          <a:p>
            <a:r>
              <a:rPr lang="en-US" sz="1100" dirty="0">
                <a:latin typeface="Garamond" panose="02020404030301010803" pitchFamily="18" charset="0"/>
              </a:rPr>
              <a:t>For a 13R design, four sprinklers in a room, compartment or the sleeping/dwelling unit and adjacent corridor, must have 13 </a:t>
            </a:r>
            <a:r>
              <a:rPr lang="en-US" sz="1100" dirty="0" err="1">
                <a:latin typeface="Garamond" panose="02020404030301010803" pitchFamily="18" charset="0"/>
              </a:rPr>
              <a:t>gpm</a:t>
            </a:r>
            <a:r>
              <a:rPr lang="en-US" sz="1100" dirty="0">
                <a:latin typeface="Garamond" panose="02020404030301010803" pitchFamily="18" charset="0"/>
              </a:rPr>
              <a:t> each for a total of 42 gallons per minute.</a:t>
            </a:r>
          </a:p>
          <a:p>
            <a:endParaRPr lang="en-US" sz="1100" dirty="0">
              <a:latin typeface="Garamond" panose="02020404030301010803" pitchFamily="18" charset="0"/>
            </a:endParaRPr>
          </a:p>
          <a:p>
            <a:r>
              <a:rPr lang="en-US" sz="1100" dirty="0">
                <a:latin typeface="Garamond" panose="02020404030301010803" pitchFamily="18" charset="0"/>
              </a:rPr>
              <a:t>Full NFPA 13 designs are a little more complicated as they are based on a specific amount of water per square foot that must be provided over a specific area called the “hydraulic remote area”, “area of application” or “remote area.”  For a Light Hazard occupancy, such as a dwelling unit, the minimum application rate is five hundredths of a gallon of water per minute per square foot.  For a 900 sq. ft. apartment, for example, the total flow rate would be about 45 gallons per minute.</a:t>
            </a:r>
          </a:p>
          <a:p>
            <a:endParaRPr lang="en-US" sz="1100" dirty="0">
              <a:latin typeface="Garamond" panose="02020404030301010803" pitchFamily="18" charset="0"/>
            </a:endParaRPr>
          </a:p>
          <a:p>
            <a:r>
              <a:rPr lang="en-US" sz="1100" dirty="0">
                <a:latin typeface="Garamond" panose="02020404030301010803" pitchFamily="18" charset="0"/>
              </a:rPr>
              <a:t>NFPA 13R and 13 designs require a fire department connection as a supplementary water supply: 13D designs do not.</a:t>
            </a:r>
          </a:p>
          <a:p>
            <a:endParaRPr lang="en-US" sz="1100" dirty="0">
              <a:latin typeface="Garamond" panose="02020404030301010803" pitchFamily="18" charset="0"/>
            </a:endParaRPr>
          </a:p>
          <a:p>
            <a:r>
              <a:rPr lang="en-US" sz="1100" dirty="0">
                <a:latin typeface="Garamond" panose="02020404030301010803" pitchFamily="18" charset="0"/>
              </a:rPr>
              <a:t>Also note that NFPA 13 D/R designs do not require any additional water supplies for manual suppression.</a:t>
            </a:r>
            <a:endParaRPr lang="en-US" baseline="0"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072AE5D6-CB7F-4805-9962-AAF26F37EAAE}" type="slidenum">
              <a:rPr lang="en-US" smtClean="0"/>
              <a:pPr/>
              <a:t>85</a:t>
            </a:fld>
            <a:endParaRPr lang="en-US"/>
          </a:p>
        </p:txBody>
      </p:sp>
    </p:spTree>
    <p:extLst>
      <p:ext uri="{BB962C8B-B14F-4D97-AF65-F5344CB8AC3E}">
        <p14:creationId xmlns:p14="http://schemas.microsoft.com/office/powerpoint/2010/main" val="15601440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drawings at left represent</a:t>
            </a:r>
            <a:r>
              <a:rPr lang="en-US" baseline="0" dirty="0"/>
              <a:t> the NFPA 13D single and two-head design criteria.  Note in the far left drawing the more compartmented room configurations can be protected by a single sprinkler.  For design purposes: that sprinkler must deliver at least 18 </a:t>
            </a:r>
            <a:r>
              <a:rPr lang="en-US" baseline="0" dirty="0" err="1"/>
              <a:t>gpm</a:t>
            </a:r>
            <a:r>
              <a:rPr lang="en-US" baseline="0" dirty="0"/>
              <a:t>.</a:t>
            </a:r>
          </a:p>
          <a:p>
            <a:endParaRPr lang="en-US" baseline="0" dirty="0"/>
          </a:p>
          <a:p>
            <a:r>
              <a:rPr lang="en-US" baseline="0" dirty="0"/>
              <a:t>The more open layout in the center drawing requires six sprinklers to protect the large space, but the designer only has to plan for two to operate with a total of 26 gallons per minute flowing.</a:t>
            </a:r>
          </a:p>
          <a:p>
            <a:endParaRPr lang="en-US" baseline="0" dirty="0"/>
          </a:p>
          <a:p>
            <a:r>
              <a:rPr lang="en-US" baseline="0" dirty="0"/>
              <a:t>The same room configuration in a 13R design, requires four sprinklers to be calculated at flowing 13 gallons per minute for a total of 42 </a:t>
            </a:r>
            <a:r>
              <a:rPr lang="en-US" baseline="0" dirty="0" err="1"/>
              <a:t>gpm</a:t>
            </a:r>
            <a:r>
              <a:rPr lang="en-US" baseline="0" dirty="0"/>
              <a:t>.</a:t>
            </a:r>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87</a:t>
            </a:fld>
            <a:endParaRPr lang="en-US"/>
          </a:p>
        </p:txBody>
      </p:sp>
    </p:spTree>
    <p:extLst>
      <p:ext uri="{BB962C8B-B14F-4D97-AF65-F5344CB8AC3E}">
        <p14:creationId xmlns:p14="http://schemas.microsoft.com/office/powerpoint/2010/main" val="2781936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NFPA</a:t>
            </a:r>
            <a:r>
              <a:rPr lang="en-US" baseline="0" dirty="0"/>
              <a:t> 13 design, this large wide-open space does not have the compartmentation to limit the number of operating sprinklers, so NFPA 13 provides an estimated area where all the sprinklers might operate in the event of a worst case fire.  This area– marked with the yellow dotted line – is called the hydraulic remote area.  It is shaped this way solely for sprinkler design purposes– it is not intended to be a prediction of where or how sprinklers will operate in a fire.</a:t>
            </a:r>
          </a:p>
          <a:p>
            <a:endParaRPr lang="en-US" baseline="0" dirty="0"/>
          </a:p>
          <a:p>
            <a:r>
              <a:rPr lang="en-US" baseline="0" dirty="0"/>
              <a:t>CLICK</a:t>
            </a:r>
          </a:p>
          <a:p>
            <a:endParaRPr lang="en-US" baseline="0" dirty="0"/>
          </a:p>
          <a:p>
            <a:r>
              <a:rPr lang="en-US" baseline="0" dirty="0"/>
              <a:t>For this example, the building is an imaginary automobile parking garage.  For this type of fire threat, NFPA 13 presumes as many as 14 sprinklers will operate with each sprinkler covering about 120 sq. ft.  For a total hydraulic remote area of 1680 </a:t>
            </a:r>
            <a:r>
              <a:rPr lang="en-US" baseline="0" dirty="0" err="1"/>
              <a:t>sq.ft</a:t>
            </a:r>
            <a:r>
              <a:rPr lang="en-US" baseline="0" dirty="0"/>
              <a:t>.</a:t>
            </a:r>
          </a:p>
          <a:p>
            <a:endParaRPr lang="en-US" baseline="0" dirty="0"/>
          </a:p>
          <a:p>
            <a:r>
              <a:rPr lang="en-US" baseline="0" dirty="0"/>
              <a:t>To control a fire in this hazard and in this space, NFPA 13 gives the design guidance that the system must be able to flow fifteen hundredths of a gallon per minute over each of the 1680 sq. ft. in the remote area.</a:t>
            </a:r>
          </a:p>
          <a:p>
            <a:endParaRPr lang="en-US" baseline="0" dirty="0"/>
          </a:p>
          <a:p>
            <a:r>
              <a:rPr lang="en-US" baseline="0" dirty="0"/>
              <a:t>Although actual sprinkler hydraulic design is more sophisticated and complicated than this, simple arithmetic tells us this system needs about 252 gallons per minute to control a fire in this space.</a:t>
            </a:r>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88</a:t>
            </a:fld>
            <a:endParaRPr lang="en-US"/>
          </a:p>
        </p:txBody>
      </p:sp>
    </p:spTree>
    <p:extLst>
      <p:ext uri="{BB962C8B-B14F-4D97-AF65-F5344CB8AC3E}">
        <p14:creationId xmlns:p14="http://schemas.microsoft.com/office/powerpoint/2010/main" val="10450428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water</a:t>
            </a:r>
            <a:r>
              <a:rPr lang="en-US" baseline="0" dirty="0"/>
              <a:t> supply required is another critical concern:</a:t>
            </a:r>
          </a:p>
          <a:p>
            <a:endParaRPr lang="en-US" baseline="0" dirty="0"/>
          </a:p>
          <a:p>
            <a:r>
              <a:rPr lang="en-US" baseline="0" dirty="0"/>
              <a:t>Since life safety systems are intended to prevent flashover long enough for occupants to escape; there is no consideration of water supplies for manual fire fighting.  This back to Avalon on the Hudson: all occupants escaped . . .the building was “sacrificial”</a:t>
            </a:r>
          </a:p>
          <a:p>
            <a:endParaRPr lang="en-US" baseline="0" dirty="0"/>
          </a:p>
          <a:p>
            <a:r>
              <a:rPr lang="en-US" baseline="0" dirty="0"/>
              <a:t>13D: lower range for manufactured homes and dwellings less than 2000 sq. ft.  Total flows are the result of one or two sprinklers flowing for 7-10 minutes.</a:t>
            </a:r>
          </a:p>
          <a:p>
            <a:endParaRPr lang="en-US" baseline="0" dirty="0"/>
          </a:p>
          <a:p>
            <a:r>
              <a:rPr lang="en-US" baseline="0" dirty="0"/>
              <a:t>13R: water supply lasts 30 minutes:  Four 13 </a:t>
            </a:r>
            <a:r>
              <a:rPr lang="en-US" baseline="0" dirty="0" err="1"/>
              <a:t>gpm</a:t>
            </a:r>
            <a:r>
              <a:rPr lang="en-US" baseline="0" dirty="0"/>
              <a:t> sprinklers x 30 min equals 1260 gallons total.</a:t>
            </a:r>
          </a:p>
          <a:p>
            <a:endParaRPr lang="en-US" baseline="0" dirty="0"/>
          </a:p>
          <a:p>
            <a:r>
              <a:rPr lang="en-US" baseline="0" dirty="0"/>
              <a:t>13 requires water for manual suppression since sprinkler system is designed to hold fire until the fire department arrives.  Water supply duration and amounts are based on hazard class.</a:t>
            </a:r>
          </a:p>
          <a:p>
            <a:r>
              <a:rPr lang="en-US" baseline="0" dirty="0"/>
              <a:t>Our automobile parking garage water supply is shown in the example.</a:t>
            </a:r>
          </a:p>
          <a:p>
            <a:endParaRPr lang="en-US" baseline="0" dirty="0"/>
          </a:p>
          <a:p>
            <a:r>
              <a:rPr lang="en-US" baseline="0" dirty="0"/>
              <a:t>This information is critical for standalone facilities that have to have </a:t>
            </a:r>
            <a:r>
              <a:rPr lang="en-US" baseline="0" dirty="0" err="1"/>
              <a:t>fized</a:t>
            </a:r>
            <a:r>
              <a:rPr lang="en-US" baseline="0" dirty="0"/>
              <a:t> water sources for their systems and manual firefighting.</a:t>
            </a:r>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89</a:t>
            </a:fld>
            <a:endParaRPr lang="en-US"/>
          </a:p>
        </p:txBody>
      </p:sp>
    </p:spTree>
    <p:extLst>
      <p:ext uri="{BB962C8B-B14F-4D97-AF65-F5344CB8AC3E}">
        <p14:creationId xmlns:p14="http://schemas.microsoft.com/office/powerpoint/2010/main" val="757761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4325" indent="-224325">
              <a:buFont typeface="+mj-lt"/>
              <a:buAutoNum type="arabicPeriod"/>
            </a:pPr>
            <a:r>
              <a:rPr lang="en-US"/>
              <a:t>Water mist systems are a desirable alternative where limited</a:t>
            </a:r>
            <a:r>
              <a:rPr lang="en-US" baseline="0"/>
              <a:t> water supplies exist, or there are concerns about extensive water damage.</a:t>
            </a:r>
          </a:p>
          <a:p>
            <a:pPr marL="224325" indent="-224325">
              <a:buFont typeface="+mj-lt"/>
              <a:buAutoNum type="arabicPeriod"/>
            </a:pPr>
            <a:r>
              <a:rPr lang="en-US" baseline="0"/>
              <a:t>Classified in the I-codes as an “alternative automatic fire extinguishing system”</a:t>
            </a:r>
          </a:p>
          <a:p>
            <a:pPr marL="672976" lvl="1" indent="-224325">
              <a:buFont typeface="+mj-lt"/>
              <a:buAutoNum type="arabicPeriod"/>
            </a:pPr>
            <a:r>
              <a:rPr lang="en-US" baseline="0"/>
              <a:t>Alternative to automatic fire sprinklers</a:t>
            </a:r>
          </a:p>
          <a:p>
            <a:pPr marL="672976" lvl="1" indent="-224325">
              <a:buFont typeface="+mj-lt"/>
              <a:buAutoNum type="arabicPeriod"/>
            </a:pPr>
            <a:r>
              <a:rPr lang="en-US" baseline="0"/>
              <a:t>Per IBC/IFC 904.2.1 systems shall not be considered alternatives “for the purposes of exceptions or reductions allowed for fire sprinklers or by other requirements of the code.”</a:t>
            </a:r>
          </a:p>
          <a:p>
            <a:pPr marL="224325" indent="-224325">
              <a:buFont typeface="+mj-lt"/>
              <a:buAutoNum type="arabicPeriod"/>
            </a:pPr>
            <a:r>
              <a:rPr lang="en-US" baseline="0"/>
              <a:t>IBC/IFC 904.11 require: </a:t>
            </a:r>
          </a:p>
          <a:p>
            <a:pPr marL="672976" lvl="1" indent="-224325">
              <a:buFont typeface="+mj-lt"/>
              <a:buAutoNum type="arabicPeriod"/>
            </a:pPr>
            <a:r>
              <a:rPr lang="en-US" baseline="0"/>
              <a:t>Design and installation compliance with NFPA 750</a:t>
            </a:r>
          </a:p>
          <a:p>
            <a:pPr marL="672976" lvl="1" indent="-224325">
              <a:buFont typeface="+mj-lt"/>
              <a:buAutoNum type="arabicPeriod"/>
            </a:pPr>
            <a:r>
              <a:rPr lang="en-US" baseline="0"/>
              <a:t>Automatic actuation</a:t>
            </a:r>
          </a:p>
          <a:p>
            <a:pPr marL="672976" lvl="1" indent="-224325">
              <a:buFont typeface="+mj-lt"/>
              <a:buAutoNum type="arabicPeriod"/>
            </a:pPr>
            <a:r>
              <a:rPr lang="en-US" baseline="0"/>
              <a:t>Backflow protection when water supplies connected to potable water source</a:t>
            </a:r>
          </a:p>
          <a:p>
            <a:pPr marL="672976" lvl="1" indent="-224325">
              <a:buFont typeface="+mj-lt"/>
              <a:buAutoNum type="arabicPeriod"/>
            </a:pPr>
            <a:r>
              <a:rPr lang="en-US" baseline="0"/>
              <a:t>Secondary water supply (when required for sprinklers)</a:t>
            </a:r>
          </a:p>
          <a:p>
            <a:pPr marL="672976" lvl="1" indent="-224325">
              <a:buFont typeface="+mj-lt"/>
              <a:buAutoNum type="arabicPeriod"/>
            </a:pPr>
            <a:r>
              <a:rPr lang="en-US" baseline="0"/>
              <a:t>Monitoring and alarms like sprinklers</a:t>
            </a:r>
          </a:p>
          <a:p>
            <a:pPr marL="672976" lvl="1" indent="-224325">
              <a:buFont typeface="+mj-lt"/>
              <a:buAutoNum type="arabicPeriod"/>
            </a:pPr>
            <a:r>
              <a:rPr lang="en-US" baseline="0"/>
              <a:t>Testing and maintenance per NFPA 25</a:t>
            </a:r>
            <a:endParaRPr lang="en-US"/>
          </a:p>
        </p:txBody>
      </p:sp>
      <p:sp>
        <p:nvSpPr>
          <p:cNvPr id="4" name="Slide Number Placeholder 3"/>
          <p:cNvSpPr>
            <a:spLocks noGrp="1"/>
          </p:cNvSpPr>
          <p:nvPr>
            <p:ph type="sldNum" sz="quarter" idx="10"/>
          </p:nvPr>
        </p:nvSpPr>
        <p:spPr/>
        <p:txBody>
          <a:bodyPr/>
          <a:lstStyle/>
          <a:p>
            <a:fld id="{072AE5D6-CB7F-4805-9962-AAF26F37EAAE}" type="slidenum">
              <a:rPr lang="en-US" smtClean="0"/>
              <a:pPr/>
              <a:t>90</a:t>
            </a:fld>
            <a:endParaRPr lang="en-US"/>
          </a:p>
        </p:txBody>
      </p:sp>
    </p:spTree>
    <p:extLst>
      <p:ext uri="{BB962C8B-B14F-4D97-AF65-F5344CB8AC3E}">
        <p14:creationId xmlns:p14="http://schemas.microsoft.com/office/powerpoint/2010/main" val="946213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latin typeface="Auto 1 Lt LF"/>
              </a:rPr>
              <a:t>The public writes the codes:</a:t>
            </a:r>
          </a:p>
          <a:p>
            <a:endParaRPr lang="en-US" dirty="0">
              <a:solidFill>
                <a:schemeClr val="bg1"/>
              </a:solidFill>
              <a:latin typeface="Auto 1 Lt LF"/>
            </a:endParaRPr>
          </a:p>
          <a:p>
            <a:pPr marL="336488" indent="-336488">
              <a:buFont typeface="Arial" panose="020B0604020202020204" pitchFamily="34" charset="0"/>
              <a:buChar char="•"/>
            </a:pPr>
            <a:r>
              <a:rPr lang="en-US" dirty="0">
                <a:solidFill>
                  <a:schemeClr val="bg1"/>
                </a:solidFill>
                <a:latin typeface="Auto 1 Lt LF"/>
              </a:rPr>
              <a:t>Business and industry</a:t>
            </a:r>
          </a:p>
          <a:p>
            <a:pPr marL="336488" indent="-336488">
              <a:buFont typeface="Arial" panose="020B0604020202020204" pitchFamily="34" charset="0"/>
              <a:buChar char="•"/>
            </a:pPr>
            <a:endParaRPr lang="en-US" dirty="0">
              <a:solidFill>
                <a:schemeClr val="bg1"/>
              </a:solidFill>
              <a:latin typeface="Auto 1 Lt LF"/>
            </a:endParaRPr>
          </a:p>
          <a:p>
            <a:pPr marL="336488" indent="-336488">
              <a:buFont typeface="Arial" panose="020B0604020202020204" pitchFamily="34" charset="0"/>
              <a:buChar char="•"/>
            </a:pPr>
            <a:r>
              <a:rPr lang="en-US" dirty="0">
                <a:solidFill>
                  <a:schemeClr val="bg1"/>
                </a:solidFill>
                <a:latin typeface="Auto 1 Lt LF"/>
              </a:rPr>
              <a:t>Product manufacturers</a:t>
            </a:r>
          </a:p>
          <a:p>
            <a:pPr marL="336488" indent="-336488">
              <a:buFont typeface="Arial" panose="020B0604020202020204" pitchFamily="34" charset="0"/>
              <a:buChar char="•"/>
            </a:pPr>
            <a:endParaRPr lang="en-US" dirty="0">
              <a:solidFill>
                <a:schemeClr val="bg1"/>
              </a:solidFill>
              <a:latin typeface="Auto 1 Lt LF"/>
            </a:endParaRPr>
          </a:p>
          <a:p>
            <a:pPr marL="336488" indent="-336488">
              <a:buFont typeface="Arial" panose="020B0604020202020204" pitchFamily="34" charset="0"/>
              <a:buChar char="•"/>
            </a:pPr>
            <a:r>
              <a:rPr lang="en-US" dirty="0">
                <a:solidFill>
                  <a:schemeClr val="bg1"/>
                </a:solidFill>
                <a:latin typeface="Auto 1 Lt LF"/>
              </a:rPr>
              <a:t>Contractors, developers and builders</a:t>
            </a:r>
          </a:p>
          <a:p>
            <a:pPr marL="336488" indent="-336488">
              <a:buFont typeface="Arial" panose="020B0604020202020204" pitchFamily="34" charset="0"/>
              <a:buChar char="•"/>
            </a:pPr>
            <a:endParaRPr lang="en-US" dirty="0">
              <a:solidFill>
                <a:schemeClr val="bg1"/>
              </a:solidFill>
              <a:latin typeface="Auto 1 Lt LF"/>
            </a:endParaRPr>
          </a:p>
          <a:p>
            <a:pPr marL="336488" indent="-336488">
              <a:buFont typeface="Arial" panose="020B0604020202020204" pitchFamily="34" charset="0"/>
              <a:buChar char="•"/>
            </a:pPr>
            <a:r>
              <a:rPr lang="en-US" dirty="0">
                <a:solidFill>
                  <a:schemeClr val="bg1"/>
                </a:solidFill>
                <a:latin typeface="Auto 1 Lt LF"/>
              </a:rPr>
              <a:t>Code officials and fire marshals</a:t>
            </a:r>
          </a:p>
          <a:p>
            <a:pPr marL="336488" indent="-336488">
              <a:buFont typeface="Arial" panose="020B0604020202020204" pitchFamily="34" charset="0"/>
              <a:buChar char="•"/>
            </a:pPr>
            <a:endParaRPr lang="en-US" dirty="0">
              <a:solidFill>
                <a:schemeClr val="bg1"/>
              </a:solidFill>
              <a:latin typeface="Auto 1 Lt LF"/>
            </a:endParaRPr>
          </a:p>
          <a:p>
            <a:pPr marL="336488" indent="-336488">
              <a:buFont typeface="Arial" panose="020B0604020202020204" pitchFamily="34" charset="0"/>
              <a:buChar char="•"/>
            </a:pPr>
            <a:r>
              <a:rPr lang="en-US" dirty="0">
                <a:solidFill>
                  <a:schemeClr val="bg1"/>
                </a:solidFill>
                <a:latin typeface="Auto 1 Lt LF"/>
              </a:rPr>
              <a:t>ICC and NFPA only publish</a:t>
            </a:r>
            <a:endParaRPr lang="en-US" sz="1000" dirty="0">
              <a:latin typeface="Auto 1 Lt LF"/>
            </a:endParaRPr>
          </a:p>
          <a:p>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20</a:t>
            </a:fld>
            <a:endParaRPr lang="en-US"/>
          </a:p>
        </p:txBody>
      </p:sp>
    </p:spTree>
    <p:extLst>
      <p:ext uri="{BB962C8B-B14F-4D97-AF65-F5344CB8AC3E}">
        <p14:creationId xmlns:p14="http://schemas.microsoft.com/office/powerpoint/2010/main" val="218193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a:buFont typeface="Arial" panose="020B0604020202020204" pitchFamily="34" charset="0"/>
              <a:buChar char="•"/>
            </a:pPr>
            <a:r>
              <a:rPr lang="en-US" dirty="0">
                <a:effectLst/>
              </a:rPr>
              <a:t>The </a:t>
            </a:r>
            <a:r>
              <a:rPr lang="en-US" i="1" dirty="0">
                <a:effectLst/>
              </a:rPr>
              <a:t>International Building Code</a:t>
            </a:r>
            <a:r>
              <a:rPr lang="en-US" dirty="0">
                <a:effectLst/>
              </a:rPr>
              <a:t> (IBC) is in use or adopted in 50 states, the District of Columbia, Guam, Northern Marianas Islands, NYC, the U.S. Virgin Islands and Puerto Rico.</a:t>
            </a:r>
          </a:p>
          <a:p>
            <a:pPr marL="168244" indent="-168244">
              <a:buFont typeface="Arial" panose="020B0604020202020204" pitchFamily="34" charset="0"/>
              <a:buChar char="•"/>
            </a:pPr>
            <a:r>
              <a:rPr lang="en-US" dirty="0">
                <a:effectLst/>
              </a:rPr>
              <a:t>The </a:t>
            </a:r>
            <a:r>
              <a:rPr lang="en-US" i="1" dirty="0">
                <a:effectLst/>
              </a:rPr>
              <a:t>International Residential Code</a:t>
            </a:r>
            <a:r>
              <a:rPr lang="en-US" dirty="0">
                <a:effectLst/>
              </a:rPr>
              <a:t> (IRC) is in use or adopted in 49 states, the District of Columbia, Guam, Puerto Rico and the U.S. Virgin Islands.</a:t>
            </a:r>
          </a:p>
          <a:p>
            <a:pPr marL="168244" indent="-168244">
              <a:buFont typeface="Arial" panose="020B0604020202020204" pitchFamily="34" charset="0"/>
              <a:buChar char="•"/>
            </a:pPr>
            <a:r>
              <a:rPr lang="en-US" dirty="0">
                <a:effectLst/>
              </a:rPr>
              <a:t>The </a:t>
            </a:r>
            <a:r>
              <a:rPr lang="en-US" i="1" dirty="0">
                <a:effectLst/>
              </a:rPr>
              <a:t>International Fire Code</a:t>
            </a:r>
            <a:r>
              <a:rPr lang="en-US" dirty="0">
                <a:effectLst/>
              </a:rPr>
              <a:t> (IFC) is in use or adopted in 42 states, the District of Columbia, NYC, Guam and Puerto Rico</a:t>
            </a:r>
          </a:p>
          <a:p>
            <a:pPr marL="168244" indent="-168244">
              <a:buFont typeface="Arial" panose="020B0604020202020204" pitchFamily="34" charset="0"/>
              <a:buChar char="•"/>
            </a:pPr>
            <a:r>
              <a:rPr lang="en-US" dirty="0"/>
              <a:t>NFPA standards are employed worldwide and are the de facto guidance for fire protection system design and installation.</a:t>
            </a:r>
          </a:p>
        </p:txBody>
      </p:sp>
      <p:sp>
        <p:nvSpPr>
          <p:cNvPr id="4" name="Slide Number Placeholder 3"/>
          <p:cNvSpPr>
            <a:spLocks noGrp="1"/>
          </p:cNvSpPr>
          <p:nvPr>
            <p:ph type="sldNum" sz="quarter" idx="10"/>
          </p:nvPr>
        </p:nvSpPr>
        <p:spPr/>
        <p:txBody>
          <a:bodyPr/>
          <a:lstStyle/>
          <a:p>
            <a:fld id="{072AE5D6-CB7F-4805-9962-AAF26F37EAAE}" type="slidenum">
              <a:rPr lang="en-US" smtClean="0"/>
              <a:pPr/>
              <a:t>21</a:t>
            </a:fld>
            <a:endParaRPr lang="en-US"/>
          </a:p>
        </p:txBody>
      </p:sp>
    </p:spTree>
    <p:extLst>
      <p:ext uri="{BB962C8B-B14F-4D97-AF65-F5344CB8AC3E}">
        <p14:creationId xmlns:p14="http://schemas.microsoft.com/office/powerpoint/2010/main" val="274389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560813" indent="-560813">
              <a:spcAft>
                <a:spcPts val="1178"/>
              </a:spcAft>
              <a:buFont typeface="Arial" panose="020B0604020202020204" pitchFamily="34" charset="0"/>
              <a:buChar char="•"/>
            </a:pPr>
            <a:r>
              <a:rPr lang="en-US" sz="3500" dirty="0">
                <a:solidFill>
                  <a:schemeClr val="bg1"/>
                </a:solidFill>
                <a:latin typeface="Auto 1 Lt LF"/>
              </a:rPr>
              <a:t>life safety (including fire fighters), by controlling fire before they reach flashover, cooling the environment, improving visibility and limiting toxic gases</a:t>
            </a:r>
          </a:p>
          <a:p>
            <a:pPr marL="560813" indent="-560813">
              <a:spcAft>
                <a:spcPts val="1178"/>
              </a:spcAft>
              <a:buFont typeface="Arial" panose="020B0604020202020204" pitchFamily="34" charset="0"/>
              <a:buChar char="•"/>
            </a:pPr>
            <a:endParaRPr lang="en-US" sz="3500" dirty="0">
              <a:solidFill>
                <a:schemeClr val="bg1"/>
              </a:solidFill>
              <a:latin typeface="Auto 1 Lt LF"/>
            </a:endParaRPr>
          </a:p>
          <a:p>
            <a:pPr marL="560813" indent="-560813">
              <a:spcAft>
                <a:spcPts val="1178"/>
              </a:spcAft>
              <a:buFont typeface="Arial" panose="020B0604020202020204" pitchFamily="34" charset="0"/>
              <a:buChar char="•"/>
            </a:pPr>
            <a:r>
              <a:rPr lang="en-US" sz="3500" dirty="0">
                <a:solidFill>
                  <a:schemeClr val="bg1"/>
                </a:solidFill>
                <a:latin typeface="Auto 1 Lt LF"/>
              </a:rPr>
              <a:t>property protection, by controlling or suppressing fires.  Most sprinkler systems are designed to control a fire by wetting adjacent combustibles– holding it in check until the fire department arrives to suppress it.  There are only a few specific conditions where sprinkler systems are designed and installed to suppress a fire (zero HRR). We will discuss that more later in the presentation.</a:t>
            </a:r>
          </a:p>
          <a:p>
            <a:pPr marL="560813" indent="-560813">
              <a:spcAft>
                <a:spcPts val="1178"/>
              </a:spcAft>
              <a:buFont typeface="Arial" panose="020B0604020202020204" pitchFamily="34" charset="0"/>
              <a:buChar char="•"/>
            </a:pPr>
            <a:endParaRPr lang="en-US" sz="3500" dirty="0">
              <a:solidFill>
                <a:schemeClr val="bg1"/>
              </a:solidFill>
              <a:latin typeface="Auto 1 Lt LF"/>
            </a:endParaRPr>
          </a:p>
          <a:p>
            <a:pPr marL="560813" indent="-560813">
              <a:spcAft>
                <a:spcPts val="1178"/>
              </a:spcAft>
              <a:buFont typeface="Arial" panose="020B0604020202020204" pitchFamily="34" charset="0"/>
              <a:buChar char="•"/>
            </a:pPr>
            <a:r>
              <a:rPr lang="en-US" sz="3500" dirty="0">
                <a:solidFill>
                  <a:schemeClr val="bg1"/>
                </a:solidFill>
                <a:latin typeface="Auto 1 Lt LF"/>
              </a:rPr>
              <a:t>special hazard control, such as spray booths and spray areas, dip tanks, hazardous materials storage, drying rooms, exhaust ducts carrying flammable vapors or theatrical stages.</a:t>
            </a:r>
          </a:p>
          <a:p>
            <a:pPr marL="560813" indent="-560813">
              <a:spcAft>
                <a:spcPts val="1178"/>
              </a:spcAft>
              <a:buFont typeface="Arial" panose="020B0604020202020204" pitchFamily="34" charset="0"/>
              <a:buChar char="•"/>
            </a:pPr>
            <a:endParaRPr lang="en-US" sz="3500" dirty="0">
              <a:solidFill>
                <a:schemeClr val="bg1"/>
              </a:solidFill>
              <a:latin typeface="Auto 1 Lt LF"/>
            </a:endParaRPr>
          </a:p>
          <a:p>
            <a:pPr marL="560813" indent="-560813">
              <a:spcAft>
                <a:spcPts val="1178"/>
              </a:spcAft>
              <a:buFont typeface="Arial" panose="020B0604020202020204" pitchFamily="34" charset="0"/>
              <a:buChar char="•"/>
            </a:pPr>
            <a:r>
              <a:rPr lang="en-US" sz="3500" dirty="0">
                <a:solidFill>
                  <a:schemeClr val="bg1"/>
                </a:solidFill>
                <a:latin typeface="Auto 1 Lt LF"/>
              </a:rPr>
              <a:t>environmental protection, by controlling fires in hazardous materials areas air quality, ground contamination and water pollution are limited.</a:t>
            </a:r>
          </a:p>
          <a:p>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22</a:t>
            </a:fld>
            <a:endParaRPr lang="en-US"/>
          </a:p>
        </p:txBody>
      </p:sp>
    </p:spTree>
    <p:extLst>
      <p:ext uri="{BB962C8B-B14F-4D97-AF65-F5344CB8AC3E}">
        <p14:creationId xmlns:p14="http://schemas.microsoft.com/office/powerpoint/2010/main" val="4108924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Likewise 13R/D (for multifamily residential or townhomes)</a:t>
            </a:r>
            <a:r>
              <a:rPr lang="en-US" baseline="0" dirty="0"/>
              <a:t> allows additional height up to 60 feet.</a:t>
            </a:r>
          </a:p>
          <a:p>
            <a:endParaRPr lang="en-US" baseline="0" dirty="0"/>
          </a:p>
          <a:p>
            <a:r>
              <a:rPr lang="en-US" baseline="0" dirty="0"/>
              <a:t>Any QUESTIONS before we continue with more detailed information on the different system design criteria?</a:t>
            </a:r>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23</a:t>
            </a:fld>
            <a:endParaRPr lang="en-US"/>
          </a:p>
        </p:txBody>
      </p:sp>
    </p:spTree>
    <p:extLst>
      <p:ext uri="{BB962C8B-B14F-4D97-AF65-F5344CB8AC3E}">
        <p14:creationId xmlns:p14="http://schemas.microsoft.com/office/powerpoint/2010/main" val="933191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168244" indent="-168244">
              <a:buFont typeface="Arial" panose="020B0604020202020204" pitchFamily="34" charset="0"/>
              <a:buChar char="•"/>
            </a:pPr>
            <a:r>
              <a:rPr lang="en-US" dirty="0"/>
              <a:t>Property protection</a:t>
            </a:r>
          </a:p>
          <a:p>
            <a:pPr marL="168244" indent="-168244">
              <a:buFont typeface="Arial" panose="020B0604020202020204" pitchFamily="34" charset="0"/>
              <a:buChar char="•"/>
            </a:pPr>
            <a:endParaRPr lang="en-US" dirty="0"/>
          </a:p>
          <a:p>
            <a:pPr marL="168244" indent="-168244">
              <a:buFont typeface="Arial" panose="020B0604020202020204" pitchFamily="34" charset="0"/>
              <a:buChar char="•"/>
            </a:pPr>
            <a:r>
              <a:rPr lang="en-US" dirty="0"/>
              <a:t>Design intent: wet contents or extinguish</a:t>
            </a:r>
          </a:p>
          <a:p>
            <a:pPr marL="168244" indent="-168244">
              <a:buFont typeface="Arial" panose="020B0604020202020204" pitchFamily="34" charset="0"/>
              <a:buChar char="•"/>
            </a:pPr>
            <a:r>
              <a:rPr lang="en-US" dirty="0"/>
              <a:t>Accomplished by</a:t>
            </a:r>
          </a:p>
          <a:p>
            <a:pPr marL="616894" lvl="1" indent="-168244">
              <a:buFont typeface="Arial" panose="020B0604020202020204" pitchFamily="34" charset="0"/>
              <a:buChar char="•"/>
            </a:pPr>
            <a:r>
              <a:rPr lang="en-US" dirty="0"/>
              <a:t>Sprinkler coverage throughout entire property</a:t>
            </a:r>
            <a:r>
              <a:rPr lang="en-US" baseline="0" dirty="0"/>
              <a:t> with some exceptions</a:t>
            </a:r>
            <a:endParaRPr lang="en-US" dirty="0"/>
          </a:p>
          <a:p>
            <a:pPr marL="1065545" lvl="2" indent="-168244">
              <a:buFont typeface="Arial" panose="020B0604020202020204" pitchFamily="34" charset="0"/>
              <a:buChar char="•"/>
            </a:pPr>
            <a:r>
              <a:rPr lang="en-US" dirty="0"/>
              <a:t>Amount and pattern</a:t>
            </a:r>
          </a:p>
          <a:p>
            <a:pPr marL="616894" lvl="1" indent="-168244">
              <a:buFont typeface="Arial" panose="020B0604020202020204" pitchFamily="34" charset="0"/>
              <a:buChar char="•"/>
            </a:pPr>
            <a:r>
              <a:rPr lang="en-US" dirty="0"/>
              <a:t>Water supply for fire protection system AND manual hose streams</a:t>
            </a:r>
          </a:p>
          <a:p>
            <a:pPr marL="616894" lvl="1" indent="-168244">
              <a:buFont typeface="Arial" panose="020B0604020202020204" pitchFamily="34" charset="0"/>
              <a:buChar char="•"/>
            </a:pPr>
            <a:r>
              <a:rPr lang="en-US" dirty="0"/>
              <a:t>Control mode or suppression</a:t>
            </a:r>
          </a:p>
          <a:p>
            <a:pPr marL="616894" lvl="1" indent="-168244">
              <a:buFont typeface="Arial" panose="020B0604020202020204" pitchFamily="34" charset="0"/>
              <a:buChar char="•"/>
            </a:pPr>
            <a:r>
              <a:rPr lang="en-US" dirty="0"/>
              <a:t>Also effective at life safety</a:t>
            </a:r>
          </a:p>
          <a:p>
            <a:pPr marL="616894" lvl="1" indent="-168244">
              <a:buFont typeface="Arial" panose="020B0604020202020204" pitchFamily="34" charset="0"/>
              <a:buChar char="•"/>
            </a:pPr>
            <a:r>
              <a:rPr lang="en-US" dirty="0"/>
              <a:t>UL 199/1767</a:t>
            </a:r>
          </a:p>
          <a:p>
            <a:pPr marL="168244" indent="-168244">
              <a:buFont typeface="Arial" panose="020B0604020202020204" pitchFamily="34" charset="0"/>
              <a:buChar char="•"/>
            </a:pPr>
            <a:endParaRPr lang="en-US" dirty="0"/>
          </a:p>
          <a:p>
            <a:endParaRPr lang="en-US" sz="2400" b="1" dirty="0">
              <a:solidFill>
                <a:schemeClr val="bg1"/>
              </a:solidFill>
              <a:latin typeface="Auto 1 Lt LF"/>
            </a:endParaRPr>
          </a:p>
          <a:p>
            <a:endParaRPr lang="en-US" sz="2400" b="1" dirty="0">
              <a:solidFill>
                <a:schemeClr val="bg1"/>
              </a:solidFill>
              <a:latin typeface="Auto 1 Lt LF"/>
            </a:endParaRPr>
          </a:p>
          <a:p>
            <a:r>
              <a:rPr lang="en-US" sz="2400" dirty="0">
                <a:solidFill>
                  <a:schemeClr val="bg1"/>
                </a:solidFill>
                <a:latin typeface="Auto 1 Lt LF"/>
              </a:rPr>
              <a:t>Life safety</a:t>
            </a:r>
          </a:p>
          <a:p>
            <a:endParaRPr lang="en-US" sz="2400" dirty="0">
              <a:solidFill>
                <a:schemeClr val="bg1"/>
              </a:solidFill>
              <a:latin typeface="Auto 1 Lt LF"/>
            </a:endParaRPr>
          </a:p>
          <a:p>
            <a:pPr marL="336488" indent="-336488">
              <a:buFont typeface="Arial" panose="020B0604020202020204" pitchFamily="34" charset="0"/>
              <a:buChar char="•"/>
            </a:pPr>
            <a:r>
              <a:rPr lang="en-US" sz="2400" dirty="0">
                <a:solidFill>
                  <a:schemeClr val="bg1"/>
                </a:solidFill>
                <a:latin typeface="Auto 1 Lt LF"/>
              </a:rPr>
              <a:t>Design intent: prevent flashover</a:t>
            </a:r>
          </a:p>
          <a:p>
            <a:pPr marL="336488" indent="-336488">
              <a:buFont typeface="Arial" panose="020B0604020202020204" pitchFamily="34" charset="0"/>
              <a:buChar char="•"/>
            </a:pPr>
            <a:r>
              <a:rPr lang="en-US" sz="2400" dirty="0">
                <a:solidFill>
                  <a:schemeClr val="bg1"/>
                </a:solidFill>
                <a:latin typeface="Auto 1 Lt LF"/>
              </a:rPr>
              <a:t>Accomplished by</a:t>
            </a:r>
          </a:p>
          <a:p>
            <a:pPr marL="785138" lvl="1" indent="-336488">
              <a:buFont typeface="Arial" panose="020B0604020202020204" pitchFamily="34" charset="0"/>
              <a:buChar char="•"/>
            </a:pPr>
            <a:r>
              <a:rPr lang="en-US" sz="2400" dirty="0">
                <a:solidFill>
                  <a:schemeClr val="bg1"/>
                </a:solidFill>
                <a:latin typeface="Auto 1 Lt LF"/>
              </a:rPr>
              <a:t>Sprinkler coverage throughout portions of property (response time index)</a:t>
            </a:r>
          </a:p>
          <a:p>
            <a:pPr marL="785138" lvl="1" indent="-336488">
              <a:buFont typeface="Arial" panose="020B0604020202020204" pitchFamily="34" charset="0"/>
              <a:buChar char="•"/>
            </a:pPr>
            <a:r>
              <a:rPr lang="en-US" sz="2400" dirty="0">
                <a:solidFill>
                  <a:schemeClr val="bg1"/>
                </a:solidFill>
                <a:latin typeface="Auto 1 Lt LF"/>
              </a:rPr>
              <a:t>Amount and pattern, flow in </a:t>
            </a:r>
            <a:r>
              <a:rPr lang="en-US" sz="2400" dirty="0" err="1">
                <a:solidFill>
                  <a:schemeClr val="bg1"/>
                </a:solidFill>
                <a:latin typeface="Auto 1 Lt LF"/>
              </a:rPr>
              <a:t>gpm</a:t>
            </a:r>
            <a:r>
              <a:rPr lang="en-US" sz="2400" dirty="0">
                <a:solidFill>
                  <a:schemeClr val="bg1"/>
                </a:solidFill>
                <a:latin typeface="Auto 1 Lt LF"/>
              </a:rPr>
              <a:t> and distribution pattern)</a:t>
            </a:r>
          </a:p>
          <a:p>
            <a:pPr marL="785138" lvl="1" indent="-336488">
              <a:buFont typeface="Arial" panose="020B0604020202020204" pitchFamily="34" charset="0"/>
              <a:buChar char="•"/>
            </a:pPr>
            <a:r>
              <a:rPr lang="en-US" sz="2400" dirty="0">
                <a:solidFill>
                  <a:schemeClr val="bg1"/>
                </a:solidFill>
                <a:latin typeface="Auto 1 Lt LF"/>
              </a:rPr>
              <a:t>Water supply for fire control long enough to effect escape</a:t>
            </a:r>
          </a:p>
          <a:p>
            <a:pPr marL="785138" lvl="1" indent="-336488">
              <a:buFont typeface="Arial" panose="020B0604020202020204" pitchFamily="34" charset="0"/>
              <a:buChar char="•"/>
            </a:pPr>
            <a:r>
              <a:rPr lang="en-US" sz="2400" dirty="0">
                <a:solidFill>
                  <a:schemeClr val="bg1"/>
                </a:solidFill>
                <a:latin typeface="Auto 1 Lt LF"/>
              </a:rPr>
              <a:t>Control mode or suppression</a:t>
            </a:r>
          </a:p>
          <a:p>
            <a:pPr marL="336488" indent="-336488">
              <a:buFont typeface="Arial" panose="020B0604020202020204" pitchFamily="34" charset="0"/>
              <a:buChar char="•"/>
            </a:pPr>
            <a:r>
              <a:rPr lang="en-US" sz="2400" dirty="0">
                <a:solidFill>
                  <a:schemeClr val="bg1"/>
                </a:solidFill>
                <a:latin typeface="Auto 1 Lt LF"/>
              </a:rPr>
              <a:t>UL 1626</a:t>
            </a:r>
          </a:p>
          <a:p>
            <a:endParaRPr lang="en-US" sz="2400" dirty="0">
              <a:solidFill>
                <a:schemeClr val="bg1"/>
              </a:solidFill>
              <a:latin typeface="Auto 1 Lt LF"/>
            </a:endParaRPr>
          </a:p>
          <a:p>
            <a:endParaRPr lang="en-US" sz="2400" dirty="0">
              <a:solidFill>
                <a:schemeClr val="bg1"/>
              </a:solidFill>
              <a:latin typeface="Auto 1 Lt LF"/>
            </a:endParaRPr>
          </a:p>
          <a:p>
            <a:pPr marL="168244" indent="-168244">
              <a:buFont typeface="Arial" panose="020B0604020202020204" pitchFamily="34" charset="0"/>
              <a:buChar char="•"/>
            </a:pPr>
            <a:endParaRPr lang="en-US" dirty="0"/>
          </a:p>
          <a:p>
            <a:pPr marL="168244" indent="-1682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25</a:t>
            </a:fld>
            <a:endParaRPr lang="en-US"/>
          </a:p>
        </p:txBody>
      </p:sp>
    </p:spTree>
    <p:extLst>
      <p:ext uri="{BB962C8B-B14F-4D97-AF65-F5344CB8AC3E}">
        <p14:creationId xmlns:p14="http://schemas.microsoft.com/office/powerpoint/2010/main" val="3862538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times when the code</a:t>
            </a:r>
            <a:r>
              <a:rPr lang="en-US" baseline="0" dirty="0"/>
              <a:t> may require a 13 system to accomplish all three goals.</a:t>
            </a:r>
          </a:p>
          <a:p>
            <a:endParaRPr lang="en-US" baseline="0" dirty="0"/>
          </a:p>
          <a:p>
            <a:r>
              <a:rPr lang="en-US" baseline="0" dirty="0"/>
              <a:t>For example,</a:t>
            </a:r>
          </a:p>
          <a:p>
            <a:endParaRPr lang="en-US" baseline="0" dirty="0"/>
          </a:p>
          <a:p>
            <a:r>
              <a:rPr lang="en-US" baseline="0" dirty="0"/>
              <a:t>A non-combustible, one-hour (Type IIA) hotel, motel or boarding home requires a NFPA 13 design to achieve additional height of 5 stories while simultaneously providing life safety.</a:t>
            </a:r>
            <a:endParaRPr lang="en-US" dirty="0"/>
          </a:p>
        </p:txBody>
      </p:sp>
      <p:sp>
        <p:nvSpPr>
          <p:cNvPr id="4" name="Slide Number Placeholder 3"/>
          <p:cNvSpPr>
            <a:spLocks noGrp="1"/>
          </p:cNvSpPr>
          <p:nvPr>
            <p:ph type="sldNum" sz="quarter" idx="10"/>
          </p:nvPr>
        </p:nvSpPr>
        <p:spPr/>
        <p:txBody>
          <a:bodyPr/>
          <a:lstStyle/>
          <a:p>
            <a:fld id="{072AE5D6-CB7F-4805-9962-AAF26F37EAAE}" type="slidenum">
              <a:rPr lang="en-US" smtClean="0"/>
              <a:pPr/>
              <a:t>26</a:t>
            </a:fld>
            <a:endParaRPr lang="en-US"/>
          </a:p>
        </p:txBody>
      </p:sp>
    </p:spTree>
    <p:extLst>
      <p:ext uri="{BB962C8B-B14F-4D97-AF65-F5344CB8AC3E}">
        <p14:creationId xmlns:p14="http://schemas.microsoft.com/office/powerpoint/2010/main" val="27119865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mailto:Paul.a.demers@maine.gov"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ema.gov/grants/mitigation/building-resilient-infrastructure-communities" TargetMode="External"/><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mailto:Paul.a.demers@maine.gov"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www.fema.gov/grants/mitigation/building-resilient-infrastructure-communities" TargetMode="External"/><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mailto:Paul.a.demers@maine.gov" TargetMode="External"/><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s://www.fema.gov/grants/mitigation/building-resilient-infrastructure-communities" TargetMode="External"/><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2136911" y="4455620"/>
            <a:ext cx="9021539" cy="1143000"/>
          </a:xfrm>
        </p:spPr>
        <p:txBody>
          <a:bodyPr lIns="91440" rIns="91440">
            <a:normAutofit/>
          </a:bodyPr>
          <a:lstStyle>
            <a:lvl1pPr marL="0" indent="0" algn="l">
              <a:buNone/>
              <a:defRPr sz="2400" b="1"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153ED66-8496-67EB-8136-586C8BA3A43F}"/>
              </a:ext>
            </a:extLst>
          </p:cNvPr>
          <p:cNvPicPr>
            <a:picLocks noChangeAspect="1"/>
          </p:cNvPicPr>
          <p:nvPr userDrawn="1"/>
        </p:nvPicPr>
        <p:blipFill>
          <a:blip r:embed="rId2"/>
          <a:stretch>
            <a:fillRect/>
          </a:stretch>
        </p:blipFill>
        <p:spPr>
          <a:xfrm>
            <a:off x="222179" y="543339"/>
            <a:ext cx="1707410" cy="1653207"/>
          </a:xfrm>
          <a:prstGeom prst="rect">
            <a:avLst/>
          </a:prstGeom>
        </p:spPr>
      </p:pic>
    </p:spTree>
    <p:extLst>
      <p:ext uri="{BB962C8B-B14F-4D97-AF65-F5344CB8AC3E}">
        <p14:creationId xmlns:p14="http://schemas.microsoft.com/office/powerpoint/2010/main" val="314445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nowledge Assessm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9" name="Graphic 8" descr="Help with solid fill">
            <a:extLst>
              <a:ext uri="{FF2B5EF4-FFF2-40B4-BE49-F238E27FC236}">
                <a16:creationId xmlns:a16="http://schemas.microsoft.com/office/drawing/2014/main" id="{5866F21D-65F7-5D98-1D4F-1134276E97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7280" y="783546"/>
            <a:ext cx="914400" cy="914400"/>
          </a:xfrm>
          <a:prstGeom prst="rect">
            <a:avLst/>
          </a:prstGeom>
        </p:spPr>
      </p:pic>
      <p:sp>
        <p:nvSpPr>
          <p:cNvPr id="7" name="TextBox 6">
            <a:extLst>
              <a:ext uri="{FF2B5EF4-FFF2-40B4-BE49-F238E27FC236}">
                <a16:creationId xmlns:a16="http://schemas.microsoft.com/office/drawing/2014/main" id="{15B575B6-9CAA-0D65-6D04-9FD7D0C5F600}"/>
              </a:ext>
            </a:extLst>
          </p:cNvPr>
          <p:cNvSpPr txBox="1"/>
          <p:nvPr userDrawn="1"/>
        </p:nvSpPr>
        <p:spPr>
          <a:xfrm>
            <a:off x="2217801" y="854521"/>
            <a:ext cx="6737131" cy="769441"/>
          </a:xfrm>
          <a:prstGeom prst="rect">
            <a:avLst/>
          </a:prstGeom>
          <a:noFill/>
        </p:spPr>
        <p:txBody>
          <a:bodyPr wrap="square" rtlCol="0">
            <a:spAutoFit/>
          </a:bodyPr>
          <a:lstStyle/>
          <a:p>
            <a:r>
              <a:rPr lang="en-US" sz="4400" b="1" dirty="0"/>
              <a:t>Knowledge Assessment</a:t>
            </a:r>
          </a:p>
        </p:txBody>
      </p:sp>
    </p:spTree>
    <p:extLst>
      <p:ext uri="{BB962C8B-B14F-4D97-AF65-F5344CB8AC3E}">
        <p14:creationId xmlns:p14="http://schemas.microsoft.com/office/powerpoint/2010/main" val="1885047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urse Layou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Checklist with solid fill">
            <a:extLst>
              <a:ext uri="{FF2B5EF4-FFF2-40B4-BE49-F238E27FC236}">
                <a16:creationId xmlns:a16="http://schemas.microsoft.com/office/drawing/2014/main" id="{A0B48A92-9EC7-9537-47FA-4D4F969761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2414" y="797843"/>
            <a:ext cx="914400" cy="914400"/>
          </a:xfrm>
          <a:prstGeom prst="rect">
            <a:avLst/>
          </a:prstGeom>
        </p:spPr>
      </p:pic>
      <p:sp>
        <p:nvSpPr>
          <p:cNvPr id="7" name="TextBox 6">
            <a:extLst>
              <a:ext uri="{FF2B5EF4-FFF2-40B4-BE49-F238E27FC236}">
                <a16:creationId xmlns:a16="http://schemas.microsoft.com/office/drawing/2014/main" id="{2A997279-12D3-DD91-BCA3-464F671A5623}"/>
              </a:ext>
            </a:extLst>
          </p:cNvPr>
          <p:cNvSpPr txBox="1"/>
          <p:nvPr userDrawn="1"/>
        </p:nvSpPr>
        <p:spPr>
          <a:xfrm>
            <a:off x="2096814" y="1009547"/>
            <a:ext cx="6737131" cy="769441"/>
          </a:xfrm>
          <a:prstGeom prst="rect">
            <a:avLst/>
          </a:prstGeom>
          <a:noFill/>
        </p:spPr>
        <p:txBody>
          <a:bodyPr wrap="square" rtlCol="0">
            <a:spAutoFit/>
          </a:bodyPr>
          <a:lstStyle/>
          <a:p>
            <a:r>
              <a:rPr lang="en-US" sz="4400" b="1" dirty="0"/>
              <a:t>Course Layout</a:t>
            </a:r>
          </a:p>
        </p:txBody>
      </p:sp>
    </p:spTree>
    <p:extLst>
      <p:ext uri="{BB962C8B-B14F-4D97-AF65-F5344CB8AC3E}">
        <p14:creationId xmlns:p14="http://schemas.microsoft.com/office/powerpoint/2010/main" val="4179936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9" name="Graphic 8" descr="Warning with solid fill">
            <a:extLst>
              <a:ext uri="{FF2B5EF4-FFF2-40B4-BE49-F238E27FC236}">
                <a16:creationId xmlns:a16="http://schemas.microsoft.com/office/drawing/2014/main" id="{4729FF04-D005-5F05-A5CF-97846E44C9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7007" y="797843"/>
            <a:ext cx="914400" cy="914400"/>
          </a:xfrm>
          <a:prstGeom prst="rect">
            <a:avLst/>
          </a:prstGeom>
        </p:spPr>
      </p:pic>
      <p:sp>
        <p:nvSpPr>
          <p:cNvPr id="7" name="TextBox 6">
            <a:extLst>
              <a:ext uri="{FF2B5EF4-FFF2-40B4-BE49-F238E27FC236}">
                <a16:creationId xmlns:a16="http://schemas.microsoft.com/office/drawing/2014/main" id="{F8E622CF-3B2A-B49A-C4D9-24EB38A5D0EC}"/>
              </a:ext>
            </a:extLst>
          </p:cNvPr>
          <p:cNvSpPr txBox="1"/>
          <p:nvPr userDrawn="1"/>
        </p:nvSpPr>
        <p:spPr>
          <a:xfrm>
            <a:off x="2191407" y="988906"/>
            <a:ext cx="6737131" cy="769441"/>
          </a:xfrm>
          <a:prstGeom prst="rect">
            <a:avLst/>
          </a:prstGeom>
          <a:noFill/>
        </p:spPr>
        <p:txBody>
          <a:bodyPr wrap="square" rtlCol="0">
            <a:spAutoFit/>
          </a:bodyPr>
          <a:lstStyle/>
          <a:p>
            <a:r>
              <a:rPr lang="en-US" sz="4400" b="1" dirty="0"/>
              <a:t>Activity</a:t>
            </a:r>
          </a:p>
        </p:txBody>
      </p:sp>
    </p:spTree>
    <p:extLst>
      <p:ext uri="{BB962C8B-B14F-4D97-AF65-F5344CB8AC3E}">
        <p14:creationId xmlns:p14="http://schemas.microsoft.com/office/powerpoint/2010/main" val="2754527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view">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11" name="Graphic 10" descr="Head with gears with solid fill">
            <a:extLst>
              <a:ext uri="{FF2B5EF4-FFF2-40B4-BE49-F238E27FC236}">
                <a16:creationId xmlns:a16="http://schemas.microsoft.com/office/drawing/2014/main" id="{D5A11521-40D9-ED32-0576-02FBE6432E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0069" y="822960"/>
            <a:ext cx="914400" cy="914400"/>
          </a:xfrm>
          <a:prstGeom prst="rect">
            <a:avLst/>
          </a:prstGeom>
        </p:spPr>
      </p:pic>
      <p:sp>
        <p:nvSpPr>
          <p:cNvPr id="7" name="TextBox 6">
            <a:extLst>
              <a:ext uri="{FF2B5EF4-FFF2-40B4-BE49-F238E27FC236}">
                <a16:creationId xmlns:a16="http://schemas.microsoft.com/office/drawing/2014/main" id="{68FDF547-A384-4238-B98B-4782F2718FFC}"/>
              </a:ext>
            </a:extLst>
          </p:cNvPr>
          <p:cNvSpPr txBox="1"/>
          <p:nvPr userDrawn="1"/>
        </p:nvSpPr>
        <p:spPr>
          <a:xfrm>
            <a:off x="2254469" y="1022106"/>
            <a:ext cx="6737131" cy="769441"/>
          </a:xfrm>
          <a:prstGeom prst="rect">
            <a:avLst/>
          </a:prstGeom>
          <a:noFill/>
        </p:spPr>
        <p:txBody>
          <a:bodyPr wrap="square" rtlCol="0">
            <a:spAutoFit/>
          </a:bodyPr>
          <a:lstStyle/>
          <a:p>
            <a:r>
              <a:rPr lang="en-US" sz="4400" b="1" dirty="0"/>
              <a:t>Review</a:t>
            </a:r>
          </a:p>
        </p:txBody>
      </p:sp>
    </p:spTree>
    <p:extLst>
      <p:ext uri="{BB962C8B-B14F-4D97-AF65-F5344CB8AC3E}">
        <p14:creationId xmlns:p14="http://schemas.microsoft.com/office/powerpoint/2010/main" val="1714764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Books with solid fill">
            <a:extLst>
              <a:ext uri="{FF2B5EF4-FFF2-40B4-BE49-F238E27FC236}">
                <a16:creationId xmlns:a16="http://schemas.microsoft.com/office/drawing/2014/main" id="{A1E904AD-8942-1070-C888-A233CE22CE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08538" y="797843"/>
            <a:ext cx="914400" cy="914400"/>
          </a:xfrm>
          <a:prstGeom prst="rect">
            <a:avLst/>
          </a:prstGeom>
        </p:spPr>
      </p:pic>
      <p:sp>
        <p:nvSpPr>
          <p:cNvPr id="7" name="TextBox 6">
            <a:extLst>
              <a:ext uri="{FF2B5EF4-FFF2-40B4-BE49-F238E27FC236}">
                <a16:creationId xmlns:a16="http://schemas.microsoft.com/office/drawing/2014/main" id="{3F3DD7E7-08AC-C801-A458-C9200315C2E7}"/>
              </a:ext>
            </a:extLst>
          </p:cNvPr>
          <p:cNvSpPr txBox="1"/>
          <p:nvPr userDrawn="1"/>
        </p:nvSpPr>
        <p:spPr>
          <a:xfrm>
            <a:off x="2333415" y="942802"/>
            <a:ext cx="6737131" cy="769441"/>
          </a:xfrm>
          <a:prstGeom prst="rect">
            <a:avLst/>
          </a:prstGeom>
          <a:noFill/>
        </p:spPr>
        <p:txBody>
          <a:bodyPr wrap="square" rtlCol="0">
            <a:spAutoFit/>
          </a:bodyPr>
          <a:lstStyle/>
          <a:p>
            <a:r>
              <a:rPr lang="en-US" sz="4400" b="1" dirty="0"/>
              <a:t>References</a:t>
            </a:r>
          </a:p>
        </p:txBody>
      </p:sp>
    </p:spTree>
    <p:extLst>
      <p:ext uri="{BB962C8B-B14F-4D97-AF65-F5344CB8AC3E}">
        <p14:creationId xmlns:p14="http://schemas.microsoft.com/office/powerpoint/2010/main" val="2375201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9" name="Graphic 8" descr="Closed book with solid fill">
            <a:extLst>
              <a:ext uri="{FF2B5EF4-FFF2-40B4-BE49-F238E27FC236}">
                <a16:creationId xmlns:a16="http://schemas.microsoft.com/office/drawing/2014/main" id="{4EC67DB8-2230-0CA3-AE04-01D8DE9A50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6496" y="797843"/>
            <a:ext cx="914400" cy="914400"/>
          </a:xfrm>
          <a:prstGeom prst="rect">
            <a:avLst/>
          </a:prstGeom>
        </p:spPr>
      </p:pic>
      <p:sp>
        <p:nvSpPr>
          <p:cNvPr id="7" name="TextBox 6">
            <a:extLst>
              <a:ext uri="{FF2B5EF4-FFF2-40B4-BE49-F238E27FC236}">
                <a16:creationId xmlns:a16="http://schemas.microsoft.com/office/drawing/2014/main" id="{05057667-5EE2-257E-DF3C-E54AB93272C6}"/>
              </a:ext>
            </a:extLst>
          </p:cNvPr>
          <p:cNvSpPr txBox="1"/>
          <p:nvPr userDrawn="1"/>
        </p:nvSpPr>
        <p:spPr>
          <a:xfrm>
            <a:off x="2180896" y="1009547"/>
            <a:ext cx="6737131" cy="769441"/>
          </a:xfrm>
          <a:prstGeom prst="rect">
            <a:avLst/>
          </a:prstGeom>
          <a:noFill/>
        </p:spPr>
        <p:txBody>
          <a:bodyPr wrap="square" rtlCol="0">
            <a:spAutoFit/>
          </a:bodyPr>
          <a:lstStyle/>
          <a:p>
            <a:r>
              <a:rPr lang="en-US" sz="4400" b="1" dirty="0"/>
              <a:t>Additional Resources</a:t>
            </a:r>
          </a:p>
        </p:txBody>
      </p:sp>
    </p:spTree>
    <p:extLst>
      <p:ext uri="{BB962C8B-B14F-4D97-AF65-F5344CB8AC3E}">
        <p14:creationId xmlns:p14="http://schemas.microsoft.com/office/powerpoint/2010/main" val="2699193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C24C38-C43E-ABFE-43B6-C3D738EA916A}"/>
              </a:ext>
            </a:extLst>
          </p:cNvPr>
          <p:cNvSpPr>
            <a:spLocks noGrp="1"/>
          </p:cNvSpPr>
          <p:nvPr>
            <p:ph type="sldNum" sz="quarter" idx="12"/>
          </p:nvPr>
        </p:nvSpPr>
        <p:spPr/>
        <p:txBody>
          <a:bodyPr/>
          <a:lstStyle/>
          <a:p>
            <a:fld id="{FCCC9066-DBE8-4CF8-8A1C-2EBC87DF690F}" type="slidenum">
              <a:rPr lang="en-US" smtClean="0"/>
              <a:t>‹#›</a:t>
            </a:fld>
            <a:endParaRPr lang="en-US" dirty="0"/>
          </a:p>
        </p:txBody>
      </p:sp>
      <p:sp>
        <p:nvSpPr>
          <p:cNvPr id="6" name="TextBox 5">
            <a:extLst>
              <a:ext uri="{FF2B5EF4-FFF2-40B4-BE49-F238E27FC236}">
                <a16:creationId xmlns:a16="http://schemas.microsoft.com/office/drawing/2014/main" id="{37EE9350-3B14-01A2-010B-DFF746B52B91}"/>
              </a:ext>
            </a:extLst>
          </p:cNvPr>
          <p:cNvSpPr txBox="1"/>
          <p:nvPr userDrawn="1"/>
        </p:nvSpPr>
        <p:spPr>
          <a:xfrm>
            <a:off x="1524119" y="4217832"/>
            <a:ext cx="7682943" cy="769441"/>
          </a:xfrm>
          <a:prstGeom prst="rect">
            <a:avLst/>
          </a:prstGeom>
          <a:noFill/>
        </p:spPr>
        <p:txBody>
          <a:bodyPr wrap="square" rtlCol="0">
            <a:spAutoFit/>
          </a:bodyPr>
          <a:lstStyle/>
          <a:p>
            <a:r>
              <a:rPr lang="en-US" sz="4400" b="1" dirty="0"/>
              <a:t>Questions or Comments?</a:t>
            </a:r>
          </a:p>
        </p:txBody>
      </p:sp>
    </p:spTree>
    <p:extLst>
      <p:ext uri="{BB962C8B-B14F-4D97-AF65-F5344CB8AC3E}">
        <p14:creationId xmlns:p14="http://schemas.microsoft.com/office/powerpoint/2010/main" val="328531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Maine">
    <p:spTree>
      <p:nvGrpSpPr>
        <p:cNvPr id="1" name=""/>
        <p:cNvGrpSpPr/>
        <p:nvPr/>
      </p:nvGrpSpPr>
      <p:grpSpPr>
        <a:xfrm>
          <a:off x="0" y="0"/>
          <a:ext cx="0" cy="0"/>
          <a:chOff x="0" y="0"/>
          <a:chExt cx="0" cy="0"/>
        </a:xfrm>
      </p:grpSpPr>
      <p:sp>
        <p:nvSpPr>
          <p:cNvPr id="5" name="Rectangle 4"/>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p:txBody>
          <a:bodyPr/>
          <a:lstStyle/>
          <a:p>
            <a:fld id="{FCCC9066-DBE8-4CF8-8A1C-2EBC87DF690F}" type="slidenum">
              <a:rPr lang="en-US" smtClean="0"/>
              <a:t>‹#›</a:t>
            </a:fld>
            <a:endParaRPr lang="en-US" dirty="0"/>
          </a:p>
        </p:txBody>
      </p:sp>
      <p:pic>
        <p:nvPicPr>
          <p:cNvPr id="2" name="Picture 1">
            <a:extLst>
              <a:ext uri="{FF2B5EF4-FFF2-40B4-BE49-F238E27FC236}">
                <a16:creationId xmlns:a16="http://schemas.microsoft.com/office/drawing/2014/main" id="{B9835895-98F3-2959-ED10-60DACA917E67}"/>
              </a:ext>
            </a:extLst>
          </p:cNvPr>
          <p:cNvPicPr>
            <a:picLocks noChangeAspect="1"/>
          </p:cNvPicPr>
          <p:nvPr userDrawn="1"/>
        </p:nvPicPr>
        <p:blipFill>
          <a:blip r:embed="rId2"/>
          <a:stretch>
            <a:fillRect/>
          </a:stretch>
        </p:blipFill>
        <p:spPr>
          <a:xfrm>
            <a:off x="540232" y="583095"/>
            <a:ext cx="1707410" cy="1653207"/>
          </a:xfrm>
          <a:prstGeom prst="rect">
            <a:avLst/>
          </a:prstGeom>
        </p:spPr>
      </p:pic>
      <p:sp>
        <p:nvSpPr>
          <p:cNvPr id="3" name="TextBox 2">
            <a:extLst>
              <a:ext uri="{FF2B5EF4-FFF2-40B4-BE49-F238E27FC236}">
                <a16:creationId xmlns:a16="http://schemas.microsoft.com/office/drawing/2014/main" id="{58907881-B958-107E-B1A2-DB8F4BCF9857}"/>
              </a:ext>
            </a:extLst>
          </p:cNvPr>
          <p:cNvSpPr txBox="1"/>
          <p:nvPr userDrawn="1"/>
        </p:nvSpPr>
        <p:spPr>
          <a:xfrm>
            <a:off x="1005592" y="2394679"/>
            <a:ext cx="10177670" cy="3170099"/>
          </a:xfrm>
          <a:prstGeom prst="rect">
            <a:avLst/>
          </a:prstGeom>
          <a:noFill/>
        </p:spPr>
        <p:txBody>
          <a:bodyPr wrap="square" rtlCol="0">
            <a:spAutoFit/>
          </a:bodyPr>
          <a:lstStyle/>
          <a:p>
            <a:r>
              <a:rPr lang="en-US" sz="2000" b="0" i="0" dirty="0">
                <a:solidFill>
                  <a:srgbClr val="141414"/>
                </a:solidFill>
                <a:effectLst/>
                <a:latin typeface="+mn-lt"/>
              </a:rPr>
              <a:t>This training program has been provided by the Maine Bureau of Building Codes and Standards.</a:t>
            </a:r>
          </a:p>
          <a:p>
            <a:endParaRPr lang="en-US" sz="2000" b="0" i="0" dirty="0">
              <a:solidFill>
                <a:srgbClr val="141414"/>
              </a:solidFill>
              <a:effectLst/>
              <a:latin typeface="+mn-lt"/>
            </a:endParaRPr>
          </a:p>
          <a:p>
            <a:r>
              <a:rPr lang="en-US" sz="2000" b="0" i="0" dirty="0">
                <a:solidFill>
                  <a:srgbClr val="141414"/>
                </a:solidFill>
                <a:effectLst/>
                <a:latin typeface="+mn-lt"/>
              </a:rPr>
              <a:t>For additional information and training requests, contact </a:t>
            </a:r>
          </a:p>
          <a:p>
            <a:pPr algn="ctr"/>
            <a:r>
              <a:rPr lang="en-US" sz="2000" b="0" i="0" dirty="0">
                <a:solidFill>
                  <a:srgbClr val="141414"/>
                </a:solidFill>
                <a:effectLst/>
                <a:latin typeface="+mn-lt"/>
              </a:rPr>
              <a:t>Paul A. Demers</a:t>
            </a:r>
            <a:br>
              <a:rPr lang="en-US" sz="2000" b="0" dirty="0">
                <a:latin typeface="+mn-lt"/>
              </a:rPr>
            </a:br>
            <a:r>
              <a:rPr lang="en-US" sz="2000" b="0" i="0" dirty="0">
                <a:solidFill>
                  <a:srgbClr val="141414"/>
                </a:solidFill>
                <a:effectLst/>
                <a:latin typeface="+mn-lt"/>
              </a:rPr>
              <a:t>Phone: (207) 441-0996</a:t>
            </a:r>
            <a:br>
              <a:rPr lang="en-US" sz="2000" b="0" dirty="0">
                <a:latin typeface="+mn-lt"/>
              </a:rPr>
            </a:br>
            <a:r>
              <a:rPr lang="en-US" sz="2000" b="0" i="0" dirty="0">
                <a:solidFill>
                  <a:srgbClr val="141414"/>
                </a:solidFill>
                <a:effectLst/>
                <a:latin typeface="+mn-lt"/>
              </a:rPr>
              <a:t>Fax: (207) 287-6251</a:t>
            </a:r>
            <a:br>
              <a:rPr lang="en-US" sz="2000" b="0" dirty="0">
                <a:latin typeface="+mn-lt"/>
              </a:rPr>
            </a:br>
            <a:r>
              <a:rPr lang="en-US" sz="2000" b="0" i="0" dirty="0">
                <a:solidFill>
                  <a:srgbClr val="141414"/>
                </a:solidFill>
                <a:effectLst/>
                <a:latin typeface="+mn-lt"/>
              </a:rPr>
              <a:t>Email: </a:t>
            </a:r>
            <a:r>
              <a:rPr lang="en-US" sz="2000" b="0" i="0" dirty="0">
                <a:solidFill>
                  <a:srgbClr val="2A53A6"/>
                </a:solidFill>
                <a:effectLst/>
                <a:latin typeface="+mn-lt"/>
                <a:hlinkClick r:id="rId3"/>
              </a:rPr>
              <a:t>Paul.a.demers@maine.gov</a:t>
            </a:r>
            <a:br>
              <a:rPr lang="en-US" sz="2000" b="0" dirty="0">
                <a:latin typeface="+mn-lt"/>
              </a:rPr>
            </a:br>
            <a:r>
              <a:rPr lang="en-US" sz="2000" b="0" i="0" dirty="0">
                <a:solidFill>
                  <a:srgbClr val="141414"/>
                </a:solidFill>
                <a:effectLst/>
                <a:latin typeface="+mn-lt"/>
              </a:rPr>
              <a:t>Office of the State Fire Marshal</a:t>
            </a:r>
            <a:br>
              <a:rPr lang="en-US" sz="2000" b="0" dirty="0">
                <a:latin typeface="+mn-lt"/>
              </a:rPr>
            </a:br>
            <a:r>
              <a:rPr lang="en-US" sz="2000" b="0" i="0" dirty="0">
                <a:solidFill>
                  <a:srgbClr val="141414"/>
                </a:solidFill>
                <a:effectLst/>
                <a:latin typeface="+mn-lt"/>
              </a:rPr>
              <a:t>52 State House Station</a:t>
            </a:r>
            <a:br>
              <a:rPr lang="en-US" sz="2000" b="0" dirty="0">
                <a:latin typeface="+mn-lt"/>
              </a:rPr>
            </a:br>
            <a:r>
              <a:rPr lang="en-US" sz="2000" b="0" i="0" dirty="0">
                <a:solidFill>
                  <a:srgbClr val="141414"/>
                </a:solidFill>
                <a:effectLst/>
                <a:latin typeface="+mn-lt"/>
              </a:rPr>
              <a:t>Augusta, ME 04333</a:t>
            </a:r>
            <a:endParaRPr lang="en-US" sz="2000" b="0" dirty="0">
              <a:latin typeface="+mn-lt"/>
            </a:endParaRPr>
          </a:p>
        </p:txBody>
      </p:sp>
      <p:sp>
        <p:nvSpPr>
          <p:cNvPr id="4" name="TextBox 3">
            <a:extLst>
              <a:ext uri="{FF2B5EF4-FFF2-40B4-BE49-F238E27FC236}">
                <a16:creationId xmlns:a16="http://schemas.microsoft.com/office/drawing/2014/main" id="{AA55C948-1830-C26F-0D1F-8D4B2FBC692F}"/>
              </a:ext>
            </a:extLst>
          </p:cNvPr>
          <p:cNvSpPr txBox="1"/>
          <p:nvPr userDrawn="1"/>
        </p:nvSpPr>
        <p:spPr>
          <a:xfrm>
            <a:off x="2333415" y="1024977"/>
            <a:ext cx="6737131" cy="769441"/>
          </a:xfrm>
          <a:prstGeom prst="rect">
            <a:avLst/>
          </a:prstGeom>
          <a:noFill/>
        </p:spPr>
        <p:txBody>
          <a:bodyPr wrap="square" rtlCol="0">
            <a:spAutoFit/>
          </a:bodyPr>
          <a:lstStyle/>
          <a:p>
            <a:r>
              <a:rPr lang="en-US" sz="4400" b="1" dirty="0"/>
              <a:t>Additional Courses</a:t>
            </a:r>
          </a:p>
        </p:txBody>
      </p:sp>
    </p:spTree>
    <p:extLst>
      <p:ext uri="{BB962C8B-B14F-4D97-AF65-F5344CB8AC3E}">
        <p14:creationId xmlns:p14="http://schemas.microsoft.com/office/powerpoint/2010/main" val="2581347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FEM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p:txBody>
          <a:bodyPr/>
          <a:lstStyle/>
          <a:p>
            <a:fld id="{FCCC9066-DBE8-4CF8-8A1C-2EBC87DF690F}" type="slidenum">
              <a:rPr lang="en-US" smtClean="0"/>
              <a:t>‹#›</a:t>
            </a:fld>
            <a:endParaRPr lang="en-US" dirty="0"/>
          </a:p>
        </p:txBody>
      </p:sp>
      <p:pic>
        <p:nvPicPr>
          <p:cNvPr id="10" name="Picture 9">
            <a:extLst>
              <a:ext uri="{FF2B5EF4-FFF2-40B4-BE49-F238E27FC236}">
                <a16:creationId xmlns:a16="http://schemas.microsoft.com/office/drawing/2014/main" id="{534BE12C-0661-1779-9CC9-6EEBC5C478D2}"/>
              </a:ext>
            </a:extLst>
          </p:cNvPr>
          <p:cNvPicPr>
            <a:picLocks noChangeAspect="1"/>
          </p:cNvPicPr>
          <p:nvPr userDrawn="1"/>
        </p:nvPicPr>
        <p:blipFill>
          <a:blip r:embed="rId2"/>
          <a:stretch>
            <a:fillRect/>
          </a:stretch>
        </p:blipFill>
        <p:spPr>
          <a:xfrm>
            <a:off x="4706497" y="2871709"/>
            <a:ext cx="2400635" cy="1114581"/>
          </a:xfrm>
          <a:prstGeom prst="rect">
            <a:avLst/>
          </a:prstGeom>
        </p:spPr>
      </p:pic>
      <p:sp>
        <p:nvSpPr>
          <p:cNvPr id="11" name="TextBox 10">
            <a:extLst>
              <a:ext uri="{FF2B5EF4-FFF2-40B4-BE49-F238E27FC236}">
                <a16:creationId xmlns:a16="http://schemas.microsoft.com/office/drawing/2014/main" id="{544AC0DB-9FA9-A09C-F0E4-9735720417DC}"/>
              </a:ext>
            </a:extLst>
          </p:cNvPr>
          <p:cNvSpPr txBox="1"/>
          <p:nvPr userDrawn="1"/>
        </p:nvSpPr>
        <p:spPr>
          <a:xfrm>
            <a:off x="1701191" y="2034783"/>
            <a:ext cx="10195033" cy="2308324"/>
          </a:xfrm>
          <a:prstGeom prst="rect">
            <a:avLst/>
          </a:prstGeom>
          <a:noFill/>
        </p:spPr>
        <p:txBody>
          <a:bodyPr wrap="square" rtlCol="0">
            <a:spAutoFit/>
          </a:bodyPr>
          <a:lstStyle/>
          <a:p>
            <a:r>
              <a:rPr lang="en-US" sz="2400" dirty="0"/>
              <a:t>This program was funded by a Federal Emergency Management Agency</a:t>
            </a:r>
          </a:p>
          <a:p>
            <a:r>
              <a:rPr lang="en-US" sz="2400" i="1" dirty="0"/>
              <a:t>Building Resilient Infrastructure and Communities</a:t>
            </a:r>
            <a:r>
              <a:rPr lang="en-US" sz="2400" i="0" dirty="0"/>
              <a:t> grant.</a:t>
            </a:r>
          </a:p>
          <a:p>
            <a:endParaRPr lang="en-US" sz="2400" i="0" dirty="0"/>
          </a:p>
          <a:p>
            <a:endParaRPr lang="en-US" sz="2400" i="0" dirty="0"/>
          </a:p>
          <a:p>
            <a:endParaRPr lang="en-US" sz="2400" i="0" dirty="0"/>
          </a:p>
          <a:p>
            <a:r>
              <a:rPr lang="en-US" sz="2400" i="0" dirty="0"/>
              <a:t>For more grant program information, contact </a:t>
            </a:r>
            <a:r>
              <a:rPr lang="en-US" sz="2400" i="0" dirty="0">
                <a:hlinkClick r:id="rId3"/>
              </a:rPr>
              <a:t>FEMA Grants</a:t>
            </a:r>
            <a:r>
              <a:rPr lang="en-US" sz="2400" i="0" dirty="0"/>
              <a:t>.</a:t>
            </a:r>
            <a:endParaRPr lang="en-US" sz="2400" i="1" dirty="0"/>
          </a:p>
        </p:txBody>
      </p:sp>
    </p:spTree>
    <p:extLst>
      <p:ext uri="{BB962C8B-B14F-4D97-AF65-F5344CB8AC3E}">
        <p14:creationId xmlns:p14="http://schemas.microsoft.com/office/powerpoint/2010/main" val="596638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55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2136911" y="992563"/>
            <a:ext cx="9018767" cy="921177"/>
          </a:xfrm>
        </p:spPr>
        <p:txBody>
          <a:bodyPr anchor="b">
            <a:normAutofit/>
          </a:bodyPr>
          <a:lstStyle>
            <a:lvl1pPr algn="l">
              <a:lnSpc>
                <a:spcPct val="85000"/>
              </a:lnSpc>
              <a:defRPr sz="5400" b="1" spc="-50" baseline="0">
                <a:solidFill>
                  <a:schemeClr val="tx1">
                    <a:lumMod val="85000"/>
                    <a:lumOff val="15000"/>
                  </a:schemeClr>
                </a:solidFill>
              </a:defRPr>
            </a:lvl1pPr>
          </a:lstStyle>
          <a:p>
            <a:r>
              <a:rPr lang="en-US" dirty="0"/>
              <a:t>Presented by</a:t>
            </a:r>
          </a:p>
        </p:txBody>
      </p:sp>
      <p:sp>
        <p:nvSpPr>
          <p:cNvPr id="3" name="Subtitle 2"/>
          <p:cNvSpPr>
            <a:spLocks noGrp="1"/>
          </p:cNvSpPr>
          <p:nvPr>
            <p:ph type="subTitle" idx="1" hasCustomPrompt="1"/>
          </p:nvPr>
        </p:nvSpPr>
        <p:spPr>
          <a:xfrm>
            <a:off x="2217594" y="2303340"/>
            <a:ext cx="9021539" cy="1143000"/>
          </a:xfrm>
        </p:spPr>
        <p:txBody>
          <a:bodyPr lIns="91440" rIns="91440">
            <a:normAutofit/>
          </a:bodyPr>
          <a:lstStyle>
            <a:lvl1pPr marL="0" indent="0" algn="l">
              <a:buNone/>
              <a:defRPr sz="2400" b="1" cap="all" spc="200" baseline="0">
                <a:solidFill>
                  <a:schemeClr val="accent2">
                    <a:lumMod val="50000"/>
                  </a:schemeClr>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MAINE DEPARTMENT OF PUBLIC SAFETY</a:t>
            </a:r>
          </a:p>
          <a:p>
            <a:r>
              <a:rPr lang="en-US" dirty="0"/>
              <a:t>BUREAU OF BUILDING CODES AND STANDARDS</a:t>
            </a:r>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153ED66-8496-67EB-8136-586C8BA3A43F}"/>
              </a:ext>
            </a:extLst>
          </p:cNvPr>
          <p:cNvPicPr>
            <a:picLocks noChangeAspect="1"/>
          </p:cNvPicPr>
          <p:nvPr userDrawn="1"/>
        </p:nvPicPr>
        <p:blipFill>
          <a:blip r:embed="rId2"/>
          <a:stretch>
            <a:fillRect/>
          </a:stretch>
        </p:blipFill>
        <p:spPr>
          <a:xfrm>
            <a:off x="222179" y="543339"/>
            <a:ext cx="1707410" cy="1653207"/>
          </a:xfrm>
          <a:prstGeom prst="rect">
            <a:avLst/>
          </a:prstGeom>
        </p:spPr>
      </p:pic>
    </p:spTree>
    <p:extLst>
      <p:ext uri="{BB962C8B-B14F-4D97-AF65-F5344CB8AC3E}">
        <p14:creationId xmlns:p14="http://schemas.microsoft.com/office/powerpoint/2010/main" val="137349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0" y="6459785"/>
            <a:ext cx="2472271" cy="365125"/>
          </a:xfrm>
          <a:prstGeom prst="rect">
            <a:avLst/>
          </a:prstGeom>
        </p:spPr>
        <p:txBody>
          <a:bodyPr/>
          <a:lstStyle/>
          <a:p>
            <a:endParaRPr lang="en-US" dirty="0"/>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2337941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0" y="6459785"/>
            <a:ext cx="2472271" cy="365125"/>
          </a:xfrm>
          <a:prstGeom prst="rect">
            <a:avLst/>
          </a:prstGeom>
        </p:spPr>
        <p:txBody>
          <a:bodyPr/>
          <a:lstStyle/>
          <a:p>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99725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endParaRPr lang="en-US" dirty="0"/>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4045827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2429315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45B238-DBDC-14F6-D5EF-C987A0C4DEA1}"/>
              </a:ext>
            </a:extLst>
          </p:cNvPr>
          <p:cNvSpPr>
            <a:spLocks noGrp="1"/>
          </p:cNvSpPr>
          <p:nvPr>
            <p:ph type="dt" sz="half" idx="10"/>
          </p:nvPr>
        </p:nvSpPr>
        <p:spPr>
          <a:xfrm>
            <a:off x="1097280" y="6459785"/>
            <a:ext cx="2472271"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9F500BC6-C011-0149-0D02-F55C9A9CD087}"/>
              </a:ext>
            </a:extLst>
          </p:cNvPr>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51C48307-B936-20A5-118D-C430C0C69347}"/>
              </a:ext>
            </a:extLst>
          </p:cNvPr>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251681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1420523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2193664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978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cSld name="1_Module2">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40403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2136911" y="4455620"/>
            <a:ext cx="9021539" cy="1143000"/>
          </a:xfrm>
        </p:spPr>
        <p:txBody>
          <a:bodyPr lIns="91440" rIns="91440">
            <a:normAutofit/>
          </a:bodyPr>
          <a:lstStyle>
            <a:lvl1pPr marL="0" indent="0" algn="l">
              <a:buNone/>
              <a:defRPr sz="2400" b="1"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153ED66-8496-67EB-8136-586C8BA3A43F}"/>
              </a:ext>
            </a:extLst>
          </p:cNvPr>
          <p:cNvPicPr>
            <a:picLocks noChangeAspect="1"/>
          </p:cNvPicPr>
          <p:nvPr userDrawn="1"/>
        </p:nvPicPr>
        <p:blipFill>
          <a:blip r:embed="rId2"/>
          <a:stretch>
            <a:fillRect/>
          </a:stretch>
        </p:blipFill>
        <p:spPr>
          <a:xfrm>
            <a:off x="222179" y="543339"/>
            <a:ext cx="1707410" cy="1653207"/>
          </a:xfrm>
          <a:prstGeom prst="rect">
            <a:avLst/>
          </a:prstGeom>
        </p:spPr>
      </p:pic>
    </p:spTree>
    <p:extLst>
      <p:ext uri="{BB962C8B-B14F-4D97-AF65-F5344CB8AC3E}">
        <p14:creationId xmlns:p14="http://schemas.microsoft.com/office/powerpoint/2010/main" val="137551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odule1">
    <p:spTree>
      <p:nvGrpSpPr>
        <p:cNvPr id="1" name=""/>
        <p:cNvGrpSpPr/>
        <p:nvPr/>
      </p:nvGrpSpPr>
      <p:grpSpPr>
        <a:xfrm>
          <a:off x="0" y="0"/>
          <a:ext cx="0" cy="0"/>
          <a:chOff x="0" y="0"/>
          <a:chExt cx="0" cy="0"/>
        </a:xfrm>
      </p:grpSpPr>
      <p:sp>
        <p:nvSpPr>
          <p:cNvPr id="8" name="Rectangle 7"/>
          <p:cNvSpPr/>
          <p:nvPr userDrawn="1"/>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t>		</a:t>
            </a:r>
            <a:r>
              <a:rPr lang="en-US" sz="4400" dirty="0"/>
              <a:t>		</a:t>
            </a:r>
            <a:endParaRPr lang="en-US" sz="2800" b="1" dirty="0"/>
          </a:p>
        </p:txBody>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p:cNvSpPr>
            <a:spLocks noGrp="1"/>
          </p:cNvSpPr>
          <p:nvPr>
            <p:ph type="sldNum" sz="quarter" idx="12"/>
          </p:nvPr>
        </p:nvSpPr>
        <p:spPr/>
        <p:txBody>
          <a:bodyPr/>
          <a:lstStyle/>
          <a:p>
            <a:fld id="{FCCC9066-DBE8-4CF8-8A1C-2EBC87DF690F}" type="slidenum">
              <a:rPr lang="en-US" smtClean="0"/>
              <a:t>‹#›</a:t>
            </a:fld>
            <a:endParaRPr lang="en-US" dirty="0"/>
          </a:p>
        </p:txBody>
      </p:sp>
      <p:sp>
        <p:nvSpPr>
          <p:cNvPr id="4" name="TextBox 3">
            <a:extLst>
              <a:ext uri="{FF2B5EF4-FFF2-40B4-BE49-F238E27FC236}">
                <a16:creationId xmlns:a16="http://schemas.microsoft.com/office/drawing/2014/main" id="{B94B183B-963B-FC8B-7ECB-198F0FB1F7F0}"/>
              </a:ext>
            </a:extLst>
          </p:cNvPr>
          <p:cNvSpPr txBox="1"/>
          <p:nvPr userDrawn="1"/>
        </p:nvSpPr>
        <p:spPr>
          <a:xfrm>
            <a:off x="941251" y="5017008"/>
            <a:ext cx="4078010" cy="1200329"/>
          </a:xfrm>
          <a:prstGeom prst="rect">
            <a:avLst/>
          </a:prstGeom>
          <a:noFill/>
        </p:spPr>
        <p:txBody>
          <a:bodyPr wrap="square" rtlCol="0">
            <a:spAutoFit/>
          </a:bodyPr>
          <a:lstStyle/>
          <a:p>
            <a:r>
              <a:rPr lang="en-US" sz="4400" b="1" dirty="0">
                <a:solidFill>
                  <a:schemeClr val="bg1"/>
                </a:solidFill>
              </a:rPr>
              <a:t>Title</a:t>
            </a:r>
          </a:p>
          <a:p>
            <a:r>
              <a:rPr lang="en-US" sz="2800" b="1" dirty="0">
                <a:solidFill>
                  <a:schemeClr val="bg1"/>
                </a:solidFill>
              </a:rPr>
              <a:t>MODULE NO. </a:t>
            </a:r>
          </a:p>
        </p:txBody>
      </p:sp>
    </p:spTree>
    <p:extLst>
      <p:ext uri="{BB962C8B-B14F-4D97-AF65-F5344CB8AC3E}">
        <p14:creationId xmlns:p14="http://schemas.microsoft.com/office/powerpoint/2010/main" val="1634666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2136911" y="992563"/>
            <a:ext cx="9018767" cy="921177"/>
          </a:xfrm>
        </p:spPr>
        <p:txBody>
          <a:bodyPr anchor="b">
            <a:normAutofit/>
          </a:bodyPr>
          <a:lstStyle>
            <a:lvl1pPr algn="l">
              <a:lnSpc>
                <a:spcPct val="85000"/>
              </a:lnSpc>
              <a:defRPr sz="5400" b="1" spc="-50" baseline="0">
                <a:solidFill>
                  <a:schemeClr val="tx1">
                    <a:lumMod val="85000"/>
                    <a:lumOff val="15000"/>
                  </a:schemeClr>
                </a:solidFill>
              </a:defRPr>
            </a:lvl1pPr>
          </a:lstStyle>
          <a:p>
            <a:r>
              <a:rPr lang="en-US" dirty="0"/>
              <a:t>Presented by</a:t>
            </a:r>
          </a:p>
        </p:txBody>
      </p:sp>
      <p:sp>
        <p:nvSpPr>
          <p:cNvPr id="3" name="Subtitle 2"/>
          <p:cNvSpPr>
            <a:spLocks noGrp="1"/>
          </p:cNvSpPr>
          <p:nvPr>
            <p:ph type="subTitle" idx="1" hasCustomPrompt="1"/>
          </p:nvPr>
        </p:nvSpPr>
        <p:spPr>
          <a:xfrm>
            <a:off x="2217594" y="2303340"/>
            <a:ext cx="9021539" cy="1143000"/>
          </a:xfrm>
        </p:spPr>
        <p:txBody>
          <a:bodyPr lIns="91440" rIns="91440">
            <a:normAutofit/>
          </a:bodyPr>
          <a:lstStyle>
            <a:lvl1pPr marL="0" indent="0" algn="l">
              <a:buNone/>
              <a:defRPr sz="2400" b="1" cap="all" spc="200" baseline="0">
                <a:solidFill>
                  <a:schemeClr val="accent2">
                    <a:lumMod val="50000"/>
                  </a:schemeClr>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MAINE DEPARTMENT OF PUBLIC SAFETY</a:t>
            </a:r>
          </a:p>
          <a:p>
            <a:r>
              <a:rPr lang="en-US" dirty="0"/>
              <a:t>BUREAU OF BUILDING CODES AND STANDARDS</a:t>
            </a:r>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153ED66-8496-67EB-8136-586C8BA3A43F}"/>
              </a:ext>
            </a:extLst>
          </p:cNvPr>
          <p:cNvPicPr>
            <a:picLocks noChangeAspect="1"/>
          </p:cNvPicPr>
          <p:nvPr userDrawn="1"/>
        </p:nvPicPr>
        <p:blipFill>
          <a:blip r:embed="rId2"/>
          <a:stretch>
            <a:fillRect/>
          </a:stretch>
        </p:blipFill>
        <p:spPr>
          <a:xfrm>
            <a:off x="222179" y="543339"/>
            <a:ext cx="1707410" cy="1653207"/>
          </a:xfrm>
          <a:prstGeom prst="rect">
            <a:avLst/>
          </a:prstGeom>
        </p:spPr>
      </p:pic>
    </p:spTree>
    <p:extLst>
      <p:ext uri="{BB962C8B-B14F-4D97-AF65-F5344CB8AC3E}">
        <p14:creationId xmlns:p14="http://schemas.microsoft.com/office/powerpoint/2010/main" val="3776955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odule1">
    <p:spTree>
      <p:nvGrpSpPr>
        <p:cNvPr id="1" name=""/>
        <p:cNvGrpSpPr/>
        <p:nvPr/>
      </p:nvGrpSpPr>
      <p:grpSpPr>
        <a:xfrm>
          <a:off x="0" y="0"/>
          <a:ext cx="0" cy="0"/>
          <a:chOff x="0" y="0"/>
          <a:chExt cx="0" cy="0"/>
        </a:xfrm>
      </p:grpSpPr>
      <p:sp>
        <p:nvSpPr>
          <p:cNvPr id="8" name="Rectangle 7"/>
          <p:cNvSpPr/>
          <p:nvPr userDrawn="1"/>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t>		</a:t>
            </a:r>
            <a:r>
              <a:rPr lang="en-US" sz="4400" dirty="0"/>
              <a:t>		</a:t>
            </a:r>
            <a:endParaRPr lang="en-US" sz="2800" b="1" dirty="0"/>
          </a:p>
        </p:txBody>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p:cNvSpPr>
            <a:spLocks noGrp="1"/>
          </p:cNvSpPr>
          <p:nvPr>
            <p:ph type="sldNum" sz="quarter" idx="12"/>
          </p:nvPr>
        </p:nvSpPr>
        <p:spPr/>
        <p:txBody>
          <a:bodyPr/>
          <a:lstStyle/>
          <a:p>
            <a:fld id="{FCCC9066-DBE8-4CF8-8A1C-2EBC87DF690F}" type="slidenum">
              <a:rPr lang="en-US" smtClean="0"/>
              <a:t>‹#›</a:t>
            </a:fld>
            <a:endParaRPr lang="en-US" dirty="0"/>
          </a:p>
        </p:txBody>
      </p:sp>
      <p:sp>
        <p:nvSpPr>
          <p:cNvPr id="4" name="TextBox 3">
            <a:extLst>
              <a:ext uri="{FF2B5EF4-FFF2-40B4-BE49-F238E27FC236}">
                <a16:creationId xmlns:a16="http://schemas.microsoft.com/office/drawing/2014/main" id="{B94B183B-963B-FC8B-7ECB-198F0FB1F7F0}"/>
              </a:ext>
            </a:extLst>
          </p:cNvPr>
          <p:cNvSpPr txBox="1"/>
          <p:nvPr userDrawn="1"/>
        </p:nvSpPr>
        <p:spPr>
          <a:xfrm>
            <a:off x="941251" y="5017008"/>
            <a:ext cx="4078010" cy="1200329"/>
          </a:xfrm>
          <a:prstGeom prst="rect">
            <a:avLst/>
          </a:prstGeom>
          <a:noFill/>
        </p:spPr>
        <p:txBody>
          <a:bodyPr wrap="square" rtlCol="0">
            <a:spAutoFit/>
          </a:bodyPr>
          <a:lstStyle/>
          <a:p>
            <a:r>
              <a:rPr lang="en-US" sz="4400" b="1" dirty="0">
                <a:solidFill>
                  <a:schemeClr val="bg1"/>
                </a:solidFill>
              </a:rPr>
              <a:t>Title</a:t>
            </a:r>
          </a:p>
          <a:p>
            <a:r>
              <a:rPr lang="en-US" sz="2800" b="1" dirty="0">
                <a:solidFill>
                  <a:schemeClr val="bg1"/>
                </a:solidFill>
              </a:rPr>
              <a:t>MODULE NO. </a:t>
            </a:r>
          </a:p>
        </p:txBody>
      </p:sp>
    </p:spTree>
    <p:extLst>
      <p:ext uri="{BB962C8B-B14F-4D97-AF65-F5344CB8AC3E}">
        <p14:creationId xmlns:p14="http://schemas.microsoft.com/office/powerpoint/2010/main" val="1467146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odule2">
    <p:spTree>
      <p:nvGrpSpPr>
        <p:cNvPr id="1" name=""/>
        <p:cNvGrpSpPr/>
        <p:nvPr/>
      </p:nvGrpSpPr>
      <p:grpSpPr>
        <a:xfrm>
          <a:off x="0" y="0"/>
          <a:ext cx="0" cy="0"/>
          <a:chOff x="0" y="0"/>
          <a:chExt cx="0" cy="0"/>
        </a:xfrm>
      </p:grpSpPr>
      <p:sp>
        <p:nvSpPr>
          <p:cNvPr id="8" name="Rectangle 7"/>
          <p:cNvSpPr/>
          <p:nvPr/>
        </p:nvSpPr>
        <p:spPr>
          <a:xfrm>
            <a:off x="81987" y="3309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CCC9066-DBE8-4CF8-8A1C-2EBC87DF690F}" type="slidenum">
              <a:rPr lang="en-US" smtClean="0"/>
              <a:t>‹#›</a:t>
            </a:fld>
            <a:endParaRPr lang="en-US" dirty="0"/>
          </a:p>
        </p:txBody>
      </p:sp>
      <p:sp>
        <p:nvSpPr>
          <p:cNvPr id="10" name="TextBox 9">
            <a:extLst>
              <a:ext uri="{FF2B5EF4-FFF2-40B4-BE49-F238E27FC236}">
                <a16:creationId xmlns:a16="http://schemas.microsoft.com/office/drawing/2014/main" id="{1E7339B2-B32C-3A81-54BA-143F3E59328C}"/>
              </a:ext>
            </a:extLst>
          </p:cNvPr>
          <p:cNvSpPr txBox="1"/>
          <p:nvPr userDrawn="1"/>
        </p:nvSpPr>
        <p:spPr>
          <a:xfrm>
            <a:off x="465512" y="1955473"/>
            <a:ext cx="2175523" cy="769441"/>
          </a:xfrm>
          <a:prstGeom prst="rect">
            <a:avLst/>
          </a:prstGeom>
          <a:noFill/>
        </p:spPr>
        <p:txBody>
          <a:bodyPr wrap="square" rtlCol="0">
            <a:spAutoFit/>
          </a:bodyPr>
          <a:lstStyle/>
          <a:p>
            <a:r>
              <a:rPr lang="en-US" sz="4400" b="1" dirty="0">
                <a:solidFill>
                  <a:schemeClr val="bg1"/>
                </a:solidFill>
              </a:rPr>
              <a:t>Title</a:t>
            </a:r>
          </a:p>
        </p:txBody>
      </p:sp>
      <p:sp>
        <p:nvSpPr>
          <p:cNvPr id="11" name="TextBox 10">
            <a:extLst>
              <a:ext uri="{FF2B5EF4-FFF2-40B4-BE49-F238E27FC236}">
                <a16:creationId xmlns:a16="http://schemas.microsoft.com/office/drawing/2014/main" id="{7F913E76-51EB-7CD9-5DB4-AE1D7F549BE1}"/>
              </a:ext>
            </a:extLst>
          </p:cNvPr>
          <p:cNvSpPr txBox="1"/>
          <p:nvPr userDrawn="1"/>
        </p:nvSpPr>
        <p:spPr>
          <a:xfrm>
            <a:off x="623214" y="2775889"/>
            <a:ext cx="2875630" cy="523220"/>
          </a:xfrm>
          <a:prstGeom prst="rect">
            <a:avLst/>
          </a:prstGeom>
          <a:noFill/>
        </p:spPr>
        <p:txBody>
          <a:bodyPr wrap="square" rtlCol="0">
            <a:spAutoFit/>
          </a:bodyPr>
          <a:lstStyle/>
          <a:p>
            <a:r>
              <a:rPr lang="en-US" sz="2800" b="1" dirty="0">
                <a:solidFill>
                  <a:schemeClr val="bg1"/>
                </a:solidFill>
              </a:rPr>
              <a:t>MODULE NO. </a:t>
            </a:r>
          </a:p>
        </p:txBody>
      </p:sp>
    </p:spTree>
    <p:extLst>
      <p:ext uri="{BB962C8B-B14F-4D97-AF65-F5344CB8AC3E}">
        <p14:creationId xmlns:p14="http://schemas.microsoft.com/office/powerpoint/2010/main" val="806388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272634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urse Goal">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1358" y="1898287"/>
            <a:ext cx="100584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Books on shelf with solid fill">
            <a:extLst>
              <a:ext uri="{FF2B5EF4-FFF2-40B4-BE49-F238E27FC236}">
                <a16:creationId xmlns:a16="http://schemas.microsoft.com/office/drawing/2014/main" id="{B0CBBD5B-BF6F-2265-A937-80E5C8BC2B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320" y="567193"/>
            <a:ext cx="1170167" cy="1170167"/>
          </a:xfrm>
          <a:prstGeom prst="rect">
            <a:avLst/>
          </a:prstGeom>
        </p:spPr>
      </p:pic>
      <p:sp>
        <p:nvSpPr>
          <p:cNvPr id="7" name="TextBox 6">
            <a:extLst>
              <a:ext uri="{FF2B5EF4-FFF2-40B4-BE49-F238E27FC236}">
                <a16:creationId xmlns:a16="http://schemas.microsoft.com/office/drawing/2014/main" id="{4D82A9C1-E311-C533-537F-1086CC669E95}"/>
              </a:ext>
            </a:extLst>
          </p:cNvPr>
          <p:cNvSpPr txBox="1"/>
          <p:nvPr userDrawn="1"/>
        </p:nvSpPr>
        <p:spPr>
          <a:xfrm>
            <a:off x="2333415" y="967919"/>
            <a:ext cx="7052442" cy="769441"/>
          </a:xfrm>
          <a:prstGeom prst="rect">
            <a:avLst/>
          </a:prstGeom>
          <a:noFill/>
        </p:spPr>
        <p:txBody>
          <a:bodyPr wrap="square" rtlCol="0">
            <a:spAutoFit/>
          </a:bodyPr>
          <a:lstStyle/>
          <a:p>
            <a:r>
              <a:rPr lang="en-US" sz="4400" b="1" dirty="0">
                <a:latin typeface="+mj-lt"/>
              </a:rPr>
              <a:t>Course Goal</a:t>
            </a:r>
          </a:p>
        </p:txBody>
      </p:sp>
    </p:spTree>
    <p:extLst>
      <p:ext uri="{BB962C8B-B14F-4D97-AF65-F5344CB8AC3E}">
        <p14:creationId xmlns:p14="http://schemas.microsoft.com/office/powerpoint/2010/main" val="2196025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sentatio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Books on shelf with solid fill">
            <a:extLst>
              <a:ext uri="{FF2B5EF4-FFF2-40B4-BE49-F238E27FC236}">
                <a16:creationId xmlns:a16="http://schemas.microsoft.com/office/drawing/2014/main" id="{B0CBBD5B-BF6F-2265-A937-80E5C8BC2B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320" y="567193"/>
            <a:ext cx="1170167" cy="1170167"/>
          </a:xfrm>
          <a:prstGeom prst="rect">
            <a:avLst/>
          </a:prstGeom>
        </p:spPr>
      </p:pic>
      <p:sp>
        <p:nvSpPr>
          <p:cNvPr id="7" name="TextBox 6">
            <a:extLst>
              <a:ext uri="{FF2B5EF4-FFF2-40B4-BE49-F238E27FC236}">
                <a16:creationId xmlns:a16="http://schemas.microsoft.com/office/drawing/2014/main" id="{EB8BFBDC-15BE-BC0C-8CF6-FF7214862AD1}"/>
              </a:ext>
            </a:extLst>
          </p:cNvPr>
          <p:cNvSpPr txBox="1"/>
          <p:nvPr userDrawn="1"/>
        </p:nvSpPr>
        <p:spPr>
          <a:xfrm>
            <a:off x="2333415" y="967919"/>
            <a:ext cx="6159062" cy="769441"/>
          </a:xfrm>
          <a:prstGeom prst="rect">
            <a:avLst/>
          </a:prstGeom>
          <a:noFill/>
        </p:spPr>
        <p:txBody>
          <a:bodyPr wrap="square" rtlCol="0">
            <a:spAutoFit/>
          </a:bodyPr>
          <a:lstStyle/>
          <a:p>
            <a:r>
              <a:rPr lang="en-US" sz="4400" b="1" dirty="0">
                <a:latin typeface="+mj-lt"/>
              </a:rPr>
              <a:t>Presentation Goal</a:t>
            </a:r>
          </a:p>
        </p:txBody>
      </p:sp>
    </p:spTree>
    <p:extLst>
      <p:ext uri="{BB962C8B-B14F-4D97-AF65-F5344CB8AC3E}">
        <p14:creationId xmlns:p14="http://schemas.microsoft.com/office/powerpoint/2010/main" val="11133926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9" name="Graphic 8" descr="Target with solid fill">
            <a:extLst>
              <a:ext uri="{FF2B5EF4-FFF2-40B4-BE49-F238E27FC236}">
                <a16:creationId xmlns:a16="http://schemas.microsoft.com/office/drawing/2014/main" id="{42E026DF-B8B9-4968-B0AB-F0F0ABD90D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4455" y="797843"/>
            <a:ext cx="914400" cy="914400"/>
          </a:xfrm>
          <a:prstGeom prst="rect">
            <a:avLst/>
          </a:prstGeom>
        </p:spPr>
      </p:pic>
      <p:sp>
        <p:nvSpPr>
          <p:cNvPr id="7" name="TextBox 6">
            <a:extLst>
              <a:ext uri="{FF2B5EF4-FFF2-40B4-BE49-F238E27FC236}">
                <a16:creationId xmlns:a16="http://schemas.microsoft.com/office/drawing/2014/main" id="{DF5C4833-300F-B3E0-3DCA-CE5753374242}"/>
              </a:ext>
            </a:extLst>
          </p:cNvPr>
          <p:cNvSpPr txBox="1"/>
          <p:nvPr userDrawn="1"/>
        </p:nvSpPr>
        <p:spPr>
          <a:xfrm>
            <a:off x="2138855" y="983900"/>
            <a:ext cx="6737131" cy="769441"/>
          </a:xfrm>
          <a:prstGeom prst="rect">
            <a:avLst/>
          </a:prstGeom>
          <a:noFill/>
        </p:spPr>
        <p:txBody>
          <a:bodyPr wrap="square" rtlCol="0">
            <a:spAutoFit/>
          </a:bodyPr>
          <a:lstStyle/>
          <a:p>
            <a:r>
              <a:rPr lang="en-US" sz="4400" b="1" dirty="0"/>
              <a:t>Learning Objectives</a:t>
            </a:r>
          </a:p>
        </p:txBody>
      </p:sp>
    </p:spTree>
    <p:extLst>
      <p:ext uri="{BB962C8B-B14F-4D97-AF65-F5344CB8AC3E}">
        <p14:creationId xmlns:p14="http://schemas.microsoft.com/office/powerpoint/2010/main" val="1204214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requisi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Open book with solid fill">
            <a:extLst>
              <a:ext uri="{FF2B5EF4-FFF2-40B4-BE49-F238E27FC236}">
                <a16:creationId xmlns:a16="http://schemas.microsoft.com/office/drawing/2014/main" id="{8646A2FF-8EFE-F9E8-2A7F-A459DE0799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5986" y="797843"/>
            <a:ext cx="914400" cy="914400"/>
          </a:xfrm>
          <a:prstGeom prst="rect">
            <a:avLst/>
          </a:prstGeom>
        </p:spPr>
      </p:pic>
      <p:sp>
        <p:nvSpPr>
          <p:cNvPr id="7" name="TextBox 6">
            <a:extLst>
              <a:ext uri="{FF2B5EF4-FFF2-40B4-BE49-F238E27FC236}">
                <a16:creationId xmlns:a16="http://schemas.microsoft.com/office/drawing/2014/main" id="{A4B63F1F-3EC0-8A65-49D3-E7DCF4B0CB84}"/>
              </a:ext>
            </a:extLst>
          </p:cNvPr>
          <p:cNvSpPr txBox="1"/>
          <p:nvPr userDrawn="1"/>
        </p:nvSpPr>
        <p:spPr>
          <a:xfrm>
            <a:off x="2280863" y="942802"/>
            <a:ext cx="6737131" cy="769441"/>
          </a:xfrm>
          <a:prstGeom prst="rect">
            <a:avLst/>
          </a:prstGeom>
          <a:noFill/>
        </p:spPr>
        <p:txBody>
          <a:bodyPr wrap="square" rtlCol="0">
            <a:spAutoFit/>
          </a:bodyPr>
          <a:lstStyle/>
          <a:p>
            <a:r>
              <a:rPr lang="en-US" sz="4400" b="1" dirty="0"/>
              <a:t>Prerequisite Knowledge</a:t>
            </a:r>
          </a:p>
        </p:txBody>
      </p:sp>
    </p:spTree>
    <p:extLst>
      <p:ext uri="{BB962C8B-B14F-4D97-AF65-F5344CB8AC3E}">
        <p14:creationId xmlns:p14="http://schemas.microsoft.com/office/powerpoint/2010/main" val="303326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nowledge Assessm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9" name="Graphic 8" descr="Help with solid fill">
            <a:extLst>
              <a:ext uri="{FF2B5EF4-FFF2-40B4-BE49-F238E27FC236}">
                <a16:creationId xmlns:a16="http://schemas.microsoft.com/office/drawing/2014/main" id="{5866F21D-65F7-5D98-1D4F-1134276E97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7280" y="783546"/>
            <a:ext cx="914400" cy="914400"/>
          </a:xfrm>
          <a:prstGeom prst="rect">
            <a:avLst/>
          </a:prstGeom>
        </p:spPr>
      </p:pic>
      <p:sp>
        <p:nvSpPr>
          <p:cNvPr id="7" name="TextBox 6">
            <a:extLst>
              <a:ext uri="{FF2B5EF4-FFF2-40B4-BE49-F238E27FC236}">
                <a16:creationId xmlns:a16="http://schemas.microsoft.com/office/drawing/2014/main" id="{15B575B6-9CAA-0D65-6D04-9FD7D0C5F600}"/>
              </a:ext>
            </a:extLst>
          </p:cNvPr>
          <p:cNvSpPr txBox="1"/>
          <p:nvPr userDrawn="1"/>
        </p:nvSpPr>
        <p:spPr>
          <a:xfrm>
            <a:off x="2217801" y="854521"/>
            <a:ext cx="6737131" cy="769441"/>
          </a:xfrm>
          <a:prstGeom prst="rect">
            <a:avLst/>
          </a:prstGeom>
          <a:noFill/>
        </p:spPr>
        <p:txBody>
          <a:bodyPr wrap="square" rtlCol="0">
            <a:spAutoFit/>
          </a:bodyPr>
          <a:lstStyle/>
          <a:p>
            <a:r>
              <a:rPr lang="en-US" sz="4400" b="1" dirty="0"/>
              <a:t>Knowledge Assessment</a:t>
            </a:r>
          </a:p>
        </p:txBody>
      </p:sp>
    </p:spTree>
    <p:extLst>
      <p:ext uri="{BB962C8B-B14F-4D97-AF65-F5344CB8AC3E}">
        <p14:creationId xmlns:p14="http://schemas.microsoft.com/office/powerpoint/2010/main" val="16157793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urse Layou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Checklist with solid fill">
            <a:extLst>
              <a:ext uri="{FF2B5EF4-FFF2-40B4-BE49-F238E27FC236}">
                <a16:creationId xmlns:a16="http://schemas.microsoft.com/office/drawing/2014/main" id="{A0B48A92-9EC7-9537-47FA-4D4F969761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2414" y="797843"/>
            <a:ext cx="914400" cy="914400"/>
          </a:xfrm>
          <a:prstGeom prst="rect">
            <a:avLst/>
          </a:prstGeom>
        </p:spPr>
      </p:pic>
      <p:sp>
        <p:nvSpPr>
          <p:cNvPr id="7" name="TextBox 6">
            <a:extLst>
              <a:ext uri="{FF2B5EF4-FFF2-40B4-BE49-F238E27FC236}">
                <a16:creationId xmlns:a16="http://schemas.microsoft.com/office/drawing/2014/main" id="{2A997279-12D3-DD91-BCA3-464F671A5623}"/>
              </a:ext>
            </a:extLst>
          </p:cNvPr>
          <p:cNvSpPr txBox="1"/>
          <p:nvPr userDrawn="1"/>
        </p:nvSpPr>
        <p:spPr>
          <a:xfrm>
            <a:off x="2096814" y="1009547"/>
            <a:ext cx="6737131" cy="769441"/>
          </a:xfrm>
          <a:prstGeom prst="rect">
            <a:avLst/>
          </a:prstGeom>
          <a:noFill/>
        </p:spPr>
        <p:txBody>
          <a:bodyPr wrap="square" rtlCol="0">
            <a:spAutoFit/>
          </a:bodyPr>
          <a:lstStyle/>
          <a:p>
            <a:r>
              <a:rPr lang="en-US" sz="4400" b="1" dirty="0"/>
              <a:t>Course Layout</a:t>
            </a:r>
          </a:p>
        </p:txBody>
      </p:sp>
    </p:spTree>
    <p:extLst>
      <p:ext uri="{BB962C8B-B14F-4D97-AF65-F5344CB8AC3E}">
        <p14:creationId xmlns:p14="http://schemas.microsoft.com/office/powerpoint/2010/main" val="289542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odule2">
    <p:spTree>
      <p:nvGrpSpPr>
        <p:cNvPr id="1" name=""/>
        <p:cNvGrpSpPr/>
        <p:nvPr/>
      </p:nvGrpSpPr>
      <p:grpSpPr>
        <a:xfrm>
          <a:off x="0" y="0"/>
          <a:ext cx="0" cy="0"/>
          <a:chOff x="0" y="0"/>
          <a:chExt cx="0" cy="0"/>
        </a:xfrm>
      </p:grpSpPr>
      <p:sp>
        <p:nvSpPr>
          <p:cNvPr id="8" name="Rectangle 7"/>
          <p:cNvSpPr/>
          <p:nvPr/>
        </p:nvSpPr>
        <p:spPr>
          <a:xfrm>
            <a:off x="81987" y="3309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CCC9066-DBE8-4CF8-8A1C-2EBC87DF690F}" type="slidenum">
              <a:rPr lang="en-US" smtClean="0"/>
              <a:t>‹#›</a:t>
            </a:fld>
            <a:endParaRPr lang="en-US" dirty="0"/>
          </a:p>
        </p:txBody>
      </p:sp>
      <p:sp>
        <p:nvSpPr>
          <p:cNvPr id="10" name="TextBox 9">
            <a:extLst>
              <a:ext uri="{FF2B5EF4-FFF2-40B4-BE49-F238E27FC236}">
                <a16:creationId xmlns:a16="http://schemas.microsoft.com/office/drawing/2014/main" id="{1E7339B2-B32C-3A81-54BA-143F3E59328C}"/>
              </a:ext>
            </a:extLst>
          </p:cNvPr>
          <p:cNvSpPr txBox="1"/>
          <p:nvPr userDrawn="1"/>
        </p:nvSpPr>
        <p:spPr>
          <a:xfrm>
            <a:off x="465512" y="1955473"/>
            <a:ext cx="2175523" cy="769441"/>
          </a:xfrm>
          <a:prstGeom prst="rect">
            <a:avLst/>
          </a:prstGeom>
          <a:noFill/>
        </p:spPr>
        <p:txBody>
          <a:bodyPr wrap="square" rtlCol="0">
            <a:spAutoFit/>
          </a:bodyPr>
          <a:lstStyle/>
          <a:p>
            <a:r>
              <a:rPr lang="en-US" sz="4400" b="1" dirty="0">
                <a:solidFill>
                  <a:schemeClr val="bg1"/>
                </a:solidFill>
              </a:rPr>
              <a:t>Title</a:t>
            </a:r>
          </a:p>
        </p:txBody>
      </p:sp>
      <p:sp>
        <p:nvSpPr>
          <p:cNvPr id="11" name="TextBox 10">
            <a:extLst>
              <a:ext uri="{FF2B5EF4-FFF2-40B4-BE49-F238E27FC236}">
                <a16:creationId xmlns:a16="http://schemas.microsoft.com/office/drawing/2014/main" id="{7F913E76-51EB-7CD9-5DB4-AE1D7F549BE1}"/>
              </a:ext>
            </a:extLst>
          </p:cNvPr>
          <p:cNvSpPr txBox="1"/>
          <p:nvPr userDrawn="1"/>
        </p:nvSpPr>
        <p:spPr>
          <a:xfrm>
            <a:off x="623214" y="2775889"/>
            <a:ext cx="2875630" cy="523220"/>
          </a:xfrm>
          <a:prstGeom prst="rect">
            <a:avLst/>
          </a:prstGeom>
          <a:noFill/>
        </p:spPr>
        <p:txBody>
          <a:bodyPr wrap="square" rtlCol="0">
            <a:spAutoFit/>
          </a:bodyPr>
          <a:lstStyle/>
          <a:p>
            <a:r>
              <a:rPr lang="en-US" sz="2800" b="1" dirty="0">
                <a:solidFill>
                  <a:schemeClr val="bg1"/>
                </a:solidFill>
              </a:rPr>
              <a:t>MODULE NO. </a:t>
            </a:r>
          </a:p>
        </p:txBody>
      </p:sp>
    </p:spTree>
    <p:extLst>
      <p:ext uri="{BB962C8B-B14F-4D97-AF65-F5344CB8AC3E}">
        <p14:creationId xmlns:p14="http://schemas.microsoft.com/office/powerpoint/2010/main" val="40492713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9" name="Graphic 8" descr="Warning with solid fill">
            <a:extLst>
              <a:ext uri="{FF2B5EF4-FFF2-40B4-BE49-F238E27FC236}">
                <a16:creationId xmlns:a16="http://schemas.microsoft.com/office/drawing/2014/main" id="{4729FF04-D005-5F05-A5CF-97846E44C9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7007" y="797843"/>
            <a:ext cx="914400" cy="914400"/>
          </a:xfrm>
          <a:prstGeom prst="rect">
            <a:avLst/>
          </a:prstGeom>
        </p:spPr>
      </p:pic>
      <p:sp>
        <p:nvSpPr>
          <p:cNvPr id="7" name="TextBox 6">
            <a:extLst>
              <a:ext uri="{FF2B5EF4-FFF2-40B4-BE49-F238E27FC236}">
                <a16:creationId xmlns:a16="http://schemas.microsoft.com/office/drawing/2014/main" id="{F8E622CF-3B2A-B49A-C4D9-24EB38A5D0EC}"/>
              </a:ext>
            </a:extLst>
          </p:cNvPr>
          <p:cNvSpPr txBox="1"/>
          <p:nvPr userDrawn="1"/>
        </p:nvSpPr>
        <p:spPr>
          <a:xfrm>
            <a:off x="2191407" y="988906"/>
            <a:ext cx="6737131" cy="769441"/>
          </a:xfrm>
          <a:prstGeom prst="rect">
            <a:avLst/>
          </a:prstGeom>
          <a:noFill/>
        </p:spPr>
        <p:txBody>
          <a:bodyPr wrap="square" rtlCol="0">
            <a:spAutoFit/>
          </a:bodyPr>
          <a:lstStyle/>
          <a:p>
            <a:r>
              <a:rPr lang="en-US" sz="4400" b="1" dirty="0"/>
              <a:t>Activity</a:t>
            </a:r>
          </a:p>
        </p:txBody>
      </p:sp>
    </p:spTree>
    <p:extLst>
      <p:ext uri="{BB962C8B-B14F-4D97-AF65-F5344CB8AC3E}">
        <p14:creationId xmlns:p14="http://schemas.microsoft.com/office/powerpoint/2010/main" val="31767866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view">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11" name="Graphic 10" descr="Head with gears with solid fill">
            <a:extLst>
              <a:ext uri="{FF2B5EF4-FFF2-40B4-BE49-F238E27FC236}">
                <a16:creationId xmlns:a16="http://schemas.microsoft.com/office/drawing/2014/main" id="{D5A11521-40D9-ED32-0576-02FBE6432E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0069" y="822960"/>
            <a:ext cx="914400" cy="914400"/>
          </a:xfrm>
          <a:prstGeom prst="rect">
            <a:avLst/>
          </a:prstGeom>
        </p:spPr>
      </p:pic>
      <p:sp>
        <p:nvSpPr>
          <p:cNvPr id="7" name="TextBox 6">
            <a:extLst>
              <a:ext uri="{FF2B5EF4-FFF2-40B4-BE49-F238E27FC236}">
                <a16:creationId xmlns:a16="http://schemas.microsoft.com/office/drawing/2014/main" id="{68FDF547-A384-4238-B98B-4782F2718FFC}"/>
              </a:ext>
            </a:extLst>
          </p:cNvPr>
          <p:cNvSpPr txBox="1"/>
          <p:nvPr userDrawn="1"/>
        </p:nvSpPr>
        <p:spPr>
          <a:xfrm>
            <a:off x="2254469" y="1022106"/>
            <a:ext cx="6737131" cy="769441"/>
          </a:xfrm>
          <a:prstGeom prst="rect">
            <a:avLst/>
          </a:prstGeom>
          <a:noFill/>
        </p:spPr>
        <p:txBody>
          <a:bodyPr wrap="square" rtlCol="0">
            <a:spAutoFit/>
          </a:bodyPr>
          <a:lstStyle/>
          <a:p>
            <a:r>
              <a:rPr lang="en-US" sz="4400" b="1" dirty="0"/>
              <a:t>Review</a:t>
            </a:r>
          </a:p>
        </p:txBody>
      </p:sp>
    </p:spTree>
    <p:extLst>
      <p:ext uri="{BB962C8B-B14F-4D97-AF65-F5344CB8AC3E}">
        <p14:creationId xmlns:p14="http://schemas.microsoft.com/office/powerpoint/2010/main" val="2787270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7A4E76-A2E6-847A-BA17-583678DC9605}"/>
              </a:ext>
            </a:extLst>
          </p:cNvPr>
          <p:cNvSpPr>
            <a:spLocks noGrp="1"/>
          </p:cNvSpPr>
          <p:nvPr>
            <p:ph type="sldNum" sz="quarter" idx="10"/>
          </p:nvPr>
        </p:nvSpPr>
        <p:spPr/>
        <p:txBody>
          <a:bodyPr/>
          <a:lstStyle/>
          <a:p>
            <a:fld id="{FCCC9066-DBE8-4CF8-8A1C-2EBC87DF690F}" type="slidenum">
              <a:rPr lang="en-US" smtClean="0"/>
              <a:t>‹#›</a:t>
            </a:fld>
            <a:endParaRPr lang="en-US" dirty="0"/>
          </a:p>
        </p:txBody>
      </p:sp>
      <p:pic>
        <p:nvPicPr>
          <p:cNvPr id="5" name="Graphic 4" descr="Social network outline">
            <a:extLst>
              <a:ext uri="{FF2B5EF4-FFF2-40B4-BE49-F238E27FC236}">
                <a16:creationId xmlns:a16="http://schemas.microsoft.com/office/drawing/2014/main" id="{79B748B2-67C8-95CE-3F2B-EE4FC600A8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5201" y="617836"/>
            <a:ext cx="1107168" cy="1107168"/>
          </a:xfrm>
          <a:prstGeom prst="rect">
            <a:avLst/>
          </a:prstGeom>
        </p:spPr>
      </p:pic>
      <p:sp>
        <p:nvSpPr>
          <p:cNvPr id="6" name="TextBox 5">
            <a:extLst>
              <a:ext uri="{FF2B5EF4-FFF2-40B4-BE49-F238E27FC236}">
                <a16:creationId xmlns:a16="http://schemas.microsoft.com/office/drawing/2014/main" id="{C41FF127-F521-0F2B-DA46-8A874FDFC944}"/>
              </a:ext>
            </a:extLst>
          </p:cNvPr>
          <p:cNvSpPr txBox="1"/>
          <p:nvPr userDrawn="1"/>
        </p:nvSpPr>
        <p:spPr>
          <a:xfrm>
            <a:off x="2224217" y="955563"/>
            <a:ext cx="5115697" cy="769441"/>
          </a:xfrm>
          <a:prstGeom prst="rect">
            <a:avLst/>
          </a:prstGeom>
          <a:noFill/>
        </p:spPr>
        <p:txBody>
          <a:bodyPr wrap="square" rtlCol="0">
            <a:spAutoFit/>
          </a:bodyPr>
          <a:lstStyle/>
          <a:p>
            <a:r>
              <a:rPr lang="en-US" sz="4400" b="1" dirty="0"/>
              <a:t>Discussion</a:t>
            </a:r>
          </a:p>
        </p:txBody>
      </p:sp>
    </p:spTree>
    <p:extLst>
      <p:ext uri="{BB962C8B-B14F-4D97-AF65-F5344CB8AC3E}">
        <p14:creationId xmlns:p14="http://schemas.microsoft.com/office/powerpoint/2010/main" val="2584683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Books with solid fill">
            <a:extLst>
              <a:ext uri="{FF2B5EF4-FFF2-40B4-BE49-F238E27FC236}">
                <a16:creationId xmlns:a16="http://schemas.microsoft.com/office/drawing/2014/main" id="{A1E904AD-8942-1070-C888-A233CE22CE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08538" y="797843"/>
            <a:ext cx="914400" cy="914400"/>
          </a:xfrm>
          <a:prstGeom prst="rect">
            <a:avLst/>
          </a:prstGeom>
        </p:spPr>
      </p:pic>
      <p:sp>
        <p:nvSpPr>
          <p:cNvPr id="7" name="TextBox 6">
            <a:extLst>
              <a:ext uri="{FF2B5EF4-FFF2-40B4-BE49-F238E27FC236}">
                <a16:creationId xmlns:a16="http://schemas.microsoft.com/office/drawing/2014/main" id="{3F3DD7E7-08AC-C801-A458-C9200315C2E7}"/>
              </a:ext>
            </a:extLst>
          </p:cNvPr>
          <p:cNvSpPr txBox="1"/>
          <p:nvPr userDrawn="1"/>
        </p:nvSpPr>
        <p:spPr>
          <a:xfrm>
            <a:off x="2333415" y="942802"/>
            <a:ext cx="6737131" cy="769441"/>
          </a:xfrm>
          <a:prstGeom prst="rect">
            <a:avLst/>
          </a:prstGeom>
          <a:noFill/>
        </p:spPr>
        <p:txBody>
          <a:bodyPr wrap="square" rtlCol="0">
            <a:spAutoFit/>
          </a:bodyPr>
          <a:lstStyle/>
          <a:p>
            <a:r>
              <a:rPr lang="en-US" sz="4400" b="1" dirty="0"/>
              <a:t>References</a:t>
            </a:r>
          </a:p>
        </p:txBody>
      </p:sp>
    </p:spTree>
    <p:extLst>
      <p:ext uri="{BB962C8B-B14F-4D97-AF65-F5344CB8AC3E}">
        <p14:creationId xmlns:p14="http://schemas.microsoft.com/office/powerpoint/2010/main" val="38136132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9" name="Graphic 8" descr="Closed book with solid fill">
            <a:extLst>
              <a:ext uri="{FF2B5EF4-FFF2-40B4-BE49-F238E27FC236}">
                <a16:creationId xmlns:a16="http://schemas.microsoft.com/office/drawing/2014/main" id="{4EC67DB8-2230-0CA3-AE04-01D8DE9A50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6496" y="797843"/>
            <a:ext cx="914400" cy="914400"/>
          </a:xfrm>
          <a:prstGeom prst="rect">
            <a:avLst/>
          </a:prstGeom>
        </p:spPr>
      </p:pic>
      <p:sp>
        <p:nvSpPr>
          <p:cNvPr id="7" name="TextBox 6">
            <a:extLst>
              <a:ext uri="{FF2B5EF4-FFF2-40B4-BE49-F238E27FC236}">
                <a16:creationId xmlns:a16="http://schemas.microsoft.com/office/drawing/2014/main" id="{05057667-5EE2-257E-DF3C-E54AB93272C6}"/>
              </a:ext>
            </a:extLst>
          </p:cNvPr>
          <p:cNvSpPr txBox="1"/>
          <p:nvPr userDrawn="1"/>
        </p:nvSpPr>
        <p:spPr>
          <a:xfrm>
            <a:off x="2180896" y="1009547"/>
            <a:ext cx="6737131" cy="769441"/>
          </a:xfrm>
          <a:prstGeom prst="rect">
            <a:avLst/>
          </a:prstGeom>
          <a:noFill/>
        </p:spPr>
        <p:txBody>
          <a:bodyPr wrap="square" rtlCol="0">
            <a:spAutoFit/>
          </a:bodyPr>
          <a:lstStyle/>
          <a:p>
            <a:r>
              <a:rPr lang="en-US" sz="4400" b="1" dirty="0"/>
              <a:t>Additional Resources</a:t>
            </a:r>
          </a:p>
        </p:txBody>
      </p:sp>
    </p:spTree>
    <p:extLst>
      <p:ext uri="{BB962C8B-B14F-4D97-AF65-F5344CB8AC3E}">
        <p14:creationId xmlns:p14="http://schemas.microsoft.com/office/powerpoint/2010/main" val="3264420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C24C38-C43E-ABFE-43B6-C3D738EA916A}"/>
              </a:ext>
            </a:extLst>
          </p:cNvPr>
          <p:cNvSpPr>
            <a:spLocks noGrp="1"/>
          </p:cNvSpPr>
          <p:nvPr>
            <p:ph type="sldNum" sz="quarter" idx="12"/>
          </p:nvPr>
        </p:nvSpPr>
        <p:spPr/>
        <p:txBody>
          <a:bodyPr/>
          <a:lstStyle/>
          <a:p>
            <a:fld id="{FCCC9066-DBE8-4CF8-8A1C-2EBC87DF690F}" type="slidenum">
              <a:rPr lang="en-US" smtClean="0"/>
              <a:t>‹#›</a:t>
            </a:fld>
            <a:endParaRPr lang="en-US" dirty="0"/>
          </a:p>
        </p:txBody>
      </p:sp>
      <p:sp>
        <p:nvSpPr>
          <p:cNvPr id="6" name="TextBox 5">
            <a:extLst>
              <a:ext uri="{FF2B5EF4-FFF2-40B4-BE49-F238E27FC236}">
                <a16:creationId xmlns:a16="http://schemas.microsoft.com/office/drawing/2014/main" id="{37EE9350-3B14-01A2-010B-DFF746B52B91}"/>
              </a:ext>
            </a:extLst>
          </p:cNvPr>
          <p:cNvSpPr txBox="1"/>
          <p:nvPr userDrawn="1"/>
        </p:nvSpPr>
        <p:spPr>
          <a:xfrm>
            <a:off x="1524119" y="4217832"/>
            <a:ext cx="7682943" cy="769441"/>
          </a:xfrm>
          <a:prstGeom prst="rect">
            <a:avLst/>
          </a:prstGeom>
          <a:noFill/>
        </p:spPr>
        <p:txBody>
          <a:bodyPr wrap="square" rtlCol="0">
            <a:spAutoFit/>
          </a:bodyPr>
          <a:lstStyle/>
          <a:p>
            <a:r>
              <a:rPr lang="en-US" sz="4400" b="1" dirty="0"/>
              <a:t>Questions or Comments?</a:t>
            </a:r>
          </a:p>
        </p:txBody>
      </p:sp>
    </p:spTree>
    <p:extLst>
      <p:ext uri="{BB962C8B-B14F-4D97-AF65-F5344CB8AC3E}">
        <p14:creationId xmlns:p14="http://schemas.microsoft.com/office/powerpoint/2010/main" val="2659894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Maine">
    <p:spTree>
      <p:nvGrpSpPr>
        <p:cNvPr id="1" name=""/>
        <p:cNvGrpSpPr/>
        <p:nvPr/>
      </p:nvGrpSpPr>
      <p:grpSpPr>
        <a:xfrm>
          <a:off x="0" y="0"/>
          <a:ext cx="0" cy="0"/>
          <a:chOff x="0" y="0"/>
          <a:chExt cx="0" cy="0"/>
        </a:xfrm>
      </p:grpSpPr>
      <p:sp>
        <p:nvSpPr>
          <p:cNvPr id="5" name="Rectangle 4"/>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p:txBody>
          <a:bodyPr/>
          <a:lstStyle/>
          <a:p>
            <a:fld id="{FCCC9066-DBE8-4CF8-8A1C-2EBC87DF690F}" type="slidenum">
              <a:rPr lang="en-US" smtClean="0"/>
              <a:t>‹#›</a:t>
            </a:fld>
            <a:endParaRPr lang="en-US" dirty="0"/>
          </a:p>
        </p:txBody>
      </p:sp>
      <p:pic>
        <p:nvPicPr>
          <p:cNvPr id="2" name="Picture 1">
            <a:extLst>
              <a:ext uri="{FF2B5EF4-FFF2-40B4-BE49-F238E27FC236}">
                <a16:creationId xmlns:a16="http://schemas.microsoft.com/office/drawing/2014/main" id="{B9835895-98F3-2959-ED10-60DACA917E67}"/>
              </a:ext>
            </a:extLst>
          </p:cNvPr>
          <p:cNvPicPr>
            <a:picLocks noChangeAspect="1"/>
          </p:cNvPicPr>
          <p:nvPr userDrawn="1"/>
        </p:nvPicPr>
        <p:blipFill>
          <a:blip r:embed="rId2"/>
          <a:stretch>
            <a:fillRect/>
          </a:stretch>
        </p:blipFill>
        <p:spPr>
          <a:xfrm>
            <a:off x="540232" y="583095"/>
            <a:ext cx="1707410" cy="1653207"/>
          </a:xfrm>
          <a:prstGeom prst="rect">
            <a:avLst/>
          </a:prstGeom>
        </p:spPr>
      </p:pic>
      <p:sp>
        <p:nvSpPr>
          <p:cNvPr id="3" name="TextBox 2">
            <a:extLst>
              <a:ext uri="{FF2B5EF4-FFF2-40B4-BE49-F238E27FC236}">
                <a16:creationId xmlns:a16="http://schemas.microsoft.com/office/drawing/2014/main" id="{58907881-B958-107E-B1A2-DB8F4BCF9857}"/>
              </a:ext>
            </a:extLst>
          </p:cNvPr>
          <p:cNvSpPr txBox="1"/>
          <p:nvPr userDrawn="1"/>
        </p:nvSpPr>
        <p:spPr>
          <a:xfrm>
            <a:off x="1005592" y="2394679"/>
            <a:ext cx="10177670" cy="3170099"/>
          </a:xfrm>
          <a:prstGeom prst="rect">
            <a:avLst/>
          </a:prstGeom>
          <a:noFill/>
        </p:spPr>
        <p:txBody>
          <a:bodyPr wrap="square" rtlCol="0">
            <a:spAutoFit/>
          </a:bodyPr>
          <a:lstStyle/>
          <a:p>
            <a:r>
              <a:rPr lang="en-US" sz="2000" b="0" i="0" dirty="0">
                <a:solidFill>
                  <a:srgbClr val="141414"/>
                </a:solidFill>
                <a:effectLst/>
                <a:latin typeface="+mn-lt"/>
              </a:rPr>
              <a:t>This training program has been provided by the Maine Bureau of Building Codes and Standards.</a:t>
            </a:r>
          </a:p>
          <a:p>
            <a:endParaRPr lang="en-US" sz="2000" b="0" i="0" dirty="0">
              <a:solidFill>
                <a:srgbClr val="141414"/>
              </a:solidFill>
              <a:effectLst/>
              <a:latin typeface="+mn-lt"/>
            </a:endParaRPr>
          </a:p>
          <a:p>
            <a:r>
              <a:rPr lang="en-US" sz="2000" b="0" i="0" dirty="0">
                <a:solidFill>
                  <a:srgbClr val="141414"/>
                </a:solidFill>
                <a:effectLst/>
                <a:latin typeface="+mn-lt"/>
              </a:rPr>
              <a:t>For additional information and training requests, contact </a:t>
            </a:r>
          </a:p>
          <a:p>
            <a:pPr algn="ctr"/>
            <a:r>
              <a:rPr lang="en-US" sz="2000" b="0" i="0" dirty="0">
                <a:solidFill>
                  <a:srgbClr val="141414"/>
                </a:solidFill>
                <a:effectLst/>
                <a:latin typeface="+mn-lt"/>
              </a:rPr>
              <a:t>Paul A. Demers</a:t>
            </a:r>
            <a:br>
              <a:rPr lang="en-US" sz="2000" b="0" dirty="0">
                <a:latin typeface="+mn-lt"/>
              </a:rPr>
            </a:br>
            <a:r>
              <a:rPr lang="en-US" sz="2000" b="0" i="0" dirty="0">
                <a:solidFill>
                  <a:srgbClr val="141414"/>
                </a:solidFill>
                <a:effectLst/>
                <a:latin typeface="+mn-lt"/>
              </a:rPr>
              <a:t>Phone: (207) 441-0996</a:t>
            </a:r>
            <a:br>
              <a:rPr lang="en-US" sz="2000" b="0" dirty="0">
                <a:latin typeface="+mn-lt"/>
              </a:rPr>
            </a:br>
            <a:r>
              <a:rPr lang="en-US" sz="2000" b="0" i="0" dirty="0">
                <a:solidFill>
                  <a:srgbClr val="141414"/>
                </a:solidFill>
                <a:effectLst/>
                <a:latin typeface="+mn-lt"/>
              </a:rPr>
              <a:t>Fax: (207) 287-6251</a:t>
            </a:r>
            <a:br>
              <a:rPr lang="en-US" sz="2000" b="0" dirty="0">
                <a:latin typeface="+mn-lt"/>
              </a:rPr>
            </a:br>
            <a:r>
              <a:rPr lang="en-US" sz="2000" b="0" i="0" dirty="0">
                <a:solidFill>
                  <a:srgbClr val="141414"/>
                </a:solidFill>
                <a:effectLst/>
                <a:latin typeface="+mn-lt"/>
              </a:rPr>
              <a:t>Email: </a:t>
            </a:r>
            <a:r>
              <a:rPr lang="en-US" sz="2000" b="0" i="0" dirty="0">
                <a:solidFill>
                  <a:srgbClr val="2A53A6"/>
                </a:solidFill>
                <a:effectLst/>
                <a:latin typeface="+mn-lt"/>
                <a:hlinkClick r:id="rId3"/>
              </a:rPr>
              <a:t>Paul.a.demers@maine.gov</a:t>
            </a:r>
            <a:br>
              <a:rPr lang="en-US" sz="2000" b="0" dirty="0">
                <a:latin typeface="+mn-lt"/>
              </a:rPr>
            </a:br>
            <a:r>
              <a:rPr lang="en-US" sz="2000" b="0" i="0" dirty="0">
                <a:solidFill>
                  <a:srgbClr val="141414"/>
                </a:solidFill>
                <a:effectLst/>
                <a:latin typeface="+mn-lt"/>
              </a:rPr>
              <a:t>Office of the State Fire Marshal</a:t>
            </a:r>
            <a:br>
              <a:rPr lang="en-US" sz="2000" b="0" dirty="0">
                <a:latin typeface="+mn-lt"/>
              </a:rPr>
            </a:br>
            <a:r>
              <a:rPr lang="en-US" sz="2000" b="0" i="0" dirty="0">
                <a:solidFill>
                  <a:srgbClr val="141414"/>
                </a:solidFill>
                <a:effectLst/>
                <a:latin typeface="+mn-lt"/>
              </a:rPr>
              <a:t>52 State House Station</a:t>
            </a:r>
            <a:br>
              <a:rPr lang="en-US" sz="2000" b="0" dirty="0">
                <a:latin typeface="+mn-lt"/>
              </a:rPr>
            </a:br>
            <a:r>
              <a:rPr lang="en-US" sz="2000" b="0" i="0" dirty="0">
                <a:solidFill>
                  <a:srgbClr val="141414"/>
                </a:solidFill>
                <a:effectLst/>
                <a:latin typeface="+mn-lt"/>
              </a:rPr>
              <a:t>Augusta, ME 04333</a:t>
            </a:r>
            <a:endParaRPr lang="en-US" sz="2000" b="0" dirty="0">
              <a:latin typeface="+mn-lt"/>
            </a:endParaRPr>
          </a:p>
        </p:txBody>
      </p:sp>
      <p:sp>
        <p:nvSpPr>
          <p:cNvPr id="4" name="TextBox 3">
            <a:extLst>
              <a:ext uri="{FF2B5EF4-FFF2-40B4-BE49-F238E27FC236}">
                <a16:creationId xmlns:a16="http://schemas.microsoft.com/office/drawing/2014/main" id="{AA55C948-1830-C26F-0D1F-8D4B2FBC692F}"/>
              </a:ext>
            </a:extLst>
          </p:cNvPr>
          <p:cNvSpPr txBox="1"/>
          <p:nvPr userDrawn="1"/>
        </p:nvSpPr>
        <p:spPr>
          <a:xfrm>
            <a:off x="2333415" y="1024977"/>
            <a:ext cx="6737131" cy="769441"/>
          </a:xfrm>
          <a:prstGeom prst="rect">
            <a:avLst/>
          </a:prstGeom>
          <a:noFill/>
        </p:spPr>
        <p:txBody>
          <a:bodyPr wrap="square" rtlCol="0">
            <a:spAutoFit/>
          </a:bodyPr>
          <a:lstStyle/>
          <a:p>
            <a:r>
              <a:rPr lang="en-US" sz="4400" b="1" dirty="0"/>
              <a:t>Additional Courses</a:t>
            </a:r>
          </a:p>
        </p:txBody>
      </p:sp>
    </p:spTree>
    <p:extLst>
      <p:ext uri="{BB962C8B-B14F-4D97-AF65-F5344CB8AC3E}">
        <p14:creationId xmlns:p14="http://schemas.microsoft.com/office/powerpoint/2010/main" val="1931957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FEM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p:txBody>
          <a:bodyPr/>
          <a:lstStyle/>
          <a:p>
            <a:fld id="{FCCC9066-DBE8-4CF8-8A1C-2EBC87DF690F}" type="slidenum">
              <a:rPr lang="en-US" smtClean="0"/>
              <a:t>‹#›</a:t>
            </a:fld>
            <a:endParaRPr lang="en-US" dirty="0"/>
          </a:p>
        </p:txBody>
      </p:sp>
      <p:pic>
        <p:nvPicPr>
          <p:cNvPr id="10" name="Picture 9">
            <a:extLst>
              <a:ext uri="{FF2B5EF4-FFF2-40B4-BE49-F238E27FC236}">
                <a16:creationId xmlns:a16="http://schemas.microsoft.com/office/drawing/2014/main" id="{534BE12C-0661-1779-9CC9-6EEBC5C478D2}"/>
              </a:ext>
            </a:extLst>
          </p:cNvPr>
          <p:cNvPicPr>
            <a:picLocks noChangeAspect="1"/>
          </p:cNvPicPr>
          <p:nvPr userDrawn="1"/>
        </p:nvPicPr>
        <p:blipFill>
          <a:blip r:embed="rId2"/>
          <a:stretch>
            <a:fillRect/>
          </a:stretch>
        </p:blipFill>
        <p:spPr>
          <a:xfrm>
            <a:off x="4706497" y="2871709"/>
            <a:ext cx="2400635" cy="1114581"/>
          </a:xfrm>
          <a:prstGeom prst="rect">
            <a:avLst/>
          </a:prstGeom>
        </p:spPr>
      </p:pic>
      <p:sp>
        <p:nvSpPr>
          <p:cNvPr id="11" name="TextBox 10">
            <a:extLst>
              <a:ext uri="{FF2B5EF4-FFF2-40B4-BE49-F238E27FC236}">
                <a16:creationId xmlns:a16="http://schemas.microsoft.com/office/drawing/2014/main" id="{544AC0DB-9FA9-A09C-F0E4-9735720417DC}"/>
              </a:ext>
            </a:extLst>
          </p:cNvPr>
          <p:cNvSpPr txBox="1"/>
          <p:nvPr userDrawn="1"/>
        </p:nvSpPr>
        <p:spPr>
          <a:xfrm>
            <a:off x="1701191" y="2034783"/>
            <a:ext cx="10195033" cy="2308324"/>
          </a:xfrm>
          <a:prstGeom prst="rect">
            <a:avLst/>
          </a:prstGeom>
          <a:noFill/>
        </p:spPr>
        <p:txBody>
          <a:bodyPr wrap="square" rtlCol="0">
            <a:spAutoFit/>
          </a:bodyPr>
          <a:lstStyle/>
          <a:p>
            <a:r>
              <a:rPr lang="en-US" sz="2400" dirty="0"/>
              <a:t>This program was funded by a Federal Emergency Management Agency</a:t>
            </a:r>
          </a:p>
          <a:p>
            <a:r>
              <a:rPr lang="en-US" sz="2400" i="1" dirty="0"/>
              <a:t>Building Resilient Infrastructure and Communities</a:t>
            </a:r>
            <a:r>
              <a:rPr lang="en-US" sz="2400" i="0" dirty="0"/>
              <a:t> grant.</a:t>
            </a:r>
          </a:p>
          <a:p>
            <a:endParaRPr lang="en-US" sz="2400" i="0" dirty="0"/>
          </a:p>
          <a:p>
            <a:endParaRPr lang="en-US" sz="2400" i="0" dirty="0"/>
          </a:p>
          <a:p>
            <a:endParaRPr lang="en-US" sz="2400" i="0" dirty="0"/>
          </a:p>
          <a:p>
            <a:r>
              <a:rPr lang="en-US" sz="2400" i="0" dirty="0"/>
              <a:t>For more grant program information, contact </a:t>
            </a:r>
            <a:r>
              <a:rPr lang="en-US" sz="2400" i="0" dirty="0">
                <a:hlinkClick r:id="rId3"/>
              </a:rPr>
              <a:t>FEMA Grants</a:t>
            </a:r>
            <a:r>
              <a:rPr lang="en-US" sz="2400" i="0" dirty="0"/>
              <a:t>.</a:t>
            </a:r>
            <a:endParaRPr lang="en-US" sz="2400" i="1" dirty="0"/>
          </a:p>
        </p:txBody>
      </p:sp>
    </p:spTree>
    <p:extLst>
      <p:ext uri="{BB962C8B-B14F-4D97-AF65-F5344CB8AC3E}">
        <p14:creationId xmlns:p14="http://schemas.microsoft.com/office/powerpoint/2010/main" val="1640327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7562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0" y="6459785"/>
            <a:ext cx="2472271" cy="365125"/>
          </a:xfrm>
          <a:prstGeom prst="rect">
            <a:avLst/>
          </a:prstGeom>
        </p:spPr>
        <p:txBody>
          <a:bodyPr/>
          <a:lstStyle/>
          <a:p>
            <a:endParaRPr lang="en-US" dirty="0"/>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931536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3458661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0" y="6459785"/>
            <a:ext cx="2472271" cy="365125"/>
          </a:xfrm>
          <a:prstGeom prst="rect">
            <a:avLst/>
          </a:prstGeom>
        </p:spPr>
        <p:txBody>
          <a:bodyPr/>
          <a:lstStyle/>
          <a:p>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1670527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endParaRPr lang="en-US" dirty="0"/>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1097708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2469778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45B238-DBDC-14F6-D5EF-C987A0C4DEA1}"/>
              </a:ext>
            </a:extLst>
          </p:cNvPr>
          <p:cNvSpPr>
            <a:spLocks noGrp="1"/>
          </p:cNvSpPr>
          <p:nvPr>
            <p:ph type="dt" sz="half" idx="10"/>
          </p:nvPr>
        </p:nvSpPr>
        <p:spPr>
          <a:xfrm>
            <a:off x="1097280" y="6459785"/>
            <a:ext cx="2472271"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9F500BC6-C011-0149-0D02-F55C9A9CD087}"/>
              </a:ext>
            </a:extLst>
          </p:cNvPr>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51C48307-B936-20A5-118D-C430C0C69347}"/>
              </a:ext>
            </a:extLst>
          </p:cNvPr>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2330161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2761437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430342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60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1_Module2">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07605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136912" y="758952"/>
            <a:ext cx="9018767" cy="3566160"/>
          </a:xfrm>
        </p:spPr>
        <p:txBody>
          <a:bodyPr anchor="b">
            <a:normAutofit/>
          </a:bodyPr>
          <a:lstStyle>
            <a:lvl1pPr algn="l">
              <a:lnSpc>
                <a:spcPct val="85000"/>
              </a:lnSpc>
              <a:defRPr sz="5400" b="1"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2136911" y="4455620"/>
            <a:ext cx="9021539" cy="1143000"/>
          </a:xfrm>
        </p:spPr>
        <p:txBody>
          <a:bodyPr lIns="91440" rIns="91440">
            <a:normAutofit/>
          </a:bodyPr>
          <a:lstStyle>
            <a:lvl1pPr marL="0" indent="0" algn="l">
              <a:buNone/>
              <a:defRPr sz="2400" b="1"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153ED66-8496-67EB-8136-586C8BA3A43F}"/>
              </a:ext>
            </a:extLst>
          </p:cNvPr>
          <p:cNvPicPr>
            <a:picLocks noChangeAspect="1"/>
          </p:cNvPicPr>
          <p:nvPr userDrawn="1"/>
        </p:nvPicPr>
        <p:blipFill>
          <a:blip r:embed="rId2"/>
          <a:stretch>
            <a:fillRect/>
          </a:stretch>
        </p:blipFill>
        <p:spPr>
          <a:xfrm>
            <a:off x="222179" y="543339"/>
            <a:ext cx="1707410" cy="1653207"/>
          </a:xfrm>
          <a:prstGeom prst="rect">
            <a:avLst/>
          </a:prstGeom>
        </p:spPr>
      </p:pic>
    </p:spTree>
    <p:extLst>
      <p:ext uri="{BB962C8B-B14F-4D97-AF65-F5344CB8AC3E}">
        <p14:creationId xmlns:p14="http://schemas.microsoft.com/office/powerpoint/2010/main" val="10110199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odule1">
    <p:spTree>
      <p:nvGrpSpPr>
        <p:cNvPr id="1" name=""/>
        <p:cNvGrpSpPr/>
        <p:nvPr/>
      </p:nvGrpSpPr>
      <p:grpSpPr>
        <a:xfrm>
          <a:off x="0" y="0"/>
          <a:ext cx="0" cy="0"/>
          <a:chOff x="0" y="0"/>
          <a:chExt cx="0" cy="0"/>
        </a:xfrm>
      </p:grpSpPr>
      <p:sp>
        <p:nvSpPr>
          <p:cNvPr id="8" name="Rectangle 7"/>
          <p:cNvSpPr/>
          <p:nvPr userDrawn="1"/>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dirty="0"/>
              <a:t>		</a:t>
            </a:r>
            <a:r>
              <a:rPr lang="en-US" sz="4400" dirty="0"/>
              <a:t>		</a:t>
            </a:r>
            <a:endParaRPr lang="en-US" sz="2800" b="1" dirty="0"/>
          </a:p>
        </p:txBody>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p:cNvSpPr>
            <a:spLocks noGrp="1"/>
          </p:cNvSpPr>
          <p:nvPr>
            <p:ph type="sldNum" sz="quarter" idx="12"/>
          </p:nvPr>
        </p:nvSpPr>
        <p:spPr/>
        <p:txBody>
          <a:bodyPr/>
          <a:lstStyle/>
          <a:p>
            <a:fld id="{FCCC9066-DBE8-4CF8-8A1C-2EBC87DF690F}" type="slidenum">
              <a:rPr lang="en-US" smtClean="0"/>
              <a:t>‹#›</a:t>
            </a:fld>
            <a:endParaRPr lang="en-US" dirty="0"/>
          </a:p>
        </p:txBody>
      </p:sp>
      <p:sp>
        <p:nvSpPr>
          <p:cNvPr id="4" name="TextBox 3">
            <a:extLst>
              <a:ext uri="{FF2B5EF4-FFF2-40B4-BE49-F238E27FC236}">
                <a16:creationId xmlns:a16="http://schemas.microsoft.com/office/drawing/2014/main" id="{B94B183B-963B-FC8B-7ECB-198F0FB1F7F0}"/>
              </a:ext>
            </a:extLst>
          </p:cNvPr>
          <p:cNvSpPr txBox="1"/>
          <p:nvPr userDrawn="1"/>
        </p:nvSpPr>
        <p:spPr>
          <a:xfrm>
            <a:off x="941251" y="5017008"/>
            <a:ext cx="4078010" cy="1200329"/>
          </a:xfrm>
          <a:prstGeom prst="rect">
            <a:avLst/>
          </a:prstGeom>
          <a:noFill/>
        </p:spPr>
        <p:txBody>
          <a:bodyPr wrap="square" rtlCol="0">
            <a:spAutoFit/>
          </a:bodyPr>
          <a:lstStyle/>
          <a:p>
            <a:r>
              <a:rPr lang="en-US" sz="4400" b="1" dirty="0">
                <a:solidFill>
                  <a:schemeClr val="bg1"/>
                </a:solidFill>
              </a:rPr>
              <a:t>Title</a:t>
            </a:r>
          </a:p>
          <a:p>
            <a:r>
              <a:rPr lang="en-US" sz="2800" b="1" dirty="0">
                <a:solidFill>
                  <a:schemeClr val="bg1"/>
                </a:solidFill>
              </a:rPr>
              <a:t>MODULE NO. </a:t>
            </a:r>
          </a:p>
        </p:txBody>
      </p:sp>
    </p:spTree>
    <p:extLst>
      <p:ext uri="{BB962C8B-B14F-4D97-AF65-F5344CB8AC3E}">
        <p14:creationId xmlns:p14="http://schemas.microsoft.com/office/powerpoint/2010/main" val="143994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urse Goal">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1358" y="1898287"/>
            <a:ext cx="100584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Books on shelf with solid fill">
            <a:extLst>
              <a:ext uri="{FF2B5EF4-FFF2-40B4-BE49-F238E27FC236}">
                <a16:creationId xmlns:a16="http://schemas.microsoft.com/office/drawing/2014/main" id="{B0CBBD5B-BF6F-2265-A937-80E5C8BC2B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320" y="567193"/>
            <a:ext cx="1170167" cy="1170167"/>
          </a:xfrm>
          <a:prstGeom prst="rect">
            <a:avLst/>
          </a:prstGeom>
        </p:spPr>
      </p:pic>
      <p:sp>
        <p:nvSpPr>
          <p:cNvPr id="7" name="TextBox 6">
            <a:extLst>
              <a:ext uri="{FF2B5EF4-FFF2-40B4-BE49-F238E27FC236}">
                <a16:creationId xmlns:a16="http://schemas.microsoft.com/office/drawing/2014/main" id="{4D82A9C1-E311-C533-537F-1086CC669E95}"/>
              </a:ext>
            </a:extLst>
          </p:cNvPr>
          <p:cNvSpPr txBox="1"/>
          <p:nvPr userDrawn="1"/>
        </p:nvSpPr>
        <p:spPr>
          <a:xfrm>
            <a:off x="2333415" y="967919"/>
            <a:ext cx="7052442" cy="769441"/>
          </a:xfrm>
          <a:prstGeom prst="rect">
            <a:avLst/>
          </a:prstGeom>
          <a:noFill/>
        </p:spPr>
        <p:txBody>
          <a:bodyPr wrap="square" rtlCol="0">
            <a:spAutoFit/>
          </a:bodyPr>
          <a:lstStyle/>
          <a:p>
            <a:r>
              <a:rPr lang="en-US" sz="4400" b="1" dirty="0">
                <a:latin typeface="+mj-lt"/>
              </a:rPr>
              <a:t>Course Goal</a:t>
            </a:r>
          </a:p>
        </p:txBody>
      </p:sp>
    </p:spTree>
    <p:extLst>
      <p:ext uri="{BB962C8B-B14F-4D97-AF65-F5344CB8AC3E}">
        <p14:creationId xmlns:p14="http://schemas.microsoft.com/office/powerpoint/2010/main" val="3362827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odule2">
    <p:spTree>
      <p:nvGrpSpPr>
        <p:cNvPr id="1" name=""/>
        <p:cNvGrpSpPr/>
        <p:nvPr/>
      </p:nvGrpSpPr>
      <p:grpSpPr>
        <a:xfrm>
          <a:off x="0" y="0"/>
          <a:ext cx="0" cy="0"/>
          <a:chOff x="0" y="0"/>
          <a:chExt cx="0" cy="0"/>
        </a:xfrm>
      </p:grpSpPr>
      <p:sp>
        <p:nvSpPr>
          <p:cNvPr id="8" name="Rectangle 7"/>
          <p:cNvSpPr/>
          <p:nvPr/>
        </p:nvSpPr>
        <p:spPr>
          <a:xfrm>
            <a:off x="81987" y="3309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CCC9066-DBE8-4CF8-8A1C-2EBC87DF690F}" type="slidenum">
              <a:rPr lang="en-US" smtClean="0"/>
              <a:t>‹#›</a:t>
            </a:fld>
            <a:endParaRPr lang="en-US" dirty="0"/>
          </a:p>
        </p:txBody>
      </p:sp>
      <p:sp>
        <p:nvSpPr>
          <p:cNvPr id="10" name="TextBox 9">
            <a:extLst>
              <a:ext uri="{FF2B5EF4-FFF2-40B4-BE49-F238E27FC236}">
                <a16:creationId xmlns:a16="http://schemas.microsoft.com/office/drawing/2014/main" id="{1E7339B2-B32C-3A81-54BA-143F3E59328C}"/>
              </a:ext>
            </a:extLst>
          </p:cNvPr>
          <p:cNvSpPr txBox="1"/>
          <p:nvPr userDrawn="1"/>
        </p:nvSpPr>
        <p:spPr>
          <a:xfrm>
            <a:off x="465512" y="1955473"/>
            <a:ext cx="2175523" cy="769441"/>
          </a:xfrm>
          <a:prstGeom prst="rect">
            <a:avLst/>
          </a:prstGeom>
          <a:noFill/>
        </p:spPr>
        <p:txBody>
          <a:bodyPr wrap="square" rtlCol="0">
            <a:spAutoFit/>
          </a:bodyPr>
          <a:lstStyle/>
          <a:p>
            <a:r>
              <a:rPr lang="en-US" sz="4400" b="1" dirty="0">
                <a:solidFill>
                  <a:schemeClr val="bg1"/>
                </a:solidFill>
              </a:rPr>
              <a:t>Title</a:t>
            </a:r>
          </a:p>
        </p:txBody>
      </p:sp>
      <p:sp>
        <p:nvSpPr>
          <p:cNvPr id="11" name="TextBox 10">
            <a:extLst>
              <a:ext uri="{FF2B5EF4-FFF2-40B4-BE49-F238E27FC236}">
                <a16:creationId xmlns:a16="http://schemas.microsoft.com/office/drawing/2014/main" id="{7F913E76-51EB-7CD9-5DB4-AE1D7F549BE1}"/>
              </a:ext>
            </a:extLst>
          </p:cNvPr>
          <p:cNvSpPr txBox="1"/>
          <p:nvPr userDrawn="1"/>
        </p:nvSpPr>
        <p:spPr>
          <a:xfrm>
            <a:off x="623214" y="2775889"/>
            <a:ext cx="2875630" cy="523220"/>
          </a:xfrm>
          <a:prstGeom prst="rect">
            <a:avLst/>
          </a:prstGeom>
          <a:noFill/>
        </p:spPr>
        <p:txBody>
          <a:bodyPr wrap="square" rtlCol="0">
            <a:spAutoFit/>
          </a:bodyPr>
          <a:lstStyle/>
          <a:p>
            <a:r>
              <a:rPr lang="en-US" sz="2800" b="1" dirty="0">
                <a:solidFill>
                  <a:schemeClr val="bg1"/>
                </a:solidFill>
              </a:rPr>
              <a:t>MODULE NO. </a:t>
            </a:r>
          </a:p>
        </p:txBody>
      </p:sp>
    </p:spTree>
    <p:extLst>
      <p:ext uri="{BB962C8B-B14F-4D97-AF65-F5344CB8AC3E}">
        <p14:creationId xmlns:p14="http://schemas.microsoft.com/office/powerpoint/2010/main" val="2017116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20541528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urse Goal">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1358" y="1898287"/>
            <a:ext cx="100584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Books on shelf with solid fill">
            <a:extLst>
              <a:ext uri="{FF2B5EF4-FFF2-40B4-BE49-F238E27FC236}">
                <a16:creationId xmlns:a16="http://schemas.microsoft.com/office/drawing/2014/main" id="{B0CBBD5B-BF6F-2265-A937-80E5C8BC2B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320" y="567193"/>
            <a:ext cx="1170167" cy="1170167"/>
          </a:xfrm>
          <a:prstGeom prst="rect">
            <a:avLst/>
          </a:prstGeom>
        </p:spPr>
      </p:pic>
      <p:sp>
        <p:nvSpPr>
          <p:cNvPr id="7" name="TextBox 6">
            <a:extLst>
              <a:ext uri="{FF2B5EF4-FFF2-40B4-BE49-F238E27FC236}">
                <a16:creationId xmlns:a16="http://schemas.microsoft.com/office/drawing/2014/main" id="{4D82A9C1-E311-C533-537F-1086CC669E95}"/>
              </a:ext>
            </a:extLst>
          </p:cNvPr>
          <p:cNvSpPr txBox="1"/>
          <p:nvPr userDrawn="1"/>
        </p:nvSpPr>
        <p:spPr>
          <a:xfrm>
            <a:off x="2333415" y="967919"/>
            <a:ext cx="7052442" cy="769441"/>
          </a:xfrm>
          <a:prstGeom prst="rect">
            <a:avLst/>
          </a:prstGeom>
          <a:noFill/>
        </p:spPr>
        <p:txBody>
          <a:bodyPr wrap="square" rtlCol="0">
            <a:spAutoFit/>
          </a:bodyPr>
          <a:lstStyle/>
          <a:p>
            <a:r>
              <a:rPr lang="en-US" sz="4400" b="1" dirty="0">
                <a:latin typeface="+mj-lt"/>
              </a:rPr>
              <a:t>Course Goal</a:t>
            </a:r>
          </a:p>
        </p:txBody>
      </p:sp>
    </p:spTree>
    <p:extLst>
      <p:ext uri="{BB962C8B-B14F-4D97-AF65-F5344CB8AC3E}">
        <p14:creationId xmlns:p14="http://schemas.microsoft.com/office/powerpoint/2010/main" val="38007728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esentatio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Books on shelf with solid fill">
            <a:extLst>
              <a:ext uri="{FF2B5EF4-FFF2-40B4-BE49-F238E27FC236}">
                <a16:creationId xmlns:a16="http://schemas.microsoft.com/office/drawing/2014/main" id="{B0CBBD5B-BF6F-2265-A937-80E5C8BC2B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320" y="567193"/>
            <a:ext cx="1170167" cy="1170167"/>
          </a:xfrm>
          <a:prstGeom prst="rect">
            <a:avLst/>
          </a:prstGeom>
        </p:spPr>
      </p:pic>
      <p:sp>
        <p:nvSpPr>
          <p:cNvPr id="7" name="TextBox 6">
            <a:extLst>
              <a:ext uri="{FF2B5EF4-FFF2-40B4-BE49-F238E27FC236}">
                <a16:creationId xmlns:a16="http://schemas.microsoft.com/office/drawing/2014/main" id="{EB8BFBDC-15BE-BC0C-8CF6-FF7214862AD1}"/>
              </a:ext>
            </a:extLst>
          </p:cNvPr>
          <p:cNvSpPr txBox="1"/>
          <p:nvPr userDrawn="1"/>
        </p:nvSpPr>
        <p:spPr>
          <a:xfrm>
            <a:off x="2333415" y="967919"/>
            <a:ext cx="6159062" cy="769441"/>
          </a:xfrm>
          <a:prstGeom prst="rect">
            <a:avLst/>
          </a:prstGeom>
          <a:noFill/>
        </p:spPr>
        <p:txBody>
          <a:bodyPr wrap="square" rtlCol="0">
            <a:spAutoFit/>
          </a:bodyPr>
          <a:lstStyle/>
          <a:p>
            <a:r>
              <a:rPr lang="en-US" sz="4400" b="1" dirty="0">
                <a:latin typeface="+mj-lt"/>
              </a:rPr>
              <a:t>Presentation Goal</a:t>
            </a:r>
          </a:p>
        </p:txBody>
      </p:sp>
    </p:spTree>
    <p:extLst>
      <p:ext uri="{BB962C8B-B14F-4D97-AF65-F5344CB8AC3E}">
        <p14:creationId xmlns:p14="http://schemas.microsoft.com/office/powerpoint/2010/main" val="21289691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9" name="Graphic 8" descr="Target with solid fill">
            <a:extLst>
              <a:ext uri="{FF2B5EF4-FFF2-40B4-BE49-F238E27FC236}">
                <a16:creationId xmlns:a16="http://schemas.microsoft.com/office/drawing/2014/main" id="{42E026DF-B8B9-4968-B0AB-F0F0ABD90D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4455" y="797843"/>
            <a:ext cx="914400" cy="914400"/>
          </a:xfrm>
          <a:prstGeom prst="rect">
            <a:avLst/>
          </a:prstGeom>
        </p:spPr>
      </p:pic>
      <p:sp>
        <p:nvSpPr>
          <p:cNvPr id="7" name="TextBox 6">
            <a:extLst>
              <a:ext uri="{FF2B5EF4-FFF2-40B4-BE49-F238E27FC236}">
                <a16:creationId xmlns:a16="http://schemas.microsoft.com/office/drawing/2014/main" id="{DF5C4833-300F-B3E0-3DCA-CE5753374242}"/>
              </a:ext>
            </a:extLst>
          </p:cNvPr>
          <p:cNvSpPr txBox="1"/>
          <p:nvPr userDrawn="1"/>
        </p:nvSpPr>
        <p:spPr>
          <a:xfrm>
            <a:off x="2138855" y="983900"/>
            <a:ext cx="6737131" cy="769441"/>
          </a:xfrm>
          <a:prstGeom prst="rect">
            <a:avLst/>
          </a:prstGeom>
          <a:noFill/>
        </p:spPr>
        <p:txBody>
          <a:bodyPr wrap="square" rtlCol="0">
            <a:spAutoFit/>
          </a:bodyPr>
          <a:lstStyle/>
          <a:p>
            <a:r>
              <a:rPr lang="en-US" sz="4400" b="1" dirty="0"/>
              <a:t>Learning Objectives</a:t>
            </a:r>
          </a:p>
        </p:txBody>
      </p:sp>
    </p:spTree>
    <p:extLst>
      <p:ext uri="{BB962C8B-B14F-4D97-AF65-F5344CB8AC3E}">
        <p14:creationId xmlns:p14="http://schemas.microsoft.com/office/powerpoint/2010/main" val="18102150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erequisi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Open book with solid fill">
            <a:extLst>
              <a:ext uri="{FF2B5EF4-FFF2-40B4-BE49-F238E27FC236}">
                <a16:creationId xmlns:a16="http://schemas.microsoft.com/office/drawing/2014/main" id="{8646A2FF-8EFE-F9E8-2A7F-A459DE0799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5986" y="797843"/>
            <a:ext cx="914400" cy="914400"/>
          </a:xfrm>
          <a:prstGeom prst="rect">
            <a:avLst/>
          </a:prstGeom>
        </p:spPr>
      </p:pic>
      <p:sp>
        <p:nvSpPr>
          <p:cNvPr id="7" name="TextBox 6">
            <a:extLst>
              <a:ext uri="{FF2B5EF4-FFF2-40B4-BE49-F238E27FC236}">
                <a16:creationId xmlns:a16="http://schemas.microsoft.com/office/drawing/2014/main" id="{A4B63F1F-3EC0-8A65-49D3-E7DCF4B0CB84}"/>
              </a:ext>
            </a:extLst>
          </p:cNvPr>
          <p:cNvSpPr txBox="1"/>
          <p:nvPr userDrawn="1"/>
        </p:nvSpPr>
        <p:spPr>
          <a:xfrm>
            <a:off x="2280863" y="942802"/>
            <a:ext cx="6737131" cy="769441"/>
          </a:xfrm>
          <a:prstGeom prst="rect">
            <a:avLst/>
          </a:prstGeom>
          <a:noFill/>
        </p:spPr>
        <p:txBody>
          <a:bodyPr wrap="square" rtlCol="0">
            <a:spAutoFit/>
          </a:bodyPr>
          <a:lstStyle/>
          <a:p>
            <a:r>
              <a:rPr lang="en-US" sz="4400" b="1" dirty="0"/>
              <a:t>Prerequisite Knowledge</a:t>
            </a:r>
          </a:p>
        </p:txBody>
      </p:sp>
    </p:spTree>
    <p:extLst>
      <p:ext uri="{BB962C8B-B14F-4D97-AF65-F5344CB8AC3E}">
        <p14:creationId xmlns:p14="http://schemas.microsoft.com/office/powerpoint/2010/main" val="23720641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nowledge Assessm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9" name="Graphic 8" descr="Help with solid fill">
            <a:extLst>
              <a:ext uri="{FF2B5EF4-FFF2-40B4-BE49-F238E27FC236}">
                <a16:creationId xmlns:a16="http://schemas.microsoft.com/office/drawing/2014/main" id="{5866F21D-65F7-5D98-1D4F-1134276E97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7280" y="783546"/>
            <a:ext cx="914400" cy="914400"/>
          </a:xfrm>
          <a:prstGeom prst="rect">
            <a:avLst/>
          </a:prstGeom>
        </p:spPr>
      </p:pic>
      <p:sp>
        <p:nvSpPr>
          <p:cNvPr id="7" name="TextBox 6">
            <a:extLst>
              <a:ext uri="{FF2B5EF4-FFF2-40B4-BE49-F238E27FC236}">
                <a16:creationId xmlns:a16="http://schemas.microsoft.com/office/drawing/2014/main" id="{15B575B6-9CAA-0D65-6D04-9FD7D0C5F600}"/>
              </a:ext>
            </a:extLst>
          </p:cNvPr>
          <p:cNvSpPr txBox="1"/>
          <p:nvPr userDrawn="1"/>
        </p:nvSpPr>
        <p:spPr>
          <a:xfrm>
            <a:off x="2217801" y="854521"/>
            <a:ext cx="6737131" cy="769441"/>
          </a:xfrm>
          <a:prstGeom prst="rect">
            <a:avLst/>
          </a:prstGeom>
          <a:noFill/>
        </p:spPr>
        <p:txBody>
          <a:bodyPr wrap="square" rtlCol="0">
            <a:spAutoFit/>
          </a:bodyPr>
          <a:lstStyle/>
          <a:p>
            <a:r>
              <a:rPr lang="en-US" sz="4400" b="1" dirty="0"/>
              <a:t>Knowledge Assessment</a:t>
            </a:r>
          </a:p>
        </p:txBody>
      </p:sp>
    </p:spTree>
    <p:extLst>
      <p:ext uri="{BB962C8B-B14F-4D97-AF65-F5344CB8AC3E}">
        <p14:creationId xmlns:p14="http://schemas.microsoft.com/office/powerpoint/2010/main" val="2838862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urse Layou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Checklist with solid fill">
            <a:extLst>
              <a:ext uri="{FF2B5EF4-FFF2-40B4-BE49-F238E27FC236}">
                <a16:creationId xmlns:a16="http://schemas.microsoft.com/office/drawing/2014/main" id="{A0B48A92-9EC7-9537-47FA-4D4F9697618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2414" y="797843"/>
            <a:ext cx="914400" cy="914400"/>
          </a:xfrm>
          <a:prstGeom prst="rect">
            <a:avLst/>
          </a:prstGeom>
        </p:spPr>
      </p:pic>
      <p:sp>
        <p:nvSpPr>
          <p:cNvPr id="7" name="TextBox 6">
            <a:extLst>
              <a:ext uri="{FF2B5EF4-FFF2-40B4-BE49-F238E27FC236}">
                <a16:creationId xmlns:a16="http://schemas.microsoft.com/office/drawing/2014/main" id="{2A997279-12D3-DD91-BCA3-464F671A5623}"/>
              </a:ext>
            </a:extLst>
          </p:cNvPr>
          <p:cNvSpPr txBox="1"/>
          <p:nvPr userDrawn="1"/>
        </p:nvSpPr>
        <p:spPr>
          <a:xfrm>
            <a:off x="2096814" y="1009547"/>
            <a:ext cx="6737131" cy="769441"/>
          </a:xfrm>
          <a:prstGeom prst="rect">
            <a:avLst/>
          </a:prstGeom>
          <a:noFill/>
        </p:spPr>
        <p:txBody>
          <a:bodyPr wrap="square" rtlCol="0">
            <a:spAutoFit/>
          </a:bodyPr>
          <a:lstStyle/>
          <a:p>
            <a:r>
              <a:rPr lang="en-US" sz="4400" b="1" dirty="0"/>
              <a:t>Course Layout</a:t>
            </a:r>
          </a:p>
        </p:txBody>
      </p:sp>
    </p:spTree>
    <p:extLst>
      <p:ext uri="{BB962C8B-B14F-4D97-AF65-F5344CB8AC3E}">
        <p14:creationId xmlns:p14="http://schemas.microsoft.com/office/powerpoint/2010/main" val="3813700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9" name="Graphic 8" descr="Warning with solid fill">
            <a:extLst>
              <a:ext uri="{FF2B5EF4-FFF2-40B4-BE49-F238E27FC236}">
                <a16:creationId xmlns:a16="http://schemas.microsoft.com/office/drawing/2014/main" id="{4729FF04-D005-5F05-A5CF-97846E44C9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7007" y="797843"/>
            <a:ext cx="914400" cy="914400"/>
          </a:xfrm>
          <a:prstGeom prst="rect">
            <a:avLst/>
          </a:prstGeom>
        </p:spPr>
      </p:pic>
      <p:sp>
        <p:nvSpPr>
          <p:cNvPr id="7" name="TextBox 6">
            <a:extLst>
              <a:ext uri="{FF2B5EF4-FFF2-40B4-BE49-F238E27FC236}">
                <a16:creationId xmlns:a16="http://schemas.microsoft.com/office/drawing/2014/main" id="{F8E622CF-3B2A-B49A-C4D9-24EB38A5D0EC}"/>
              </a:ext>
            </a:extLst>
          </p:cNvPr>
          <p:cNvSpPr txBox="1"/>
          <p:nvPr userDrawn="1"/>
        </p:nvSpPr>
        <p:spPr>
          <a:xfrm>
            <a:off x="2191407" y="988906"/>
            <a:ext cx="6737131" cy="769441"/>
          </a:xfrm>
          <a:prstGeom prst="rect">
            <a:avLst/>
          </a:prstGeom>
          <a:noFill/>
        </p:spPr>
        <p:txBody>
          <a:bodyPr wrap="square" rtlCol="0">
            <a:spAutoFit/>
          </a:bodyPr>
          <a:lstStyle/>
          <a:p>
            <a:r>
              <a:rPr lang="en-US" sz="4400" b="1" dirty="0"/>
              <a:t>Activity</a:t>
            </a:r>
          </a:p>
        </p:txBody>
      </p:sp>
    </p:spTree>
    <p:extLst>
      <p:ext uri="{BB962C8B-B14F-4D97-AF65-F5344CB8AC3E}">
        <p14:creationId xmlns:p14="http://schemas.microsoft.com/office/powerpoint/2010/main" val="7979504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11" name="Graphic 10" descr="Head with gears with solid fill">
            <a:extLst>
              <a:ext uri="{FF2B5EF4-FFF2-40B4-BE49-F238E27FC236}">
                <a16:creationId xmlns:a16="http://schemas.microsoft.com/office/drawing/2014/main" id="{D5A11521-40D9-ED32-0576-02FBE6432EF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0069" y="822960"/>
            <a:ext cx="914400" cy="914400"/>
          </a:xfrm>
          <a:prstGeom prst="rect">
            <a:avLst/>
          </a:prstGeom>
        </p:spPr>
      </p:pic>
      <p:sp>
        <p:nvSpPr>
          <p:cNvPr id="7" name="TextBox 6">
            <a:extLst>
              <a:ext uri="{FF2B5EF4-FFF2-40B4-BE49-F238E27FC236}">
                <a16:creationId xmlns:a16="http://schemas.microsoft.com/office/drawing/2014/main" id="{68FDF547-A384-4238-B98B-4782F2718FFC}"/>
              </a:ext>
            </a:extLst>
          </p:cNvPr>
          <p:cNvSpPr txBox="1"/>
          <p:nvPr userDrawn="1"/>
        </p:nvSpPr>
        <p:spPr>
          <a:xfrm>
            <a:off x="2254469" y="1022106"/>
            <a:ext cx="6737131" cy="769441"/>
          </a:xfrm>
          <a:prstGeom prst="rect">
            <a:avLst/>
          </a:prstGeom>
          <a:noFill/>
        </p:spPr>
        <p:txBody>
          <a:bodyPr wrap="square" rtlCol="0">
            <a:spAutoFit/>
          </a:bodyPr>
          <a:lstStyle/>
          <a:p>
            <a:r>
              <a:rPr lang="en-US" sz="4400" b="1" dirty="0"/>
              <a:t>Review</a:t>
            </a:r>
          </a:p>
        </p:txBody>
      </p:sp>
    </p:spTree>
    <p:extLst>
      <p:ext uri="{BB962C8B-B14F-4D97-AF65-F5344CB8AC3E}">
        <p14:creationId xmlns:p14="http://schemas.microsoft.com/office/powerpoint/2010/main" val="1643827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Books on shelf with solid fill">
            <a:extLst>
              <a:ext uri="{FF2B5EF4-FFF2-40B4-BE49-F238E27FC236}">
                <a16:creationId xmlns:a16="http://schemas.microsoft.com/office/drawing/2014/main" id="{B0CBBD5B-BF6F-2265-A937-80E5C8BC2B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6320" y="567193"/>
            <a:ext cx="1170167" cy="1170167"/>
          </a:xfrm>
          <a:prstGeom prst="rect">
            <a:avLst/>
          </a:prstGeom>
        </p:spPr>
      </p:pic>
      <p:sp>
        <p:nvSpPr>
          <p:cNvPr id="7" name="TextBox 6">
            <a:extLst>
              <a:ext uri="{FF2B5EF4-FFF2-40B4-BE49-F238E27FC236}">
                <a16:creationId xmlns:a16="http://schemas.microsoft.com/office/drawing/2014/main" id="{EB8BFBDC-15BE-BC0C-8CF6-FF7214862AD1}"/>
              </a:ext>
            </a:extLst>
          </p:cNvPr>
          <p:cNvSpPr txBox="1"/>
          <p:nvPr userDrawn="1"/>
        </p:nvSpPr>
        <p:spPr>
          <a:xfrm>
            <a:off x="2333415" y="967919"/>
            <a:ext cx="6159062" cy="769441"/>
          </a:xfrm>
          <a:prstGeom prst="rect">
            <a:avLst/>
          </a:prstGeom>
          <a:noFill/>
        </p:spPr>
        <p:txBody>
          <a:bodyPr wrap="square" rtlCol="0">
            <a:spAutoFit/>
          </a:bodyPr>
          <a:lstStyle/>
          <a:p>
            <a:r>
              <a:rPr lang="en-US" sz="4400" b="1" dirty="0">
                <a:latin typeface="+mj-lt"/>
              </a:rPr>
              <a:t>Presentation Goal</a:t>
            </a:r>
          </a:p>
        </p:txBody>
      </p:sp>
    </p:spTree>
    <p:extLst>
      <p:ext uri="{BB962C8B-B14F-4D97-AF65-F5344CB8AC3E}">
        <p14:creationId xmlns:p14="http://schemas.microsoft.com/office/powerpoint/2010/main" val="32318615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Books with solid fill">
            <a:extLst>
              <a:ext uri="{FF2B5EF4-FFF2-40B4-BE49-F238E27FC236}">
                <a16:creationId xmlns:a16="http://schemas.microsoft.com/office/drawing/2014/main" id="{A1E904AD-8942-1070-C888-A233CE22CE6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08538" y="797843"/>
            <a:ext cx="914400" cy="914400"/>
          </a:xfrm>
          <a:prstGeom prst="rect">
            <a:avLst/>
          </a:prstGeom>
        </p:spPr>
      </p:pic>
      <p:sp>
        <p:nvSpPr>
          <p:cNvPr id="7" name="TextBox 6">
            <a:extLst>
              <a:ext uri="{FF2B5EF4-FFF2-40B4-BE49-F238E27FC236}">
                <a16:creationId xmlns:a16="http://schemas.microsoft.com/office/drawing/2014/main" id="{3F3DD7E7-08AC-C801-A458-C9200315C2E7}"/>
              </a:ext>
            </a:extLst>
          </p:cNvPr>
          <p:cNvSpPr txBox="1"/>
          <p:nvPr userDrawn="1"/>
        </p:nvSpPr>
        <p:spPr>
          <a:xfrm>
            <a:off x="2333415" y="942802"/>
            <a:ext cx="6737131" cy="769441"/>
          </a:xfrm>
          <a:prstGeom prst="rect">
            <a:avLst/>
          </a:prstGeom>
          <a:noFill/>
        </p:spPr>
        <p:txBody>
          <a:bodyPr wrap="square" rtlCol="0">
            <a:spAutoFit/>
          </a:bodyPr>
          <a:lstStyle/>
          <a:p>
            <a:r>
              <a:rPr lang="en-US" sz="4400" b="1" dirty="0"/>
              <a:t>References</a:t>
            </a:r>
          </a:p>
        </p:txBody>
      </p:sp>
    </p:spTree>
    <p:extLst>
      <p:ext uri="{BB962C8B-B14F-4D97-AF65-F5344CB8AC3E}">
        <p14:creationId xmlns:p14="http://schemas.microsoft.com/office/powerpoint/2010/main" val="13913997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9" name="Graphic 8" descr="Closed book with solid fill">
            <a:extLst>
              <a:ext uri="{FF2B5EF4-FFF2-40B4-BE49-F238E27FC236}">
                <a16:creationId xmlns:a16="http://schemas.microsoft.com/office/drawing/2014/main" id="{4EC67DB8-2230-0CA3-AE04-01D8DE9A50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6496" y="797843"/>
            <a:ext cx="914400" cy="914400"/>
          </a:xfrm>
          <a:prstGeom prst="rect">
            <a:avLst/>
          </a:prstGeom>
        </p:spPr>
      </p:pic>
      <p:sp>
        <p:nvSpPr>
          <p:cNvPr id="7" name="TextBox 6">
            <a:extLst>
              <a:ext uri="{FF2B5EF4-FFF2-40B4-BE49-F238E27FC236}">
                <a16:creationId xmlns:a16="http://schemas.microsoft.com/office/drawing/2014/main" id="{05057667-5EE2-257E-DF3C-E54AB93272C6}"/>
              </a:ext>
            </a:extLst>
          </p:cNvPr>
          <p:cNvSpPr txBox="1"/>
          <p:nvPr userDrawn="1"/>
        </p:nvSpPr>
        <p:spPr>
          <a:xfrm>
            <a:off x="2180896" y="1009547"/>
            <a:ext cx="6737131" cy="769441"/>
          </a:xfrm>
          <a:prstGeom prst="rect">
            <a:avLst/>
          </a:prstGeom>
          <a:noFill/>
        </p:spPr>
        <p:txBody>
          <a:bodyPr wrap="square" rtlCol="0">
            <a:spAutoFit/>
          </a:bodyPr>
          <a:lstStyle/>
          <a:p>
            <a:r>
              <a:rPr lang="en-US" sz="4400" b="1" dirty="0"/>
              <a:t>Additional Resources</a:t>
            </a:r>
          </a:p>
        </p:txBody>
      </p:sp>
    </p:spTree>
    <p:extLst>
      <p:ext uri="{BB962C8B-B14F-4D97-AF65-F5344CB8AC3E}">
        <p14:creationId xmlns:p14="http://schemas.microsoft.com/office/powerpoint/2010/main" val="4931812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CC24C38-C43E-ABFE-43B6-C3D738EA916A}"/>
              </a:ext>
            </a:extLst>
          </p:cNvPr>
          <p:cNvSpPr>
            <a:spLocks noGrp="1"/>
          </p:cNvSpPr>
          <p:nvPr>
            <p:ph type="sldNum" sz="quarter" idx="12"/>
          </p:nvPr>
        </p:nvSpPr>
        <p:spPr/>
        <p:txBody>
          <a:bodyPr/>
          <a:lstStyle/>
          <a:p>
            <a:fld id="{FCCC9066-DBE8-4CF8-8A1C-2EBC87DF690F}" type="slidenum">
              <a:rPr lang="en-US" smtClean="0"/>
              <a:t>‹#›</a:t>
            </a:fld>
            <a:endParaRPr lang="en-US" dirty="0"/>
          </a:p>
        </p:txBody>
      </p:sp>
      <p:sp>
        <p:nvSpPr>
          <p:cNvPr id="6" name="TextBox 5">
            <a:extLst>
              <a:ext uri="{FF2B5EF4-FFF2-40B4-BE49-F238E27FC236}">
                <a16:creationId xmlns:a16="http://schemas.microsoft.com/office/drawing/2014/main" id="{37EE9350-3B14-01A2-010B-DFF746B52B91}"/>
              </a:ext>
            </a:extLst>
          </p:cNvPr>
          <p:cNvSpPr txBox="1"/>
          <p:nvPr userDrawn="1"/>
        </p:nvSpPr>
        <p:spPr>
          <a:xfrm>
            <a:off x="1524119" y="4217832"/>
            <a:ext cx="7682943" cy="769441"/>
          </a:xfrm>
          <a:prstGeom prst="rect">
            <a:avLst/>
          </a:prstGeom>
          <a:noFill/>
        </p:spPr>
        <p:txBody>
          <a:bodyPr wrap="square" rtlCol="0">
            <a:spAutoFit/>
          </a:bodyPr>
          <a:lstStyle/>
          <a:p>
            <a:r>
              <a:rPr lang="en-US" sz="4400" b="1" dirty="0"/>
              <a:t>Questions or Comments?</a:t>
            </a:r>
          </a:p>
        </p:txBody>
      </p:sp>
    </p:spTree>
    <p:extLst>
      <p:ext uri="{BB962C8B-B14F-4D97-AF65-F5344CB8AC3E}">
        <p14:creationId xmlns:p14="http://schemas.microsoft.com/office/powerpoint/2010/main" val="4248633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Maine">
    <p:spTree>
      <p:nvGrpSpPr>
        <p:cNvPr id="1" name=""/>
        <p:cNvGrpSpPr/>
        <p:nvPr/>
      </p:nvGrpSpPr>
      <p:grpSpPr>
        <a:xfrm>
          <a:off x="0" y="0"/>
          <a:ext cx="0" cy="0"/>
          <a:chOff x="0" y="0"/>
          <a:chExt cx="0" cy="0"/>
        </a:xfrm>
      </p:grpSpPr>
      <p:sp>
        <p:nvSpPr>
          <p:cNvPr id="5" name="Rectangle 4"/>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p:txBody>
          <a:bodyPr/>
          <a:lstStyle/>
          <a:p>
            <a:fld id="{FCCC9066-DBE8-4CF8-8A1C-2EBC87DF690F}" type="slidenum">
              <a:rPr lang="en-US" smtClean="0"/>
              <a:t>‹#›</a:t>
            </a:fld>
            <a:endParaRPr lang="en-US" dirty="0"/>
          </a:p>
        </p:txBody>
      </p:sp>
      <p:pic>
        <p:nvPicPr>
          <p:cNvPr id="2" name="Picture 1">
            <a:extLst>
              <a:ext uri="{FF2B5EF4-FFF2-40B4-BE49-F238E27FC236}">
                <a16:creationId xmlns:a16="http://schemas.microsoft.com/office/drawing/2014/main" id="{B9835895-98F3-2959-ED10-60DACA917E67}"/>
              </a:ext>
            </a:extLst>
          </p:cNvPr>
          <p:cNvPicPr>
            <a:picLocks noChangeAspect="1"/>
          </p:cNvPicPr>
          <p:nvPr userDrawn="1"/>
        </p:nvPicPr>
        <p:blipFill>
          <a:blip r:embed="rId2"/>
          <a:stretch>
            <a:fillRect/>
          </a:stretch>
        </p:blipFill>
        <p:spPr>
          <a:xfrm>
            <a:off x="540232" y="583095"/>
            <a:ext cx="1707410" cy="1653207"/>
          </a:xfrm>
          <a:prstGeom prst="rect">
            <a:avLst/>
          </a:prstGeom>
        </p:spPr>
      </p:pic>
      <p:sp>
        <p:nvSpPr>
          <p:cNvPr id="3" name="TextBox 2">
            <a:extLst>
              <a:ext uri="{FF2B5EF4-FFF2-40B4-BE49-F238E27FC236}">
                <a16:creationId xmlns:a16="http://schemas.microsoft.com/office/drawing/2014/main" id="{58907881-B958-107E-B1A2-DB8F4BCF9857}"/>
              </a:ext>
            </a:extLst>
          </p:cNvPr>
          <p:cNvSpPr txBox="1"/>
          <p:nvPr userDrawn="1"/>
        </p:nvSpPr>
        <p:spPr>
          <a:xfrm>
            <a:off x="1005592" y="2394679"/>
            <a:ext cx="10177670" cy="3170099"/>
          </a:xfrm>
          <a:prstGeom prst="rect">
            <a:avLst/>
          </a:prstGeom>
          <a:noFill/>
        </p:spPr>
        <p:txBody>
          <a:bodyPr wrap="square" rtlCol="0">
            <a:spAutoFit/>
          </a:bodyPr>
          <a:lstStyle/>
          <a:p>
            <a:r>
              <a:rPr lang="en-US" sz="2000" b="0" i="0" dirty="0">
                <a:solidFill>
                  <a:srgbClr val="141414"/>
                </a:solidFill>
                <a:effectLst/>
                <a:latin typeface="+mn-lt"/>
              </a:rPr>
              <a:t>This training program has been provided by the Maine Bureau of Building Codes and Standards.</a:t>
            </a:r>
          </a:p>
          <a:p>
            <a:endParaRPr lang="en-US" sz="2000" b="0" i="0" dirty="0">
              <a:solidFill>
                <a:srgbClr val="141414"/>
              </a:solidFill>
              <a:effectLst/>
              <a:latin typeface="+mn-lt"/>
            </a:endParaRPr>
          </a:p>
          <a:p>
            <a:r>
              <a:rPr lang="en-US" sz="2000" b="0" i="0" dirty="0">
                <a:solidFill>
                  <a:srgbClr val="141414"/>
                </a:solidFill>
                <a:effectLst/>
                <a:latin typeface="+mn-lt"/>
              </a:rPr>
              <a:t>For additional information and training requests, contact </a:t>
            </a:r>
          </a:p>
          <a:p>
            <a:pPr algn="ctr"/>
            <a:r>
              <a:rPr lang="en-US" sz="2000" b="0" i="0" dirty="0">
                <a:solidFill>
                  <a:srgbClr val="141414"/>
                </a:solidFill>
                <a:effectLst/>
                <a:latin typeface="+mn-lt"/>
              </a:rPr>
              <a:t>Paul A. Demers</a:t>
            </a:r>
            <a:br>
              <a:rPr lang="en-US" sz="2000" b="0" dirty="0">
                <a:latin typeface="+mn-lt"/>
              </a:rPr>
            </a:br>
            <a:r>
              <a:rPr lang="en-US" sz="2000" b="0" i="0" dirty="0">
                <a:solidFill>
                  <a:srgbClr val="141414"/>
                </a:solidFill>
                <a:effectLst/>
                <a:latin typeface="+mn-lt"/>
              </a:rPr>
              <a:t>Phone: (207) 441-0996</a:t>
            </a:r>
            <a:br>
              <a:rPr lang="en-US" sz="2000" b="0" dirty="0">
                <a:latin typeface="+mn-lt"/>
              </a:rPr>
            </a:br>
            <a:r>
              <a:rPr lang="en-US" sz="2000" b="0" i="0" dirty="0">
                <a:solidFill>
                  <a:srgbClr val="141414"/>
                </a:solidFill>
                <a:effectLst/>
                <a:latin typeface="+mn-lt"/>
              </a:rPr>
              <a:t>Fax: (207) 287-6251</a:t>
            </a:r>
            <a:br>
              <a:rPr lang="en-US" sz="2000" b="0" dirty="0">
                <a:latin typeface="+mn-lt"/>
              </a:rPr>
            </a:br>
            <a:r>
              <a:rPr lang="en-US" sz="2000" b="0" i="0" dirty="0">
                <a:solidFill>
                  <a:srgbClr val="141414"/>
                </a:solidFill>
                <a:effectLst/>
                <a:latin typeface="+mn-lt"/>
              </a:rPr>
              <a:t>Email: </a:t>
            </a:r>
            <a:r>
              <a:rPr lang="en-US" sz="2000" b="0" i="0" dirty="0">
                <a:solidFill>
                  <a:srgbClr val="2A53A6"/>
                </a:solidFill>
                <a:effectLst/>
                <a:latin typeface="+mn-lt"/>
                <a:hlinkClick r:id="rId3"/>
              </a:rPr>
              <a:t>Paul.a.demers@maine.gov</a:t>
            </a:r>
            <a:br>
              <a:rPr lang="en-US" sz="2000" b="0" dirty="0">
                <a:latin typeface="+mn-lt"/>
              </a:rPr>
            </a:br>
            <a:r>
              <a:rPr lang="en-US" sz="2000" b="0" i="0" dirty="0">
                <a:solidFill>
                  <a:srgbClr val="141414"/>
                </a:solidFill>
                <a:effectLst/>
                <a:latin typeface="+mn-lt"/>
              </a:rPr>
              <a:t>Office of the State Fire Marshal</a:t>
            </a:r>
            <a:br>
              <a:rPr lang="en-US" sz="2000" b="0" dirty="0">
                <a:latin typeface="+mn-lt"/>
              </a:rPr>
            </a:br>
            <a:r>
              <a:rPr lang="en-US" sz="2000" b="0" i="0" dirty="0">
                <a:solidFill>
                  <a:srgbClr val="141414"/>
                </a:solidFill>
                <a:effectLst/>
                <a:latin typeface="+mn-lt"/>
              </a:rPr>
              <a:t>52 State House Station</a:t>
            </a:r>
            <a:br>
              <a:rPr lang="en-US" sz="2000" b="0" dirty="0">
                <a:latin typeface="+mn-lt"/>
              </a:rPr>
            </a:br>
            <a:r>
              <a:rPr lang="en-US" sz="2000" b="0" i="0" dirty="0">
                <a:solidFill>
                  <a:srgbClr val="141414"/>
                </a:solidFill>
                <a:effectLst/>
                <a:latin typeface="+mn-lt"/>
              </a:rPr>
              <a:t>Augusta, ME 04333</a:t>
            </a:r>
            <a:endParaRPr lang="en-US" sz="2000" b="0" dirty="0">
              <a:latin typeface="+mn-lt"/>
            </a:endParaRPr>
          </a:p>
        </p:txBody>
      </p:sp>
      <p:sp>
        <p:nvSpPr>
          <p:cNvPr id="4" name="TextBox 3">
            <a:extLst>
              <a:ext uri="{FF2B5EF4-FFF2-40B4-BE49-F238E27FC236}">
                <a16:creationId xmlns:a16="http://schemas.microsoft.com/office/drawing/2014/main" id="{AA55C948-1830-C26F-0D1F-8D4B2FBC692F}"/>
              </a:ext>
            </a:extLst>
          </p:cNvPr>
          <p:cNvSpPr txBox="1"/>
          <p:nvPr userDrawn="1"/>
        </p:nvSpPr>
        <p:spPr>
          <a:xfrm>
            <a:off x="2333415" y="1024977"/>
            <a:ext cx="6737131" cy="769441"/>
          </a:xfrm>
          <a:prstGeom prst="rect">
            <a:avLst/>
          </a:prstGeom>
          <a:noFill/>
        </p:spPr>
        <p:txBody>
          <a:bodyPr wrap="square" rtlCol="0">
            <a:spAutoFit/>
          </a:bodyPr>
          <a:lstStyle/>
          <a:p>
            <a:r>
              <a:rPr lang="en-US" sz="4400" b="1" dirty="0"/>
              <a:t>Additional Courses</a:t>
            </a:r>
          </a:p>
        </p:txBody>
      </p:sp>
    </p:spTree>
    <p:extLst>
      <p:ext uri="{BB962C8B-B14F-4D97-AF65-F5344CB8AC3E}">
        <p14:creationId xmlns:p14="http://schemas.microsoft.com/office/powerpoint/2010/main" val="17835966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FEMA">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p:txBody>
          <a:bodyPr/>
          <a:lstStyle/>
          <a:p>
            <a:fld id="{FCCC9066-DBE8-4CF8-8A1C-2EBC87DF690F}" type="slidenum">
              <a:rPr lang="en-US" smtClean="0"/>
              <a:t>‹#›</a:t>
            </a:fld>
            <a:endParaRPr lang="en-US" dirty="0"/>
          </a:p>
        </p:txBody>
      </p:sp>
      <p:pic>
        <p:nvPicPr>
          <p:cNvPr id="10" name="Picture 9">
            <a:extLst>
              <a:ext uri="{FF2B5EF4-FFF2-40B4-BE49-F238E27FC236}">
                <a16:creationId xmlns:a16="http://schemas.microsoft.com/office/drawing/2014/main" id="{534BE12C-0661-1779-9CC9-6EEBC5C478D2}"/>
              </a:ext>
            </a:extLst>
          </p:cNvPr>
          <p:cNvPicPr>
            <a:picLocks noChangeAspect="1"/>
          </p:cNvPicPr>
          <p:nvPr userDrawn="1"/>
        </p:nvPicPr>
        <p:blipFill>
          <a:blip r:embed="rId2"/>
          <a:stretch>
            <a:fillRect/>
          </a:stretch>
        </p:blipFill>
        <p:spPr>
          <a:xfrm>
            <a:off x="4706497" y="2871709"/>
            <a:ext cx="2400635" cy="1114581"/>
          </a:xfrm>
          <a:prstGeom prst="rect">
            <a:avLst/>
          </a:prstGeom>
        </p:spPr>
      </p:pic>
      <p:sp>
        <p:nvSpPr>
          <p:cNvPr id="11" name="TextBox 10">
            <a:extLst>
              <a:ext uri="{FF2B5EF4-FFF2-40B4-BE49-F238E27FC236}">
                <a16:creationId xmlns:a16="http://schemas.microsoft.com/office/drawing/2014/main" id="{544AC0DB-9FA9-A09C-F0E4-9735720417DC}"/>
              </a:ext>
            </a:extLst>
          </p:cNvPr>
          <p:cNvSpPr txBox="1"/>
          <p:nvPr userDrawn="1"/>
        </p:nvSpPr>
        <p:spPr>
          <a:xfrm>
            <a:off x="1701191" y="2034783"/>
            <a:ext cx="10195033" cy="2308324"/>
          </a:xfrm>
          <a:prstGeom prst="rect">
            <a:avLst/>
          </a:prstGeom>
          <a:noFill/>
        </p:spPr>
        <p:txBody>
          <a:bodyPr wrap="square" rtlCol="0">
            <a:spAutoFit/>
          </a:bodyPr>
          <a:lstStyle/>
          <a:p>
            <a:r>
              <a:rPr lang="en-US" sz="2400" dirty="0"/>
              <a:t>This program was funded by a Federal Emergency Management Agency</a:t>
            </a:r>
          </a:p>
          <a:p>
            <a:r>
              <a:rPr lang="en-US" sz="2400" i="1" dirty="0"/>
              <a:t>Building Resilient Infrastructure and Communities</a:t>
            </a:r>
            <a:r>
              <a:rPr lang="en-US" sz="2400" i="0" dirty="0"/>
              <a:t> grant.</a:t>
            </a:r>
          </a:p>
          <a:p>
            <a:endParaRPr lang="en-US" sz="2400" i="0" dirty="0"/>
          </a:p>
          <a:p>
            <a:endParaRPr lang="en-US" sz="2400" i="0" dirty="0"/>
          </a:p>
          <a:p>
            <a:endParaRPr lang="en-US" sz="2400" i="0" dirty="0"/>
          </a:p>
          <a:p>
            <a:r>
              <a:rPr lang="en-US" sz="2400" i="0" dirty="0"/>
              <a:t>For more grant program information, contact </a:t>
            </a:r>
            <a:r>
              <a:rPr lang="en-US" sz="2400" i="0" dirty="0">
                <a:hlinkClick r:id="rId3"/>
              </a:rPr>
              <a:t>FEMA Grants</a:t>
            </a:r>
            <a:r>
              <a:rPr lang="en-US" sz="2400" i="0" dirty="0"/>
              <a:t>.</a:t>
            </a:r>
            <a:endParaRPr lang="en-US" sz="2400" i="1" dirty="0"/>
          </a:p>
        </p:txBody>
      </p:sp>
    </p:spTree>
    <p:extLst>
      <p:ext uri="{BB962C8B-B14F-4D97-AF65-F5344CB8AC3E}">
        <p14:creationId xmlns:p14="http://schemas.microsoft.com/office/powerpoint/2010/main" val="13285927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4254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0" y="6459785"/>
            <a:ext cx="2472271" cy="365125"/>
          </a:xfrm>
          <a:prstGeom prst="rect">
            <a:avLst/>
          </a:prstGeom>
        </p:spPr>
        <p:txBody>
          <a:bodyPr/>
          <a:lstStyle/>
          <a:p>
            <a:endParaRPr lang="en-US" dirty="0"/>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3098832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0" y="6459785"/>
            <a:ext cx="2472271" cy="365125"/>
          </a:xfrm>
          <a:prstGeom prst="rect">
            <a:avLst/>
          </a:prstGeom>
        </p:spPr>
        <p:txBody>
          <a:bodyPr/>
          <a:lstStyle/>
          <a:p>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39934554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endParaRPr lang="en-US" dirty="0"/>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14483122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133024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9" name="Graphic 8" descr="Target with solid fill">
            <a:extLst>
              <a:ext uri="{FF2B5EF4-FFF2-40B4-BE49-F238E27FC236}">
                <a16:creationId xmlns:a16="http://schemas.microsoft.com/office/drawing/2014/main" id="{42E026DF-B8B9-4968-B0AB-F0F0ABD90D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4455" y="797843"/>
            <a:ext cx="914400" cy="914400"/>
          </a:xfrm>
          <a:prstGeom prst="rect">
            <a:avLst/>
          </a:prstGeom>
        </p:spPr>
      </p:pic>
      <p:sp>
        <p:nvSpPr>
          <p:cNvPr id="7" name="TextBox 6">
            <a:extLst>
              <a:ext uri="{FF2B5EF4-FFF2-40B4-BE49-F238E27FC236}">
                <a16:creationId xmlns:a16="http://schemas.microsoft.com/office/drawing/2014/main" id="{DF5C4833-300F-B3E0-3DCA-CE5753374242}"/>
              </a:ext>
            </a:extLst>
          </p:cNvPr>
          <p:cNvSpPr txBox="1"/>
          <p:nvPr userDrawn="1"/>
        </p:nvSpPr>
        <p:spPr>
          <a:xfrm>
            <a:off x="2138855" y="983900"/>
            <a:ext cx="6737131" cy="769441"/>
          </a:xfrm>
          <a:prstGeom prst="rect">
            <a:avLst/>
          </a:prstGeom>
          <a:noFill/>
        </p:spPr>
        <p:txBody>
          <a:bodyPr wrap="square" rtlCol="0">
            <a:spAutoFit/>
          </a:bodyPr>
          <a:lstStyle/>
          <a:p>
            <a:r>
              <a:rPr lang="en-US" sz="4400" b="1" dirty="0"/>
              <a:t>Learning Objectives</a:t>
            </a:r>
          </a:p>
        </p:txBody>
      </p:sp>
    </p:spTree>
    <p:extLst>
      <p:ext uri="{BB962C8B-B14F-4D97-AF65-F5344CB8AC3E}">
        <p14:creationId xmlns:p14="http://schemas.microsoft.com/office/powerpoint/2010/main" val="6631293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D45B238-DBDC-14F6-D5EF-C987A0C4DEA1}"/>
              </a:ext>
            </a:extLst>
          </p:cNvPr>
          <p:cNvSpPr>
            <a:spLocks noGrp="1"/>
          </p:cNvSpPr>
          <p:nvPr>
            <p:ph type="dt" sz="half" idx="10"/>
          </p:nvPr>
        </p:nvSpPr>
        <p:spPr>
          <a:xfrm>
            <a:off x="1097280" y="6459785"/>
            <a:ext cx="2472271"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9F500BC6-C011-0149-0D02-F55C9A9CD087}"/>
              </a:ext>
            </a:extLst>
          </p:cNvPr>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51C48307-B936-20A5-118D-C430C0C69347}"/>
              </a:ext>
            </a:extLst>
          </p:cNvPr>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4086268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15370775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spTree>
    <p:extLst>
      <p:ext uri="{BB962C8B-B14F-4D97-AF65-F5344CB8AC3E}">
        <p14:creationId xmlns:p14="http://schemas.microsoft.com/office/powerpoint/2010/main" val="2989119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1_Module2">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38289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1218" y="1"/>
            <a:ext cx="9958916" cy="1050925"/>
          </a:xfrm>
        </p:spPr>
        <p:txBody>
          <a:bodyPr/>
          <a:lstStyle/>
          <a:p>
            <a:r>
              <a:rPr lang="en-US"/>
              <a:t>Click to edit Master title style</a:t>
            </a:r>
          </a:p>
        </p:txBody>
      </p:sp>
      <p:sp>
        <p:nvSpPr>
          <p:cNvPr id="3" name="Text Placeholder 2"/>
          <p:cNvSpPr>
            <a:spLocks noGrp="1"/>
          </p:cNvSpPr>
          <p:nvPr>
            <p:ph type="body" sz="half" idx="1"/>
          </p:nvPr>
        </p:nvSpPr>
        <p:spPr>
          <a:xfrm>
            <a:off x="8382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2BB0555-7EF0-586F-157A-E2462D7F2525}"/>
              </a:ext>
            </a:extLst>
          </p:cNvPr>
          <p:cNvSpPr>
            <a:spLocks noGrp="1"/>
          </p:cNvSpPr>
          <p:nvPr>
            <p:ph type="sldNum" sz="quarter" idx="10"/>
          </p:nvPr>
        </p:nvSpPr>
        <p:spPr>
          <a:xfrm>
            <a:off x="11277600" y="6292850"/>
            <a:ext cx="609600" cy="260350"/>
          </a:xfrm>
          <a:prstGeom prst="rect">
            <a:avLst/>
          </a:prstGeom>
        </p:spPr>
        <p:txBody>
          <a:bodyPr/>
          <a:lstStyle>
            <a:lvl1pPr>
              <a:defRPr/>
            </a:lvl1pPr>
          </a:lstStyle>
          <a:p>
            <a:pPr>
              <a:defRPr/>
            </a:pPr>
            <a:fld id="{4FB3DFE5-C33C-44F4-B53F-699DC865C135}" type="slidenum">
              <a:rPr lang="en-US" altLang="en-US"/>
              <a:pPr>
                <a:defRPr/>
              </a:pPr>
              <a:t>‹#›</a:t>
            </a:fld>
            <a:endParaRPr lang="en-US" altLang="en-US"/>
          </a:p>
        </p:txBody>
      </p:sp>
    </p:spTree>
    <p:extLst>
      <p:ext uri="{BB962C8B-B14F-4D97-AF65-F5344CB8AC3E}">
        <p14:creationId xmlns:p14="http://schemas.microsoft.com/office/powerpoint/2010/main" val="39256241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21218" y="1"/>
            <a:ext cx="9958916" cy="1050925"/>
          </a:xfrm>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5625"/>
            <a:ext cx="515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B185746-BB19-701E-6EA7-1FF87AABAE32}"/>
              </a:ext>
            </a:extLst>
          </p:cNvPr>
          <p:cNvSpPr>
            <a:spLocks noGrp="1"/>
          </p:cNvSpPr>
          <p:nvPr>
            <p:ph type="sldNum" sz="quarter" idx="10"/>
          </p:nvPr>
        </p:nvSpPr>
        <p:spPr>
          <a:xfrm>
            <a:off x="11277600" y="6292850"/>
            <a:ext cx="609600" cy="260350"/>
          </a:xfrm>
          <a:prstGeom prst="rect">
            <a:avLst/>
          </a:prstGeom>
        </p:spPr>
        <p:txBody>
          <a:bodyPr/>
          <a:lstStyle>
            <a:lvl1pPr>
              <a:defRPr/>
            </a:lvl1pPr>
          </a:lstStyle>
          <a:p>
            <a:pPr>
              <a:defRPr/>
            </a:pPr>
            <a:fld id="{C1156430-9EB4-4DB6-B177-DFE7623E2D0A}" type="slidenum">
              <a:rPr lang="en-US" altLang="en-US"/>
              <a:pPr>
                <a:defRPr/>
              </a:pPr>
              <a:t>‹#›</a:t>
            </a:fld>
            <a:endParaRPr lang="en-US" altLang="en-US"/>
          </a:p>
        </p:txBody>
      </p:sp>
    </p:spTree>
    <p:extLst>
      <p:ext uri="{BB962C8B-B14F-4D97-AF65-F5344CB8AC3E}">
        <p14:creationId xmlns:p14="http://schemas.microsoft.com/office/powerpoint/2010/main" val="30790373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6038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7EE3-7262-C05C-8117-1EEED02D74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8CA55F-9C03-7F9B-10EB-5FF884DA0E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2296C5-AFDD-4CF8-4368-EED7F015C595}"/>
              </a:ext>
            </a:extLst>
          </p:cNvPr>
          <p:cNvSpPr>
            <a:spLocks noGrp="1"/>
          </p:cNvSpPr>
          <p:nvPr>
            <p:ph type="dt" sz="half" idx="10"/>
          </p:nvPr>
        </p:nvSpPr>
        <p:spPr/>
        <p:txBody>
          <a:bodyPr/>
          <a:lstStyle/>
          <a:p>
            <a:fld id="{03E62E96-F617-401D-8A29-94360D80CC11}" type="datetimeFigureOut">
              <a:rPr lang="en-US" smtClean="0"/>
              <a:t>5/4/2023</a:t>
            </a:fld>
            <a:endParaRPr lang="en-US"/>
          </a:p>
        </p:txBody>
      </p:sp>
      <p:sp>
        <p:nvSpPr>
          <p:cNvPr id="5" name="Footer Placeholder 4">
            <a:extLst>
              <a:ext uri="{FF2B5EF4-FFF2-40B4-BE49-F238E27FC236}">
                <a16:creationId xmlns:a16="http://schemas.microsoft.com/office/drawing/2014/main" id="{A3884538-34E3-DB9A-FB39-5BDB62D00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0BCD43-3BC0-FEFC-4851-A0C0F16CD982}"/>
              </a:ext>
            </a:extLst>
          </p:cNvPr>
          <p:cNvSpPr>
            <a:spLocks noGrp="1"/>
          </p:cNvSpPr>
          <p:nvPr>
            <p:ph type="sldNum" sz="quarter" idx="12"/>
          </p:nvPr>
        </p:nvSpPr>
        <p:spPr/>
        <p:txBody>
          <a:bodyPr/>
          <a:lstStyle/>
          <a:p>
            <a:fld id="{8EEE2E09-45C6-47E7-8B90-F5931A9B1CAA}" type="slidenum">
              <a:rPr lang="en-US" smtClean="0"/>
              <a:t>‹#›</a:t>
            </a:fld>
            <a:endParaRPr lang="en-US"/>
          </a:p>
        </p:txBody>
      </p:sp>
    </p:spTree>
    <p:extLst>
      <p:ext uri="{BB962C8B-B14F-4D97-AF65-F5344CB8AC3E}">
        <p14:creationId xmlns:p14="http://schemas.microsoft.com/office/powerpoint/2010/main" val="16142133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58149-9B9C-3442-68EA-E29407A621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5363A1-0FDA-4FA5-B102-9CF2FB0DCA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016621-2292-A816-0B13-464E1A9FE668}"/>
              </a:ext>
            </a:extLst>
          </p:cNvPr>
          <p:cNvSpPr>
            <a:spLocks noGrp="1"/>
          </p:cNvSpPr>
          <p:nvPr>
            <p:ph type="dt" sz="half" idx="10"/>
          </p:nvPr>
        </p:nvSpPr>
        <p:spPr/>
        <p:txBody>
          <a:bodyPr/>
          <a:lstStyle/>
          <a:p>
            <a:fld id="{03E62E96-F617-401D-8A29-94360D80CC11}" type="datetimeFigureOut">
              <a:rPr lang="en-US" smtClean="0"/>
              <a:t>5/4/2023</a:t>
            </a:fld>
            <a:endParaRPr lang="en-US"/>
          </a:p>
        </p:txBody>
      </p:sp>
      <p:sp>
        <p:nvSpPr>
          <p:cNvPr id="5" name="Footer Placeholder 4">
            <a:extLst>
              <a:ext uri="{FF2B5EF4-FFF2-40B4-BE49-F238E27FC236}">
                <a16:creationId xmlns:a16="http://schemas.microsoft.com/office/drawing/2014/main" id="{148DCB56-51A6-7A71-2389-2F574F0737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E0A90-0D4F-11AB-D09A-82BE014909EE}"/>
              </a:ext>
            </a:extLst>
          </p:cNvPr>
          <p:cNvSpPr>
            <a:spLocks noGrp="1"/>
          </p:cNvSpPr>
          <p:nvPr>
            <p:ph type="sldNum" sz="quarter" idx="12"/>
          </p:nvPr>
        </p:nvSpPr>
        <p:spPr/>
        <p:txBody>
          <a:bodyPr/>
          <a:lstStyle/>
          <a:p>
            <a:fld id="{8EEE2E09-45C6-47E7-8B90-F5931A9B1CAA}" type="slidenum">
              <a:rPr lang="en-US" smtClean="0"/>
              <a:t>‹#›</a:t>
            </a:fld>
            <a:endParaRPr lang="en-US"/>
          </a:p>
        </p:txBody>
      </p:sp>
    </p:spTree>
    <p:extLst>
      <p:ext uri="{BB962C8B-B14F-4D97-AF65-F5344CB8AC3E}">
        <p14:creationId xmlns:p14="http://schemas.microsoft.com/office/powerpoint/2010/main" val="31497909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B845-A1AF-F05D-6902-B17207A957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B3D457-49C1-895E-25A9-878533535E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C1567F-2975-B67D-92D9-C3E1D745C68E}"/>
              </a:ext>
            </a:extLst>
          </p:cNvPr>
          <p:cNvSpPr>
            <a:spLocks noGrp="1"/>
          </p:cNvSpPr>
          <p:nvPr>
            <p:ph type="dt" sz="half" idx="10"/>
          </p:nvPr>
        </p:nvSpPr>
        <p:spPr/>
        <p:txBody>
          <a:bodyPr/>
          <a:lstStyle/>
          <a:p>
            <a:fld id="{03E62E96-F617-401D-8A29-94360D80CC11}" type="datetimeFigureOut">
              <a:rPr lang="en-US" smtClean="0"/>
              <a:t>5/4/2023</a:t>
            </a:fld>
            <a:endParaRPr lang="en-US"/>
          </a:p>
        </p:txBody>
      </p:sp>
      <p:sp>
        <p:nvSpPr>
          <p:cNvPr id="5" name="Footer Placeholder 4">
            <a:extLst>
              <a:ext uri="{FF2B5EF4-FFF2-40B4-BE49-F238E27FC236}">
                <a16:creationId xmlns:a16="http://schemas.microsoft.com/office/drawing/2014/main" id="{3E9D10F9-CAEC-474A-401A-033AC9C81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AF5CDB-2E74-46CC-2452-02772D978EF0}"/>
              </a:ext>
            </a:extLst>
          </p:cNvPr>
          <p:cNvSpPr>
            <a:spLocks noGrp="1"/>
          </p:cNvSpPr>
          <p:nvPr>
            <p:ph type="sldNum" sz="quarter" idx="12"/>
          </p:nvPr>
        </p:nvSpPr>
        <p:spPr/>
        <p:txBody>
          <a:bodyPr/>
          <a:lstStyle/>
          <a:p>
            <a:fld id="{8EEE2E09-45C6-47E7-8B90-F5931A9B1CAA}" type="slidenum">
              <a:rPr lang="en-US" smtClean="0"/>
              <a:t>‹#›</a:t>
            </a:fld>
            <a:endParaRPr lang="en-US"/>
          </a:p>
        </p:txBody>
      </p:sp>
    </p:spTree>
    <p:extLst>
      <p:ext uri="{BB962C8B-B14F-4D97-AF65-F5344CB8AC3E}">
        <p14:creationId xmlns:p14="http://schemas.microsoft.com/office/powerpoint/2010/main" val="1088317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requisi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FCCC9066-DBE8-4CF8-8A1C-2EBC87DF690F}" type="slidenum">
              <a:rPr lang="en-US" smtClean="0"/>
              <a:t>‹#›</a:t>
            </a:fld>
            <a:endParaRPr lang="en-US" dirty="0"/>
          </a:p>
        </p:txBody>
      </p:sp>
      <p:pic>
        <p:nvPicPr>
          <p:cNvPr id="8" name="Graphic 7" descr="Open book with solid fill">
            <a:extLst>
              <a:ext uri="{FF2B5EF4-FFF2-40B4-BE49-F238E27FC236}">
                <a16:creationId xmlns:a16="http://schemas.microsoft.com/office/drawing/2014/main" id="{8646A2FF-8EFE-F9E8-2A7F-A459DE0799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55986" y="797843"/>
            <a:ext cx="914400" cy="914400"/>
          </a:xfrm>
          <a:prstGeom prst="rect">
            <a:avLst/>
          </a:prstGeom>
        </p:spPr>
      </p:pic>
      <p:sp>
        <p:nvSpPr>
          <p:cNvPr id="7" name="TextBox 6">
            <a:extLst>
              <a:ext uri="{FF2B5EF4-FFF2-40B4-BE49-F238E27FC236}">
                <a16:creationId xmlns:a16="http://schemas.microsoft.com/office/drawing/2014/main" id="{A4B63F1F-3EC0-8A65-49D3-E7DCF4B0CB84}"/>
              </a:ext>
            </a:extLst>
          </p:cNvPr>
          <p:cNvSpPr txBox="1"/>
          <p:nvPr userDrawn="1"/>
        </p:nvSpPr>
        <p:spPr>
          <a:xfrm>
            <a:off x="2280863" y="942802"/>
            <a:ext cx="6737131" cy="769441"/>
          </a:xfrm>
          <a:prstGeom prst="rect">
            <a:avLst/>
          </a:prstGeom>
          <a:noFill/>
        </p:spPr>
        <p:txBody>
          <a:bodyPr wrap="square" rtlCol="0">
            <a:spAutoFit/>
          </a:bodyPr>
          <a:lstStyle/>
          <a:p>
            <a:r>
              <a:rPr lang="en-US" sz="4400" b="1" dirty="0"/>
              <a:t>Prerequisite Knowledge</a:t>
            </a:r>
          </a:p>
        </p:txBody>
      </p:sp>
    </p:spTree>
    <p:extLst>
      <p:ext uri="{BB962C8B-B14F-4D97-AF65-F5344CB8AC3E}">
        <p14:creationId xmlns:p14="http://schemas.microsoft.com/office/powerpoint/2010/main" val="28570457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3C748-7629-F7E6-9FDD-1BCAE786C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F7ED8D-00F3-00EF-879A-5DEA0EB5F3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5261FD-51A3-05E2-A995-01F5C1E3D1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3CB858-2E23-A77F-9814-F69F32D73AD4}"/>
              </a:ext>
            </a:extLst>
          </p:cNvPr>
          <p:cNvSpPr>
            <a:spLocks noGrp="1"/>
          </p:cNvSpPr>
          <p:nvPr>
            <p:ph type="dt" sz="half" idx="10"/>
          </p:nvPr>
        </p:nvSpPr>
        <p:spPr/>
        <p:txBody>
          <a:bodyPr/>
          <a:lstStyle/>
          <a:p>
            <a:fld id="{03E62E96-F617-401D-8A29-94360D80CC11}" type="datetimeFigureOut">
              <a:rPr lang="en-US" smtClean="0"/>
              <a:t>5/4/2023</a:t>
            </a:fld>
            <a:endParaRPr lang="en-US"/>
          </a:p>
        </p:txBody>
      </p:sp>
      <p:sp>
        <p:nvSpPr>
          <p:cNvPr id="6" name="Footer Placeholder 5">
            <a:extLst>
              <a:ext uri="{FF2B5EF4-FFF2-40B4-BE49-F238E27FC236}">
                <a16:creationId xmlns:a16="http://schemas.microsoft.com/office/drawing/2014/main" id="{B735EBB6-C123-488D-1229-FE4E8ABCDD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215F8F-3E01-8DF7-A71B-9B6D525086E2}"/>
              </a:ext>
            </a:extLst>
          </p:cNvPr>
          <p:cNvSpPr>
            <a:spLocks noGrp="1"/>
          </p:cNvSpPr>
          <p:nvPr>
            <p:ph type="sldNum" sz="quarter" idx="12"/>
          </p:nvPr>
        </p:nvSpPr>
        <p:spPr/>
        <p:txBody>
          <a:bodyPr/>
          <a:lstStyle/>
          <a:p>
            <a:fld id="{8EEE2E09-45C6-47E7-8B90-F5931A9B1CAA}" type="slidenum">
              <a:rPr lang="en-US" smtClean="0"/>
              <a:t>‹#›</a:t>
            </a:fld>
            <a:endParaRPr lang="en-US"/>
          </a:p>
        </p:txBody>
      </p:sp>
    </p:spTree>
    <p:extLst>
      <p:ext uri="{BB962C8B-B14F-4D97-AF65-F5344CB8AC3E}">
        <p14:creationId xmlns:p14="http://schemas.microsoft.com/office/powerpoint/2010/main" val="6079447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36B0-6BC8-253D-47E2-B6C3B518BD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8EEB7A-AF20-0032-A94B-5463496C28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45EF6F-7B17-762D-EA67-9E71E8A3BE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1A14E2-41E5-1684-31EA-4B1BFA7699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67E8BA-AB7C-CD12-AF9B-B79ED05E9F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28317-705B-2DB4-6076-DCB3288C171A}"/>
              </a:ext>
            </a:extLst>
          </p:cNvPr>
          <p:cNvSpPr>
            <a:spLocks noGrp="1"/>
          </p:cNvSpPr>
          <p:nvPr>
            <p:ph type="dt" sz="half" idx="10"/>
          </p:nvPr>
        </p:nvSpPr>
        <p:spPr/>
        <p:txBody>
          <a:bodyPr/>
          <a:lstStyle/>
          <a:p>
            <a:fld id="{03E62E96-F617-401D-8A29-94360D80CC11}" type="datetimeFigureOut">
              <a:rPr lang="en-US" smtClean="0"/>
              <a:t>5/4/2023</a:t>
            </a:fld>
            <a:endParaRPr lang="en-US"/>
          </a:p>
        </p:txBody>
      </p:sp>
      <p:sp>
        <p:nvSpPr>
          <p:cNvPr id="8" name="Footer Placeholder 7">
            <a:extLst>
              <a:ext uri="{FF2B5EF4-FFF2-40B4-BE49-F238E27FC236}">
                <a16:creationId xmlns:a16="http://schemas.microsoft.com/office/drawing/2014/main" id="{BC20230F-CFAF-A349-67B5-62AB6148AD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C68C4F-D9D1-B9A2-2207-34F0D16F4528}"/>
              </a:ext>
            </a:extLst>
          </p:cNvPr>
          <p:cNvSpPr>
            <a:spLocks noGrp="1"/>
          </p:cNvSpPr>
          <p:nvPr>
            <p:ph type="sldNum" sz="quarter" idx="12"/>
          </p:nvPr>
        </p:nvSpPr>
        <p:spPr/>
        <p:txBody>
          <a:bodyPr/>
          <a:lstStyle/>
          <a:p>
            <a:fld id="{8EEE2E09-45C6-47E7-8B90-F5931A9B1CAA}" type="slidenum">
              <a:rPr lang="en-US" smtClean="0"/>
              <a:t>‹#›</a:t>
            </a:fld>
            <a:endParaRPr lang="en-US"/>
          </a:p>
        </p:txBody>
      </p:sp>
    </p:spTree>
    <p:extLst>
      <p:ext uri="{BB962C8B-B14F-4D97-AF65-F5344CB8AC3E}">
        <p14:creationId xmlns:p14="http://schemas.microsoft.com/office/powerpoint/2010/main" val="24069873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E44AF-F703-EC42-2C5C-975099640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C2C825-E8C0-9884-A2A1-6AC2D4AD1504}"/>
              </a:ext>
            </a:extLst>
          </p:cNvPr>
          <p:cNvSpPr>
            <a:spLocks noGrp="1"/>
          </p:cNvSpPr>
          <p:nvPr>
            <p:ph type="dt" sz="half" idx="10"/>
          </p:nvPr>
        </p:nvSpPr>
        <p:spPr/>
        <p:txBody>
          <a:bodyPr/>
          <a:lstStyle/>
          <a:p>
            <a:fld id="{03E62E96-F617-401D-8A29-94360D80CC11}" type="datetimeFigureOut">
              <a:rPr lang="en-US" smtClean="0"/>
              <a:t>5/4/2023</a:t>
            </a:fld>
            <a:endParaRPr lang="en-US"/>
          </a:p>
        </p:txBody>
      </p:sp>
      <p:sp>
        <p:nvSpPr>
          <p:cNvPr id="4" name="Footer Placeholder 3">
            <a:extLst>
              <a:ext uri="{FF2B5EF4-FFF2-40B4-BE49-F238E27FC236}">
                <a16:creationId xmlns:a16="http://schemas.microsoft.com/office/drawing/2014/main" id="{CC6FC207-A1CB-28F5-D1E2-B1768578B4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7ECDE4-119B-24B7-C1A5-C85E8F0990DD}"/>
              </a:ext>
            </a:extLst>
          </p:cNvPr>
          <p:cNvSpPr>
            <a:spLocks noGrp="1"/>
          </p:cNvSpPr>
          <p:nvPr>
            <p:ph type="sldNum" sz="quarter" idx="12"/>
          </p:nvPr>
        </p:nvSpPr>
        <p:spPr/>
        <p:txBody>
          <a:bodyPr/>
          <a:lstStyle/>
          <a:p>
            <a:fld id="{8EEE2E09-45C6-47E7-8B90-F5931A9B1CAA}" type="slidenum">
              <a:rPr lang="en-US" smtClean="0"/>
              <a:t>‹#›</a:t>
            </a:fld>
            <a:endParaRPr lang="en-US"/>
          </a:p>
        </p:txBody>
      </p:sp>
    </p:spTree>
    <p:extLst>
      <p:ext uri="{BB962C8B-B14F-4D97-AF65-F5344CB8AC3E}">
        <p14:creationId xmlns:p14="http://schemas.microsoft.com/office/powerpoint/2010/main" val="14436727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1A013-0F25-D4CC-7FF7-F0119607B5E6}"/>
              </a:ext>
            </a:extLst>
          </p:cNvPr>
          <p:cNvSpPr>
            <a:spLocks noGrp="1"/>
          </p:cNvSpPr>
          <p:nvPr>
            <p:ph type="dt" sz="half" idx="10"/>
          </p:nvPr>
        </p:nvSpPr>
        <p:spPr/>
        <p:txBody>
          <a:bodyPr/>
          <a:lstStyle/>
          <a:p>
            <a:fld id="{03E62E96-F617-401D-8A29-94360D80CC11}" type="datetimeFigureOut">
              <a:rPr lang="en-US" smtClean="0"/>
              <a:t>5/4/2023</a:t>
            </a:fld>
            <a:endParaRPr lang="en-US"/>
          </a:p>
        </p:txBody>
      </p:sp>
      <p:sp>
        <p:nvSpPr>
          <p:cNvPr id="3" name="Footer Placeholder 2">
            <a:extLst>
              <a:ext uri="{FF2B5EF4-FFF2-40B4-BE49-F238E27FC236}">
                <a16:creationId xmlns:a16="http://schemas.microsoft.com/office/drawing/2014/main" id="{7D974CA7-F2F8-DE03-06AA-51AE3D11FA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ED9883-65A0-7164-30E6-9D1F5697F0CF}"/>
              </a:ext>
            </a:extLst>
          </p:cNvPr>
          <p:cNvSpPr>
            <a:spLocks noGrp="1"/>
          </p:cNvSpPr>
          <p:nvPr>
            <p:ph type="sldNum" sz="quarter" idx="12"/>
          </p:nvPr>
        </p:nvSpPr>
        <p:spPr/>
        <p:txBody>
          <a:bodyPr/>
          <a:lstStyle/>
          <a:p>
            <a:fld id="{8EEE2E09-45C6-47E7-8B90-F5931A9B1CAA}" type="slidenum">
              <a:rPr lang="en-US" smtClean="0"/>
              <a:t>‹#›</a:t>
            </a:fld>
            <a:endParaRPr lang="en-US"/>
          </a:p>
        </p:txBody>
      </p:sp>
    </p:spTree>
    <p:extLst>
      <p:ext uri="{BB962C8B-B14F-4D97-AF65-F5344CB8AC3E}">
        <p14:creationId xmlns:p14="http://schemas.microsoft.com/office/powerpoint/2010/main" val="182172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6BBC-519C-FBF5-D080-D317A4321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A341BC-B33A-1F1E-D5BD-45B9C764E0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B4167E-AFA0-7D54-FCBC-2D7E1BFED1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9A03A7-7C7D-7F62-9536-9D3AB1DD39CC}"/>
              </a:ext>
            </a:extLst>
          </p:cNvPr>
          <p:cNvSpPr>
            <a:spLocks noGrp="1"/>
          </p:cNvSpPr>
          <p:nvPr>
            <p:ph type="dt" sz="half" idx="10"/>
          </p:nvPr>
        </p:nvSpPr>
        <p:spPr/>
        <p:txBody>
          <a:bodyPr/>
          <a:lstStyle/>
          <a:p>
            <a:fld id="{03E62E96-F617-401D-8A29-94360D80CC11}" type="datetimeFigureOut">
              <a:rPr lang="en-US" smtClean="0"/>
              <a:t>5/4/2023</a:t>
            </a:fld>
            <a:endParaRPr lang="en-US"/>
          </a:p>
        </p:txBody>
      </p:sp>
      <p:sp>
        <p:nvSpPr>
          <p:cNvPr id="6" name="Footer Placeholder 5">
            <a:extLst>
              <a:ext uri="{FF2B5EF4-FFF2-40B4-BE49-F238E27FC236}">
                <a16:creationId xmlns:a16="http://schemas.microsoft.com/office/drawing/2014/main" id="{F9871E58-7CEA-00A7-F57A-DC188BCD71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9A0BA-8C63-8AEC-21C2-296368100389}"/>
              </a:ext>
            </a:extLst>
          </p:cNvPr>
          <p:cNvSpPr>
            <a:spLocks noGrp="1"/>
          </p:cNvSpPr>
          <p:nvPr>
            <p:ph type="sldNum" sz="quarter" idx="12"/>
          </p:nvPr>
        </p:nvSpPr>
        <p:spPr/>
        <p:txBody>
          <a:bodyPr/>
          <a:lstStyle/>
          <a:p>
            <a:fld id="{8EEE2E09-45C6-47E7-8B90-F5931A9B1CAA}" type="slidenum">
              <a:rPr lang="en-US" smtClean="0"/>
              <a:t>‹#›</a:t>
            </a:fld>
            <a:endParaRPr lang="en-US"/>
          </a:p>
        </p:txBody>
      </p:sp>
    </p:spTree>
    <p:extLst>
      <p:ext uri="{BB962C8B-B14F-4D97-AF65-F5344CB8AC3E}">
        <p14:creationId xmlns:p14="http://schemas.microsoft.com/office/powerpoint/2010/main" val="13849416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B2DA8-1BB1-613E-80FF-355D7307C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BC1902-1518-9A6D-1EC9-6C9547AC9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F0D87A-3376-1946-730F-3F9DAFD19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DD4FBB-B6FA-5497-87A4-204C79D64FE5}"/>
              </a:ext>
            </a:extLst>
          </p:cNvPr>
          <p:cNvSpPr>
            <a:spLocks noGrp="1"/>
          </p:cNvSpPr>
          <p:nvPr>
            <p:ph type="dt" sz="half" idx="10"/>
          </p:nvPr>
        </p:nvSpPr>
        <p:spPr/>
        <p:txBody>
          <a:bodyPr/>
          <a:lstStyle/>
          <a:p>
            <a:fld id="{03E62E96-F617-401D-8A29-94360D80CC11}" type="datetimeFigureOut">
              <a:rPr lang="en-US" smtClean="0"/>
              <a:t>5/4/2023</a:t>
            </a:fld>
            <a:endParaRPr lang="en-US"/>
          </a:p>
        </p:txBody>
      </p:sp>
      <p:sp>
        <p:nvSpPr>
          <p:cNvPr id="6" name="Footer Placeholder 5">
            <a:extLst>
              <a:ext uri="{FF2B5EF4-FFF2-40B4-BE49-F238E27FC236}">
                <a16:creationId xmlns:a16="http://schemas.microsoft.com/office/drawing/2014/main" id="{DE830589-E405-D7D1-F3A5-C60CE96699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043AFF-99A5-C3BD-66F0-F9D342E1ACA6}"/>
              </a:ext>
            </a:extLst>
          </p:cNvPr>
          <p:cNvSpPr>
            <a:spLocks noGrp="1"/>
          </p:cNvSpPr>
          <p:nvPr>
            <p:ph type="sldNum" sz="quarter" idx="12"/>
          </p:nvPr>
        </p:nvSpPr>
        <p:spPr/>
        <p:txBody>
          <a:bodyPr/>
          <a:lstStyle/>
          <a:p>
            <a:fld id="{8EEE2E09-45C6-47E7-8B90-F5931A9B1CAA}" type="slidenum">
              <a:rPr lang="en-US" smtClean="0"/>
              <a:t>‹#›</a:t>
            </a:fld>
            <a:endParaRPr lang="en-US"/>
          </a:p>
        </p:txBody>
      </p:sp>
    </p:spTree>
    <p:extLst>
      <p:ext uri="{BB962C8B-B14F-4D97-AF65-F5344CB8AC3E}">
        <p14:creationId xmlns:p14="http://schemas.microsoft.com/office/powerpoint/2010/main" val="29867869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61D8C-9C87-8470-9FFC-7AF331376C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D286FB-D769-0E54-CF07-C79EF5F672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6B3442-8EFF-F207-557F-1FC59C080475}"/>
              </a:ext>
            </a:extLst>
          </p:cNvPr>
          <p:cNvSpPr>
            <a:spLocks noGrp="1"/>
          </p:cNvSpPr>
          <p:nvPr>
            <p:ph type="dt" sz="half" idx="10"/>
          </p:nvPr>
        </p:nvSpPr>
        <p:spPr/>
        <p:txBody>
          <a:bodyPr/>
          <a:lstStyle/>
          <a:p>
            <a:fld id="{03E62E96-F617-401D-8A29-94360D80CC11}" type="datetimeFigureOut">
              <a:rPr lang="en-US" smtClean="0"/>
              <a:t>5/4/2023</a:t>
            </a:fld>
            <a:endParaRPr lang="en-US"/>
          </a:p>
        </p:txBody>
      </p:sp>
      <p:sp>
        <p:nvSpPr>
          <p:cNvPr id="5" name="Footer Placeholder 4">
            <a:extLst>
              <a:ext uri="{FF2B5EF4-FFF2-40B4-BE49-F238E27FC236}">
                <a16:creationId xmlns:a16="http://schemas.microsoft.com/office/drawing/2014/main" id="{EB6475DD-4D4E-333B-A0EB-AD7CB1CF9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D2DCC3-B415-FEB9-A61F-917B303EB976}"/>
              </a:ext>
            </a:extLst>
          </p:cNvPr>
          <p:cNvSpPr>
            <a:spLocks noGrp="1"/>
          </p:cNvSpPr>
          <p:nvPr>
            <p:ph type="sldNum" sz="quarter" idx="12"/>
          </p:nvPr>
        </p:nvSpPr>
        <p:spPr/>
        <p:txBody>
          <a:bodyPr/>
          <a:lstStyle/>
          <a:p>
            <a:fld id="{8EEE2E09-45C6-47E7-8B90-F5931A9B1CAA}" type="slidenum">
              <a:rPr lang="en-US" smtClean="0"/>
              <a:t>‹#›</a:t>
            </a:fld>
            <a:endParaRPr lang="en-US"/>
          </a:p>
        </p:txBody>
      </p:sp>
    </p:spTree>
    <p:extLst>
      <p:ext uri="{BB962C8B-B14F-4D97-AF65-F5344CB8AC3E}">
        <p14:creationId xmlns:p14="http://schemas.microsoft.com/office/powerpoint/2010/main" val="42140536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A8AE3-7D89-1806-00F8-9D5C72626F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5CA1FB-1301-78E3-4D62-D6CEECA56E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C8607-2474-CFAA-7A76-056830C8B895}"/>
              </a:ext>
            </a:extLst>
          </p:cNvPr>
          <p:cNvSpPr>
            <a:spLocks noGrp="1"/>
          </p:cNvSpPr>
          <p:nvPr>
            <p:ph type="dt" sz="half" idx="10"/>
          </p:nvPr>
        </p:nvSpPr>
        <p:spPr/>
        <p:txBody>
          <a:bodyPr/>
          <a:lstStyle/>
          <a:p>
            <a:fld id="{03E62E96-F617-401D-8A29-94360D80CC11}" type="datetimeFigureOut">
              <a:rPr lang="en-US" smtClean="0"/>
              <a:t>5/4/2023</a:t>
            </a:fld>
            <a:endParaRPr lang="en-US"/>
          </a:p>
        </p:txBody>
      </p:sp>
      <p:sp>
        <p:nvSpPr>
          <p:cNvPr id="5" name="Footer Placeholder 4">
            <a:extLst>
              <a:ext uri="{FF2B5EF4-FFF2-40B4-BE49-F238E27FC236}">
                <a16:creationId xmlns:a16="http://schemas.microsoft.com/office/drawing/2014/main" id="{B2A965E6-C114-2761-DE37-7C8872DCA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69C0B3-C4C1-39BA-B86C-D62D68CE1543}"/>
              </a:ext>
            </a:extLst>
          </p:cNvPr>
          <p:cNvSpPr>
            <a:spLocks noGrp="1"/>
          </p:cNvSpPr>
          <p:nvPr>
            <p:ph type="sldNum" sz="quarter" idx="12"/>
          </p:nvPr>
        </p:nvSpPr>
        <p:spPr/>
        <p:txBody>
          <a:bodyPr/>
          <a:lstStyle/>
          <a:p>
            <a:fld id="{8EEE2E09-45C6-47E7-8B90-F5931A9B1CAA}" type="slidenum">
              <a:rPr lang="en-US" smtClean="0"/>
              <a:t>‹#›</a:t>
            </a:fld>
            <a:endParaRPr lang="en-US"/>
          </a:p>
        </p:txBody>
      </p:sp>
    </p:spTree>
    <p:extLst>
      <p:ext uri="{BB962C8B-B14F-4D97-AF65-F5344CB8AC3E}">
        <p14:creationId xmlns:p14="http://schemas.microsoft.com/office/powerpoint/2010/main" val="3391308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slideLayout" Target="../slideLayouts/slideLayout86.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4.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499667"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FCCC9066-DBE8-4CF8-8A1C-2EBC87DF690F}"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723251"/>
      </p:ext>
    </p:extLst>
  </p:cSld>
  <p:clrMap bg1="lt1" tx1="dk1" bg2="lt2" tx2="dk2" accent1="accent1" accent2="accent2" accent3="accent3" accent4="accent4" accent5="accent5" accent6="accent6" hlink="hlink" folHlink="folHlink"/>
  <p:sldLayoutIdLst>
    <p:sldLayoutId id="2147483730" r:id="rId1"/>
    <p:sldLayoutId id="2147483661" r:id="rId2"/>
    <p:sldLayoutId id="2147483669" r:id="rId3"/>
    <p:sldLayoutId id="2147483668" r:id="rId4"/>
    <p:sldLayoutId id="2147483662"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74" r:id="rId17"/>
    <p:sldLayoutId id="2147483672" r:id="rId18"/>
    <p:sldLayoutId id="2147483663" r:id="rId19"/>
    <p:sldLayoutId id="2147483664" r:id="rId20"/>
    <p:sldLayoutId id="2147483665" r:id="rId21"/>
    <p:sldLayoutId id="2147483666" r:id="rId22"/>
    <p:sldLayoutId id="2147483667" r:id="rId23"/>
    <p:sldLayoutId id="2147483673" r:id="rId24"/>
    <p:sldLayoutId id="2147483670" r:id="rId25"/>
    <p:sldLayoutId id="2147483671" r:id="rId26"/>
    <p:sldLayoutId id="2147483731" r:id="rId27"/>
    <p:sldLayoutId id="2147483732" r:id="rId28"/>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499667"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FCCC9066-DBE8-4CF8-8A1C-2EBC87DF690F}"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4603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62"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499667"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FCCC9066-DBE8-4CF8-8A1C-2EBC87DF690F}"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52497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63" r:id="rId29"/>
  </p:sldLayoutIdLst>
  <p:hf hdr="0" ftr="0" dt="0"/>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32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4465B5-650D-8FB8-DF02-C036B2F0C2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4B15ED-80B1-13EA-3FCB-B5C32A231C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ACB8C-93C5-E849-869C-1BC7C4F398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62E96-F617-401D-8A29-94360D80CC11}" type="datetimeFigureOut">
              <a:rPr lang="en-US" smtClean="0"/>
              <a:t>5/4/2023</a:t>
            </a:fld>
            <a:endParaRPr lang="en-US"/>
          </a:p>
        </p:txBody>
      </p:sp>
      <p:sp>
        <p:nvSpPr>
          <p:cNvPr id="5" name="Footer Placeholder 4">
            <a:extLst>
              <a:ext uri="{FF2B5EF4-FFF2-40B4-BE49-F238E27FC236}">
                <a16:creationId xmlns:a16="http://schemas.microsoft.com/office/drawing/2014/main" id="{7B7976AD-647E-D25E-4F40-490F618DDF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7235B7-13D1-2033-BFC3-855CC73162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E2E09-45C6-47E7-8B90-F5931A9B1CAA}" type="slidenum">
              <a:rPr lang="en-US" smtClean="0"/>
              <a:t>‹#›</a:t>
            </a:fld>
            <a:endParaRPr lang="en-US"/>
          </a:p>
        </p:txBody>
      </p:sp>
    </p:spTree>
    <p:extLst>
      <p:ext uri="{BB962C8B-B14F-4D97-AF65-F5344CB8AC3E}">
        <p14:creationId xmlns:p14="http://schemas.microsoft.com/office/powerpoint/2010/main" val="116080177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3.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86.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1.xml"/><Relationship Id="rId1" Type="http://schemas.openxmlformats.org/officeDocument/2006/relationships/tags" Target="../tags/tag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7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73.JPG"/><Relationship Id="rId4" Type="http://schemas.openxmlformats.org/officeDocument/2006/relationships/image" Target="../media/image72.jpeg"/></Relationships>
</file>

<file path=ppt/slides/_rels/slide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2.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81.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3.xml"/><Relationship Id="rId1" Type="http://schemas.openxmlformats.org/officeDocument/2006/relationships/video" Target="https://www.youtube.com/embed/t5iPPSYQqmw?feature=oembed" TargetMode="External"/><Relationship Id="rId4" Type="http://schemas.openxmlformats.org/officeDocument/2006/relationships/image" Target="../media/image82.jpeg"/></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90.jpg"/></Relationships>
</file>

<file path=ppt/slides/_rels/slide9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0" name="Rectangle 6">
            <a:extLst>
              <a:ext uri="{FF2B5EF4-FFF2-40B4-BE49-F238E27FC236}">
                <a16:creationId xmlns:a16="http://schemas.microsoft.com/office/drawing/2014/main" id="{034B6809-3AD6-64B5-CF2A-444DD5EED4EC}"/>
              </a:ext>
            </a:extLst>
          </p:cNvPr>
          <p:cNvSpPr>
            <a:spLocks noGrp="1" noChangeArrowheads="1"/>
          </p:cNvSpPr>
          <p:nvPr>
            <p:ph type="ctrTitle"/>
          </p:nvPr>
        </p:nvSpPr>
        <p:spPr>
          <a:xfrm>
            <a:off x="1939688" y="134471"/>
            <a:ext cx="9018767" cy="2097741"/>
          </a:xfrm>
        </p:spPr>
        <p:txBody>
          <a:bodyPr anchor="t">
            <a:noAutofit/>
          </a:bodyPr>
          <a:lstStyle/>
          <a:p>
            <a:pPr>
              <a:defRPr/>
            </a:pPr>
            <a:br>
              <a:rPr lang="en-US" altLang="en-US" sz="3600" dirty="0"/>
            </a:br>
            <a:br>
              <a:rPr lang="en-US" altLang="en-US" sz="3600" dirty="0"/>
            </a:br>
            <a:br>
              <a:rPr lang="en-US" altLang="en-US" sz="3600" dirty="0"/>
            </a:br>
            <a:br>
              <a:rPr lang="en-US" altLang="en-US" sz="3600" dirty="0"/>
            </a:br>
            <a:br>
              <a:rPr lang="en-US" altLang="en-US" sz="3600" dirty="0"/>
            </a:br>
            <a:r>
              <a:rPr lang="en-US" altLang="en-US" sz="4800" dirty="0"/>
              <a:t>Residential Fire Sprinklers </a:t>
            </a:r>
            <a:br>
              <a:rPr lang="en-US" altLang="en-US" sz="4800" dirty="0"/>
            </a:br>
            <a:r>
              <a:rPr lang="en-US" altLang="en-US" sz="4800" dirty="0"/>
              <a:t>for Code Officials</a:t>
            </a:r>
            <a:br>
              <a:rPr lang="en-US" altLang="en-US" sz="4800" dirty="0"/>
            </a:br>
            <a:br>
              <a:rPr lang="en-US" altLang="en-US" sz="3600" dirty="0"/>
            </a:br>
            <a:endParaRPr lang="en-US" altLang="en-US" sz="3600" dirty="0"/>
          </a:p>
        </p:txBody>
      </p:sp>
      <p:sp>
        <p:nvSpPr>
          <p:cNvPr id="4" name="Subtitle 3">
            <a:extLst>
              <a:ext uri="{FF2B5EF4-FFF2-40B4-BE49-F238E27FC236}">
                <a16:creationId xmlns:a16="http://schemas.microsoft.com/office/drawing/2014/main" id="{1CB3F32F-08EC-817F-43F6-8BFF769A91E2}"/>
              </a:ext>
            </a:extLst>
          </p:cNvPr>
          <p:cNvSpPr>
            <a:spLocks noGrp="1"/>
          </p:cNvSpPr>
          <p:nvPr>
            <p:ph type="subTitle" idx="1"/>
          </p:nvPr>
        </p:nvSpPr>
        <p:spPr>
          <a:xfrm>
            <a:off x="2134140" y="4472798"/>
            <a:ext cx="9021539" cy="1143000"/>
          </a:xfrm>
        </p:spPr>
        <p:txBody>
          <a:bodyPr/>
          <a:lstStyle/>
          <a:p>
            <a:pPr algn="ctr">
              <a:spcBef>
                <a:spcPts val="0"/>
              </a:spcBef>
              <a:spcAft>
                <a:spcPts val="0"/>
              </a:spcAft>
            </a:pPr>
            <a:r>
              <a:rPr lang="en-US" altLang="en-US" sz="2400" dirty="0"/>
              <a:t>NFPA 13R/13D and P2904 </a:t>
            </a:r>
          </a:p>
          <a:p>
            <a:pPr algn="ctr">
              <a:spcBef>
                <a:spcPts val="0"/>
              </a:spcBef>
              <a:spcAft>
                <a:spcPts val="0"/>
              </a:spcAft>
            </a:pPr>
            <a:r>
              <a:rPr lang="en-US" dirty="0"/>
              <a:t>UNDERSTANDING DESIGN AND INSTALLATION</a:t>
            </a:r>
          </a:p>
        </p:txBody>
      </p:sp>
      <p:sp>
        <p:nvSpPr>
          <p:cNvPr id="2" name="Slide Number Placeholder 1">
            <a:extLst>
              <a:ext uri="{FF2B5EF4-FFF2-40B4-BE49-F238E27FC236}">
                <a16:creationId xmlns:a16="http://schemas.microsoft.com/office/drawing/2014/main" id="{42F08844-B19E-5DC4-8059-8D607D378458}"/>
              </a:ext>
            </a:extLst>
          </p:cNvPr>
          <p:cNvSpPr>
            <a:spLocks noGrp="1"/>
          </p:cNvSpPr>
          <p:nvPr>
            <p:ph type="sldNum" sz="quarter" idx="12"/>
          </p:nvPr>
        </p:nvSpPr>
        <p:spPr/>
        <p:txBody>
          <a:bodyPr/>
          <a:lstStyle/>
          <a:p>
            <a:fld id="{FCCC9066-DBE8-4CF8-8A1C-2EBC87DF690F}" type="slidenum">
              <a:rPr lang="en-US" smtClean="0"/>
              <a:t>1</a:t>
            </a:fld>
            <a:endParaRPr lang="en-US" dirty="0"/>
          </a:p>
        </p:txBody>
      </p:sp>
    </p:spTree>
    <p:extLst>
      <p:ext uri="{BB962C8B-B14F-4D97-AF65-F5344CB8AC3E}">
        <p14:creationId xmlns:p14="http://schemas.microsoft.com/office/powerpoint/2010/main" val="427559380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61356" y="1845734"/>
            <a:ext cx="10925844" cy="4023360"/>
          </a:xfrm>
        </p:spPr>
        <p:txBody>
          <a:bodyPr>
            <a:normAutofit/>
          </a:bodyPr>
          <a:lstStyle/>
          <a:p>
            <a:pPr marL="514350" indent="-514350">
              <a:buClr>
                <a:schemeClr val="accent2">
                  <a:lumMod val="75000"/>
                </a:schemeClr>
              </a:buClr>
              <a:buFont typeface="+mj-lt"/>
              <a:buAutoNum type="arabicPeriod" startAt="2"/>
            </a:pPr>
            <a:r>
              <a:rPr lang="en-US" dirty="0"/>
              <a:t>When designing a residential sprinkler system, what is the minimum total water flow needed in gallons per minute (</a:t>
            </a:r>
            <a:r>
              <a:rPr lang="en-US" dirty="0" err="1"/>
              <a:t>gpm</a:t>
            </a:r>
            <a:r>
              <a:rPr lang="en-US" dirty="0"/>
              <a:t>)?</a:t>
            </a:r>
          </a:p>
          <a:p>
            <a:pPr marL="1314450" lvl="2" indent="-514350">
              <a:spcBef>
                <a:spcPts val="600"/>
              </a:spcBef>
              <a:spcAft>
                <a:spcPts val="600"/>
              </a:spcAft>
              <a:buClr>
                <a:schemeClr val="accent2">
                  <a:lumMod val="75000"/>
                </a:schemeClr>
              </a:buClr>
              <a:buFont typeface="+mj-lt"/>
              <a:buAutoNum type="alphaLcParenR"/>
            </a:pPr>
            <a:r>
              <a:rPr lang="en-US" sz="2800" dirty="0"/>
              <a:t>1 gpm/</a:t>
            </a:r>
            <a:r>
              <a:rPr lang="en-US" sz="2800" dirty="0" err="1"/>
              <a:t>sq.ft</a:t>
            </a:r>
            <a:r>
              <a:rPr lang="en-US" sz="2800" dirty="0"/>
              <a:t>.</a:t>
            </a:r>
          </a:p>
          <a:p>
            <a:pPr marL="1314450" lvl="2" indent="-514350">
              <a:spcBef>
                <a:spcPts val="600"/>
              </a:spcBef>
              <a:spcAft>
                <a:spcPts val="600"/>
              </a:spcAft>
              <a:buClr>
                <a:schemeClr val="accent2">
                  <a:lumMod val="75000"/>
                </a:schemeClr>
              </a:buClr>
              <a:buFont typeface="+mj-lt"/>
              <a:buAutoNum type="alphaLcParenR"/>
            </a:pPr>
            <a:r>
              <a:rPr lang="en-US" sz="2800" dirty="0"/>
              <a:t>0.75 gpm/</a:t>
            </a:r>
            <a:r>
              <a:rPr lang="en-US" sz="2800" dirty="0" err="1"/>
              <a:t>sq.ft</a:t>
            </a:r>
            <a:r>
              <a:rPr lang="en-US" sz="2800" dirty="0"/>
              <a:t>.</a:t>
            </a:r>
          </a:p>
          <a:p>
            <a:pPr marL="1314450" lvl="2" indent="-514350">
              <a:spcBef>
                <a:spcPts val="600"/>
              </a:spcBef>
              <a:spcAft>
                <a:spcPts val="600"/>
              </a:spcAft>
              <a:buClr>
                <a:schemeClr val="accent2">
                  <a:lumMod val="75000"/>
                </a:schemeClr>
              </a:buClr>
              <a:buFont typeface="+mj-lt"/>
              <a:buAutoNum type="alphaLcParenR"/>
            </a:pPr>
            <a:r>
              <a:rPr lang="en-US" sz="2800" dirty="0"/>
              <a:t>0.5 gpm/</a:t>
            </a:r>
            <a:r>
              <a:rPr lang="en-US" sz="2800" dirty="0" err="1"/>
              <a:t>sq.ft</a:t>
            </a:r>
            <a:r>
              <a:rPr lang="en-US" sz="2800" dirty="0"/>
              <a:t>.</a:t>
            </a:r>
          </a:p>
          <a:p>
            <a:pPr marL="1314450" lvl="2" indent="-514350">
              <a:spcBef>
                <a:spcPts val="600"/>
              </a:spcBef>
              <a:spcAft>
                <a:spcPts val="600"/>
              </a:spcAft>
              <a:buClr>
                <a:schemeClr val="accent2">
                  <a:lumMod val="75000"/>
                </a:schemeClr>
              </a:buClr>
              <a:buFont typeface="+mj-lt"/>
              <a:buAutoNum type="alphaLcParenR"/>
            </a:pPr>
            <a:r>
              <a:rPr lang="en-US" sz="2800" dirty="0"/>
              <a:t>0.05 gpm/</a:t>
            </a:r>
            <a:r>
              <a:rPr lang="en-US" sz="2800" dirty="0" err="1"/>
              <a:t>sq.ft</a:t>
            </a:r>
            <a:r>
              <a:rPr lang="en-US" sz="2800" dirty="0"/>
              <a:t>.</a:t>
            </a:r>
          </a:p>
          <a:p>
            <a:pPr marL="1314450" lvl="2" indent="-514350">
              <a:spcBef>
                <a:spcPts val="600"/>
              </a:spcBef>
              <a:spcAft>
                <a:spcPts val="600"/>
              </a:spcAft>
              <a:buClr>
                <a:schemeClr val="accent2">
                  <a:lumMod val="75000"/>
                </a:schemeClr>
              </a:buClr>
              <a:buFont typeface="+mj-lt"/>
              <a:buAutoNum type="alphaLcParenR"/>
            </a:pPr>
            <a:endParaRPr lang="en-US" sz="2800" dirty="0"/>
          </a:p>
        </p:txBody>
      </p:sp>
    </p:spTree>
    <p:extLst>
      <p:ext uri="{BB962C8B-B14F-4D97-AF65-F5344CB8AC3E}">
        <p14:creationId xmlns:p14="http://schemas.microsoft.com/office/powerpoint/2010/main" val="16124699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61356" y="1845734"/>
            <a:ext cx="10925844" cy="4023360"/>
          </a:xfrm>
        </p:spPr>
        <p:txBody>
          <a:bodyPr>
            <a:normAutofit/>
          </a:bodyPr>
          <a:lstStyle/>
          <a:p>
            <a:pPr marL="514350" indent="-514350">
              <a:buClr>
                <a:schemeClr val="accent2">
                  <a:lumMod val="75000"/>
                </a:schemeClr>
              </a:buClr>
              <a:buFont typeface="+mj-lt"/>
              <a:buAutoNum type="arabicPeriod" startAt="2"/>
            </a:pPr>
            <a:r>
              <a:rPr lang="en-US" dirty="0"/>
              <a:t>When designing a residential sprinkler system, what is the minimum total water flow needed in gallons per minute (</a:t>
            </a:r>
            <a:r>
              <a:rPr lang="en-US" dirty="0" err="1"/>
              <a:t>gpm</a:t>
            </a:r>
            <a:r>
              <a:rPr lang="en-US" dirty="0"/>
              <a:t>)?</a:t>
            </a:r>
          </a:p>
          <a:p>
            <a:pPr marL="1314450" lvl="2" indent="-514350">
              <a:spcBef>
                <a:spcPts val="600"/>
              </a:spcBef>
              <a:spcAft>
                <a:spcPts val="600"/>
              </a:spcAft>
              <a:buClr>
                <a:schemeClr val="accent2">
                  <a:lumMod val="75000"/>
                </a:schemeClr>
              </a:buClr>
              <a:buFont typeface="+mj-lt"/>
              <a:buAutoNum type="alphaLcParenR"/>
            </a:pPr>
            <a:r>
              <a:rPr lang="en-US" sz="2800" dirty="0"/>
              <a:t>1 gpm/</a:t>
            </a:r>
            <a:r>
              <a:rPr lang="en-US" sz="2800" dirty="0" err="1"/>
              <a:t>sq.ft</a:t>
            </a:r>
            <a:r>
              <a:rPr lang="en-US" sz="2800" dirty="0"/>
              <a:t>.</a:t>
            </a:r>
          </a:p>
          <a:p>
            <a:pPr marL="1314450" lvl="2" indent="-514350">
              <a:spcBef>
                <a:spcPts val="600"/>
              </a:spcBef>
              <a:spcAft>
                <a:spcPts val="600"/>
              </a:spcAft>
              <a:buClr>
                <a:schemeClr val="accent2">
                  <a:lumMod val="75000"/>
                </a:schemeClr>
              </a:buClr>
              <a:buFont typeface="+mj-lt"/>
              <a:buAutoNum type="alphaLcParenR"/>
            </a:pPr>
            <a:r>
              <a:rPr lang="en-US" sz="2800" dirty="0"/>
              <a:t>0.75 gpm/</a:t>
            </a:r>
            <a:r>
              <a:rPr lang="en-US" sz="2800" dirty="0" err="1"/>
              <a:t>sq.ft</a:t>
            </a:r>
            <a:r>
              <a:rPr lang="en-US" sz="2800" dirty="0"/>
              <a:t>.</a:t>
            </a:r>
          </a:p>
          <a:p>
            <a:pPr marL="1314450" lvl="2" indent="-514350">
              <a:spcBef>
                <a:spcPts val="600"/>
              </a:spcBef>
              <a:spcAft>
                <a:spcPts val="600"/>
              </a:spcAft>
              <a:buClr>
                <a:schemeClr val="accent2">
                  <a:lumMod val="75000"/>
                </a:schemeClr>
              </a:buClr>
              <a:buFont typeface="+mj-lt"/>
              <a:buAutoNum type="alphaLcParenR"/>
            </a:pPr>
            <a:r>
              <a:rPr lang="en-US" sz="2800" dirty="0"/>
              <a:t>0.5 gpm/</a:t>
            </a:r>
            <a:r>
              <a:rPr lang="en-US" sz="2800" dirty="0" err="1"/>
              <a:t>sq.ft</a:t>
            </a:r>
            <a:r>
              <a:rPr lang="en-US" sz="2800" dirty="0"/>
              <a:t>.</a:t>
            </a:r>
          </a:p>
          <a:p>
            <a:pPr marL="1314450" lvl="2" indent="-514350">
              <a:spcBef>
                <a:spcPts val="600"/>
              </a:spcBef>
              <a:spcAft>
                <a:spcPts val="600"/>
              </a:spcAft>
              <a:buClr>
                <a:schemeClr val="accent2">
                  <a:lumMod val="75000"/>
                </a:schemeClr>
              </a:buClr>
              <a:buFont typeface="+mj-lt"/>
              <a:buAutoNum type="alphaLcParenR"/>
            </a:pPr>
            <a:r>
              <a:rPr lang="en-US" sz="2800" dirty="0"/>
              <a:t>0.05 gpm/</a:t>
            </a:r>
            <a:r>
              <a:rPr lang="en-US" sz="2800" dirty="0" err="1"/>
              <a:t>sq.ft</a:t>
            </a:r>
            <a:r>
              <a:rPr lang="en-US" sz="2800" dirty="0"/>
              <a:t>.</a:t>
            </a:r>
          </a:p>
          <a:p>
            <a:pPr marL="1314450" lvl="2" indent="-514350">
              <a:spcBef>
                <a:spcPts val="600"/>
              </a:spcBef>
              <a:spcAft>
                <a:spcPts val="600"/>
              </a:spcAft>
              <a:buClr>
                <a:schemeClr val="accent2">
                  <a:lumMod val="75000"/>
                </a:schemeClr>
              </a:buClr>
              <a:buFont typeface="+mj-lt"/>
              <a:buAutoNum type="alphaLcParenR"/>
            </a:pPr>
            <a:endParaRPr lang="en-US" sz="2800" dirty="0"/>
          </a:p>
        </p:txBody>
      </p:sp>
    </p:spTree>
    <p:extLst>
      <p:ext uri="{BB962C8B-B14F-4D97-AF65-F5344CB8AC3E}">
        <p14:creationId xmlns:p14="http://schemas.microsoft.com/office/powerpoint/2010/main" val="130522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79" y="1845734"/>
            <a:ext cx="10802277" cy="4023360"/>
          </a:xfrm>
        </p:spPr>
        <p:txBody>
          <a:bodyPr/>
          <a:lstStyle/>
          <a:p>
            <a:pPr marL="514350" indent="-514350">
              <a:buClr>
                <a:schemeClr val="accent2">
                  <a:lumMod val="75000"/>
                </a:schemeClr>
              </a:buClr>
              <a:buFont typeface="+mj-lt"/>
              <a:buAutoNum type="arabicPeriod" startAt="3"/>
            </a:pPr>
            <a:r>
              <a:rPr lang="en-US" dirty="0"/>
              <a:t>Under current standards and listings, what is the approximate minimum total water supply allowed for a residential sprinkler system?</a:t>
            </a:r>
          </a:p>
          <a:p>
            <a:pPr marL="914400" lvl="1" indent="-514350">
              <a:spcBef>
                <a:spcPts val="600"/>
              </a:spcBef>
              <a:spcAft>
                <a:spcPts val="600"/>
              </a:spcAft>
              <a:buClr>
                <a:schemeClr val="accent2">
                  <a:lumMod val="75000"/>
                </a:schemeClr>
              </a:buClr>
              <a:buFont typeface="+mj-lt"/>
              <a:buAutoNum type="alphaLcParenR"/>
            </a:pPr>
            <a:r>
              <a:rPr lang="en-US" dirty="0"/>
              <a:t>91 gallons</a:t>
            </a:r>
          </a:p>
          <a:p>
            <a:pPr marL="914400" lvl="1" indent="-514350">
              <a:spcBef>
                <a:spcPts val="600"/>
              </a:spcBef>
              <a:spcAft>
                <a:spcPts val="600"/>
              </a:spcAft>
              <a:buClr>
                <a:schemeClr val="accent2">
                  <a:lumMod val="75000"/>
                </a:schemeClr>
              </a:buClr>
              <a:buFont typeface="+mj-lt"/>
              <a:buAutoNum type="alphaLcParenR"/>
            </a:pPr>
            <a:r>
              <a:rPr lang="en-US" dirty="0"/>
              <a:t>320 gallons</a:t>
            </a:r>
          </a:p>
          <a:p>
            <a:pPr marL="914400" lvl="1" indent="-514350">
              <a:spcBef>
                <a:spcPts val="600"/>
              </a:spcBef>
              <a:spcAft>
                <a:spcPts val="600"/>
              </a:spcAft>
              <a:buClr>
                <a:schemeClr val="accent2">
                  <a:lumMod val="75000"/>
                </a:schemeClr>
              </a:buClr>
              <a:buFont typeface="+mj-lt"/>
              <a:buAutoNum type="alphaLcParenR"/>
            </a:pPr>
            <a:r>
              <a:rPr lang="en-US" dirty="0"/>
              <a:t>650 gallons</a:t>
            </a:r>
          </a:p>
          <a:p>
            <a:pPr marL="914400" lvl="1" indent="-514350">
              <a:spcBef>
                <a:spcPts val="600"/>
              </a:spcBef>
              <a:spcAft>
                <a:spcPts val="600"/>
              </a:spcAft>
              <a:buClr>
                <a:schemeClr val="accent2">
                  <a:lumMod val="75000"/>
                </a:schemeClr>
              </a:buClr>
              <a:buFont typeface="+mj-lt"/>
              <a:buAutoNum type="alphaLcParenR"/>
            </a:pPr>
            <a:r>
              <a:rPr lang="en-US" dirty="0"/>
              <a:t>1000 gallons</a:t>
            </a:r>
          </a:p>
        </p:txBody>
      </p:sp>
    </p:spTree>
    <p:extLst>
      <p:ext uri="{BB962C8B-B14F-4D97-AF65-F5344CB8AC3E}">
        <p14:creationId xmlns:p14="http://schemas.microsoft.com/office/powerpoint/2010/main" val="38681200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66799" y="2101023"/>
            <a:ext cx="10514053" cy="4023360"/>
          </a:xfrm>
        </p:spPr>
        <p:txBody>
          <a:bodyPr>
            <a:normAutofit fontScale="85000" lnSpcReduction="20000"/>
          </a:bodyPr>
          <a:lstStyle/>
          <a:p>
            <a:pPr marL="514350" indent="-514350">
              <a:spcAft>
                <a:spcPts val="1200"/>
              </a:spcAft>
              <a:buClr>
                <a:schemeClr val="accent2">
                  <a:lumMod val="75000"/>
                </a:schemeClr>
              </a:buClr>
              <a:buFont typeface="+mj-lt"/>
              <a:buAutoNum type="arabicPeriod" startAt="4"/>
            </a:pPr>
            <a:r>
              <a:rPr lang="en-US" dirty="0"/>
              <a:t>In residential sprinkler systems, sprinklers may be omitted from bathrooms.  		</a:t>
            </a:r>
          </a:p>
          <a:p>
            <a:pPr marL="292608" lvl="1" indent="0">
              <a:spcAft>
                <a:spcPts val="1200"/>
              </a:spcAft>
              <a:buClr>
                <a:schemeClr val="accent2">
                  <a:lumMod val="75000"/>
                </a:schemeClr>
              </a:buClr>
              <a:buNone/>
            </a:pPr>
            <a:r>
              <a:rPr lang="en-US" dirty="0"/>
              <a:t>	True or False</a:t>
            </a:r>
          </a:p>
          <a:p>
            <a:pPr marL="514350" indent="-514350">
              <a:spcAft>
                <a:spcPts val="1200"/>
              </a:spcAft>
              <a:buClr>
                <a:schemeClr val="accent2">
                  <a:lumMod val="75000"/>
                </a:schemeClr>
              </a:buClr>
              <a:buFont typeface="+mj-lt"/>
              <a:buAutoNum type="arabicPeriod" startAt="4"/>
            </a:pPr>
            <a:endParaRPr lang="en-US" dirty="0"/>
          </a:p>
          <a:p>
            <a:pPr marL="514350" indent="-514350">
              <a:spcAft>
                <a:spcPts val="1200"/>
              </a:spcAft>
              <a:buClr>
                <a:schemeClr val="accent2">
                  <a:lumMod val="75000"/>
                </a:schemeClr>
              </a:buClr>
              <a:buFont typeface="+mj-lt"/>
              <a:buAutoNum type="arabicPeriod" startAt="4"/>
            </a:pPr>
            <a:r>
              <a:rPr lang="en-US" dirty="0"/>
              <a:t>In residential sprinkler systems, all sprinkler pipe must be hydrostatically tested to 200 psi for two hours. 			</a:t>
            </a:r>
          </a:p>
          <a:p>
            <a:pPr marL="0" indent="0">
              <a:spcAft>
                <a:spcPts val="1200"/>
              </a:spcAft>
              <a:buClr>
                <a:schemeClr val="accent2">
                  <a:lumMod val="75000"/>
                </a:schemeClr>
              </a:buClr>
              <a:buNone/>
            </a:pPr>
            <a:r>
              <a:rPr lang="en-US" dirty="0"/>
              <a:t>	True or False</a:t>
            </a:r>
          </a:p>
          <a:p>
            <a:pPr marL="0" indent="0">
              <a:spcAft>
                <a:spcPts val="1200"/>
              </a:spcAft>
              <a:buClr>
                <a:schemeClr val="accent2">
                  <a:lumMod val="75000"/>
                </a:schemeClr>
              </a:buClr>
              <a:buNone/>
            </a:pPr>
            <a:r>
              <a:rPr lang="en-US" dirty="0"/>
              <a:t>		</a:t>
            </a:r>
          </a:p>
          <a:p>
            <a:pPr marL="514350" indent="-514350">
              <a:buFont typeface="+mj-lt"/>
              <a:buAutoNum type="arabicPeriod" startAt="4"/>
            </a:pPr>
            <a:endParaRPr lang="en-US" dirty="0"/>
          </a:p>
          <a:p>
            <a:pPr marL="514350" indent="-514350">
              <a:buFont typeface="+mj-lt"/>
              <a:buAutoNum type="arabicPeriod" startAt="4"/>
            </a:pPr>
            <a:endParaRPr lang="en-US" dirty="0"/>
          </a:p>
        </p:txBody>
      </p:sp>
    </p:spTree>
    <p:extLst>
      <p:ext uri="{BB962C8B-B14F-4D97-AF65-F5344CB8AC3E}">
        <p14:creationId xmlns:p14="http://schemas.microsoft.com/office/powerpoint/2010/main" val="368308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01922" y="2142798"/>
            <a:ext cx="10058400" cy="4023360"/>
          </a:xfrm>
        </p:spPr>
        <p:txBody>
          <a:bodyPr>
            <a:normAutofit fontScale="92500" lnSpcReduction="20000"/>
          </a:bodyPr>
          <a:lstStyle/>
          <a:p>
            <a:pPr marL="514350" indent="-514350">
              <a:spcBef>
                <a:spcPts val="600"/>
              </a:spcBef>
              <a:spcAft>
                <a:spcPts val="600"/>
              </a:spcAft>
              <a:buClr>
                <a:schemeClr val="accent2">
                  <a:lumMod val="75000"/>
                </a:schemeClr>
              </a:buClr>
              <a:buFont typeface="+mj-lt"/>
              <a:buAutoNum type="arabicPeriod" startAt="6"/>
            </a:pPr>
            <a:r>
              <a:rPr lang="en-US" dirty="0"/>
              <a:t>Domestic wells can be used to supply residential sprinkler systems.			</a:t>
            </a:r>
          </a:p>
          <a:p>
            <a:pPr marL="292608" lvl="1" indent="0">
              <a:spcBef>
                <a:spcPts val="600"/>
              </a:spcBef>
              <a:spcAft>
                <a:spcPts val="600"/>
              </a:spcAft>
              <a:buClr>
                <a:schemeClr val="accent2">
                  <a:lumMod val="75000"/>
                </a:schemeClr>
              </a:buClr>
              <a:buNone/>
            </a:pPr>
            <a:r>
              <a:rPr lang="en-US" dirty="0"/>
              <a:t>	True or False	</a:t>
            </a:r>
          </a:p>
          <a:p>
            <a:pPr marL="514350" indent="-514350">
              <a:spcAft>
                <a:spcPts val="1200"/>
              </a:spcAft>
              <a:buClr>
                <a:schemeClr val="accent2">
                  <a:lumMod val="75000"/>
                </a:schemeClr>
              </a:buClr>
              <a:buFont typeface="+mj-lt"/>
              <a:buAutoNum type="arabicPeriod" startAt="6"/>
            </a:pPr>
            <a:r>
              <a:rPr lang="en-US" dirty="0"/>
              <a:t>What is the minimum number of valves required by </a:t>
            </a:r>
            <a:r>
              <a:rPr lang="en-US" dirty="0" err="1"/>
              <a:t>NFPA</a:t>
            </a:r>
            <a:r>
              <a:rPr lang="en-US" dirty="0"/>
              <a:t> 13D in a sprinkler system?</a:t>
            </a:r>
          </a:p>
          <a:p>
            <a:pPr marL="914400" lvl="1" indent="-514350">
              <a:spcBef>
                <a:spcPts val="600"/>
              </a:spcBef>
              <a:spcAft>
                <a:spcPts val="600"/>
              </a:spcAft>
              <a:buClr>
                <a:schemeClr val="accent2">
                  <a:lumMod val="75000"/>
                </a:schemeClr>
              </a:buClr>
              <a:buSzPct val="100000"/>
              <a:buFont typeface="+mj-lt"/>
              <a:buAutoNum type="alphaLcParenR"/>
            </a:pPr>
            <a:r>
              <a:rPr lang="en-US" dirty="0"/>
              <a:t>Zero</a:t>
            </a:r>
          </a:p>
          <a:p>
            <a:pPr marL="914400" lvl="1" indent="-514350">
              <a:spcBef>
                <a:spcPts val="600"/>
              </a:spcBef>
              <a:spcAft>
                <a:spcPts val="600"/>
              </a:spcAft>
              <a:buClr>
                <a:schemeClr val="accent2">
                  <a:lumMod val="75000"/>
                </a:schemeClr>
              </a:buClr>
              <a:buSzPct val="100000"/>
              <a:buFont typeface="+mj-lt"/>
              <a:buAutoNum type="alphaLcParenR"/>
            </a:pPr>
            <a:r>
              <a:rPr lang="en-US" dirty="0"/>
              <a:t>One</a:t>
            </a:r>
          </a:p>
          <a:p>
            <a:pPr marL="914400" lvl="1" indent="-514350">
              <a:spcBef>
                <a:spcPts val="600"/>
              </a:spcBef>
              <a:spcAft>
                <a:spcPts val="600"/>
              </a:spcAft>
              <a:buClr>
                <a:schemeClr val="accent2">
                  <a:lumMod val="75000"/>
                </a:schemeClr>
              </a:buClr>
              <a:buSzPct val="100000"/>
              <a:buFont typeface="+mj-lt"/>
              <a:buAutoNum type="alphaLcParenR"/>
            </a:pPr>
            <a:r>
              <a:rPr lang="en-US" dirty="0"/>
              <a:t>Two</a:t>
            </a:r>
          </a:p>
          <a:p>
            <a:pPr marL="914400" lvl="1" indent="-514350">
              <a:spcBef>
                <a:spcPts val="600"/>
              </a:spcBef>
              <a:spcAft>
                <a:spcPts val="600"/>
              </a:spcAft>
              <a:buClr>
                <a:schemeClr val="accent2">
                  <a:lumMod val="75000"/>
                </a:schemeClr>
              </a:buClr>
              <a:buSzPct val="100000"/>
              <a:buFont typeface="+mj-lt"/>
              <a:buAutoNum type="alphaLcParenR"/>
            </a:pPr>
            <a:r>
              <a:rPr lang="en-US" dirty="0"/>
              <a:t>Three</a:t>
            </a:r>
          </a:p>
          <a:p>
            <a:pPr marL="514350" indent="-514350">
              <a:spcAft>
                <a:spcPts val="1200"/>
              </a:spcAft>
              <a:buClr>
                <a:schemeClr val="accent2">
                  <a:lumMod val="75000"/>
                </a:schemeClr>
              </a:buClr>
              <a:buFont typeface="+mj-lt"/>
              <a:buAutoNum type="arabicPeriod" startAt="6"/>
            </a:pPr>
            <a:endParaRPr lang="en-US" dirty="0"/>
          </a:p>
          <a:p>
            <a:pPr marL="514350" indent="-514350">
              <a:buClr>
                <a:schemeClr val="accent2">
                  <a:lumMod val="75000"/>
                </a:schemeClr>
              </a:buClr>
              <a:buFont typeface="+mj-lt"/>
              <a:buAutoNum type="arabicPeriod" startAt="6"/>
            </a:pPr>
            <a:endParaRPr lang="en-US" dirty="0"/>
          </a:p>
          <a:p>
            <a:pPr marL="514350" indent="-514350">
              <a:buClr>
                <a:schemeClr val="accent2">
                  <a:lumMod val="75000"/>
                </a:schemeClr>
              </a:buClr>
              <a:buFont typeface="+mj-lt"/>
              <a:buAutoNum type="arabicPeriod" startAt="6"/>
            </a:pPr>
            <a:endParaRPr lang="en-US" dirty="0"/>
          </a:p>
        </p:txBody>
      </p:sp>
    </p:spTree>
    <p:extLst>
      <p:ext uri="{BB962C8B-B14F-4D97-AF65-F5344CB8AC3E}">
        <p14:creationId xmlns:p14="http://schemas.microsoft.com/office/powerpoint/2010/main" val="247368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Clr>
                <a:schemeClr val="accent2">
                  <a:lumMod val="75000"/>
                </a:schemeClr>
              </a:buClr>
              <a:buFont typeface="+mj-lt"/>
              <a:buAutoNum type="arabicPeriod" startAt="8"/>
            </a:pPr>
            <a:r>
              <a:rPr lang="en-US" dirty="0"/>
              <a:t>Which of the following is the most hydraulically efficient method of fire sprinkler water delivery?</a:t>
            </a:r>
          </a:p>
          <a:p>
            <a:pPr marL="914400" lvl="1" indent="-514350">
              <a:buClr>
                <a:schemeClr val="accent2">
                  <a:lumMod val="75000"/>
                </a:schemeClr>
              </a:buClr>
              <a:buFont typeface="+mj-lt"/>
              <a:buAutoNum type="alphaLcParenR"/>
            </a:pPr>
            <a:r>
              <a:rPr lang="en-US" dirty="0"/>
              <a:t>Tree layout</a:t>
            </a:r>
          </a:p>
          <a:p>
            <a:pPr marL="914400" lvl="1" indent="-514350">
              <a:buClr>
                <a:schemeClr val="accent2">
                  <a:lumMod val="75000"/>
                </a:schemeClr>
              </a:buClr>
              <a:buFont typeface="+mj-lt"/>
              <a:buAutoNum type="alphaLcParenR"/>
            </a:pPr>
            <a:r>
              <a:rPr lang="en-US" dirty="0"/>
              <a:t>Loop layout</a:t>
            </a:r>
          </a:p>
          <a:p>
            <a:pPr marL="914400" lvl="1" indent="-514350">
              <a:buClr>
                <a:schemeClr val="accent2">
                  <a:lumMod val="75000"/>
                </a:schemeClr>
              </a:buClr>
              <a:buFont typeface="+mj-lt"/>
              <a:buAutoNum type="alphaLcParenR"/>
            </a:pPr>
            <a:r>
              <a:rPr lang="en-US" dirty="0"/>
              <a:t>Grid layout</a:t>
            </a:r>
          </a:p>
          <a:p>
            <a:pPr marL="914400" lvl="1" indent="-514350">
              <a:buClr>
                <a:schemeClr val="accent2">
                  <a:lumMod val="75000"/>
                </a:schemeClr>
              </a:buClr>
              <a:buFont typeface="+mj-lt"/>
              <a:buAutoNum type="alphaLcParenR"/>
            </a:pPr>
            <a:r>
              <a:rPr lang="en-US" dirty="0"/>
              <a:t>Orbital layout</a:t>
            </a:r>
          </a:p>
        </p:txBody>
      </p:sp>
    </p:spTree>
    <p:extLst>
      <p:ext uri="{BB962C8B-B14F-4D97-AF65-F5344CB8AC3E}">
        <p14:creationId xmlns:p14="http://schemas.microsoft.com/office/powerpoint/2010/main" val="22314538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Clr>
                <a:schemeClr val="accent2">
                  <a:lumMod val="75000"/>
                </a:schemeClr>
              </a:buClr>
              <a:buFont typeface="+mj-lt"/>
              <a:buAutoNum type="arabicPeriod" startAt="9"/>
            </a:pPr>
            <a:r>
              <a:rPr lang="en-US" dirty="0"/>
              <a:t>What is the smallest diameter pipe or tube that is permitted in a residential sprinkler system?</a:t>
            </a:r>
          </a:p>
          <a:p>
            <a:pPr marL="914400" lvl="1" indent="-514350">
              <a:buClr>
                <a:schemeClr val="accent2">
                  <a:lumMod val="75000"/>
                </a:schemeClr>
              </a:buClr>
              <a:buFont typeface="+mj-lt"/>
              <a:buAutoNum type="alphaLcParenR"/>
            </a:pPr>
            <a:r>
              <a:rPr lang="en-US" dirty="0"/>
              <a:t>½-inch</a:t>
            </a:r>
          </a:p>
          <a:p>
            <a:pPr marL="914400" lvl="1" indent="-514350">
              <a:buClr>
                <a:schemeClr val="accent2">
                  <a:lumMod val="75000"/>
                </a:schemeClr>
              </a:buClr>
              <a:buFont typeface="+mj-lt"/>
              <a:buAutoNum type="alphaLcParenR"/>
            </a:pPr>
            <a:r>
              <a:rPr lang="en-US" dirty="0"/>
              <a:t>¾-inch</a:t>
            </a:r>
          </a:p>
          <a:p>
            <a:pPr marL="914400" lvl="1" indent="-514350">
              <a:buClr>
                <a:schemeClr val="accent2">
                  <a:lumMod val="75000"/>
                </a:schemeClr>
              </a:buClr>
              <a:buFont typeface="+mj-lt"/>
              <a:buAutoNum type="alphaLcParenR"/>
            </a:pPr>
            <a:r>
              <a:rPr lang="en-US" dirty="0"/>
              <a:t>5/8-inch</a:t>
            </a:r>
          </a:p>
          <a:p>
            <a:pPr marL="914400" lvl="1" indent="-514350">
              <a:buClr>
                <a:schemeClr val="accent2">
                  <a:lumMod val="75000"/>
                </a:schemeClr>
              </a:buClr>
              <a:buFont typeface="+mj-lt"/>
              <a:buAutoNum type="alphaLcParenR"/>
            </a:pPr>
            <a:r>
              <a:rPr lang="en-US" dirty="0"/>
              <a:t>One-inch</a:t>
            </a:r>
          </a:p>
        </p:txBody>
      </p:sp>
    </p:spTree>
    <p:extLst>
      <p:ext uri="{BB962C8B-B14F-4D97-AF65-F5344CB8AC3E}">
        <p14:creationId xmlns:p14="http://schemas.microsoft.com/office/powerpoint/2010/main" val="37206589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1016517" y="2022645"/>
            <a:ext cx="10785588" cy="4022725"/>
          </a:xfrm>
        </p:spPr>
        <p:txBody>
          <a:bodyPr>
            <a:normAutofit/>
          </a:bodyPr>
          <a:lstStyle/>
          <a:p>
            <a:pPr marL="514350" indent="-514350">
              <a:buClr>
                <a:schemeClr val="accent2">
                  <a:lumMod val="75000"/>
                </a:schemeClr>
              </a:buClr>
              <a:buFont typeface="+mj-lt"/>
              <a:buAutoNum type="arabicPeriod" startAt="10"/>
            </a:pPr>
            <a:r>
              <a:rPr lang="en-US" dirty="0"/>
              <a:t> All residential sprinkler systems must be provided with cross connection control to protect potable water supplies.</a:t>
            </a:r>
          </a:p>
          <a:p>
            <a:pPr marL="630238" indent="0">
              <a:buNone/>
            </a:pPr>
            <a:r>
              <a:rPr lang="en-US" dirty="0"/>
              <a:t>True or False</a:t>
            </a:r>
          </a:p>
        </p:txBody>
      </p:sp>
    </p:spTree>
    <p:extLst>
      <p:ext uri="{BB962C8B-B14F-4D97-AF65-F5344CB8AC3E}">
        <p14:creationId xmlns:p14="http://schemas.microsoft.com/office/powerpoint/2010/main" val="34350534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1299" y="1958975"/>
            <a:ext cx="8045885" cy="1470025"/>
          </a:xfrm>
        </p:spPr>
        <p:txBody>
          <a:bodyPr>
            <a:normAutofit/>
          </a:bodyPr>
          <a:lstStyle/>
          <a:p>
            <a:r>
              <a:rPr lang="en-US" sz="4800" dirty="0"/>
              <a:t>Questions/Comments?</a:t>
            </a:r>
          </a:p>
        </p:txBody>
      </p:sp>
    </p:spTree>
    <p:extLst>
      <p:ext uri="{BB962C8B-B14F-4D97-AF65-F5344CB8AC3E}">
        <p14:creationId xmlns:p14="http://schemas.microsoft.com/office/powerpoint/2010/main" val="21680776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7C51AF-F2E2-F7A2-50AD-E0F0660B52D3}"/>
              </a:ext>
            </a:extLst>
          </p:cNvPr>
          <p:cNvSpPr>
            <a:spLocks noGrp="1"/>
          </p:cNvSpPr>
          <p:nvPr>
            <p:ph type="sldNum" sz="quarter" idx="12"/>
          </p:nvPr>
        </p:nvSpPr>
        <p:spPr/>
        <p:txBody>
          <a:bodyPr/>
          <a:lstStyle/>
          <a:p>
            <a:fld id="{FCCC9066-DBE8-4CF8-8A1C-2EBC87DF690F}" type="slidenum">
              <a:rPr lang="en-US" smtClean="0"/>
              <a:t>108</a:t>
            </a:fld>
            <a:endParaRPr lang="en-US" dirty="0"/>
          </a:p>
        </p:txBody>
      </p:sp>
    </p:spTree>
    <p:extLst>
      <p:ext uri="{BB962C8B-B14F-4D97-AF65-F5344CB8AC3E}">
        <p14:creationId xmlns:p14="http://schemas.microsoft.com/office/powerpoint/2010/main" val="313577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B6E409-2DA0-BF6D-B5DB-4BE4C6DE4B13}"/>
              </a:ext>
            </a:extLst>
          </p:cNvPr>
          <p:cNvSpPr>
            <a:spLocks noGrp="1"/>
          </p:cNvSpPr>
          <p:nvPr>
            <p:ph type="sldNum" sz="quarter" idx="12"/>
          </p:nvPr>
        </p:nvSpPr>
        <p:spPr/>
        <p:txBody>
          <a:bodyPr/>
          <a:lstStyle/>
          <a:p>
            <a:fld id="{FCCC9066-DBE8-4CF8-8A1C-2EBC87DF690F}" type="slidenum">
              <a:rPr lang="en-US" smtClean="0"/>
              <a:t>109</a:t>
            </a:fld>
            <a:endParaRPr lang="en-US" dirty="0"/>
          </a:p>
        </p:txBody>
      </p:sp>
    </p:spTree>
    <p:extLst>
      <p:ext uri="{BB962C8B-B14F-4D97-AF65-F5344CB8AC3E}">
        <p14:creationId xmlns:p14="http://schemas.microsoft.com/office/powerpoint/2010/main" val="4139541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79" y="1845734"/>
            <a:ext cx="10802277" cy="4023360"/>
          </a:xfrm>
        </p:spPr>
        <p:txBody>
          <a:bodyPr/>
          <a:lstStyle/>
          <a:p>
            <a:pPr marL="514350" indent="-514350">
              <a:buClr>
                <a:schemeClr val="accent2">
                  <a:lumMod val="75000"/>
                </a:schemeClr>
              </a:buClr>
              <a:buFont typeface="+mj-lt"/>
              <a:buAutoNum type="arabicPeriod" startAt="3"/>
            </a:pPr>
            <a:r>
              <a:rPr lang="en-US" dirty="0"/>
              <a:t>Under current standards and listings, what is the approximate minimum total water supply allowed for a residential sprinkler system?</a:t>
            </a:r>
          </a:p>
          <a:p>
            <a:pPr marL="914400" lvl="1" indent="-514350">
              <a:spcBef>
                <a:spcPts val="600"/>
              </a:spcBef>
              <a:spcAft>
                <a:spcPts val="600"/>
              </a:spcAft>
              <a:buClr>
                <a:schemeClr val="accent2">
                  <a:lumMod val="75000"/>
                </a:schemeClr>
              </a:buClr>
              <a:buFont typeface="+mj-lt"/>
              <a:buAutoNum type="alphaLcParenR"/>
            </a:pPr>
            <a:r>
              <a:rPr lang="en-US" dirty="0"/>
              <a:t>91 gallons</a:t>
            </a:r>
          </a:p>
          <a:p>
            <a:pPr marL="914400" lvl="1" indent="-514350">
              <a:spcBef>
                <a:spcPts val="600"/>
              </a:spcBef>
              <a:spcAft>
                <a:spcPts val="600"/>
              </a:spcAft>
              <a:buClr>
                <a:schemeClr val="accent2">
                  <a:lumMod val="75000"/>
                </a:schemeClr>
              </a:buClr>
              <a:buFont typeface="+mj-lt"/>
              <a:buAutoNum type="alphaLcParenR"/>
            </a:pPr>
            <a:r>
              <a:rPr lang="en-US" dirty="0"/>
              <a:t>320 gallons</a:t>
            </a:r>
          </a:p>
          <a:p>
            <a:pPr marL="914400" lvl="1" indent="-514350">
              <a:spcBef>
                <a:spcPts val="600"/>
              </a:spcBef>
              <a:spcAft>
                <a:spcPts val="600"/>
              </a:spcAft>
              <a:buClr>
                <a:schemeClr val="accent2">
                  <a:lumMod val="75000"/>
                </a:schemeClr>
              </a:buClr>
              <a:buFont typeface="+mj-lt"/>
              <a:buAutoNum type="alphaLcParenR"/>
            </a:pPr>
            <a:r>
              <a:rPr lang="en-US" dirty="0"/>
              <a:t>650 gallons</a:t>
            </a:r>
          </a:p>
          <a:p>
            <a:pPr marL="914400" lvl="1" indent="-514350">
              <a:spcBef>
                <a:spcPts val="600"/>
              </a:spcBef>
              <a:spcAft>
                <a:spcPts val="600"/>
              </a:spcAft>
              <a:buClr>
                <a:schemeClr val="accent2">
                  <a:lumMod val="75000"/>
                </a:schemeClr>
              </a:buClr>
              <a:buFont typeface="+mj-lt"/>
              <a:buAutoNum type="alphaLcParenR"/>
            </a:pPr>
            <a:r>
              <a:rPr lang="en-US" dirty="0"/>
              <a:t>1000 gallons</a:t>
            </a:r>
          </a:p>
        </p:txBody>
      </p:sp>
    </p:spTree>
    <p:extLst>
      <p:ext uri="{BB962C8B-B14F-4D97-AF65-F5344CB8AC3E}">
        <p14:creationId xmlns:p14="http://schemas.microsoft.com/office/powerpoint/2010/main" val="3128828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66799" y="2101023"/>
            <a:ext cx="10514053" cy="4023360"/>
          </a:xfrm>
        </p:spPr>
        <p:txBody>
          <a:bodyPr>
            <a:normAutofit fontScale="85000" lnSpcReduction="20000"/>
          </a:bodyPr>
          <a:lstStyle/>
          <a:p>
            <a:pPr marL="514350" indent="-514350">
              <a:spcAft>
                <a:spcPts val="1200"/>
              </a:spcAft>
              <a:buClr>
                <a:schemeClr val="accent2">
                  <a:lumMod val="75000"/>
                </a:schemeClr>
              </a:buClr>
              <a:buFont typeface="+mj-lt"/>
              <a:buAutoNum type="arabicPeriod" startAt="4"/>
            </a:pPr>
            <a:r>
              <a:rPr lang="en-US" dirty="0"/>
              <a:t>In residential sprinkler systems, sprinklers may be omitted from bathrooms.  		</a:t>
            </a:r>
          </a:p>
          <a:p>
            <a:pPr marL="292608" lvl="1" indent="0">
              <a:spcAft>
                <a:spcPts val="1200"/>
              </a:spcAft>
              <a:buClr>
                <a:schemeClr val="accent2">
                  <a:lumMod val="75000"/>
                </a:schemeClr>
              </a:buClr>
              <a:buNone/>
            </a:pPr>
            <a:r>
              <a:rPr lang="en-US" dirty="0"/>
              <a:t>	True or False</a:t>
            </a:r>
          </a:p>
          <a:p>
            <a:pPr marL="514350" indent="-514350">
              <a:spcAft>
                <a:spcPts val="1200"/>
              </a:spcAft>
              <a:buClr>
                <a:schemeClr val="accent2">
                  <a:lumMod val="75000"/>
                </a:schemeClr>
              </a:buClr>
              <a:buFont typeface="+mj-lt"/>
              <a:buAutoNum type="arabicPeriod" startAt="4"/>
            </a:pPr>
            <a:endParaRPr lang="en-US" dirty="0"/>
          </a:p>
          <a:p>
            <a:pPr marL="514350" indent="-514350">
              <a:spcAft>
                <a:spcPts val="1200"/>
              </a:spcAft>
              <a:buClr>
                <a:schemeClr val="accent2">
                  <a:lumMod val="75000"/>
                </a:schemeClr>
              </a:buClr>
              <a:buFont typeface="+mj-lt"/>
              <a:buAutoNum type="arabicPeriod" startAt="4"/>
            </a:pPr>
            <a:r>
              <a:rPr lang="en-US" dirty="0"/>
              <a:t>In residential sprinkler systems, all sprinkler pipe must be hydrostatically tested to 200 psi for two hours. 			</a:t>
            </a:r>
          </a:p>
          <a:p>
            <a:pPr marL="0" indent="0">
              <a:spcAft>
                <a:spcPts val="1200"/>
              </a:spcAft>
              <a:buClr>
                <a:schemeClr val="accent2">
                  <a:lumMod val="75000"/>
                </a:schemeClr>
              </a:buClr>
              <a:buNone/>
            </a:pPr>
            <a:r>
              <a:rPr lang="en-US" dirty="0"/>
              <a:t>	True or False</a:t>
            </a:r>
          </a:p>
          <a:p>
            <a:pPr marL="0" indent="0">
              <a:spcAft>
                <a:spcPts val="1200"/>
              </a:spcAft>
              <a:buClr>
                <a:schemeClr val="accent2">
                  <a:lumMod val="75000"/>
                </a:schemeClr>
              </a:buClr>
              <a:buNone/>
            </a:pPr>
            <a:r>
              <a:rPr lang="en-US" dirty="0"/>
              <a:t>		</a:t>
            </a:r>
          </a:p>
          <a:p>
            <a:pPr marL="514350" indent="-514350">
              <a:buFont typeface="+mj-lt"/>
              <a:buAutoNum type="arabicPeriod" startAt="4"/>
            </a:pPr>
            <a:endParaRPr lang="en-US" dirty="0"/>
          </a:p>
          <a:p>
            <a:pPr marL="514350" indent="-514350">
              <a:buFont typeface="+mj-lt"/>
              <a:buAutoNum type="arabicPeriod" startAt="4"/>
            </a:pPr>
            <a:endParaRPr lang="en-US" dirty="0"/>
          </a:p>
        </p:txBody>
      </p:sp>
    </p:spTree>
    <p:extLst>
      <p:ext uri="{BB962C8B-B14F-4D97-AF65-F5344CB8AC3E}">
        <p14:creationId xmlns:p14="http://schemas.microsoft.com/office/powerpoint/2010/main" val="155494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101922" y="2142798"/>
            <a:ext cx="10058400" cy="4023360"/>
          </a:xfrm>
        </p:spPr>
        <p:txBody>
          <a:bodyPr>
            <a:normAutofit fontScale="92500" lnSpcReduction="20000"/>
          </a:bodyPr>
          <a:lstStyle/>
          <a:p>
            <a:pPr marL="514350" indent="-514350">
              <a:spcBef>
                <a:spcPts val="600"/>
              </a:spcBef>
              <a:spcAft>
                <a:spcPts val="600"/>
              </a:spcAft>
              <a:buClr>
                <a:schemeClr val="accent2">
                  <a:lumMod val="75000"/>
                </a:schemeClr>
              </a:buClr>
              <a:buFont typeface="+mj-lt"/>
              <a:buAutoNum type="arabicPeriod" startAt="6"/>
            </a:pPr>
            <a:r>
              <a:rPr lang="en-US" dirty="0"/>
              <a:t>Domestic wells can be used to supply residential sprinkler systems.			</a:t>
            </a:r>
          </a:p>
          <a:p>
            <a:pPr marL="292608" lvl="1" indent="0">
              <a:spcBef>
                <a:spcPts val="600"/>
              </a:spcBef>
              <a:spcAft>
                <a:spcPts val="600"/>
              </a:spcAft>
              <a:buClr>
                <a:schemeClr val="accent2">
                  <a:lumMod val="75000"/>
                </a:schemeClr>
              </a:buClr>
              <a:buNone/>
            </a:pPr>
            <a:r>
              <a:rPr lang="en-US" dirty="0"/>
              <a:t>	True or False	</a:t>
            </a:r>
          </a:p>
          <a:p>
            <a:pPr marL="514350" indent="-514350">
              <a:spcAft>
                <a:spcPts val="1200"/>
              </a:spcAft>
              <a:buClr>
                <a:schemeClr val="accent2">
                  <a:lumMod val="75000"/>
                </a:schemeClr>
              </a:buClr>
              <a:buFont typeface="+mj-lt"/>
              <a:buAutoNum type="arabicPeriod" startAt="6"/>
            </a:pPr>
            <a:r>
              <a:rPr lang="en-US" dirty="0"/>
              <a:t>What is the minimum number of valves required by </a:t>
            </a:r>
            <a:r>
              <a:rPr lang="en-US" dirty="0" err="1"/>
              <a:t>NFPA</a:t>
            </a:r>
            <a:r>
              <a:rPr lang="en-US" dirty="0"/>
              <a:t> 13D in a sprinkler system?</a:t>
            </a:r>
          </a:p>
          <a:p>
            <a:pPr marL="914400" lvl="1" indent="-514350">
              <a:spcBef>
                <a:spcPts val="600"/>
              </a:spcBef>
              <a:spcAft>
                <a:spcPts val="600"/>
              </a:spcAft>
              <a:buClr>
                <a:schemeClr val="accent2">
                  <a:lumMod val="75000"/>
                </a:schemeClr>
              </a:buClr>
              <a:buSzPct val="100000"/>
              <a:buFont typeface="+mj-lt"/>
              <a:buAutoNum type="alphaLcParenR"/>
            </a:pPr>
            <a:r>
              <a:rPr lang="en-US" dirty="0"/>
              <a:t>Zero</a:t>
            </a:r>
          </a:p>
          <a:p>
            <a:pPr marL="914400" lvl="1" indent="-514350">
              <a:spcBef>
                <a:spcPts val="600"/>
              </a:spcBef>
              <a:spcAft>
                <a:spcPts val="600"/>
              </a:spcAft>
              <a:buClr>
                <a:schemeClr val="accent2">
                  <a:lumMod val="75000"/>
                </a:schemeClr>
              </a:buClr>
              <a:buSzPct val="100000"/>
              <a:buFont typeface="+mj-lt"/>
              <a:buAutoNum type="alphaLcParenR"/>
            </a:pPr>
            <a:r>
              <a:rPr lang="en-US" dirty="0"/>
              <a:t>One</a:t>
            </a:r>
          </a:p>
          <a:p>
            <a:pPr marL="914400" lvl="1" indent="-514350">
              <a:spcBef>
                <a:spcPts val="600"/>
              </a:spcBef>
              <a:spcAft>
                <a:spcPts val="600"/>
              </a:spcAft>
              <a:buClr>
                <a:schemeClr val="accent2">
                  <a:lumMod val="75000"/>
                </a:schemeClr>
              </a:buClr>
              <a:buSzPct val="100000"/>
              <a:buFont typeface="+mj-lt"/>
              <a:buAutoNum type="alphaLcParenR"/>
            </a:pPr>
            <a:r>
              <a:rPr lang="en-US" dirty="0"/>
              <a:t>Two</a:t>
            </a:r>
          </a:p>
          <a:p>
            <a:pPr marL="914400" lvl="1" indent="-514350">
              <a:spcBef>
                <a:spcPts val="600"/>
              </a:spcBef>
              <a:spcAft>
                <a:spcPts val="600"/>
              </a:spcAft>
              <a:buClr>
                <a:schemeClr val="accent2">
                  <a:lumMod val="75000"/>
                </a:schemeClr>
              </a:buClr>
              <a:buSzPct val="100000"/>
              <a:buFont typeface="+mj-lt"/>
              <a:buAutoNum type="alphaLcParenR"/>
            </a:pPr>
            <a:r>
              <a:rPr lang="en-US" dirty="0"/>
              <a:t>Three</a:t>
            </a:r>
          </a:p>
          <a:p>
            <a:pPr marL="514350" indent="-514350">
              <a:spcAft>
                <a:spcPts val="1200"/>
              </a:spcAft>
              <a:buClr>
                <a:schemeClr val="accent2">
                  <a:lumMod val="75000"/>
                </a:schemeClr>
              </a:buClr>
              <a:buFont typeface="+mj-lt"/>
              <a:buAutoNum type="arabicPeriod" startAt="6"/>
            </a:pPr>
            <a:endParaRPr lang="en-US" dirty="0"/>
          </a:p>
          <a:p>
            <a:pPr marL="514350" indent="-514350">
              <a:buClr>
                <a:schemeClr val="accent2">
                  <a:lumMod val="75000"/>
                </a:schemeClr>
              </a:buClr>
              <a:buFont typeface="+mj-lt"/>
              <a:buAutoNum type="arabicPeriod" startAt="6"/>
            </a:pPr>
            <a:endParaRPr lang="en-US" dirty="0"/>
          </a:p>
          <a:p>
            <a:pPr marL="514350" indent="-514350">
              <a:buClr>
                <a:schemeClr val="accent2">
                  <a:lumMod val="75000"/>
                </a:schemeClr>
              </a:buClr>
              <a:buFont typeface="+mj-lt"/>
              <a:buAutoNum type="arabicPeriod" startAt="6"/>
            </a:pPr>
            <a:endParaRPr lang="en-US" dirty="0"/>
          </a:p>
        </p:txBody>
      </p:sp>
      <p:sp>
        <p:nvSpPr>
          <p:cNvPr id="2" name="Rectangle 1">
            <a:extLst>
              <a:ext uri="{FF2B5EF4-FFF2-40B4-BE49-F238E27FC236}">
                <a16:creationId xmlns:a16="http://schemas.microsoft.com/office/drawing/2014/main" id="{9F501641-8E73-4E99-9740-3FAC9D5D66C8}"/>
              </a:ext>
            </a:extLst>
          </p:cNvPr>
          <p:cNvSpPr/>
          <p:nvPr/>
        </p:nvSpPr>
        <p:spPr>
          <a:xfrm>
            <a:off x="1923010" y="2831869"/>
            <a:ext cx="836815" cy="48768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4C46C73-FD78-722E-387D-6F902AB6C8A8}"/>
              </a:ext>
            </a:extLst>
          </p:cNvPr>
          <p:cNvSpPr/>
          <p:nvPr/>
        </p:nvSpPr>
        <p:spPr>
          <a:xfrm>
            <a:off x="1374369" y="4211781"/>
            <a:ext cx="1524001" cy="48768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6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Clr>
                <a:schemeClr val="accent2">
                  <a:lumMod val="75000"/>
                </a:schemeClr>
              </a:buClr>
              <a:buFont typeface="+mj-lt"/>
              <a:buAutoNum type="arabicPeriod" startAt="8"/>
            </a:pPr>
            <a:r>
              <a:rPr lang="en-US" dirty="0"/>
              <a:t>Which of the following is the most hydraulically efficient method of fire sprinkler water delivery?</a:t>
            </a:r>
          </a:p>
          <a:p>
            <a:pPr marL="914400" lvl="1" indent="-514350">
              <a:buClr>
                <a:schemeClr val="accent2">
                  <a:lumMod val="75000"/>
                </a:schemeClr>
              </a:buClr>
              <a:buFont typeface="+mj-lt"/>
              <a:buAutoNum type="alphaLcParenR"/>
            </a:pPr>
            <a:r>
              <a:rPr lang="en-US" dirty="0"/>
              <a:t>Tree layout</a:t>
            </a:r>
          </a:p>
          <a:p>
            <a:pPr marL="914400" lvl="1" indent="-514350">
              <a:buClr>
                <a:schemeClr val="accent2">
                  <a:lumMod val="75000"/>
                </a:schemeClr>
              </a:buClr>
              <a:buFont typeface="+mj-lt"/>
              <a:buAutoNum type="alphaLcParenR"/>
            </a:pPr>
            <a:r>
              <a:rPr lang="en-US" dirty="0"/>
              <a:t>Loop layout</a:t>
            </a:r>
          </a:p>
          <a:p>
            <a:pPr marL="914400" lvl="1" indent="-514350">
              <a:buClr>
                <a:schemeClr val="accent2">
                  <a:lumMod val="75000"/>
                </a:schemeClr>
              </a:buClr>
              <a:buFont typeface="+mj-lt"/>
              <a:buAutoNum type="alphaLcParenR"/>
            </a:pPr>
            <a:r>
              <a:rPr lang="en-US" dirty="0"/>
              <a:t>Grid layout</a:t>
            </a:r>
          </a:p>
          <a:p>
            <a:pPr marL="914400" lvl="1" indent="-514350">
              <a:buClr>
                <a:schemeClr val="accent2">
                  <a:lumMod val="75000"/>
                </a:schemeClr>
              </a:buClr>
              <a:buFont typeface="+mj-lt"/>
              <a:buAutoNum type="alphaLcParenR"/>
            </a:pPr>
            <a:r>
              <a:rPr lang="en-US" dirty="0"/>
              <a:t>Orbital layout</a:t>
            </a:r>
          </a:p>
        </p:txBody>
      </p:sp>
    </p:spTree>
    <p:extLst>
      <p:ext uri="{BB962C8B-B14F-4D97-AF65-F5344CB8AC3E}">
        <p14:creationId xmlns:p14="http://schemas.microsoft.com/office/powerpoint/2010/main" val="1778123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Clr>
                <a:schemeClr val="accent2">
                  <a:lumMod val="75000"/>
                </a:schemeClr>
              </a:buClr>
              <a:buFont typeface="+mj-lt"/>
              <a:buAutoNum type="arabicPeriod" startAt="9"/>
            </a:pPr>
            <a:r>
              <a:rPr lang="en-US" dirty="0"/>
              <a:t>What is the smallest diameter pipe or tube that is permitted in a residential sprinkler system?</a:t>
            </a:r>
          </a:p>
          <a:p>
            <a:pPr marL="914400" lvl="1" indent="-514350">
              <a:buClr>
                <a:schemeClr val="accent2">
                  <a:lumMod val="75000"/>
                </a:schemeClr>
              </a:buClr>
              <a:buFont typeface="+mj-lt"/>
              <a:buAutoNum type="alphaLcParenR"/>
            </a:pPr>
            <a:r>
              <a:rPr lang="en-US" dirty="0"/>
              <a:t>½-inch</a:t>
            </a:r>
          </a:p>
          <a:p>
            <a:pPr marL="914400" lvl="1" indent="-514350">
              <a:buClr>
                <a:schemeClr val="accent2">
                  <a:lumMod val="75000"/>
                </a:schemeClr>
              </a:buClr>
              <a:buFont typeface="+mj-lt"/>
              <a:buAutoNum type="alphaLcParenR"/>
            </a:pPr>
            <a:r>
              <a:rPr lang="en-US" dirty="0"/>
              <a:t>¾-inch</a:t>
            </a:r>
          </a:p>
          <a:p>
            <a:pPr marL="914400" lvl="1" indent="-514350">
              <a:buClr>
                <a:schemeClr val="accent2">
                  <a:lumMod val="75000"/>
                </a:schemeClr>
              </a:buClr>
              <a:buFont typeface="+mj-lt"/>
              <a:buAutoNum type="alphaLcParenR"/>
            </a:pPr>
            <a:r>
              <a:rPr lang="en-US" dirty="0"/>
              <a:t>5/8-inch</a:t>
            </a:r>
          </a:p>
          <a:p>
            <a:pPr marL="914400" lvl="1" indent="-514350">
              <a:buClr>
                <a:schemeClr val="accent2">
                  <a:lumMod val="75000"/>
                </a:schemeClr>
              </a:buClr>
              <a:buFont typeface="+mj-lt"/>
              <a:buAutoNum type="alphaLcParenR"/>
            </a:pPr>
            <a:r>
              <a:rPr lang="en-US" dirty="0"/>
              <a:t>One-inch</a:t>
            </a:r>
          </a:p>
        </p:txBody>
      </p:sp>
    </p:spTree>
    <p:extLst>
      <p:ext uri="{BB962C8B-B14F-4D97-AF65-F5344CB8AC3E}">
        <p14:creationId xmlns:p14="http://schemas.microsoft.com/office/powerpoint/2010/main" val="10904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1016517" y="2022645"/>
            <a:ext cx="10785588" cy="4022725"/>
          </a:xfrm>
        </p:spPr>
        <p:txBody>
          <a:bodyPr>
            <a:normAutofit/>
          </a:bodyPr>
          <a:lstStyle/>
          <a:p>
            <a:pPr marL="514350" indent="-514350">
              <a:buClr>
                <a:schemeClr val="accent2">
                  <a:lumMod val="75000"/>
                </a:schemeClr>
              </a:buClr>
              <a:buFont typeface="+mj-lt"/>
              <a:buAutoNum type="arabicPeriod" startAt="10"/>
            </a:pPr>
            <a:r>
              <a:rPr lang="en-US" dirty="0"/>
              <a:t> All residential sprinkler systems must be provided with cross connection control to protect potable water supplies.</a:t>
            </a:r>
          </a:p>
          <a:p>
            <a:pPr marL="630238" indent="0">
              <a:buNone/>
            </a:pPr>
            <a:r>
              <a:rPr lang="en-US" dirty="0"/>
              <a:t>True or False</a:t>
            </a:r>
          </a:p>
        </p:txBody>
      </p:sp>
    </p:spTree>
    <p:extLst>
      <p:ext uri="{BB962C8B-B14F-4D97-AF65-F5344CB8AC3E}">
        <p14:creationId xmlns:p14="http://schemas.microsoft.com/office/powerpoint/2010/main" val="386284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8609" y="2041749"/>
            <a:ext cx="10058400" cy="4023360"/>
          </a:xfrm>
        </p:spPr>
        <p:txBody>
          <a:bodyPr/>
          <a:lstStyle/>
          <a:p>
            <a:pPr marL="457200" indent="-457200">
              <a:buFont typeface="Courier New" panose="02070309020205020404" pitchFamily="49" charset="0"/>
              <a:buChar char="o"/>
            </a:pPr>
            <a:r>
              <a:rPr lang="en-US" dirty="0"/>
              <a:t>Familiarity with Maine Uniform Building and Energy Code</a:t>
            </a:r>
          </a:p>
          <a:p>
            <a:pPr marL="701993" lvl="2" indent="-519113"/>
            <a:r>
              <a:rPr lang="en-US" sz="2800" dirty="0"/>
              <a:t>International Residential Code (2015)</a:t>
            </a:r>
          </a:p>
          <a:p>
            <a:pPr marL="701993" lvl="3" indent="-519113"/>
            <a:r>
              <a:rPr lang="en-US" sz="2800" dirty="0"/>
              <a:t>Knowledge of Group R occupancy types</a:t>
            </a:r>
          </a:p>
          <a:p>
            <a:pPr marL="519113" indent="-519113">
              <a:buFont typeface="Courier New" panose="02070309020205020404" pitchFamily="49" charset="0"/>
              <a:buChar char="o"/>
            </a:pPr>
            <a:endParaRPr lang="en-US" dirty="0"/>
          </a:p>
          <a:p>
            <a:pPr marL="519113" indent="-519113">
              <a:buFont typeface="Courier New" panose="02070309020205020404" pitchFamily="49" charset="0"/>
              <a:buChar char="o"/>
            </a:pPr>
            <a:r>
              <a:rPr lang="en-US" dirty="0"/>
              <a:t> Fire sprinkler performance</a:t>
            </a:r>
          </a:p>
        </p:txBody>
      </p:sp>
    </p:spTree>
    <p:extLst>
      <p:ext uri="{BB962C8B-B14F-4D97-AF65-F5344CB8AC3E}">
        <p14:creationId xmlns:p14="http://schemas.microsoft.com/office/powerpoint/2010/main" val="4281121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87465-FE69-625B-84B3-6F25941D754C}"/>
              </a:ext>
            </a:extLst>
          </p:cNvPr>
          <p:cNvSpPr>
            <a:spLocks noGrp="1"/>
          </p:cNvSpPr>
          <p:nvPr>
            <p:ph type="title"/>
          </p:nvPr>
        </p:nvSpPr>
        <p:spPr>
          <a:xfrm>
            <a:off x="457199" y="594359"/>
            <a:ext cx="3509320" cy="2286000"/>
          </a:xfrm>
        </p:spPr>
        <p:txBody>
          <a:bodyPr/>
          <a:lstStyle/>
          <a:p>
            <a:r>
              <a:rPr lang="en-US" b="1" dirty="0"/>
              <a:t>APPLICATION AND STANDARDS</a:t>
            </a:r>
          </a:p>
        </p:txBody>
      </p:sp>
      <p:sp>
        <p:nvSpPr>
          <p:cNvPr id="6" name="Text Placeholder 5">
            <a:extLst>
              <a:ext uri="{FF2B5EF4-FFF2-40B4-BE49-F238E27FC236}">
                <a16:creationId xmlns:a16="http://schemas.microsoft.com/office/drawing/2014/main" id="{6931251A-2B28-2B41-F1E0-85B2B90C4E49}"/>
              </a:ext>
            </a:extLst>
          </p:cNvPr>
          <p:cNvSpPr>
            <a:spLocks noGrp="1"/>
          </p:cNvSpPr>
          <p:nvPr>
            <p:ph type="body" sz="half" idx="2"/>
          </p:nvPr>
        </p:nvSpPr>
        <p:spPr/>
        <p:txBody>
          <a:bodyPr/>
          <a:lstStyle/>
          <a:p>
            <a:r>
              <a:rPr lang="en-US" b="1" dirty="0"/>
              <a:t>MODULE NO. 1</a:t>
            </a:r>
          </a:p>
        </p:txBody>
      </p:sp>
      <p:pic>
        <p:nvPicPr>
          <p:cNvPr id="11" name="Picture 10">
            <a:extLst>
              <a:ext uri="{FF2B5EF4-FFF2-40B4-BE49-F238E27FC236}">
                <a16:creationId xmlns:a16="http://schemas.microsoft.com/office/drawing/2014/main" id="{638AEC12-B6C5-6FC6-81E6-A567FC48C8B0}"/>
              </a:ext>
            </a:extLst>
          </p:cNvPr>
          <p:cNvPicPr>
            <a:picLocks noChangeAspect="1"/>
          </p:cNvPicPr>
          <p:nvPr/>
        </p:nvPicPr>
        <p:blipFill>
          <a:blip r:embed="rId2"/>
          <a:stretch>
            <a:fillRect/>
          </a:stretch>
        </p:blipFill>
        <p:spPr>
          <a:xfrm rot="20372880">
            <a:off x="7694099" y="344854"/>
            <a:ext cx="2464512" cy="2785009"/>
          </a:xfrm>
          <a:prstGeom prst="rect">
            <a:avLst/>
          </a:prstGeom>
        </p:spPr>
      </p:pic>
      <p:pic>
        <p:nvPicPr>
          <p:cNvPr id="10" name="Content Placeholder 9">
            <a:extLst>
              <a:ext uri="{FF2B5EF4-FFF2-40B4-BE49-F238E27FC236}">
                <a16:creationId xmlns:a16="http://schemas.microsoft.com/office/drawing/2014/main" id="{F0A1DC44-BF56-B089-B1C6-9026B3171655}"/>
              </a:ext>
            </a:extLst>
          </p:cNvPr>
          <p:cNvPicPr>
            <a:picLocks noGrp="1" noChangeAspect="1"/>
          </p:cNvPicPr>
          <p:nvPr>
            <p:ph idx="1"/>
          </p:nvPr>
        </p:nvPicPr>
        <p:blipFill>
          <a:blip r:embed="rId3"/>
          <a:stretch>
            <a:fillRect/>
          </a:stretch>
        </p:blipFill>
        <p:spPr>
          <a:xfrm rot="20281873">
            <a:off x="8920159" y="2346792"/>
            <a:ext cx="2370836" cy="2782354"/>
          </a:xfrm>
          <a:prstGeom prst="rect">
            <a:avLst/>
          </a:prstGeom>
        </p:spPr>
      </p:pic>
      <p:sp>
        <p:nvSpPr>
          <p:cNvPr id="12" name="AutoShape 2">
            <a:extLst>
              <a:ext uri="{FF2B5EF4-FFF2-40B4-BE49-F238E27FC236}">
                <a16:creationId xmlns:a16="http://schemas.microsoft.com/office/drawing/2014/main" id="{8B9981EF-95D0-4A05-009F-EB4188F3FB0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2EE8BC16-D99F-A199-B015-B5312F5B8125}"/>
              </a:ext>
            </a:extLst>
          </p:cNvPr>
          <p:cNvPicPr>
            <a:picLocks noChangeAspect="1"/>
          </p:cNvPicPr>
          <p:nvPr/>
        </p:nvPicPr>
        <p:blipFill rotWithShape="1">
          <a:blip r:embed="rId4"/>
          <a:srcRect l="4991" r="2356"/>
          <a:stretch/>
        </p:blipFill>
        <p:spPr>
          <a:xfrm rot="20199121">
            <a:off x="4959356" y="928348"/>
            <a:ext cx="2456961" cy="2946459"/>
          </a:xfrm>
          <a:prstGeom prst="rect">
            <a:avLst/>
          </a:prstGeom>
        </p:spPr>
      </p:pic>
      <p:pic>
        <p:nvPicPr>
          <p:cNvPr id="13" name="Picture 12">
            <a:extLst>
              <a:ext uri="{FF2B5EF4-FFF2-40B4-BE49-F238E27FC236}">
                <a16:creationId xmlns:a16="http://schemas.microsoft.com/office/drawing/2014/main" id="{22F4AA8A-AF92-F371-5D8F-3B0349416AF8}"/>
              </a:ext>
            </a:extLst>
          </p:cNvPr>
          <p:cNvPicPr>
            <a:picLocks noChangeAspect="1"/>
          </p:cNvPicPr>
          <p:nvPr/>
        </p:nvPicPr>
        <p:blipFill rotWithShape="1">
          <a:blip r:embed="rId5"/>
          <a:srcRect r="22751"/>
          <a:stretch/>
        </p:blipFill>
        <p:spPr>
          <a:xfrm rot="20099079">
            <a:off x="6198294" y="3246280"/>
            <a:ext cx="2323496" cy="2738725"/>
          </a:xfrm>
          <a:prstGeom prst="rect">
            <a:avLst/>
          </a:prstGeom>
        </p:spPr>
      </p:pic>
    </p:spTree>
    <p:extLst>
      <p:ext uri="{BB962C8B-B14F-4D97-AF65-F5344CB8AC3E}">
        <p14:creationId xmlns:p14="http://schemas.microsoft.com/office/powerpoint/2010/main" val="4223650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7718"/>
          <a:stretch/>
        </p:blipFill>
        <p:spPr>
          <a:xfrm>
            <a:off x="1072979" y="1723827"/>
            <a:ext cx="10046042" cy="4549287"/>
          </a:xfrm>
          <a:prstGeom prst="rect">
            <a:avLst/>
          </a:prstGeom>
        </p:spPr>
      </p:pic>
      <p:sp>
        <p:nvSpPr>
          <p:cNvPr id="2" name="TextBox 1"/>
          <p:cNvSpPr txBox="1"/>
          <p:nvPr/>
        </p:nvSpPr>
        <p:spPr>
          <a:xfrm>
            <a:off x="1408670" y="1015941"/>
            <a:ext cx="8610600" cy="707886"/>
          </a:xfrm>
          <a:prstGeom prst="rect">
            <a:avLst/>
          </a:prstGeom>
          <a:noFill/>
        </p:spPr>
        <p:txBody>
          <a:bodyPr wrap="square" rtlCol="0">
            <a:spAutoFit/>
          </a:bodyPr>
          <a:lstStyle/>
          <a:p>
            <a:r>
              <a:rPr lang="en-US" sz="4000" b="1" dirty="0"/>
              <a:t>Codes and Standards</a:t>
            </a:r>
          </a:p>
        </p:txBody>
      </p:sp>
      <p:sp>
        <p:nvSpPr>
          <p:cNvPr id="6" name="TextBox 5"/>
          <p:cNvSpPr txBox="1"/>
          <p:nvPr/>
        </p:nvSpPr>
        <p:spPr>
          <a:xfrm rot="16200000">
            <a:off x="-604909" y="4595226"/>
            <a:ext cx="3048000" cy="307777"/>
          </a:xfrm>
          <a:prstGeom prst="rect">
            <a:avLst/>
          </a:prstGeom>
          <a:noFill/>
        </p:spPr>
        <p:txBody>
          <a:bodyPr wrap="square" rtlCol="0">
            <a:spAutoFit/>
          </a:bodyPr>
          <a:lstStyle/>
          <a:p>
            <a:r>
              <a:rPr lang="en-US" sz="1400" dirty="0"/>
              <a:t>Image courtesy: gilbertlodge.com</a:t>
            </a:r>
          </a:p>
        </p:txBody>
      </p:sp>
      <p:sp>
        <p:nvSpPr>
          <p:cNvPr id="8" name="TextBox 7"/>
          <p:cNvSpPr txBox="1"/>
          <p:nvPr/>
        </p:nvSpPr>
        <p:spPr>
          <a:xfrm>
            <a:off x="1268711" y="2013228"/>
            <a:ext cx="9374659" cy="2831544"/>
          </a:xfrm>
          <a:prstGeom prst="rect">
            <a:avLst/>
          </a:prstGeom>
          <a:noFill/>
        </p:spPr>
        <p:txBody>
          <a:bodyPr wrap="square" rtlCol="0">
            <a:spAutoFit/>
          </a:bodyPr>
          <a:lstStyle/>
          <a:p>
            <a:r>
              <a:rPr lang="en-US" sz="2800" b="1" dirty="0">
                <a:solidFill>
                  <a:schemeClr val="bg1"/>
                </a:solidFill>
              </a:rPr>
              <a:t>Play a significant role in life safety and fire protection</a:t>
            </a:r>
          </a:p>
          <a:p>
            <a:endParaRPr lang="en-US" sz="1000" b="1" dirty="0">
              <a:solidFill>
                <a:schemeClr val="bg1"/>
              </a:solidFill>
            </a:endParaRPr>
          </a:p>
          <a:p>
            <a:pPr marL="457200" indent="-457200">
              <a:buFont typeface="Arial" panose="020B0604020202020204" pitchFamily="34" charset="0"/>
              <a:buChar char="•"/>
            </a:pPr>
            <a:r>
              <a:rPr lang="en-US" sz="2800" b="1" dirty="0">
                <a:solidFill>
                  <a:schemeClr val="bg1"/>
                </a:solidFill>
              </a:rPr>
              <a:t>Understanding their use and appropriate application is key</a:t>
            </a:r>
          </a:p>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p:txBody>
      </p:sp>
    </p:spTree>
    <p:extLst>
      <p:ext uri="{BB962C8B-B14F-4D97-AF65-F5344CB8AC3E}">
        <p14:creationId xmlns:p14="http://schemas.microsoft.com/office/powerpoint/2010/main" val="2967074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BF647C-AD83-4467-FAB8-B8C6A86192DB}"/>
              </a:ext>
            </a:extLst>
          </p:cNvPr>
          <p:cNvSpPr>
            <a:spLocks noGrp="1"/>
          </p:cNvSpPr>
          <p:nvPr>
            <p:ph type="sldNum" sz="quarter" idx="12"/>
          </p:nvPr>
        </p:nvSpPr>
        <p:spPr/>
        <p:txBody>
          <a:bodyPr/>
          <a:lstStyle/>
          <a:p>
            <a:fld id="{FCCC9066-DBE8-4CF8-8A1C-2EBC87DF690F}" type="slidenum">
              <a:rPr lang="en-US" smtClean="0"/>
              <a:t>2</a:t>
            </a:fld>
            <a:endParaRPr lang="en-US" dirty="0"/>
          </a:p>
        </p:txBody>
      </p:sp>
      <p:sp>
        <p:nvSpPr>
          <p:cNvPr id="7" name="TextBox 6">
            <a:extLst>
              <a:ext uri="{FF2B5EF4-FFF2-40B4-BE49-F238E27FC236}">
                <a16:creationId xmlns:a16="http://schemas.microsoft.com/office/drawing/2014/main" id="{4E8D3444-5D06-EB34-6082-5D9887E800F9}"/>
              </a:ext>
            </a:extLst>
          </p:cNvPr>
          <p:cNvSpPr txBox="1"/>
          <p:nvPr/>
        </p:nvSpPr>
        <p:spPr>
          <a:xfrm>
            <a:off x="2205318" y="1057933"/>
            <a:ext cx="7476564" cy="769441"/>
          </a:xfrm>
          <a:prstGeom prst="rect">
            <a:avLst/>
          </a:prstGeom>
          <a:noFill/>
        </p:spPr>
        <p:txBody>
          <a:bodyPr wrap="square" rtlCol="0">
            <a:spAutoFit/>
          </a:bodyPr>
          <a:lstStyle/>
          <a:p>
            <a:r>
              <a:rPr lang="en-US" sz="4400" b="1" dirty="0"/>
              <a:t>Presented by</a:t>
            </a:r>
          </a:p>
        </p:txBody>
      </p:sp>
      <p:sp>
        <p:nvSpPr>
          <p:cNvPr id="8" name="TextBox 7">
            <a:extLst>
              <a:ext uri="{FF2B5EF4-FFF2-40B4-BE49-F238E27FC236}">
                <a16:creationId xmlns:a16="http://schemas.microsoft.com/office/drawing/2014/main" id="{A678F1E2-7EAB-246D-28E3-0EDDA0A9A3A3}"/>
              </a:ext>
            </a:extLst>
          </p:cNvPr>
          <p:cNvSpPr txBox="1"/>
          <p:nvPr/>
        </p:nvSpPr>
        <p:spPr>
          <a:xfrm>
            <a:off x="2137185" y="2242083"/>
            <a:ext cx="9018494" cy="1415772"/>
          </a:xfrm>
          <a:prstGeom prst="rect">
            <a:avLst/>
          </a:prstGeom>
          <a:noFill/>
          <a:ln>
            <a:noFill/>
          </a:ln>
        </p:spPr>
        <p:txBody>
          <a:bodyPr wrap="square" rtlCol="0">
            <a:spAutoFit/>
          </a:bodyPr>
          <a:lstStyle/>
          <a:p>
            <a:pPr>
              <a:spcBef>
                <a:spcPts val="600"/>
              </a:spcBef>
              <a:spcAft>
                <a:spcPts val="600"/>
              </a:spcAft>
            </a:pPr>
            <a:r>
              <a:rPr lang="en-US" sz="2400" b="1" dirty="0">
                <a:solidFill>
                  <a:schemeClr val="accent2">
                    <a:lumMod val="50000"/>
                  </a:schemeClr>
                </a:solidFill>
              </a:rPr>
              <a:t>MAINE DEPARTMENT OF PUBLIC SAFETY</a:t>
            </a:r>
          </a:p>
          <a:p>
            <a:pPr>
              <a:spcBef>
                <a:spcPts val="600"/>
              </a:spcBef>
              <a:spcAft>
                <a:spcPts val="600"/>
              </a:spcAft>
            </a:pPr>
            <a:r>
              <a:rPr lang="en-US" sz="2400" b="1" dirty="0">
                <a:solidFill>
                  <a:schemeClr val="accent2">
                    <a:lumMod val="50000"/>
                  </a:schemeClr>
                </a:solidFill>
              </a:rPr>
              <a:t>BUREAU OF BUILDING CODES AND STANDARDS</a:t>
            </a:r>
          </a:p>
          <a:p>
            <a:pPr>
              <a:spcBef>
                <a:spcPts val="600"/>
              </a:spcBef>
              <a:spcAft>
                <a:spcPts val="600"/>
              </a:spcAft>
            </a:pPr>
            <a:endParaRPr lang="en-US" dirty="0">
              <a:solidFill>
                <a:schemeClr val="accent2">
                  <a:lumMod val="50000"/>
                </a:schemeClr>
              </a:solidFill>
            </a:endParaRPr>
          </a:p>
        </p:txBody>
      </p:sp>
    </p:spTree>
    <p:extLst>
      <p:ext uri="{BB962C8B-B14F-4D97-AF65-F5344CB8AC3E}">
        <p14:creationId xmlns:p14="http://schemas.microsoft.com/office/powerpoint/2010/main" val="166750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1066103"/>
            <a:ext cx="8610600"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mj-lt"/>
              </a:rPr>
              <a:t>Codes and </a:t>
            </a:r>
            <a:r>
              <a:rPr lang="en-US" sz="4000" b="1" dirty="0">
                <a:latin typeface="+mj-lt"/>
              </a:rPr>
              <a:t>Standards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805" y="1773989"/>
            <a:ext cx="3566984" cy="2675238"/>
          </a:xfrm>
          <a:prstGeom prst="rect">
            <a:avLst/>
          </a:prstGeom>
          <a:ln>
            <a:solidFill>
              <a:schemeClr val="accent2">
                <a:lumMod val="75000"/>
              </a:schemeClr>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21083" y="2511779"/>
            <a:ext cx="4500039" cy="3101545"/>
          </a:xfrm>
          <a:prstGeom prst="rect">
            <a:avLst/>
          </a:prstGeom>
          <a:ln>
            <a:solidFill>
              <a:schemeClr val="accent2">
                <a:lumMod val="75000"/>
              </a:schemeClr>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8520" t="8821"/>
          <a:stretch/>
        </p:blipFill>
        <p:spPr>
          <a:xfrm>
            <a:off x="5465805" y="4523652"/>
            <a:ext cx="2393092" cy="1788919"/>
          </a:xfrm>
          <a:prstGeom prst="rect">
            <a:avLst/>
          </a:prstGeom>
        </p:spPr>
      </p:pic>
      <p:sp>
        <p:nvSpPr>
          <p:cNvPr id="2" name="Rectangle 1"/>
          <p:cNvSpPr/>
          <p:nvPr/>
        </p:nvSpPr>
        <p:spPr>
          <a:xfrm>
            <a:off x="1309113" y="2438580"/>
            <a:ext cx="8057566" cy="2523768"/>
          </a:xfrm>
          <a:prstGeom prst="rect">
            <a:avLst/>
          </a:prstGeom>
          <a:solidFill>
            <a:schemeClr val="accent2">
              <a:lumMod val="75000"/>
            </a:schemeClr>
          </a:solidFill>
        </p:spPr>
        <p:txBody>
          <a:bodyPr wrap="square">
            <a:spAutoFit/>
          </a:bodyPr>
          <a:lstStyle/>
          <a:p>
            <a:pPr marL="857250" indent="-285750">
              <a:spcAft>
                <a:spcPts val="1200"/>
              </a:spcAft>
              <a:buFont typeface="Arial" panose="020B0604020202020204" pitchFamily="34" charset="0"/>
              <a:buChar char="•"/>
            </a:pPr>
            <a:r>
              <a:rPr lang="en-US" sz="3200" i="1" dirty="0">
                <a:solidFill>
                  <a:schemeClr val="bg1"/>
                </a:solidFill>
                <a:latin typeface="+mj-lt"/>
              </a:rPr>
              <a:t>Maine Uniform Building and Energy Code</a:t>
            </a:r>
          </a:p>
          <a:p>
            <a:pPr marL="1198563" lvl="1" indent="-285750">
              <a:spcAft>
                <a:spcPts val="1200"/>
              </a:spcAft>
              <a:buFont typeface="Arial" panose="020B0604020202020204" pitchFamily="34" charset="0"/>
              <a:buChar char="•"/>
            </a:pPr>
            <a:r>
              <a:rPr lang="en-US" sz="3200" i="1" dirty="0">
                <a:solidFill>
                  <a:schemeClr val="bg1"/>
                </a:solidFill>
                <a:latin typeface="+mj-lt"/>
              </a:rPr>
              <a:t>International Building Code</a:t>
            </a:r>
          </a:p>
          <a:p>
            <a:pPr marL="857250" indent="-285750">
              <a:spcAft>
                <a:spcPts val="1200"/>
              </a:spcAft>
              <a:buFont typeface="Arial" panose="020B0604020202020204" pitchFamily="34" charset="0"/>
              <a:buChar char="•"/>
            </a:pPr>
            <a:r>
              <a:rPr lang="en-US" sz="3200" i="1" dirty="0">
                <a:solidFill>
                  <a:schemeClr val="bg1"/>
                </a:solidFill>
                <a:latin typeface="+mj-lt"/>
              </a:rPr>
              <a:t>NFPA 1, Fire Code</a:t>
            </a:r>
          </a:p>
          <a:p>
            <a:pPr marL="857250" indent="-285750">
              <a:spcAft>
                <a:spcPts val="1200"/>
              </a:spcAft>
              <a:buFont typeface="Arial" panose="020B0604020202020204" pitchFamily="34" charset="0"/>
              <a:buChar char="•"/>
            </a:pPr>
            <a:r>
              <a:rPr lang="en-US" sz="3200" i="1" dirty="0">
                <a:solidFill>
                  <a:schemeClr val="bg1"/>
                </a:solidFill>
                <a:latin typeface="+mj-lt"/>
              </a:rPr>
              <a:t>International Residential Code</a:t>
            </a:r>
          </a:p>
        </p:txBody>
      </p:sp>
    </p:spTree>
    <p:extLst>
      <p:ext uri="{BB962C8B-B14F-4D97-AF65-F5344CB8AC3E}">
        <p14:creationId xmlns:p14="http://schemas.microsoft.com/office/powerpoint/2010/main" val="189736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1100" y="949055"/>
            <a:ext cx="8610600" cy="707886"/>
          </a:xfrm>
          <a:prstGeom prst="rect">
            <a:avLst/>
          </a:prstGeom>
          <a:noFill/>
        </p:spPr>
        <p:txBody>
          <a:bodyPr wrap="square" rtlCol="0">
            <a:spAutoFit/>
          </a:bodyPr>
          <a:lstStyle/>
          <a:p>
            <a:r>
              <a:rPr lang="en-US" sz="4000" b="1" dirty="0"/>
              <a:t>Codes and Standards</a:t>
            </a:r>
          </a:p>
        </p:txBody>
      </p:sp>
      <p:sp>
        <p:nvSpPr>
          <p:cNvPr id="4" name="TextBox 3"/>
          <p:cNvSpPr txBox="1"/>
          <p:nvPr/>
        </p:nvSpPr>
        <p:spPr>
          <a:xfrm>
            <a:off x="1058291" y="1760838"/>
            <a:ext cx="10730054" cy="3662541"/>
          </a:xfrm>
          <a:prstGeom prst="rect">
            <a:avLst/>
          </a:prstGeom>
          <a:noFill/>
        </p:spPr>
        <p:txBody>
          <a:bodyPr wrap="square" rtlCol="0">
            <a:spAutoFit/>
          </a:bodyPr>
          <a:lstStyle/>
          <a:p>
            <a:r>
              <a:rPr lang="en-US" sz="3600" dirty="0"/>
              <a:t>Where adopted and/or enforced, </a:t>
            </a:r>
          </a:p>
          <a:p>
            <a:endParaRPr lang="en-US" sz="2400" dirty="0"/>
          </a:p>
          <a:p>
            <a:pPr marL="800100" lvl="1" indent="-571500">
              <a:buClr>
                <a:schemeClr val="accent2">
                  <a:lumMod val="75000"/>
                </a:schemeClr>
              </a:buClr>
              <a:buFont typeface="Courier New" panose="02070309020205020404" pitchFamily="49" charset="0"/>
              <a:buChar char="o"/>
            </a:pPr>
            <a:r>
              <a:rPr lang="en-US" sz="3600" dirty="0"/>
              <a:t>building and fire codes set requirements for automatic fire sprinkler protection.</a:t>
            </a:r>
          </a:p>
          <a:p>
            <a:pPr marL="800100" lvl="1" indent="-571500">
              <a:buClr>
                <a:schemeClr val="accent2">
                  <a:lumMod val="75000"/>
                </a:schemeClr>
              </a:buClr>
              <a:buFont typeface="Courier New" panose="02070309020205020404" pitchFamily="49" charset="0"/>
              <a:buChar char="o"/>
            </a:pPr>
            <a:endParaRPr lang="en-US" sz="3600" dirty="0"/>
          </a:p>
          <a:p>
            <a:pPr marL="800100" lvl="1" indent="-571500">
              <a:spcAft>
                <a:spcPts val="1200"/>
              </a:spcAft>
              <a:buClr>
                <a:schemeClr val="accent2">
                  <a:lumMod val="75000"/>
                </a:schemeClr>
              </a:buClr>
              <a:buFont typeface="Courier New" panose="02070309020205020404" pitchFamily="49" charset="0"/>
              <a:buChar char="o"/>
            </a:pPr>
            <a:r>
              <a:rPr lang="en-US" sz="3600" dirty="0"/>
              <a:t>NFPA sets design and installation standards.</a:t>
            </a:r>
          </a:p>
          <a:p>
            <a:pPr marL="1198563" lvl="2" indent="-284163">
              <a:spcAft>
                <a:spcPts val="1200"/>
              </a:spcAft>
              <a:buClr>
                <a:schemeClr val="accent2">
                  <a:lumMod val="75000"/>
                </a:schemeClr>
              </a:buClr>
              <a:buFont typeface="Courier New" panose="02070309020205020404" pitchFamily="49" charset="0"/>
              <a:buChar char="o"/>
            </a:pPr>
            <a:r>
              <a:rPr lang="en-US" sz="2000" i="1" dirty="0"/>
              <a:t>International Residential Code </a:t>
            </a:r>
            <a:r>
              <a:rPr lang="en-US" sz="2000" dirty="0"/>
              <a:t>has a prescriptive design for one- and two-family dwellings.</a:t>
            </a:r>
          </a:p>
        </p:txBody>
      </p:sp>
    </p:spTree>
    <p:extLst>
      <p:ext uri="{BB962C8B-B14F-4D97-AF65-F5344CB8AC3E}">
        <p14:creationId xmlns:p14="http://schemas.microsoft.com/office/powerpoint/2010/main" val="1470257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1470" y="964662"/>
            <a:ext cx="8610600" cy="707886"/>
          </a:xfrm>
          <a:prstGeom prst="rect">
            <a:avLst/>
          </a:prstGeom>
          <a:noFill/>
        </p:spPr>
        <p:txBody>
          <a:bodyPr wrap="square" rtlCol="0">
            <a:spAutoFit/>
          </a:bodyPr>
          <a:lstStyle/>
          <a:p>
            <a:r>
              <a:rPr lang="en-US" sz="4000" b="1" dirty="0">
                <a:latin typeface="+mj-lt"/>
              </a:rPr>
              <a:t>Codes and Sprinklers</a:t>
            </a:r>
          </a:p>
        </p:txBody>
      </p:sp>
      <p:sp>
        <p:nvSpPr>
          <p:cNvPr id="4" name="TextBox 3"/>
          <p:cNvSpPr txBox="1"/>
          <p:nvPr/>
        </p:nvSpPr>
        <p:spPr>
          <a:xfrm>
            <a:off x="891128" y="1866761"/>
            <a:ext cx="9953368" cy="3477875"/>
          </a:xfrm>
          <a:prstGeom prst="rect">
            <a:avLst/>
          </a:prstGeom>
          <a:noFill/>
        </p:spPr>
        <p:txBody>
          <a:bodyPr wrap="square" rtlCol="0">
            <a:spAutoFit/>
          </a:bodyPr>
          <a:lstStyle/>
          <a:p>
            <a:pPr marL="571500" indent="-571500">
              <a:spcAft>
                <a:spcPts val="1200"/>
              </a:spcAft>
              <a:buClr>
                <a:schemeClr val="accent2">
                  <a:lumMod val="75000"/>
                </a:schemeClr>
              </a:buClr>
              <a:buFont typeface="Courier New" panose="02070309020205020404" pitchFamily="49" charset="0"/>
              <a:buChar char="o"/>
            </a:pPr>
            <a:r>
              <a:rPr lang="en-US" sz="3600" dirty="0"/>
              <a:t>Required for </a:t>
            </a:r>
          </a:p>
          <a:p>
            <a:pPr marL="1485900" lvl="2" indent="-571500">
              <a:spcAft>
                <a:spcPts val="1200"/>
              </a:spcAft>
              <a:buClr>
                <a:schemeClr val="accent2">
                  <a:lumMod val="75000"/>
                </a:schemeClr>
              </a:buClr>
              <a:buFont typeface="Courier New" panose="02070309020205020404" pitchFamily="49" charset="0"/>
              <a:buChar char="o"/>
            </a:pPr>
            <a:r>
              <a:rPr lang="en-US" sz="3600" dirty="0"/>
              <a:t>life safety (including fire fighters),</a:t>
            </a:r>
          </a:p>
          <a:p>
            <a:pPr marL="1485900" lvl="2" indent="-571500">
              <a:spcAft>
                <a:spcPts val="1200"/>
              </a:spcAft>
              <a:buClr>
                <a:schemeClr val="accent2">
                  <a:lumMod val="75000"/>
                </a:schemeClr>
              </a:buClr>
              <a:buFont typeface="Courier New" panose="02070309020205020404" pitchFamily="49" charset="0"/>
              <a:buChar char="o"/>
            </a:pPr>
            <a:r>
              <a:rPr lang="en-US" sz="3600" dirty="0"/>
              <a:t>property protection,</a:t>
            </a:r>
          </a:p>
          <a:p>
            <a:pPr marL="1485900" lvl="2" indent="-571500">
              <a:spcAft>
                <a:spcPts val="1200"/>
              </a:spcAft>
              <a:buClr>
                <a:schemeClr val="accent2">
                  <a:lumMod val="75000"/>
                </a:schemeClr>
              </a:buClr>
              <a:buFont typeface="Courier New" panose="02070309020205020404" pitchFamily="49" charset="0"/>
              <a:buChar char="o"/>
            </a:pPr>
            <a:r>
              <a:rPr lang="en-US" sz="3600" dirty="0"/>
              <a:t>special hazard control, and,</a:t>
            </a:r>
          </a:p>
          <a:p>
            <a:pPr marL="1485900" lvl="2" indent="-571500">
              <a:spcAft>
                <a:spcPts val="1200"/>
              </a:spcAft>
              <a:buClr>
                <a:schemeClr val="accent2">
                  <a:lumMod val="75000"/>
                </a:schemeClr>
              </a:buClr>
              <a:buFont typeface="Courier New" panose="02070309020205020404" pitchFamily="49" charset="0"/>
              <a:buChar char="o"/>
            </a:pPr>
            <a:r>
              <a:rPr lang="en-US" sz="3600" dirty="0"/>
              <a:t>environmental protection.</a:t>
            </a:r>
          </a:p>
        </p:txBody>
      </p:sp>
    </p:spTree>
    <p:extLst>
      <p:ext uri="{BB962C8B-B14F-4D97-AF65-F5344CB8AC3E}">
        <p14:creationId xmlns:p14="http://schemas.microsoft.com/office/powerpoint/2010/main" val="2271031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1240632"/>
            <a:ext cx="8763000" cy="1569660"/>
          </a:xfrm>
          <a:prstGeom prst="rect">
            <a:avLst/>
          </a:prstGeom>
          <a:noFill/>
        </p:spPr>
        <p:txBody>
          <a:bodyPr wrap="square" rtlCol="0">
            <a:spAutoFit/>
          </a:bodyPr>
          <a:lstStyle/>
          <a:p>
            <a:pPr marL="571500" indent="-571500">
              <a:buFont typeface="Arial" panose="020B0604020202020204" pitchFamily="34" charset="0"/>
              <a:buChar char="•"/>
            </a:pPr>
            <a:r>
              <a:rPr lang="en-US" sz="3200" b="1" dirty="0">
                <a:solidFill>
                  <a:schemeClr val="bg1"/>
                </a:solidFill>
                <a:latin typeface="Auto 1 Lt LF"/>
              </a:rPr>
              <a:t>Building code allows NFPA 13R/D design</a:t>
            </a:r>
          </a:p>
          <a:p>
            <a:pPr marL="1028700" lvl="1" indent="-571500">
              <a:buFont typeface="Arial" panose="020B0604020202020204" pitchFamily="34" charset="0"/>
              <a:buChar char="•"/>
            </a:pPr>
            <a:r>
              <a:rPr lang="en-US" sz="3200" b="1" dirty="0">
                <a:solidFill>
                  <a:schemeClr val="bg1"/>
                </a:solidFill>
                <a:latin typeface="Auto 1 Lt LF"/>
              </a:rPr>
              <a:t>Additional height, </a:t>
            </a:r>
            <a:r>
              <a:rPr lang="en-US" sz="3200" b="1" i="1" dirty="0">
                <a:solidFill>
                  <a:schemeClr val="bg1"/>
                </a:solidFill>
                <a:latin typeface="Auto 1 Lt LF"/>
              </a:rPr>
              <a:t>and,</a:t>
            </a:r>
            <a:endParaRPr lang="en-US" sz="3200" b="1" dirty="0">
              <a:solidFill>
                <a:schemeClr val="bg1"/>
              </a:solidFill>
              <a:latin typeface="Auto 1 Lt LF"/>
            </a:endParaRPr>
          </a:p>
          <a:p>
            <a:pPr marL="1028700" lvl="1" indent="-571500">
              <a:buFont typeface="Arial" panose="020B0604020202020204" pitchFamily="34" charset="0"/>
              <a:buChar char="•"/>
            </a:pPr>
            <a:r>
              <a:rPr lang="en-US" sz="3200" b="1" dirty="0">
                <a:solidFill>
                  <a:schemeClr val="bg1"/>
                </a:solidFill>
                <a:latin typeface="Auto 1 Lt LF"/>
              </a:rPr>
              <a:t>Life safety </a:t>
            </a:r>
          </a:p>
        </p:txBody>
      </p:sp>
      <p:pic>
        <p:nvPicPr>
          <p:cNvPr id="5" name="Picture 4"/>
          <p:cNvPicPr>
            <a:picLocks noChangeAspect="1"/>
          </p:cNvPicPr>
          <p:nvPr/>
        </p:nvPicPr>
        <p:blipFill>
          <a:blip r:embed="rId3" cstate="print">
            <a:alphaModFix amt="40000"/>
            <a:extLst>
              <a:ext uri="{28A0092B-C50C-407E-A947-70E740481C1C}">
                <a14:useLocalDpi xmlns:a14="http://schemas.microsoft.com/office/drawing/2010/main" val="0"/>
              </a:ext>
            </a:extLst>
          </a:blip>
          <a:stretch>
            <a:fillRect/>
          </a:stretch>
        </p:blipFill>
        <p:spPr>
          <a:xfrm>
            <a:off x="58531" y="0"/>
            <a:ext cx="12074938" cy="6273308"/>
          </a:xfrm>
          <a:prstGeom prst="rect">
            <a:avLst/>
          </a:prstGeom>
        </p:spPr>
      </p:pic>
      <p:sp>
        <p:nvSpPr>
          <p:cNvPr id="6" name="TextBox 5"/>
          <p:cNvSpPr txBox="1"/>
          <p:nvPr/>
        </p:nvSpPr>
        <p:spPr>
          <a:xfrm>
            <a:off x="1524000" y="1777266"/>
            <a:ext cx="8991600" cy="1938992"/>
          </a:xfrm>
          <a:prstGeom prst="rect">
            <a:avLst/>
          </a:prstGeom>
          <a:noFill/>
        </p:spPr>
        <p:txBody>
          <a:bodyPr wrap="square" rtlCol="0">
            <a:spAutoFit/>
          </a:bodyPr>
          <a:lstStyle/>
          <a:p>
            <a:r>
              <a:rPr lang="en-US" sz="4000" b="1" dirty="0"/>
              <a:t>Property Protection/Life Safety</a:t>
            </a:r>
          </a:p>
          <a:p>
            <a:endParaRPr lang="en-US" sz="4000" b="1" dirty="0"/>
          </a:p>
          <a:p>
            <a:pPr algn="ctr"/>
            <a:r>
              <a:rPr lang="en-US" sz="4000" b="1" dirty="0"/>
              <a:t>What is the goal?</a:t>
            </a:r>
          </a:p>
        </p:txBody>
      </p:sp>
    </p:spTree>
    <p:extLst>
      <p:ext uri="{BB962C8B-B14F-4D97-AF65-F5344CB8AC3E}">
        <p14:creationId xmlns:p14="http://schemas.microsoft.com/office/powerpoint/2010/main" val="674017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245CE7-997F-85F0-7D1F-BB26147C851C}"/>
              </a:ext>
            </a:extLst>
          </p:cNvPr>
          <p:cNvSpPr>
            <a:spLocks noGrp="1"/>
          </p:cNvSpPr>
          <p:nvPr>
            <p:ph type="sldNum" sz="quarter" idx="12"/>
          </p:nvPr>
        </p:nvSpPr>
        <p:spPr/>
        <p:txBody>
          <a:bodyPr/>
          <a:lstStyle/>
          <a:p>
            <a:fld id="{FCCC9066-DBE8-4CF8-8A1C-2EBC87DF690F}" type="slidenum">
              <a:rPr lang="en-US" smtClean="0"/>
              <a:t>24</a:t>
            </a:fld>
            <a:endParaRPr lang="en-US" dirty="0"/>
          </a:p>
        </p:txBody>
      </p:sp>
      <p:pic>
        <p:nvPicPr>
          <p:cNvPr id="12" name="Content Placeholder 11" descr="A picture containing outdoor, old, dirt&#10;&#10;Description automatically generated">
            <a:extLst>
              <a:ext uri="{FF2B5EF4-FFF2-40B4-BE49-F238E27FC236}">
                <a16:creationId xmlns:a16="http://schemas.microsoft.com/office/drawing/2014/main" id="{4E9316D0-272B-4C8C-197F-97267A0DB820}"/>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418563" y="191659"/>
            <a:ext cx="9081104" cy="6097381"/>
          </a:xfrm>
        </p:spPr>
      </p:pic>
    </p:spTree>
    <p:extLst>
      <p:ext uri="{BB962C8B-B14F-4D97-AF65-F5344CB8AC3E}">
        <p14:creationId xmlns:p14="http://schemas.microsoft.com/office/powerpoint/2010/main" val="2616363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51408" y="1097465"/>
            <a:ext cx="7854779" cy="646331"/>
          </a:xfrm>
          <a:prstGeom prst="rect">
            <a:avLst/>
          </a:prstGeom>
          <a:noFill/>
        </p:spPr>
        <p:txBody>
          <a:bodyPr wrap="none" rtlCol="0">
            <a:spAutoFit/>
          </a:bodyPr>
          <a:lstStyle/>
          <a:p>
            <a:r>
              <a:rPr lang="en-US" sz="3600" b="1" dirty="0"/>
              <a:t>Property Protection or Life Safety?</a:t>
            </a:r>
          </a:p>
        </p:txBody>
      </p:sp>
      <p:sp>
        <p:nvSpPr>
          <p:cNvPr id="4" name="TextBox 3"/>
          <p:cNvSpPr txBox="1"/>
          <p:nvPr/>
        </p:nvSpPr>
        <p:spPr>
          <a:xfrm>
            <a:off x="481103" y="2154582"/>
            <a:ext cx="7146684" cy="4139595"/>
          </a:xfrm>
          <a:prstGeom prst="rect">
            <a:avLst/>
          </a:prstGeom>
          <a:noFill/>
        </p:spPr>
        <p:txBody>
          <a:bodyPr wrap="square" rtlCol="0">
            <a:spAutoFit/>
          </a:bodyPr>
          <a:lstStyle/>
          <a:p>
            <a:r>
              <a:rPr lang="en-US" sz="2400" b="1" dirty="0">
                <a:solidFill>
                  <a:schemeClr val="accent2">
                    <a:lumMod val="75000"/>
                  </a:schemeClr>
                </a:solidFill>
              </a:rPr>
              <a:t>NFPA 13 - Property Protection</a:t>
            </a:r>
          </a:p>
          <a:p>
            <a:pPr marL="342900" indent="-342900">
              <a:spcBef>
                <a:spcPts val="600"/>
              </a:spcBef>
              <a:buClr>
                <a:schemeClr val="accent2">
                  <a:lumMod val="75000"/>
                </a:schemeClr>
              </a:buClr>
              <a:buFont typeface="Courier New" panose="02070309020205020404" pitchFamily="49" charset="0"/>
              <a:buChar char="o"/>
            </a:pPr>
            <a:r>
              <a:rPr lang="en-US" sz="2400" dirty="0"/>
              <a:t>Design intent: wet contents or extinguish*</a:t>
            </a:r>
          </a:p>
          <a:p>
            <a:pPr marL="342900" indent="-342900">
              <a:buClr>
                <a:schemeClr val="accent2">
                  <a:lumMod val="75000"/>
                </a:schemeClr>
              </a:buClr>
              <a:buFont typeface="Courier New" panose="02070309020205020404" pitchFamily="49" charset="0"/>
              <a:buChar char="o"/>
            </a:pPr>
            <a:r>
              <a:rPr lang="en-US" sz="2400" dirty="0"/>
              <a:t>Accomplished by</a:t>
            </a:r>
          </a:p>
          <a:p>
            <a:pPr marL="800100" lvl="1" indent="-342900">
              <a:buClr>
                <a:schemeClr val="accent2">
                  <a:lumMod val="75000"/>
                </a:schemeClr>
              </a:buClr>
              <a:buFont typeface="Courier New" panose="02070309020205020404" pitchFamily="49" charset="0"/>
              <a:buChar char="o"/>
            </a:pPr>
            <a:r>
              <a:rPr lang="en-US" sz="2400" dirty="0"/>
              <a:t>Sprinkler coverage</a:t>
            </a:r>
          </a:p>
          <a:p>
            <a:pPr marL="800100" lvl="1" indent="-342900">
              <a:buClr>
                <a:schemeClr val="accent2">
                  <a:lumMod val="75000"/>
                </a:schemeClr>
              </a:buClr>
              <a:buFont typeface="Courier New" panose="02070309020205020404" pitchFamily="49" charset="0"/>
              <a:buChar char="o"/>
            </a:pPr>
            <a:r>
              <a:rPr lang="en-US" sz="2400" dirty="0"/>
              <a:t>Amount and pattern</a:t>
            </a:r>
          </a:p>
          <a:p>
            <a:pPr marL="800100" lvl="1" indent="-342900">
              <a:buClr>
                <a:schemeClr val="accent2">
                  <a:lumMod val="75000"/>
                </a:schemeClr>
              </a:buClr>
              <a:buFont typeface="Courier New" panose="02070309020205020404" pitchFamily="49" charset="0"/>
              <a:buChar char="o"/>
            </a:pPr>
            <a:r>
              <a:rPr lang="en-US" sz="2400" dirty="0"/>
              <a:t>Water supply</a:t>
            </a:r>
          </a:p>
          <a:p>
            <a:pPr marL="800100" lvl="1" indent="-342900">
              <a:buClr>
                <a:schemeClr val="accent2">
                  <a:lumMod val="75000"/>
                </a:schemeClr>
              </a:buClr>
              <a:buFont typeface="Courier New" panose="02070309020205020404" pitchFamily="49" charset="0"/>
              <a:buChar char="o"/>
            </a:pPr>
            <a:r>
              <a:rPr lang="en-US" sz="2400" dirty="0"/>
              <a:t>Control or suppression mode</a:t>
            </a:r>
          </a:p>
          <a:p>
            <a:pPr marL="800100" lvl="1" indent="-342900">
              <a:buClr>
                <a:schemeClr val="accent2">
                  <a:lumMod val="75000"/>
                </a:schemeClr>
              </a:buClr>
              <a:buFont typeface="Courier New" panose="02070309020205020404" pitchFamily="49" charset="0"/>
              <a:buChar char="o"/>
            </a:pPr>
            <a:r>
              <a:rPr lang="en-US" sz="2400" dirty="0"/>
              <a:t>Also effective for life safety</a:t>
            </a:r>
          </a:p>
          <a:p>
            <a:pPr marL="342900" indent="-342900">
              <a:buClr>
                <a:schemeClr val="accent2">
                  <a:lumMod val="75000"/>
                </a:schemeClr>
              </a:buClr>
              <a:buFont typeface="Courier New" panose="02070309020205020404" pitchFamily="49" charset="0"/>
              <a:buChar char="o"/>
            </a:pPr>
            <a:r>
              <a:rPr lang="en-US" sz="2400" dirty="0"/>
              <a:t>UL 199/1767</a:t>
            </a:r>
          </a:p>
          <a:p>
            <a:r>
              <a:rPr lang="en-US" sz="2400" dirty="0"/>
              <a:t>* </a:t>
            </a:r>
            <a:r>
              <a:rPr lang="en-US" sz="1600" dirty="0"/>
              <a:t>Special application ESFR: Early-Suppression Fast-Response</a:t>
            </a:r>
          </a:p>
          <a:p>
            <a:endParaRPr lang="en-US" dirty="0"/>
          </a:p>
        </p:txBody>
      </p:sp>
      <p:sp>
        <p:nvSpPr>
          <p:cNvPr id="5" name="TextBox 4"/>
          <p:cNvSpPr txBox="1"/>
          <p:nvPr/>
        </p:nvSpPr>
        <p:spPr>
          <a:xfrm>
            <a:off x="6904984" y="2154582"/>
            <a:ext cx="5410200" cy="3862596"/>
          </a:xfrm>
          <a:prstGeom prst="rect">
            <a:avLst/>
          </a:prstGeom>
          <a:noFill/>
        </p:spPr>
        <p:txBody>
          <a:bodyPr wrap="square" rtlCol="0">
            <a:spAutoFit/>
          </a:bodyPr>
          <a:lstStyle/>
          <a:p>
            <a:r>
              <a:rPr lang="en-US" sz="2400" b="1" dirty="0">
                <a:solidFill>
                  <a:schemeClr val="accent2">
                    <a:lumMod val="75000"/>
                  </a:schemeClr>
                </a:solidFill>
              </a:rPr>
              <a:t>NFPA13R/NFPA 13D -Life Safety</a:t>
            </a:r>
          </a:p>
          <a:p>
            <a:pPr marL="342900" indent="-342900">
              <a:spcBef>
                <a:spcPts val="600"/>
              </a:spcBef>
              <a:buClr>
                <a:schemeClr val="accent2">
                  <a:lumMod val="75000"/>
                </a:schemeClr>
              </a:buClr>
              <a:buFont typeface="Courier New" panose="02070309020205020404" pitchFamily="49" charset="0"/>
              <a:buChar char="o"/>
            </a:pPr>
            <a:r>
              <a:rPr lang="en-US" sz="2400" dirty="0"/>
              <a:t>Design intent: prevent flashover</a:t>
            </a:r>
          </a:p>
          <a:p>
            <a:pPr marL="342900" indent="-342900">
              <a:buClr>
                <a:schemeClr val="accent2">
                  <a:lumMod val="75000"/>
                </a:schemeClr>
              </a:buClr>
              <a:buFont typeface="Courier New" panose="02070309020205020404" pitchFamily="49" charset="0"/>
              <a:buChar char="o"/>
            </a:pPr>
            <a:r>
              <a:rPr lang="en-US" sz="2400" dirty="0"/>
              <a:t>Accomplished by</a:t>
            </a:r>
          </a:p>
          <a:p>
            <a:pPr marL="800100" lvl="1" indent="-342900">
              <a:buClr>
                <a:schemeClr val="accent2">
                  <a:lumMod val="75000"/>
                </a:schemeClr>
              </a:buClr>
              <a:buFont typeface="Courier New" panose="02070309020205020404" pitchFamily="49" charset="0"/>
              <a:buChar char="o"/>
            </a:pPr>
            <a:r>
              <a:rPr lang="en-US" sz="2400" dirty="0"/>
              <a:t>Sprinkler coverage</a:t>
            </a:r>
          </a:p>
          <a:p>
            <a:pPr marL="800100" lvl="1" indent="-342900">
              <a:buClr>
                <a:schemeClr val="accent2">
                  <a:lumMod val="75000"/>
                </a:schemeClr>
              </a:buClr>
              <a:buFont typeface="Courier New" panose="02070309020205020404" pitchFamily="49" charset="0"/>
              <a:buChar char="o"/>
            </a:pPr>
            <a:r>
              <a:rPr lang="en-US" sz="2400" dirty="0"/>
              <a:t>Amount and pattern</a:t>
            </a:r>
          </a:p>
          <a:p>
            <a:pPr marL="800100" lvl="1" indent="-342900">
              <a:buClr>
                <a:schemeClr val="accent2">
                  <a:lumMod val="75000"/>
                </a:schemeClr>
              </a:buClr>
              <a:buFont typeface="Courier New" panose="02070309020205020404" pitchFamily="49" charset="0"/>
              <a:buChar char="o"/>
            </a:pPr>
            <a:r>
              <a:rPr lang="en-US" sz="2400" dirty="0"/>
              <a:t>Water supply</a:t>
            </a:r>
          </a:p>
          <a:p>
            <a:pPr marL="800100" lvl="1" indent="-342900">
              <a:buClr>
                <a:schemeClr val="accent2">
                  <a:lumMod val="75000"/>
                </a:schemeClr>
              </a:buClr>
              <a:buFont typeface="Courier New" panose="02070309020205020404" pitchFamily="49" charset="0"/>
              <a:buChar char="o"/>
            </a:pPr>
            <a:r>
              <a:rPr lang="en-US" sz="2400" dirty="0"/>
              <a:t>Control mode</a:t>
            </a:r>
          </a:p>
          <a:p>
            <a:pPr marL="342900" indent="-342900">
              <a:buClr>
                <a:schemeClr val="accent2">
                  <a:lumMod val="75000"/>
                </a:schemeClr>
              </a:buClr>
              <a:buFont typeface="Courier New" panose="02070309020205020404" pitchFamily="49" charset="0"/>
              <a:buChar char="o"/>
            </a:pPr>
            <a:r>
              <a:rPr lang="en-US" sz="2400" dirty="0"/>
              <a:t>UL 199</a:t>
            </a:r>
          </a:p>
          <a:p>
            <a:endParaRPr lang="en-US" sz="2400" dirty="0"/>
          </a:p>
          <a:p>
            <a:endParaRPr lang="en-US" sz="2400" dirty="0"/>
          </a:p>
        </p:txBody>
      </p:sp>
    </p:spTree>
    <p:extLst>
      <p:ext uri="{BB962C8B-B14F-4D97-AF65-F5344CB8AC3E}">
        <p14:creationId xmlns:p14="http://schemas.microsoft.com/office/powerpoint/2010/main" val="265438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70044" y="1863299"/>
            <a:ext cx="10608185" cy="3231654"/>
          </a:xfrm>
          <a:prstGeom prst="rect">
            <a:avLst/>
          </a:prstGeom>
          <a:noFill/>
        </p:spPr>
        <p:txBody>
          <a:bodyPr wrap="square" rtlCol="0">
            <a:spAutoFit/>
          </a:bodyPr>
          <a:lstStyle/>
          <a:p>
            <a:pPr marL="571500" indent="-571500">
              <a:buClr>
                <a:schemeClr val="accent2">
                  <a:lumMod val="75000"/>
                </a:schemeClr>
              </a:buClr>
              <a:buFont typeface="Courier New" panose="02070309020205020404" pitchFamily="49" charset="0"/>
              <a:buChar char="o"/>
            </a:pPr>
            <a:r>
              <a:rPr lang="en-US" sz="3200" dirty="0"/>
              <a:t>Not an “either/or” proposition</a:t>
            </a:r>
          </a:p>
          <a:p>
            <a:pPr marL="1485900" lvl="2" indent="-571500">
              <a:buClr>
                <a:schemeClr val="accent2">
                  <a:lumMod val="75000"/>
                </a:schemeClr>
              </a:buClr>
              <a:buFont typeface="Courier New" panose="02070309020205020404" pitchFamily="49" charset="0"/>
              <a:buChar char="o"/>
            </a:pPr>
            <a:endParaRPr lang="en-US" sz="3200" dirty="0"/>
          </a:p>
          <a:p>
            <a:pPr marL="571500" indent="-287338">
              <a:buClr>
                <a:schemeClr val="accent2">
                  <a:lumMod val="75000"/>
                </a:schemeClr>
              </a:buClr>
              <a:buFont typeface="Courier New" panose="02070309020205020404" pitchFamily="49" charset="0"/>
              <a:buChar char="o"/>
            </a:pPr>
            <a:r>
              <a:rPr lang="en-US" sz="2800" dirty="0"/>
              <a:t>Sprinklers designed for life safety can be effective for property protection.</a:t>
            </a:r>
          </a:p>
          <a:p>
            <a:pPr marL="571500" indent="-287338">
              <a:buClr>
                <a:schemeClr val="accent2">
                  <a:lumMod val="75000"/>
                </a:schemeClr>
              </a:buClr>
              <a:buFont typeface="Courier New" panose="02070309020205020404" pitchFamily="49" charset="0"/>
              <a:buChar char="o"/>
            </a:pPr>
            <a:endParaRPr lang="en-US" sz="2800" dirty="0"/>
          </a:p>
          <a:p>
            <a:pPr marL="571500" indent="-287338">
              <a:buClr>
                <a:schemeClr val="accent2">
                  <a:lumMod val="75000"/>
                </a:schemeClr>
              </a:buClr>
              <a:buFont typeface="Courier New" panose="02070309020205020404" pitchFamily="49" charset="0"/>
              <a:buChar char="o"/>
            </a:pPr>
            <a:r>
              <a:rPr lang="en-US" sz="2800" dirty="0"/>
              <a:t>Sprinklers designed for property protection are proved effective for life safety.</a:t>
            </a:r>
          </a:p>
        </p:txBody>
      </p:sp>
      <p:sp>
        <p:nvSpPr>
          <p:cNvPr id="5" name="TextBox 4"/>
          <p:cNvSpPr txBox="1"/>
          <p:nvPr/>
        </p:nvSpPr>
        <p:spPr>
          <a:xfrm>
            <a:off x="1055745" y="972440"/>
            <a:ext cx="8991600" cy="707886"/>
          </a:xfrm>
          <a:prstGeom prst="rect">
            <a:avLst/>
          </a:prstGeom>
          <a:noFill/>
        </p:spPr>
        <p:txBody>
          <a:bodyPr wrap="square" rtlCol="0">
            <a:spAutoFit/>
          </a:bodyPr>
          <a:lstStyle/>
          <a:p>
            <a:r>
              <a:rPr lang="en-US" sz="4000" b="1" dirty="0"/>
              <a:t>Property Protection/Life Safety</a:t>
            </a:r>
          </a:p>
        </p:txBody>
      </p:sp>
    </p:spTree>
    <p:extLst>
      <p:ext uri="{BB962C8B-B14F-4D97-AF65-F5344CB8AC3E}">
        <p14:creationId xmlns:p14="http://schemas.microsoft.com/office/powerpoint/2010/main" val="83991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Sprinkler Design Standards</a:t>
            </a:r>
          </a:p>
        </p:txBody>
      </p:sp>
      <p:sp>
        <p:nvSpPr>
          <p:cNvPr id="3" name="Slide Number Placeholder 2"/>
          <p:cNvSpPr>
            <a:spLocks noGrp="1"/>
          </p:cNvSpPr>
          <p:nvPr>
            <p:ph type="sldNum" sz="quarter" idx="11"/>
          </p:nvPr>
        </p:nvSpPr>
        <p:spPr>
          <a:xfrm>
            <a:off x="5562600" y="6492877"/>
            <a:ext cx="2133600" cy="365125"/>
          </a:xfrm>
          <a:prstGeom prst="rect">
            <a:avLst/>
          </a:prstGeom>
        </p:spPr>
        <p:txBody>
          <a:bodyPr/>
          <a:lstStyle>
            <a:defPPr>
              <a:defRPr lang="en-US"/>
            </a:defPPr>
            <a:lvl1pPr marL="0" algn="r" defTabSz="914400" rtl="0" eaLnBrk="1" latinLnBrk="0" hangingPunct="1">
              <a:defRPr sz="10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8B5DA1B-6C24-4748-B347-265A9C40C776}" type="slidenum">
              <a:rPr lang="en-US" smtClean="0">
                <a:solidFill>
                  <a:srgbClr val="000000"/>
                </a:solidFill>
              </a:rPr>
              <a:pPr>
                <a:defRPr/>
              </a:pPr>
              <a:t>27</a:t>
            </a:fld>
            <a:endParaRPr lang="en-US" dirty="0"/>
          </a:p>
        </p:txBody>
      </p:sp>
      <p:graphicFrame>
        <p:nvGraphicFramePr>
          <p:cNvPr id="5" name="Table 6">
            <a:extLst>
              <a:ext uri="{FF2B5EF4-FFF2-40B4-BE49-F238E27FC236}">
                <a16:creationId xmlns:a16="http://schemas.microsoft.com/office/drawing/2014/main" id="{92FB91E3-A5B4-CF8B-8112-E6DEB4A85126}"/>
              </a:ext>
            </a:extLst>
          </p:cNvPr>
          <p:cNvGraphicFramePr>
            <a:graphicFrameLocks noGrp="1"/>
          </p:cNvGraphicFramePr>
          <p:nvPr>
            <p:extLst>
              <p:ext uri="{D42A27DB-BD31-4B8C-83A1-F6EECF244321}">
                <p14:modId xmlns:p14="http://schemas.microsoft.com/office/powerpoint/2010/main" val="3570270125"/>
              </p:ext>
            </p:extLst>
          </p:nvPr>
        </p:nvGraphicFramePr>
        <p:xfrm>
          <a:off x="629371" y="1737360"/>
          <a:ext cx="10933258" cy="3955201"/>
        </p:xfrm>
        <a:graphic>
          <a:graphicData uri="http://schemas.openxmlformats.org/drawingml/2006/table">
            <a:tbl>
              <a:tblPr firstRow="1" bandRow="1">
                <a:tableStyleId>{9DCAF9ED-07DC-4A11-8D7F-57B35C25682E}</a:tableStyleId>
              </a:tblPr>
              <a:tblGrid>
                <a:gridCol w="1854749">
                  <a:extLst>
                    <a:ext uri="{9D8B030D-6E8A-4147-A177-3AD203B41FA5}">
                      <a16:colId xmlns:a16="http://schemas.microsoft.com/office/drawing/2014/main" val="1678127111"/>
                    </a:ext>
                  </a:extLst>
                </a:gridCol>
                <a:gridCol w="1186675">
                  <a:extLst>
                    <a:ext uri="{9D8B030D-6E8A-4147-A177-3AD203B41FA5}">
                      <a16:colId xmlns:a16="http://schemas.microsoft.com/office/drawing/2014/main" val="1795176265"/>
                    </a:ext>
                  </a:extLst>
                </a:gridCol>
                <a:gridCol w="7891834">
                  <a:extLst>
                    <a:ext uri="{9D8B030D-6E8A-4147-A177-3AD203B41FA5}">
                      <a16:colId xmlns:a16="http://schemas.microsoft.com/office/drawing/2014/main" val="2706995517"/>
                    </a:ext>
                  </a:extLst>
                </a:gridCol>
              </a:tblGrid>
              <a:tr h="573388">
                <a:tc>
                  <a:txBody>
                    <a:bodyPr/>
                    <a:lstStyle/>
                    <a:p>
                      <a:pPr algn="ctr"/>
                      <a:r>
                        <a:rPr lang="en-US" sz="2400" dirty="0"/>
                        <a:t>IBC</a:t>
                      </a:r>
                    </a:p>
                  </a:txBody>
                  <a:tcPr/>
                </a:tc>
                <a:tc>
                  <a:txBody>
                    <a:bodyPr/>
                    <a:lstStyle/>
                    <a:p>
                      <a:pPr algn="ctr"/>
                      <a:r>
                        <a:rPr lang="en-US" sz="2400" dirty="0"/>
                        <a:t>NFPA</a:t>
                      </a:r>
                    </a:p>
                  </a:txBody>
                  <a:tcPr/>
                </a:tc>
                <a:tc>
                  <a:txBody>
                    <a:bodyPr/>
                    <a:lstStyle/>
                    <a:p>
                      <a:pPr algn="ctr"/>
                      <a:r>
                        <a:rPr lang="en-US" sz="2400" dirty="0"/>
                        <a:t>Application</a:t>
                      </a:r>
                    </a:p>
                  </a:txBody>
                  <a:tcPr/>
                </a:tc>
                <a:extLst>
                  <a:ext uri="{0D108BD9-81ED-4DB2-BD59-A6C34878D82A}">
                    <a16:rowId xmlns:a16="http://schemas.microsoft.com/office/drawing/2014/main" val="1170666266"/>
                  </a:ext>
                </a:extLst>
              </a:tr>
              <a:tr h="954551">
                <a:tc>
                  <a:txBody>
                    <a:bodyPr/>
                    <a:lstStyle/>
                    <a:p>
                      <a:pPr algn="l">
                        <a:lnSpc>
                          <a:spcPct val="150000"/>
                        </a:lnSpc>
                        <a:spcBef>
                          <a:spcPts val="600"/>
                        </a:spcBef>
                        <a:spcAft>
                          <a:spcPts val="600"/>
                        </a:spcAft>
                      </a:pPr>
                      <a:r>
                        <a:rPr lang="en-US" sz="2800" dirty="0"/>
                        <a:t>§903.3.1.1</a:t>
                      </a:r>
                    </a:p>
                  </a:txBody>
                  <a:tcPr anchor="ctr"/>
                </a:tc>
                <a:tc>
                  <a:txBody>
                    <a:bodyPr/>
                    <a:lstStyle/>
                    <a:p>
                      <a:pPr algn="ctr">
                        <a:lnSpc>
                          <a:spcPct val="150000"/>
                        </a:lnSpc>
                        <a:spcBef>
                          <a:spcPts val="600"/>
                        </a:spcBef>
                        <a:spcAft>
                          <a:spcPts val="600"/>
                        </a:spcAft>
                      </a:pPr>
                      <a:r>
                        <a:rPr lang="en-US" sz="2800" dirty="0">
                          <a:solidFill>
                            <a:schemeClr val="tx1"/>
                          </a:solidFill>
                        </a:rPr>
                        <a:t>13</a:t>
                      </a:r>
                    </a:p>
                  </a:txBody>
                  <a:tcPr anchor="ctr">
                    <a:lnR w="12700" cap="flat" cmpd="sng" algn="ctr">
                      <a:solidFill>
                        <a:schemeClr val="tx1"/>
                      </a:solidFill>
                      <a:prstDash val="solid"/>
                      <a:round/>
                      <a:headEnd type="none" w="med" len="med"/>
                      <a:tailEnd type="none" w="med" len="med"/>
                    </a:lnR>
                  </a:tcPr>
                </a:tc>
                <a:tc>
                  <a:txBody>
                    <a:bodyPr/>
                    <a:lstStyle/>
                    <a:p>
                      <a:pPr algn="l">
                        <a:lnSpc>
                          <a:spcPct val="150000"/>
                        </a:lnSpc>
                        <a:spcBef>
                          <a:spcPts val="600"/>
                        </a:spcBef>
                        <a:spcAft>
                          <a:spcPts val="600"/>
                        </a:spcAft>
                      </a:pPr>
                      <a:r>
                        <a:rPr lang="en-US" sz="2800" dirty="0">
                          <a:solidFill>
                            <a:schemeClr val="tx1"/>
                          </a:solidFill>
                        </a:rPr>
                        <a:t>All, except where 13R or 13D allowed</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18439613"/>
                  </a:ext>
                </a:extLst>
              </a:tr>
              <a:tr h="954551">
                <a:tc>
                  <a:txBody>
                    <a:bodyPr/>
                    <a:lstStyle/>
                    <a:p>
                      <a:pPr algn="l">
                        <a:lnSpc>
                          <a:spcPct val="150000"/>
                        </a:lnSpc>
                        <a:spcBef>
                          <a:spcPts val="600"/>
                        </a:spcBef>
                        <a:spcAft>
                          <a:spcPts val="600"/>
                        </a:spcAft>
                      </a:pPr>
                      <a:r>
                        <a:rPr lang="en-US" sz="2800" dirty="0"/>
                        <a:t>§903.3.1.2</a:t>
                      </a:r>
                    </a:p>
                  </a:txBody>
                  <a:tcPr anchor="ctr"/>
                </a:tc>
                <a:tc>
                  <a:txBody>
                    <a:bodyPr/>
                    <a:lstStyle/>
                    <a:p>
                      <a:pPr algn="ctr">
                        <a:lnSpc>
                          <a:spcPct val="150000"/>
                        </a:lnSpc>
                        <a:spcBef>
                          <a:spcPts val="600"/>
                        </a:spcBef>
                        <a:spcAft>
                          <a:spcPts val="600"/>
                        </a:spcAft>
                      </a:pPr>
                      <a:r>
                        <a:rPr lang="en-US" sz="2800" dirty="0">
                          <a:solidFill>
                            <a:schemeClr val="tx1"/>
                          </a:solidFill>
                        </a:rPr>
                        <a:t>13R</a:t>
                      </a:r>
                    </a:p>
                  </a:txBody>
                  <a:tcPr anchor="ctr">
                    <a:lnR w="12700" cap="flat" cmpd="sng" algn="ctr">
                      <a:solidFill>
                        <a:schemeClr val="tx1"/>
                      </a:solidFill>
                      <a:prstDash val="solid"/>
                      <a:round/>
                      <a:headEnd type="none" w="med" len="med"/>
                      <a:tailEnd type="none" w="med" len="med"/>
                    </a:lnR>
                  </a:tcPr>
                </a:tc>
                <a:tc>
                  <a:txBody>
                    <a:bodyPr/>
                    <a:lstStyle/>
                    <a:p>
                      <a:pPr algn="l">
                        <a:lnSpc>
                          <a:spcPct val="100000"/>
                        </a:lnSpc>
                        <a:spcBef>
                          <a:spcPts val="0"/>
                        </a:spcBef>
                        <a:spcAft>
                          <a:spcPts val="0"/>
                        </a:spcAft>
                      </a:pPr>
                      <a:r>
                        <a:rPr lang="en-US" sz="2800" dirty="0">
                          <a:solidFill>
                            <a:schemeClr val="tx1"/>
                          </a:solidFill>
                        </a:rPr>
                        <a:t>Multi-family residential not exceeding four stories or 60 feet in height</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21909390"/>
                  </a:ext>
                </a:extLst>
              </a:tr>
              <a:tr h="954551">
                <a:tc>
                  <a:txBody>
                    <a:bodyPr/>
                    <a:lstStyle/>
                    <a:p>
                      <a:pPr algn="l">
                        <a:lnSpc>
                          <a:spcPct val="100000"/>
                        </a:lnSpc>
                        <a:spcBef>
                          <a:spcPts val="600"/>
                        </a:spcBef>
                        <a:spcAft>
                          <a:spcPts val="600"/>
                        </a:spcAft>
                      </a:pPr>
                      <a:r>
                        <a:rPr lang="en-US" sz="2800" dirty="0"/>
                        <a:t>§903.3.1.3</a:t>
                      </a:r>
                    </a:p>
                  </a:txBody>
                  <a:tcPr anchor="ctr"/>
                </a:tc>
                <a:tc>
                  <a:txBody>
                    <a:bodyPr/>
                    <a:lstStyle/>
                    <a:p>
                      <a:pPr algn="ctr">
                        <a:lnSpc>
                          <a:spcPct val="100000"/>
                        </a:lnSpc>
                        <a:spcBef>
                          <a:spcPts val="600"/>
                        </a:spcBef>
                        <a:spcAft>
                          <a:spcPts val="600"/>
                        </a:spcAft>
                      </a:pPr>
                      <a:r>
                        <a:rPr lang="en-US" sz="2800" dirty="0"/>
                        <a:t>13D</a:t>
                      </a:r>
                    </a:p>
                  </a:txBody>
                  <a:tcPr anchor="ctr">
                    <a:lnR w="12700" cap="flat" cmpd="sng" algn="ctr">
                      <a:solidFill>
                        <a:schemeClr val="tx1"/>
                      </a:solidFill>
                      <a:prstDash val="solid"/>
                      <a:round/>
                      <a:headEnd type="none" w="med" len="med"/>
                      <a:tailEnd type="none" w="med" len="med"/>
                    </a:lnR>
                  </a:tcPr>
                </a:tc>
                <a:tc rowSpan="2">
                  <a:txBody>
                    <a:bodyPr/>
                    <a:lstStyle/>
                    <a:p>
                      <a:pPr algn="l">
                        <a:lnSpc>
                          <a:spcPct val="100000"/>
                        </a:lnSpc>
                        <a:spcBef>
                          <a:spcPts val="600"/>
                        </a:spcBef>
                        <a:spcAft>
                          <a:spcPts val="600"/>
                        </a:spcAft>
                      </a:pPr>
                      <a:r>
                        <a:rPr lang="en-US" sz="2800" dirty="0"/>
                        <a:t>One- and two-family dwellings and townhouses</a:t>
                      </a:r>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65014754"/>
                  </a:ext>
                </a:extLst>
              </a:tr>
              <a:tr h="0">
                <a:tc>
                  <a:txBody>
                    <a:bodyPr/>
                    <a:lstStyle/>
                    <a:p>
                      <a:pPr algn="l">
                        <a:lnSpc>
                          <a:spcPct val="100000"/>
                        </a:lnSpc>
                        <a:spcBef>
                          <a:spcPts val="600"/>
                        </a:spcBef>
                        <a:spcAft>
                          <a:spcPts val="600"/>
                        </a:spcAft>
                      </a:pPr>
                      <a:r>
                        <a:rPr lang="en-US" sz="2800" dirty="0"/>
                        <a:t>IRC R§313</a:t>
                      </a:r>
                    </a:p>
                  </a:txBody>
                  <a:tcPr anchor="ctr"/>
                </a:tc>
                <a:tc>
                  <a:txBody>
                    <a:bodyPr/>
                    <a:lstStyle/>
                    <a:p>
                      <a:pPr algn="ctr">
                        <a:lnSpc>
                          <a:spcPct val="100000"/>
                        </a:lnSpc>
                        <a:spcBef>
                          <a:spcPts val="0"/>
                        </a:spcBef>
                        <a:spcAft>
                          <a:spcPts val="0"/>
                        </a:spcAft>
                      </a:pPr>
                      <a:r>
                        <a:rPr lang="en-US" sz="2800" dirty="0"/>
                        <a:t> P2904</a:t>
                      </a:r>
                    </a:p>
                  </a:txBody>
                  <a:tcPr anchor="ctr">
                    <a:lnR w="12700" cap="flat" cmpd="sng" algn="ctr">
                      <a:solidFill>
                        <a:schemeClr val="tx1"/>
                      </a:solidFill>
                      <a:prstDash val="solid"/>
                      <a:round/>
                      <a:headEnd type="none" w="med" len="med"/>
                      <a:tailEnd type="none" w="med" len="med"/>
                    </a:lnR>
                  </a:tcPr>
                </a:tc>
                <a:tc vMerge="1">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2800" dirty="0"/>
                        <a:t>One- and two-family dwellings and townhouses</a:t>
                      </a:r>
                    </a:p>
                    <a:p>
                      <a:pPr algn="l">
                        <a:lnSpc>
                          <a:spcPct val="100000"/>
                        </a:lnSpc>
                        <a:spcBef>
                          <a:spcPts val="600"/>
                        </a:spcBef>
                        <a:spcAft>
                          <a:spcPts val="600"/>
                        </a:spcAft>
                      </a:pPr>
                      <a:endParaRPr lang="en-US" sz="2800" dirty="0"/>
                    </a:p>
                  </a:txBody>
                  <a:tcPr anchor="ctr"/>
                </a:tc>
                <a:extLst>
                  <a:ext uri="{0D108BD9-81ED-4DB2-BD59-A6C34878D82A}">
                    <a16:rowId xmlns:a16="http://schemas.microsoft.com/office/drawing/2014/main" val="2286999737"/>
                  </a:ext>
                </a:extLst>
              </a:tr>
            </a:tbl>
          </a:graphicData>
        </a:graphic>
      </p:graphicFrame>
    </p:spTree>
    <p:custDataLst>
      <p:tags r:id="rId1"/>
    </p:custDataLst>
    <p:extLst>
      <p:ext uri="{BB962C8B-B14F-4D97-AF65-F5344CB8AC3E}">
        <p14:creationId xmlns:p14="http://schemas.microsoft.com/office/powerpoint/2010/main" val="2271778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87465-FE69-625B-84B3-6F25941D754C}"/>
              </a:ext>
            </a:extLst>
          </p:cNvPr>
          <p:cNvSpPr>
            <a:spLocks noGrp="1"/>
          </p:cNvSpPr>
          <p:nvPr>
            <p:ph type="title"/>
          </p:nvPr>
        </p:nvSpPr>
        <p:spPr>
          <a:xfrm>
            <a:off x="457199" y="594359"/>
            <a:ext cx="3509320" cy="2286000"/>
          </a:xfrm>
        </p:spPr>
        <p:txBody>
          <a:bodyPr/>
          <a:lstStyle/>
          <a:p>
            <a:r>
              <a:rPr lang="en-US" b="1" dirty="0"/>
              <a:t>SYSTEM DESIGN</a:t>
            </a:r>
            <a:br>
              <a:rPr lang="en-US" b="1" dirty="0"/>
            </a:br>
            <a:r>
              <a:rPr lang="en-US" b="1" dirty="0"/>
              <a:t>CRITERIA</a:t>
            </a:r>
          </a:p>
        </p:txBody>
      </p:sp>
      <p:pic>
        <p:nvPicPr>
          <p:cNvPr id="2" name="Content Placeholder 1">
            <a:extLst>
              <a:ext uri="{FF2B5EF4-FFF2-40B4-BE49-F238E27FC236}">
                <a16:creationId xmlns:a16="http://schemas.microsoft.com/office/drawing/2014/main" id="{9A372890-9C9B-5121-9083-A497B2B59D0C}"/>
              </a:ext>
            </a:extLst>
          </p:cNvPr>
          <p:cNvPicPr>
            <a:picLocks noGrp="1" noChangeAspect="1"/>
          </p:cNvPicPr>
          <p:nvPr>
            <p:ph idx="1"/>
          </p:nvPr>
        </p:nvPicPr>
        <p:blipFill>
          <a:blip r:embed="rId2"/>
          <a:stretch>
            <a:fillRect/>
          </a:stretch>
        </p:blipFill>
        <p:spPr>
          <a:xfrm>
            <a:off x="4959889" y="731838"/>
            <a:ext cx="6174297" cy="5257800"/>
          </a:xfrm>
          <a:prstGeom prst="rect">
            <a:avLst/>
          </a:prstGeom>
        </p:spPr>
      </p:pic>
      <p:sp>
        <p:nvSpPr>
          <p:cNvPr id="6" name="Text Placeholder 5">
            <a:extLst>
              <a:ext uri="{FF2B5EF4-FFF2-40B4-BE49-F238E27FC236}">
                <a16:creationId xmlns:a16="http://schemas.microsoft.com/office/drawing/2014/main" id="{6931251A-2B28-2B41-F1E0-85B2B90C4E49}"/>
              </a:ext>
            </a:extLst>
          </p:cNvPr>
          <p:cNvSpPr>
            <a:spLocks noGrp="1"/>
          </p:cNvSpPr>
          <p:nvPr>
            <p:ph type="body" sz="half" idx="2"/>
          </p:nvPr>
        </p:nvSpPr>
        <p:spPr/>
        <p:txBody>
          <a:bodyPr/>
          <a:lstStyle/>
          <a:p>
            <a:r>
              <a:rPr lang="en-US" b="1" dirty="0"/>
              <a:t>MODULE NO. 2</a:t>
            </a:r>
          </a:p>
        </p:txBody>
      </p:sp>
    </p:spTree>
    <p:extLst>
      <p:ext uri="{BB962C8B-B14F-4D97-AF65-F5344CB8AC3E}">
        <p14:creationId xmlns:p14="http://schemas.microsoft.com/office/powerpoint/2010/main" val="4170766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5025" y="1115664"/>
            <a:ext cx="10130060" cy="707886"/>
          </a:xfrm>
          <a:prstGeom prst="rect">
            <a:avLst/>
          </a:prstGeom>
          <a:noFill/>
        </p:spPr>
        <p:txBody>
          <a:bodyPr wrap="square" rtlCol="0">
            <a:spAutoFit/>
          </a:bodyPr>
          <a:lstStyle/>
          <a:p>
            <a:r>
              <a:rPr lang="en-US" sz="4000" b="1" dirty="0"/>
              <a:t>Property vs. Life: Design Differences</a:t>
            </a:r>
          </a:p>
        </p:txBody>
      </p:sp>
      <p:sp>
        <p:nvSpPr>
          <p:cNvPr id="5" name="TextBox 4"/>
          <p:cNvSpPr txBox="1"/>
          <p:nvPr/>
        </p:nvSpPr>
        <p:spPr>
          <a:xfrm>
            <a:off x="1985148" y="1925907"/>
            <a:ext cx="9409318" cy="3816429"/>
          </a:xfrm>
          <a:prstGeom prst="rect">
            <a:avLst/>
          </a:prstGeom>
          <a:noFill/>
        </p:spPr>
        <p:txBody>
          <a:bodyPr wrap="square" rtlCol="0">
            <a:spAutoFit/>
          </a:bodyPr>
          <a:lstStyle/>
          <a:p>
            <a:pPr marL="457200" indent="-457200">
              <a:spcAft>
                <a:spcPts val="1200"/>
              </a:spcAft>
              <a:buClr>
                <a:schemeClr val="accent2">
                  <a:lumMod val="75000"/>
                </a:schemeClr>
              </a:buClr>
              <a:buSzPct val="99000"/>
              <a:buFont typeface="Courier New" panose="02070309020205020404" pitchFamily="49" charset="0"/>
              <a:buChar char="o"/>
            </a:pPr>
            <a:r>
              <a:rPr lang="en-US" sz="3200" dirty="0"/>
              <a:t>Coverage</a:t>
            </a:r>
          </a:p>
          <a:p>
            <a:pPr marL="914400" lvl="1" indent="-457200">
              <a:spcAft>
                <a:spcPts val="1200"/>
              </a:spcAft>
              <a:buClr>
                <a:schemeClr val="accent2">
                  <a:lumMod val="75000"/>
                </a:schemeClr>
              </a:buClr>
              <a:buSzPct val="99000"/>
              <a:buFont typeface="Courier New" panose="02070309020205020404" pitchFamily="49" charset="0"/>
              <a:buChar char="o"/>
            </a:pPr>
            <a:r>
              <a:rPr lang="en-US" sz="3200" dirty="0"/>
              <a:t>Sprinkler discharge configuration</a:t>
            </a:r>
          </a:p>
          <a:p>
            <a:pPr marL="457200" indent="-457200">
              <a:spcAft>
                <a:spcPts val="1200"/>
              </a:spcAft>
              <a:buClr>
                <a:schemeClr val="accent2">
                  <a:lumMod val="75000"/>
                </a:schemeClr>
              </a:buClr>
              <a:buSzPct val="99000"/>
              <a:buFont typeface="Courier New" panose="02070309020205020404" pitchFamily="49" charset="0"/>
              <a:buChar char="o"/>
            </a:pPr>
            <a:r>
              <a:rPr lang="en-US" sz="3200" dirty="0"/>
              <a:t>  Water flow rates</a:t>
            </a:r>
          </a:p>
          <a:p>
            <a:pPr marL="457200" indent="-457200">
              <a:spcAft>
                <a:spcPts val="1200"/>
              </a:spcAft>
              <a:buClr>
                <a:schemeClr val="accent2">
                  <a:lumMod val="75000"/>
                </a:schemeClr>
              </a:buClr>
              <a:buSzPct val="99000"/>
              <a:buFont typeface="Courier New" panose="02070309020205020404" pitchFamily="49" charset="0"/>
              <a:buChar char="o"/>
            </a:pPr>
            <a:r>
              <a:rPr lang="en-US" sz="3200" dirty="0"/>
              <a:t>  Water supply for</a:t>
            </a:r>
          </a:p>
          <a:p>
            <a:pPr marL="1371600" lvl="2" indent="-457200">
              <a:spcAft>
                <a:spcPts val="1200"/>
              </a:spcAft>
              <a:buClr>
                <a:schemeClr val="accent2">
                  <a:lumMod val="75000"/>
                </a:schemeClr>
              </a:buClr>
              <a:buSzPct val="99000"/>
              <a:buFont typeface="Courier New" panose="02070309020205020404" pitchFamily="49" charset="0"/>
              <a:buChar char="o"/>
            </a:pPr>
            <a:r>
              <a:rPr lang="en-US" sz="3200" dirty="0"/>
              <a:t>Sprinklers</a:t>
            </a:r>
          </a:p>
          <a:p>
            <a:pPr marL="1371600" lvl="2" indent="-457200">
              <a:spcAft>
                <a:spcPts val="1200"/>
              </a:spcAft>
              <a:buClr>
                <a:schemeClr val="accent2">
                  <a:lumMod val="75000"/>
                </a:schemeClr>
              </a:buClr>
              <a:buSzPct val="99000"/>
              <a:buFont typeface="Courier New" panose="02070309020205020404" pitchFamily="49" charset="0"/>
              <a:buChar char="o"/>
            </a:pPr>
            <a:r>
              <a:rPr lang="en-US" sz="3200" dirty="0"/>
              <a:t>Manual fire fighting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7035"/>
            <a:ext cx="1600200" cy="5803929"/>
          </a:xfrm>
          <a:prstGeom prst="rect">
            <a:avLst/>
          </a:prstGeom>
        </p:spPr>
      </p:pic>
    </p:spTree>
    <p:extLst>
      <p:ext uri="{BB962C8B-B14F-4D97-AF65-F5344CB8AC3E}">
        <p14:creationId xmlns:p14="http://schemas.microsoft.com/office/powerpoint/2010/main" val="261227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a:extLst>
              <a:ext uri="{FF2B5EF4-FFF2-40B4-BE49-F238E27FC236}">
                <a16:creationId xmlns:a16="http://schemas.microsoft.com/office/drawing/2014/main" id="{07B16354-3386-D79F-C189-A7A4375A248A}"/>
              </a:ext>
            </a:extLst>
          </p:cNvPr>
          <p:cNvSpPr>
            <a:spLocks noGrp="1" noChangeArrowheads="1"/>
          </p:cNvSpPr>
          <p:nvPr>
            <p:ph idx="1"/>
          </p:nvPr>
        </p:nvSpPr>
        <p:spPr>
          <a:xfrm>
            <a:off x="1010195" y="2379526"/>
            <a:ext cx="10424160" cy="2747645"/>
          </a:xfrm>
        </p:spPr>
        <p:txBody>
          <a:bodyPr>
            <a:normAutofit/>
          </a:bodyPr>
          <a:lstStyle/>
          <a:p>
            <a:pPr eaLnBrk="1" hangingPunct="1"/>
            <a:r>
              <a:rPr lang="en-US" altLang="en-US" sz="2800" dirty="0">
                <a:ea typeface="Calibri" panose="020F0502020204030204" pitchFamily="34" charset="0"/>
                <a:cs typeface="Times New Roman" panose="02020603050405020304" pitchFamily="18" charset="0"/>
              </a:rPr>
              <a:t>Address code officials’ knowledge of residential fire sprinkler design and installation requirements.</a:t>
            </a:r>
          </a:p>
          <a:p>
            <a:pPr eaLnBrk="1" hangingPunct="1"/>
            <a:r>
              <a:rPr lang="en-US" altLang="en-US" sz="2800" dirty="0">
                <a:ea typeface="Calibri" panose="020F0502020204030204" pitchFamily="34" charset="0"/>
                <a:cs typeface="Times New Roman" panose="02020603050405020304" pitchFamily="18" charset="0"/>
              </a:rPr>
              <a:t>Learn to apply appropriate National Fire Protection Association standards for residential sprinkler design.</a:t>
            </a:r>
          </a:p>
          <a:p>
            <a:pPr eaLnBrk="1" hangingPunct="1"/>
            <a:r>
              <a:rPr lang="en-US" altLang="en-US" sz="2800" dirty="0">
                <a:ea typeface="Calibri" panose="020F0502020204030204" pitchFamily="34" charset="0"/>
                <a:cs typeface="Times New Roman" panose="02020603050405020304" pitchFamily="18" charset="0"/>
              </a:rPr>
              <a:t>Show how simple residential sprinkler design is.</a:t>
            </a:r>
          </a:p>
          <a:p>
            <a:pPr eaLnBrk="1" hangingPunct="1"/>
            <a:endParaRPr lang="en-US" altLang="en-US" sz="2800" dirty="0">
              <a:ea typeface="Calibri" panose="020F0502020204030204" pitchFamily="34" charset="0"/>
              <a:cs typeface="Times New Roman" panose="02020603050405020304" pitchFamily="18" charset="0"/>
            </a:endParaRPr>
          </a:p>
          <a:p>
            <a:pPr eaLnBrk="1" hangingPunct="1"/>
            <a:endParaRPr lang="en-US" altLang="en-US" sz="24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96B41CF-AF51-68A3-28C6-DEFD3F5C3373}"/>
              </a:ext>
            </a:extLst>
          </p:cNvPr>
          <p:cNvSpPr>
            <a:spLocks noGrp="1"/>
          </p:cNvSpPr>
          <p:nvPr>
            <p:ph type="sldNum" sz="quarter" idx="12"/>
          </p:nvPr>
        </p:nvSpPr>
        <p:spPr>
          <a:prstGeom prst="rect">
            <a:avLst/>
          </a:prstGeom>
        </p:spPr>
        <p:txBody>
          <a:bodyPr/>
          <a:lstStyle/>
          <a:p>
            <a:pPr>
              <a:defRPr/>
            </a:pPr>
            <a:fld id="{D56A86F0-7281-4E0F-B655-F849D215CFF2}" type="slidenum">
              <a:rPr lang="en-US" altLang="en-US">
                <a:solidFill>
                  <a:schemeClr val="bg1"/>
                </a:solidFill>
              </a:rPr>
              <a:pPr>
                <a:defRPr/>
              </a:pPr>
              <a:t>3</a:t>
            </a:fld>
            <a:endParaRPr lang="en-US" altLang="en-US" dirty="0">
              <a:solidFill>
                <a:schemeClr val="bg1"/>
              </a:solidFill>
            </a:endParaRPr>
          </a:p>
        </p:txBody>
      </p:sp>
    </p:spTree>
    <p:extLst>
      <p:ext uri="{BB962C8B-B14F-4D97-AF65-F5344CB8AC3E}">
        <p14:creationId xmlns:p14="http://schemas.microsoft.com/office/powerpoint/2010/main" val="1210844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00000-58D1-0DC7-0F94-B102D97C32D7}"/>
              </a:ext>
            </a:extLst>
          </p:cNvPr>
          <p:cNvSpPr>
            <a:spLocks noGrp="1"/>
          </p:cNvSpPr>
          <p:nvPr>
            <p:ph type="title"/>
          </p:nvPr>
        </p:nvSpPr>
        <p:spPr/>
        <p:txBody>
          <a:bodyPr>
            <a:normAutofit/>
          </a:bodyPr>
          <a:lstStyle/>
          <a:p>
            <a:r>
              <a:rPr lang="en-US" sz="4000" dirty="0"/>
              <a:t>NFPA 13 Residential Omissions</a:t>
            </a:r>
          </a:p>
        </p:txBody>
      </p:sp>
      <p:sp>
        <p:nvSpPr>
          <p:cNvPr id="3" name="Content Placeholder 2">
            <a:extLst>
              <a:ext uri="{FF2B5EF4-FFF2-40B4-BE49-F238E27FC236}">
                <a16:creationId xmlns:a16="http://schemas.microsoft.com/office/drawing/2014/main" id="{BF6572E5-493B-0DC0-8EEF-DCC1E50042DD}"/>
              </a:ext>
            </a:extLst>
          </p:cNvPr>
          <p:cNvSpPr>
            <a:spLocks noGrp="1"/>
          </p:cNvSpPr>
          <p:nvPr>
            <p:ph idx="1"/>
          </p:nvPr>
        </p:nvSpPr>
        <p:spPr>
          <a:xfrm>
            <a:off x="997786" y="1968917"/>
            <a:ext cx="10714412" cy="4023360"/>
          </a:xfrm>
        </p:spPr>
        <p:txBody>
          <a:bodyPr>
            <a:normAutofit/>
          </a:bodyPr>
          <a:lstStyle/>
          <a:p>
            <a:pPr marL="341313" indent="-341313">
              <a:buFont typeface="Courier New" panose="02070309020205020404" pitchFamily="49" charset="0"/>
              <a:buChar char="o"/>
            </a:pPr>
            <a:r>
              <a:rPr lang="en-US" dirty="0"/>
              <a:t>§9.2.4 Bathrooms</a:t>
            </a:r>
          </a:p>
          <a:p>
            <a:pPr marL="914400" lvl="1" indent="-296863"/>
            <a:r>
              <a:rPr lang="en-US" dirty="0"/>
              <a:t>Except limited care facilities and nursing homes, or, </a:t>
            </a:r>
          </a:p>
          <a:p>
            <a:pPr marL="914400" lvl="1" indent="-296863"/>
            <a:r>
              <a:rPr lang="en-US" dirty="0"/>
              <a:t>Bathrooms opening directly onto  public corridors or means of egress</a:t>
            </a:r>
          </a:p>
          <a:p>
            <a:pPr marL="341313" indent="-341313">
              <a:buFont typeface="Courier New" panose="02070309020205020404" pitchFamily="49" charset="0"/>
              <a:buChar char="o"/>
            </a:pPr>
            <a:r>
              <a:rPr lang="en-US" dirty="0"/>
              <a:t>Closets and pantries &lt; 24 sq. ft.</a:t>
            </a:r>
          </a:p>
          <a:p>
            <a:pPr marL="341313" indent="-341313">
              <a:buFont typeface="Courier New" panose="02070309020205020404" pitchFamily="49" charset="0"/>
              <a:buChar char="o"/>
            </a:pPr>
            <a:r>
              <a:rPr lang="en-US" dirty="0"/>
              <a:t>§12.1.1</a:t>
            </a:r>
          </a:p>
          <a:p>
            <a:pPr marL="633921" lvl="1" indent="-341313">
              <a:buFont typeface="Courier New" panose="02070309020205020404" pitchFamily="49" charset="0"/>
              <a:buChar char="o"/>
            </a:pPr>
            <a:r>
              <a:rPr lang="en-US" dirty="0"/>
              <a:t>Dwelling units and adjacent corridors may use residential sprinklers</a:t>
            </a:r>
          </a:p>
          <a:p>
            <a:endParaRPr lang="en-US" dirty="0"/>
          </a:p>
        </p:txBody>
      </p:sp>
      <p:sp>
        <p:nvSpPr>
          <p:cNvPr id="4" name="Slide Number Placeholder 3">
            <a:extLst>
              <a:ext uri="{FF2B5EF4-FFF2-40B4-BE49-F238E27FC236}">
                <a16:creationId xmlns:a16="http://schemas.microsoft.com/office/drawing/2014/main" id="{9C2EE67F-A6D2-733E-4365-D2334FD196B7}"/>
              </a:ext>
            </a:extLst>
          </p:cNvPr>
          <p:cNvSpPr>
            <a:spLocks noGrp="1"/>
          </p:cNvSpPr>
          <p:nvPr>
            <p:ph type="sldNum" sz="quarter" idx="12"/>
          </p:nvPr>
        </p:nvSpPr>
        <p:spPr/>
        <p:txBody>
          <a:bodyPr/>
          <a:lstStyle/>
          <a:p>
            <a:fld id="{FCCC9066-DBE8-4CF8-8A1C-2EBC87DF690F}" type="slidenum">
              <a:rPr lang="en-US" smtClean="0"/>
              <a:t>30</a:t>
            </a:fld>
            <a:endParaRPr lang="en-US" dirty="0"/>
          </a:p>
        </p:txBody>
      </p:sp>
    </p:spTree>
    <p:extLst>
      <p:ext uri="{BB962C8B-B14F-4D97-AF65-F5344CB8AC3E}">
        <p14:creationId xmlns:p14="http://schemas.microsoft.com/office/powerpoint/2010/main" val="3156391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8817" y="1925268"/>
            <a:ext cx="8610600" cy="1292662"/>
          </a:xfrm>
          <a:prstGeom prst="rect">
            <a:avLst/>
          </a:prstGeom>
          <a:noFill/>
        </p:spPr>
        <p:txBody>
          <a:bodyPr wrap="square" rtlCol="0">
            <a:spAutoFit/>
          </a:bodyPr>
          <a:lstStyle/>
          <a:p>
            <a:pPr marL="457200" indent="-457200">
              <a:spcAft>
                <a:spcPts val="1200"/>
              </a:spcAft>
              <a:buClr>
                <a:schemeClr val="accent2">
                  <a:lumMod val="75000"/>
                </a:schemeClr>
              </a:buClr>
              <a:buFont typeface="Courier New" panose="02070309020205020404" pitchFamily="49" charset="0"/>
              <a:buChar char="o"/>
            </a:pPr>
            <a:r>
              <a:rPr lang="en-US" sz="3200" dirty="0"/>
              <a:t>Why residential omissions?</a:t>
            </a:r>
          </a:p>
          <a:p>
            <a:pPr marL="1200150" lvl="2" indent="-285750">
              <a:buFont typeface="Arial" panose="020B0604020202020204" pitchFamily="34" charset="0"/>
              <a:buChar char="•"/>
            </a:pPr>
            <a:endParaRPr lang="en-US" sz="3600" dirty="0"/>
          </a:p>
        </p:txBody>
      </p:sp>
      <p:pic>
        <p:nvPicPr>
          <p:cNvPr id="6" name="Picture 5" descr="A picture containing sky, grass, outdoor, building&#10;&#10;Description automatically generated">
            <a:extLst>
              <a:ext uri="{FF2B5EF4-FFF2-40B4-BE49-F238E27FC236}">
                <a16:creationId xmlns:a16="http://schemas.microsoft.com/office/drawing/2014/main" id="{C28BCBA7-6F0B-6F28-2882-BA6B71CCBD5A}"/>
              </a:ext>
            </a:extLst>
          </p:cNvPr>
          <p:cNvPicPr>
            <a:picLocks noChangeAspect="1"/>
          </p:cNvPicPr>
          <p:nvPr/>
        </p:nvPicPr>
        <p:blipFill rotWithShape="1">
          <a:blip r:embed="rId3">
            <a:extLst>
              <a:ext uri="{28A0092B-C50C-407E-A947-70E740481C1C}">
                <a14:useLocalDpi xmlns:a14="http://schemas.microsoft.com/office/drawing/2010/main" val="0"/>
              </a:ext>
            </a:extLst>
          </a:blip>
          <a:srcRect l="-65" t="44706" r="65" b="10153"/>
          <a:stretch/>
        </p:blipFill>
        <p:spPr>
          <a:xfrm>
            <a:off x="1221482" y="2743200"/>
            <a:ext cx="10061926" cy="3406588"/>
          </a:xfrm>
          <a:prstGeom prst="rect">
            <a:avLst/>
          </a:prstGeom>
        </p:spPr>
      </p:pic>
    </p:spTree>
    <p:extLst>
      <p:ext uri="{BB962C8B-B14F-4D97-AF65-F5344CB8AC3E}">
        <p14:creationId xmlns:p14="http://schemas.microsoft.com/office/powerpoint/2010/main" val="1851281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3991F-3282-D099-82B1-4810047C9EBE}"/>
              </a:ext>
            </a:extLst>
          </p:cNvPr>
          <p:cNvSpPr>
            <a:spLocks noGrp="1"/>
          </p:cNvSpPr>
          <p:nvPr>
            <p:ph type="title"/>
          </p:nvPr>
        </p:nvSpPr>
        <p:spPr/>
        <p:txBody>
          <a:bodyPr>
            <a:normAutofit/>
          </a:bodyPr>
          <a:lstStyle/>
          <a:p>
            <a:r>
              <a:rPr lang="en-US" sz="3600" dirty="0">
                <a:solidFill>
                  <a:schemeClr val="tx1">
                    <a:lumMod val="95000"/>
                    <a:lumOff val="5000"/>
                  </a:schemeClr>
                </a:solidFill>
              </a:rPr>
              <a:t>Statistics and Markets</a:t>
            </a:r>
          </a:p>
        </p:txBody>
      </p:sp>
      <p:sp>
        <p:nvSpPr>
          <p:cNvPr id="3" name="Content Placeholder 2">
            <a:extLst>
              <a:ext uri="{FF2B5EF4-FFF2-40B4-BE49-F238E27FC236}">
                <a16:creationId xmlns:a16="http://schemas.microsoft.com/office/drawing/2014/main" id="{17E23AC1-07E5-D250-76FE-1EC86E9D2CE9}"/>
              </a:ext>
            </a:extLst>
          </p:cNvPr>
          <p:cNvSpPr>
            <a:spLocks noGrp="1"/>
          </p:cNvSpPr>
          <p:nvPr>
            <p:ph idx="1"/>
          </p:nvPr>
        </p:nvSpPr>
        <p:spPr>
          <a:xfrm>
            <a:off x="4771731" y="1933440"/>
            <a:ext cx="6939257" cy="4023360"/>
          </a:xfrm>
        </p:spPr>
        <p:txBody>
          <a:bodyPr>
            <a:normAutofit/>
          </a:bodyPr>
          <a:lstStyle/>
          <a:p>
            <a:pPr>
              <a:buFont typeface="Courier New" panose="02070309020205020404" pitchFamily="49" charset="0"/>
              <a:buChar char="o"/>
            </a:pPr>
            <a:r>
              <a:rPr lang="en-US" sz="2800" dirty="0"/>
              <a:t> Locations where most fatal fires start</a:t>
            </a:r>
          </a:p>
          <a:p>
            <a:pPr marL="515938" lvl="1" indent="-315913">
              <a:buFont typeface="Courier New" panose="02070309020205020404" pitchFamily="49" charset="0"/>
              <a:buChar char="o"/>
            </a:pPr>
            <a:r>
              <a:rPr lang="en-US" sz="2400" dirty="0"/>
              <a:t>Kitchen, heating spaces, bedrooms, living rooms</a:t>
            </a:r>
          </a:p>
          <a:p>
            <a:pPr lvl="1">
              <a:buFont typeface="Courier New" panose="02070309020205020404" pitchFamily="49" charset="0"/>
              <a:buChar char="o"/>
            </a:pPr>
            <a:endParaRPr lang="en-US" sz="2400" dirty="0"/>
          </a:p>
          <a:p>
            <a:pPr marL="284163" indent="-284163">
              <a:buFont typeface="Courier New" panose="02070309020205020404" pitchFamily="49" charset="0"/>
              <a:buChar char="o"/>
            </a:pPr>
            <a:r>
              <a:rPr lang="en-US" sz="2800" dirty="0"/>
              <a:t>Reduce costs</a:t>
            </a:r>
          </a:p>
          <a:p>
            <a:pPr lvl="1">
              <a:buFont typeface="Courier New" panose="02070309020205020404" pitchFamily="49" charset="0"/>
              <a:buChar char="o"/>
            </a:pPr>
            <a:r>
              <a:rPr lang="en-US" sz="2400" dirty="0"/>
              <a:t> Less expensive pipe = less labor cost</a:t>
            </a:r>
          </a:p>
          <a:p>
            <a:pPr lvl="1">
              <a:buFont typeface="Courier New" panose="02070309020205020404" pitchFamily="49" charset="0"/>
              <a:buChar char="o"/>
            </a:pPr>
            <a:r>
              <a:rPr lang="en-US" sz="2400" dirty="0"/>
              <a:t> Smaller pipe, fewer controls and fewer sprinklers = lower material costs</a:t>
            </a:r>
          </a:p>
          <a:p>
            <a:pPr lvl="1">
              <a:buFont typeface="Courier New" panose="02070309020205020404" pitchFamily="49" charset="0"/>
              <a:buChar char="o"/>
            </a:pPr>
            <a:r>
              <a:rPr lang="en-US" sz="2400" dirty="0"/>
              <a:t> Less water demand = smaller water supplies</a:t>
            </a:r>
          </a:p>
        </p:txBody>
      </p:sp>
      <p:sp>
        <p:nvSpPr>
          <p:cNvPr id="4" name="Slide Number Placeholder 3">
            <a:extLst>
              <a:ext uri="{FF2B5EF4-FFF2-40B4-BE49-F238E27FC236}">
                <a16:creationId xmlns:a16="http://schemas.microsoft.com/office/drawing/2014/main" id="{B335A1F6-8013-574B-941C-24DC94FAF73E}"/>
              </a:ext>
            </a:extLst>
          </p:cNvPr>
          <p:cNvSpPr>
            <a:spLocks noGrp="1"/>
          </p:cNvSpPr>
          <p:nvPr>
            <p:ph type="sldNum" sz="quarter" idx="12"/>
          </p:nvPr>
        </p:nvSpPr>
        <p:spPr/>
        <p:txBody>
          <a:bodyPr/>
          <a:lstStyle/>
          <a:p>
            <a:fld id="{FCCC9066-DBE8-4CF8-8A1C-2EBC87DF690F}" type="slidenum">
              <a:rPr lang="en-US" smtClean="0"/>
              <a:t>32</a:t>
            </a:fld>
            <a:endParaRPr lang="en-US" dirty="0"/>
          </a:p>
        </p:txBody>
      </p:sp>
      <p:pic>
        <p:nvPicPr>
          <p:cNvPr id="8" name="Picture 7">
            <a:extLst>
              <a:ext uri="{FF2B5EF4-FFF2-40B4-BE49-F238E27FC236}">
                <a16:creationId xmlns:a16="http://schemas.microsoft.com/office/drawing/2014/main" id="{658A8300-F934-5470-0980-B9B54F28580F}"/>
              </a:ext>
            </a:extLst>
          </p:cNvPr>
          <p:cNvPicPr>
            <a:picLocks noChangeAspect="1"/>
          </p:cNvPicPr>
          <p:nvPr/>
        </p:nvPicPr>
        <p:blipFill rotWithShape="1">
          <a:blip r:embed="rId2"/>
          <a:srcRect l="1526" t="5109" r="20815" b="14933"/>
          <a:stretch/>
        </p:blipFill>
        <p:spPr>
          <a:xfrm>
            <a:off x="209492" y="2138228"/>
            <a:ext cx="4275706" cy="2982413"/>
          </a:xfrm>
          <a:prstGeom prst="rect">
            <a:avLst/>
          </a:prstGeom>
          <a:ln>
            <a:solidFill>
              <a:schemeClr val="accent2">
                <a:lumMod val="50000"/>
              </a:schemeClr>
            </a:solidFill>
          </a:ln>
        </p:spPr>
      </p:pic>
      <p:sp>
        <p:nvSpPr>
          <p:cNvPr id="9" name="TextBox 8">
            <a:extLst>
              <a:ext uri="{FF2B5EF4-FFF2-40B4-BE49-F238E27FC236}">
                <a16:creationId xmlns:a16="http://schemas.microsoft.com/office/drawing/2014/main" id="{D77E1884-0CD2-8756-7781-7BA544BA4962}"/>
              </a:ext>
            </a:extLst>
          </p:cNvPr>
          <p:cNvSpPr txBox="1"/>
          <p:nvPr/>
        </p:nvSpPr>
        <p:spPr>
          <a:xfrm>
            <a:off x="128588" y="5076826"/>
            <a:ext cx="3309938" cy="246221"/>
          </a:xfrm>
          <a:prstGeom prst="rect">
            <a:avLst/>
          </a:prstGeom>
          <a:noFill/>
        </p:spPr>
        <p:txBody>
          <a:bodyPr wrap="square" rtlCol="0">
            <a:spAutoFit/>
          </a:bodyPr>
          <a:lstStyle/>
          <a:p>
            <a:r>
              <a:rPr lang="en-US" sz="1000" dirty="0"/>
              <a:t>Source: NFPA.org</a:t>
            </a:r>
          </a:p>
        </p:txBody>
      </p:sp>
    </p:spTree>
    <p:extLst>
      <p:ext uri="{BB962C8B-B14F-4D97-AF65-F5344CB8AC3E}">
        <p14:creationId xmlns:p14="http://schemas.microsoft.com/office/powerpoint/2010/main" val="316684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303" y="1080679"/>
            <a:ext cx="8610600" cy="646331"/>
          </a:xfrm>
          <a:prstGeom prst="rect">
            <a:avLst/>
          </a:prstGeom>
          <a:noFill/>
        </p:spPr>
        <p:txBody>
          <a:bodyPr wrap="square" rtlCol="0">
            <a:spAutoFit/>
          </a:bodyPr>
          <a:lstStyle/>
          <a:p>
            <a:r>
              <a:rPr lang="en-US" sz="3600" b="1" dirty="0">
                <a:latin typeface="+mj-lt"/>
              </a:rPr>
              <a:t>NFPA 13D/13R Residential Omissions</a:t>
            </a:r>
          </a:p>
        </p:txBody>
      </p:sp>
      <p:sp>
        <p:nvSpPr>
          <p:cNvPr id="5" name="TextBox 4"/>
          <p:cNvSpPr txBox="1"/>
          <p:nvPr/>
        </p:nvSpPr>
        <p:spPr>
          <a:xfrm>
            <a:off x="795190" y="1911298"/>
            <a:ext cx="8610600" cy="6268383"/>
          </a:xfrm>
          <a:prstGeom prst="rect">
            <a:avLst/>
          </a:prstGeom>
          <a:noFill/>
        </p:spPr>
        <p:txBody>
          <a:bodyPr wrap="square" rtlCol="0">
            <a:spAutoFit/>
          </a:bodyPr>
          <a:lstStyle/>
          <a:p>
            <a:pPr marL="457200" indent="-457200">
              <a:spcAft>
                <a:spcPts val="1200"/>
              </a:spcAft>
              <a:buClr>
                <a:schemeClr val="accent2">
                  <a:lumMod val="75000"/>
                </a:schemeClr>
              </a:buClr>
              <a:buFont typeface="Courier New" panose="02070309020205020404" pitchFamily="49" charset="0"/>
              <a:buChar char="o"/>
            </a:pPr>
            <a:r>
              <a:rPr lang="en-US" sz="2800" dirty="0"/>
              <a:t>Attics</a:t>
            </a:r>
          </a:p>
          <a:p>
            <a:pPr marL="457200" indent="-457200">
              <a:spcAft>
                <a:spcPts val="1200"/>
              </a:spcAft>
              <a:buClr>
                <a:schemeClr val="accent2">
                  <a:lumMod val="75000"/>
                </a:schemeClr>
              </a:buClr>
              <a:buFont typeface="Courier New" panose="02070309020205020404" pitchFamily="49" charset="0"/>
              <a:buChar char="o"/>
            </a:pPr>
            <a:r>
              <a:rPr lang="en-US" sz="2800" dirty="0"/>
              <a:t>Garages and carports</a:t>
            </a:r>
          </a:p>
          <a:p>
            <a:pPr marL="457200" indent="-457200">
              <a:spcAft>
                <a:spcPts val="1200"/>
              </a:spcAft>
              <a:buClr>
                <a:schemeClr val="accent2">
                  <a:lumMod val="75000"/>
                </a:schemeClr>
              </a:buClr>
              <a:buFont typeface="Courier New" panose="02070309020205020404" pitchFamily="49" charset="0"/>
              <a:buChar char="o"/>
            </a:pPr>
            <a:r>
              <a:rPr lang="en-US" sz="2800" dirty="0"/>
              <a:t>Chases and elevator shafts</a:t>
            </a:r>
          </a:p>
          <a:p>
            <a:pPr marL="457200" indent="-457200">
              <a:spcAft>
                <a:spcPts val="1200"/>
              </a:spcAft>
              <a:buClr>
                <a:schemeClr val="accent2">
                  <a:lumMod val="75000"/>
                </a:schemeClr>
              </a:buClr>
              <a:buFont typeface="Courier New" panose="02070309020205020404" pitchFamily="49" charset="0"/>
              <a:buChar char="o"/>
            </a:pPr>
            <a:r>
              <a:rPr lang="en-US" sz="2800" dirty="0"/>
              <a:t>Open porches or balconies</a:t>
            </a:r>
          </a:p>
          <a:p>
            <a:pPr marL="457200" indent="-457200">
              <a:spcAft>
                <a:spcPts val="1200"/>
              </a:spcAft>
              <a:buClr>
                <a:schemeClr val="accent2">
                  <a:lumMod val="75000"/>
                </a:schemeClr>
              </a:buClr>
              <a:buFont typeface="Courier New" panose="02070309020205020404" pitchFamily="49" charset="0"/>
              <a:buChar char="o"/>
            </a:pPr>
            <a:r>
              <a:rPr lang="en-US" sz="2800" dirty="0"/>
              <a:t>I-Codes require </a:t>
            </a:r>
          </a:p>
          <a:p>
            <a:pPr marL="914400" lvl="1" indent="-457200">
              <a:spcAft>
                <a:spcPts val="1200"/>
              </a:spcAft>
              <a:buClr>
                <a:schemeClr val="accent2">
                  <a:lumMod val="75000"/>
                </a:schemeClr>
              </a:buClr>
              <a:buFont typeface="Courier New" panose="02070309020205020404" pitchFamily="49" charset="0"/>
              <a:buChar char="o"/>
            </a:pPr>
            <a:r>
              <a:rPr lang="en-US" sz="2800" dirty="0"/>
              <a:t>Muti-family Group R balconies/decks</a:t>
            </a:r>
          </a:p>
          <a:p>
            <a:pPr marL="914400" lvl="1" indent="-457200">
              <a:spcAft>
                <a:spcPts val="1200"/>
              </a:spcAft>
              <a:buClr>
                <a:schemeClr val="accent2">
                  <a:lumMod val="75000"/>
                </a:schemeClr>
              </a:buClr>
              <a:buFont typeface="Courier New" panose="02070309020205020404" pitchFamily="49" charset="0"/>
              <a:buChar char="o"/>
            </a:pPr>
            <a:r>
              <a:rPr lang="en-US" sz="2800" dirty="0"/>
              <a:t>Open-ended corridors</a:t>
            </a:r>
          </a:p>
          <a:p>
            <a:pPr marL="914400" lvl="1" indent="-457200">
              <a:spcAft>
                <a:spcPts val="1200"/>
              </a:spcAft>
              <a:buClr>
                <a:schemeClr val="accent2">
                  <a:lumMod val="75000"/>
                </a:schemeClr>
              </a:buClr>
              <a:buFont typeface="Courier New" panose="02070309020205020404" pitchFamily="49" charset="0"/>
              <a:buChar char="o"/>
            </a:pPr>
            <a:endParaRPr lang="en-US" sz="2800" dirty="0"/>
          </a:p>
          <a:p>
            <a:pPr>
              <a:tabLst>
                <a:tab pos="461963" algn="l"/>
              </a:tabLst>
            </a:pPr>
            <a:r>
              <a:rPr lang="en-US" sz="1200" dirty="0"/>
              <a:t>.</a:t>
            </a:r>
            <a:endParaRPr lang="en-US" sz="1200" baseline="300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3200" baseline="30000" dirty="0"/>
          </a:p>
          <a:p>
            <a:pPr marL="1200150" lvl="2" indent="-285750">
              <a:buFont typeface="Arial" panose="020B0604020202020204" pitchFamily="34" charset="0"/>
              <a:buChar char="•"/>
            </a:pPr>
            <a:endParaRPr lang="en-US" sz="3200" dirty="0"/>
          </a:p>
        </p:txBody>
      </p:sp>
      <p:pic>
        <p:nvPicPr>
          <p:cNvPr id="6" name="Picture 5" descr="A picture containing lumber, plank, building, beam&#10;&#10;Description automatically generated">
            <a:extLst>
              <a:ext uri="{FF2B5EF4-FFF2-40B4-BE49-F238E27FC236}">
                <a16:creationId xmlns:a16="http://schemas.microsoft.com/office/drawing/2014/main" id="{27C3E357-FC61-1D8A-EBBA-D8FDFC603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7738" y="2166806"/>
            <a:ext cx="4894262" cy="3670697"/>
          </a:xfrm>
          <a:prstGeom prst="rect">
            <a:avLst/>
          </a:prstGeom>
          <a:ln>
            <a:solidFill>
              <a:schemeClr val="accent2">
                <a:lumMod val="50000"/>
              </a:schemeClr>
            </a:solidFill>
          </a:ln>
        </p:spPr>
      </p:pic>
    </p:spTree>
    <p:extLst>
      <p:ext uri="{BB962C8B-B14F-4D97-AF65-F5344CB8AC3E}">
        <p14:creationId xmlns:p14="http://schemas.microsoft.com/office/powerpoint/2010/main" val="2101233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05200" y="2048666"/>
            <a:ext cx="8610600" cy="4714111"/>
          </a:xfrm>
          <a:prstGeom prst="rect">
            <a:avLst/>
          </a:prstGeom>
          <a:noFill/>
        </p:spPr>
        <p:txBody>
          <a:bodyPr wrap="square" rtlCol="0">
            <a:spAutoFit/>
          </a:bodyPr>
          <a:lstStyle/>
          <a:p>
            <a:pPr marL="457200" indent="-457200">
              <a:spcBef>
                <a:spcPts val="600"/>
              </a:spcBef>
              <a:spcAft>
                <a:spcPts val="600"/>
              </a:spcAft>
              <a:buClr>
                <a:schemeClr val="accent2">
                  <a:lumMod val="75000"/>
                </a:schemeClr>
              </a:buClr>
              <a:buFont typeface="Courier New" panose="02070309020205020404" pitchFamily="49" charset="0"/>
              <a:buChar char="o"/>
            </a:pPr>
            <a:r>
              <a:rPr lang="en-US" sz="3200" dirty="0"/>
              <a:t>Bathrooms less than 55 ft</a:t>
            </a:r>
            <a:r>
              <a:rPr lang="en-US" sz="3200" baseline="30000" dirty="0"/>
              <a:t>2</a:t>
            </a:r>
          </a:p>
          <a:p>
            <a:pPr marL="457200" indent="-457200">
              <a:spcBef>
                <a:spcPts val="600"/>
              </a:spcBef>
              <a:spcAft>
                <a:spcPts val="600"/>
              </a:spcAft>
              <a:buClr>
                <a:schemeClr val="accent2">
                  <a:lumMod val="75000"/>
                </a:schemeClr>
              </a:buClr>
              <a:buFont typeface="Courier New" panose="02070309020205020404" pitchFamily="49" charset="0"/>
              <a:buChar char="o"/>
            </a:pPr>
            <a:r>
              <a:rPr lang="en-US" sz="3200" dirty="0"/>
              <a:t>Closets/pantries less than 24 ft</a:t>
            </a:r>
            <a:r>
              <a:rPr lang="en-US" sz="3200" baseline="30000" dirty="0"/>
              <a:t>2</a:t>
            </a:r>
          </a:p>
          <a:p>
            <a:pPr marL="914400" lvl="1" indent="-457200">
              <a:spcBef>
                <a:spcPts val="600"/>
              </a:spcBef>
              <a:spcAft>
                <a:spcPts val="600"/>
              </a:spcAft>
              <a:buClr>
                <a:schemeClr val="accent2">
                  <a:lumMod val="75000"/>
                </a:schemeClr>
              </a:buClr>
              <a:buFont typeface="Courier New" panose="02070309020205020404" pitchFamily="49" charset="0"/>
              <a:buChar char="o"/>
            </a:pPr>
            <a:r>
              <a:rPr lang="en-US" sz="3200" dirty="0"/>
              <a:t>Walls/ceilings </a:t>
            </a:r>
          </a:p>
          <a:p>
            <a:pPr marL="1371600" lvl="2" indent="-457200">
              <a:spcBef>
                <a:spcPts val="600"/>
              </a:spcBef>
              <a:spcAft>
                <a:spcPts val="600"/>
              </a:spcAft>
              <a:buClr>
                <a:schemeClr val="accent2">
                  <a:lumMod val="75000"/>
                </a:schemeClr>
              </a:buClr>
              <a:buFont typeface="Courier New" panose="02070309020205020404" pitchFamily="49" charset="0"/>
              <a:buChar char="o"/>
            </a:pPr>
            <a:r>
              <a:rPr lang="en-US" sz="3200" dirty="0"/>
              <a:t>N/C or limited combustible materials</a:t>
            </a:r>
          </a:p>
          <a:p>
            <a:pPr marL="457200" indent="-457200">
              <a:spcBef>
                <a:spcPts val="600"/>
              </a:spcBef>
              <a:spcAft>
                <a:spcPts val="600"/>
              </a:spcAft>
              <a:buClr>
                <a:schemeClr val="accent2">
                  <a:lumMod val="75000"/>
                </a:schemeClr>
              </a:buClr>
              <a:buFont typeface="Courier New" panose="02070309020205020404" pitchFamily="49" charset="0"/>
              <a:buChar char="o"/>
            </a:pPr>
            <a:r>
              <a:rPr lang="en-US" sz="3200" dirty="0"/>
              <a:t>Open attached porches</a:t>
            </a:r>
          </a:p>
          <a:p>
            <a:pPr marL="457200" indent="-457200">
              <a:spcBef>
                <a:spcPts val="600"/>
              </a:spcBef>
              <a:spcAft>
                <a:spcPts val="600"/>
              </a:spcAft>
              <a:buClr>
                <a:schemeClr val="accent2">
                  <a:lumMod val="75000"/>
                </a:schemeClr>
              </a:buClr>
              <a:buFont typeface="Courier New" panose="02070309020205020404" pitchFamily="49" charset="0"/>
              <a:buChar char="o"/>
            </a:pPr>
            <a:r>
              <a:rPr lang="en-US" sz="3200" dirty="0"/>
              <a:t>Floor/ceiling assemblies</a:t>
            </a:r>
          </a:p>
          <a:p>
            <a:pPr marL="457200" indent="-457200">
              <a:buClr>
                <a:schemeClr val="accent2">
                  <a:lumMod val="75000"/>
                </a:schemeClr>
              </a:buClr>
              <a:buFont typeface="Courier New" panose="02070309020205020404" pitchFamily="49" charset="0"/>
              <a:buChar char="o"/>
            </a:pPr>
            <a:endParaRPr lang="en-US" sz="3200" baseline="30000" dirty="0"/>
          </a:p>
          <a:p>
            <a:pPr marL="1200150" lvl="2" indent="-285750">
              <a:buFont typeface="Arial" panose="020B0604020202020204" pitchFamily="34" charset="0"/>
              <a:buChar char="•"/>
            </a:pPr>
            <a:endParaRPr lang="en-US" sz="32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15" y="1992911"/>
            <a:ext cx="2845928" cy="3794570"/>
          </a:xfrm>
          <a:prstGeom prst="rect">
            <a:avLst/>
          </a:prstGeom>
          <a:ln>
            <a:solidFill>
              <a:schemeClr val="accent2">
                <a:lumMod val="50000"/>
              </a:schemeClr>
            </a:solidFill>
          </a:ln>
        </p:spPr>
      </p:pic>
      <p:sp>
        <p:nvSpPr>
          <p:cNvPr id="4" name="TextBox 3">
            <a:extLst>
              <a:ext uri="{FF2B5EF4-FFF2-40B4-BE49-F238E27FC236}">
                <a16:creationId xmlns:a16="http://schemas.microsoft.com/office/drawing/2014/main" id="{D28B63D2-ECC2-7595-CFCE-15DEDAA37D87}"/>
              </a:ext>
            </a:extLst>
          </p:cNvPr>
          <p:cNvSpPr txBox="1"/>
          <p:nvPr/>
        </p:nvSpPr>
        <p:spPr>
          <a:xfrm>
            <a:off x="952303" y="1070519"/>
            <a:ext cx="8610600" cy="646331"/>
          </a:xfrm>
          <a:prstGeom prst="rect">
            <a:avLst/>
          </a:prstGeom>
          <a:noFill/>
        </p:spPr>
        <p:txBody>
          <a:bodyPr wrap="square" rtlCol="0">
            <a:spAutoFit/>
          </a:bodyPr>
          <a:lstStyle/>
          <a:p>
            <a:r>
              <a:rPr lang="en-US" sz="3600" b="1" dirty="0">
                <a:latin typeface="+mj-lt"/>
              </a:rPr>
              <a:t>NFPA 13D/13R Residential Omissions</a:t>
            </a:r>
          </a:p>
        </p:txBody>
      </p:sp>
    </p:spTree>
    <p:extLst>
      <p:ext uri="{BB962C8B-B14F-4D97-AF65-F5344CB8AC3E}">
        <p14:creationId xmlns:p14="http://schemas.microsoft.com/office/powerpoint/2010/main" val="1266732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4656" y="1061941"/>
            <a:ext cx="6614631"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rPr>
              <a:t>I-Code Open-ended Corridor</a:t>
            </a:r>
          </a:p>
        </p:txBody>
      </p:sp>
      <p:sp>
        <p:nvSpPr>
          <p:cNvPr id="12" name="TextBox 11"/>
          <p:cNvSpPr txBox="1"/>
          <p:nvPr/>
        </p:nvSpPr>
        <p:spPr>
          <a:xfrm>
            <a:off x="2289647" y="5919820"/>
            <a:ext cx="1563441" cy="369332"/>
          </a:xfrm>
          <a:prstGeom prst="rect">
            <a:avLst/>
          </a:prstGeom>
          <a:noFill/>
        </p:spPr>
        <p:txBody>
          <a:bodyPr wrap="none" rtlCol="0">
            <a:spAutoFit/>
          </a:bodyPr>
          <a:lstStyle/>
          <a:p>
            <a:r>
              <a:rPr lang="en-US" dirty="0">
                <a:solidFill>
                  <a:schemeClr val="tx1">
                    <a:lumMod val="95000"/>
                    <a:lumOff val="5000"/>
                  </a:schemeClr>
                </a:solidFill>
              </a:rPr>
              <a:t>Elevation View</a:t>
            </a:r>
          </a:p>
        </p:txBody>
      </p:sp>
      <p:sp>
        <p:nvSpPr>
          <p:cNvPr id="13" name="TextBox 12"/>
          <p:cNvSpPr txBox="1"/>
          <p:nvPr/>
        </p:nvSpPr>
        <p:spPr>
          <a:xfrm>
            <a:off x="8454241" y="5885635"/>
            <a:ext cx="1060290" cy="369332"/>
          </a:xfrm>
          <a:prstGeom prst="rect">
            <a:avLst/>
          </a:prstGeom>
          <a:noFill/>
        </p:spPr>
        <p:txBody>
          <a:bodyPr wrap="none" rtlCol="0">
            <a:spAutoFit/>
          </a:bodyPr>
          <a:lstStyle/>
          <a:p>
            <a:r>
              <a:rPr lang="en-US" dirty="0">
                <a:solidFill>
                  <a:schemeClr val="tx1">
                    <a:lumMod val="95000"/>
                    <a:lumOff val="5000"/>
                  </a:schemeClr>
                </a:solidFill>
              </a:rPr>
              <a:t>Plan View</a:t>
            </a:r>
          </a:p>
        </p:txBody>
      </p:sp>
      <p:grpSp>
        <p:nvGrpSpPr>
          <p:cNvPr id="18" name="Group 17">
            <a:extLst>
              <a:ext uri="{FF2B5EF4-FFF2-40B4-BE49-F238E27FC236}">
                <a16:creationId xmlns:a16="http://schemas.microsoft.com/office/drawing/2014/main" id="{1909DCD1-05E8-C47F-4F06-3BC36ECD9CB9}"/>
              </a:ext>
            </a:extLst>
          </p:cNvPr>
          <p:cNvGrpSpPr/>
          <p:nvPr/>
        </p:nvGrpSpPr>
        <p:grpSpPr>
          <a:xfrm>
            <a:off x="1463904" y="1823589"/>
            <a:ext cx="3200400" cy="4062046"/>
            <a:chOff x="1976372" y="1874520"/>
            <a:chExt cx="3200400" cy="4062046"/>
          </a:xfrm>
        </p:grpSpPr>
        <p:sp>
          <p:nvSpPr>
            <p:cNvPr id="3" name="Rectangle 2"/>
            <p:cNvSpPr/>
            <p:nvPr/>
          </p:nvSpPr>
          <p:spPr>
            <a:xfrm>
              <a:off x="2176432" y="2507566"/>
              <a:ext cx="1139197" cy="3429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50579" y="2560320"/>
              <a:ext cx="1101405" cy="3352800"/>
            </a:xfrm>
            <a:prstGeom prst="rect">
              <a:avLst/>
            </a:prstGeom>
            <a:solidFill>
              <a:schemeClr val="accent2">
                <a:lumMod val="60000"/>
                <a:lumOff val="40000"/>
              </a:schemeClr>
            </a:solid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1976372" y="1874520"/>
              <a:ext cx="3200400" cy="685800"/>
            </a:xfrm>
            <a:prstGeom prst="triangle">
              <a:avLst/>
            </a:prstGeom>
            <a:pattFill prst="shingle">
              <a:fgClr>
                <a:schemeClr val="bg2">
                  <a:lumMod val="50000"/>
                </a:schemeClr>
              </a:fgClr>
              <a:bgClr>
                <a:schemeClr val="bg1"/>
              </a:bgClr>
            </a:patt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63063" y="4097383"/>
              <a:ext cx="533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04972" y="4945378"/>
              <a:ext cx="2667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89732" y="4107180"/>
              <a:ext cx="2667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198441" y="3408318"/>
              <a:ext cx="2667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3472635" y="2566126"/>
              <a:ext cx="131673" cy="87041"/>
            </a:xfrm>
            <a:prstGeom prst="triangle">
              <a:avLst/>
            </a:prstGeom>
            <a:no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3321491" y="3175972"/>
              <a:ext cx="524691" cy="193555"/>
              <a:chOff x="1752600" y="2438400"/>
              <a:chExt cx="524691" cy="193555"/>
            </a:xfrm>
          </p:grpSpPr>
          <p:cxnSp>
            <p:nvCxnSpPr>
              <p:cNvPr id="27" name="Straight Connector 26"/>
              <p:cNvCxnSpPr/>
              <p:nvPr/>
            </p:nvCxnSpPr>
            <p:spPr>
              <a:xfrm>
                <a:off x="1752600" y="2438400"/>
                <a:ext cx="524691" cy="22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940169" y="2450374"/>
                <a:ext cx="2930" cy="1755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43454" y="2438400"/>
                <a:ext cx="2931" cy="1934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133602" y="2456360"/>
                <a:ext cx="2930" cy="1755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033957" y="2444386"/>
                <a:ext cx="2930" cy="1755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3322401" y="4713324"/>
              <a:ext cx="524691" cy="193555"/>
              <a:chOff x="1752600" y="2438400"/>
              <a:chExt cx="524691" cy="193555"/>
            </a:xfrm>
          </p:grpSpPr>
          <p:cxnSp>
            <p:nvCxnSpPr>
              <p:cNvPr id="54" name="Straight Connector 53"/>
              <p:cNvCxnSpPr/>
              <p:nvPr/>
            </p:nvCxnSpPr>
            <p:spPr>
              <a:xfrm>
                <a:off x="1752600" y="2438400"/>
                <a:ext cx="524691" cy="22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1940169" y="2450374"/>
                <a:ext cx="2930" cy="1755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843454" y="2438400"/>
                <a:ext cx="2931" cy="1934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2133602" y="2456360"/>
                <a:ext cx="2930" cy="1755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2033957" y="2444386"/>
                <a:ext cx="2930" cy="17559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9" name="Isosceles Triangle 58"/>
            <p:cNvSpPr/>
            <p:nvPr/>
          </p:nvSpPr>
          <p:spPr>
            <a:xfrm>
              <a:off x="4374799" y="2582131"/>
              <a:ext cx="131673" cy="87041"/>
            </a:xfrm>
            <a:prstGeom prst="triangle">
              <a:avLst/>
            </a:prstGeom>
            <a:no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p:cNvSpPr/>
            <p:nvPr/>
          </p:nvSpPr>
          <p:spPr>
            <a:xfrm>
              <a:off x="2650557" y="2575606"/>
              <a:ext cx="131673" cy="87041"/>
            </a:xfrm>
            <a:prstGeom prst="triangle">
              <a:avLst/>
            </a:prstGeom>
            <a:no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2652023" y="3480965"/>
              <a:ext cx="131673" cy="87041"/>
            </a:xfrm>
            <a:prstGeom prst="triangle">
              <a:avLst/>
            </a:prstGeom>
            <a:no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3509060" y="3465423"/>
              <a:ext cx="131673" cy="87041"/>
            </a:xfrm>
            <a:prstGeom prst="triangle">
              <a:avLst/>
            </a:prstGeom>
            <a:no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p:cNvSpPr/>
            <p:nvPr/>
          </p:nvSpPr>
          <p:spPr>
            <a:xfrm>
              <a:off x="4373122" y="3473648"/>
              <a:ext cx="131673" cy="87041"/>
            </a:xfrm>
            <a:prstGeom prst="triangle">
              <a:avLst/>
            </a:prstGeom>
            <a:no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p:cNvSpPr/>
            <p:nvPr/>
          </p:nvSpPr>
          <p:spPr>
            <a:xfrm>
              <a:off x="4366112" y="4159448"/>
              <a:ext cx="131673" cy="87041"/>
            </a:xfrm>
            <a:prstGeom prst="triangle">
              <a:avLst/>
            </a:prstGeom>
            <a:no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p:nvSpPr>
          <p:spPr>
            <a:xfrm>
              <a:off x="3509799" y="4180774"/>
              <a:ext cx="131673" cy="87041"/>
            </a:xfrm>
            <a:prstGeom prst="triangle">
              <a:avLst/>
            </a:prstGeom>
            <a:no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p:cNvSpPr/>
            <p:nvPr/>
          </p:nvSpPr>
          <p:spPr>
            <a:xfrm>
              <a:off x="2707329" y="4189431"/>
              <a:ext cx="140609" cy="87041"/>
            </a:xfrm>
            <a:prstGeom prst="triangle">
              <a:avLst/>
            </a:prstGeom>
            <a:no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p:cNvSpPr/>
            <p:nvPr/>
          </p:nvSpPr>
          <p:spPr>
            <a:xfrm>
              <a:off x="4373122" y="5017435"/>
              <a:ext cx="131673" cy="87041"/>
            </a:xfrm>
            <a:prstGeom prst="triangle">
              <a:avLst/>
            </a:prstGeom>
            <a:no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Isosceles Triangle 71"/>
            <p:cNvSpPr/>
            <p:nvPr/>
          </p:nvSpPr>
          <p:spPr>
            <a:xfrm>
              <a:off x="2704296" y="5029596"/>
              <a:ext cx="131673" cy="87041"/>
            </a:xfrm>
            <a:prstGeom prst="triangle">
              <a:avLst/>
            </a:prstGeom>
            <a:no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Isosceles Triangle 72"/>
            <p:cNvSpPr/>
            <p:nvPr/>
          </p:nvSpPr>
          <p:spPr>
            <a:xfrm>
              <a:off x="3513565" y="5021601"/>
              <a:ext cx="131673" cy="87041"/>
            </a:xfrm>
            <a:prstGeom prst="triangle">
              <a:avLst/>
            </a:prstGeom>
            <a:no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flipV="1">
              <a:off x="2176431" y="5913120"/>
              <a:ext cx="2775552" cy="23446"/>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9BE9D7BF-DC8E-111B-8F96-9126497A4EE5}"/>
              </a:ext>
            </a:extLst>
          </p:cNvPr>
          <p:cNvGrpSpPr/>
          <p:nvPr/>
        </p:nvGrpSpPr>
        <p:grpSpPr>
          <a:xfrm>
            <a:off x="6685709" y="1911068"/>
            <a:ext cx="4597353" cy="3974567"/>
            <a:chOff x="6144293" y="2355356"/>
            <a:chExt cx="4002765" cy="3429000"/>
          </a:xfrm>
        </p:grpSpPr>
        <p:sp>
          <p:nvSpPr>
            <p:cNvPr id="76" name="Rectangle 75"/>
            <p:cNvSpPr/>
            <p:nvPr/>
          </p:nvSpPr>
          <p:spPr>
            <a:xfrm>
              <a:off x="6152144" y="2355356"/>
              <a:ext cx="1546694" cy="3429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7718075" y="2662646"/>
              <a:ext cx="859306" cy="3015350"/>
            </a:xfrm>
            <a:prstGeom prst="rect">
              <a:avLst/>
            </a:prstGeom>
            <a:pattFill prst="dkUpDiag">
              <a:fgClr>
                <a:schemeClr val="bg2">
                  <a:lumMod val="9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8589538" y="2355356"/>
              <a:ext cx="1522761" cy="3429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1" name="Group 90"/>
            <p:cNvGrpSpPr/>
            <p:nvPr/>
          </p:nvGrpSpPr>
          <p:grpSpPr>
            <a:xfrm rot="5400000">
              <a:off x="7984810" y="5143762"/>
              <a:ext cx="319518" cy="855313"/>
              <a:chOff x="6724233" y="1937651"/>
              <a:chExt cx="319518" cy="855313"/>
            </a:xfrm>
          </p:grpSpPr>
          <p:sp>
            <p:nvSpPr>
              <p:cNvPr id="80" name="Rectangle 79"/>
              <p:cNvSpPr/>
              <p:nvPr/>
            </p:nvSpPr>
            <p:spPr>
              <a:xfrm>
                <a:off x="6724233" y="1937651"/>
                <a:ext cx="319518" cy="85531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Connector 81"/>
              <p:cNvCxnSpPr/>
              <p:nvPr/>
            </p:nvCxnSpPr>
            <p:spPr>
              <a:xfrm>
                <a:off x="6724233" y="2057400"/>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724233" y="2133600"/>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724233" y="2209800"/>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724233" y="2286000"/>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724233" y="2353584"/>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724233" y="2441697"/>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724233" y="2538234"/>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724233" y="2637882"/>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724233" y="2711569"/>
                <a:ext cx="319518"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rot="16200000">
              <a:off x="7977228" y="2154474"/>
              <a:ext cx="319518" cy="855313"/>
              <a:chOff x="6724233" y="1937651"/>
              <a:chExt cx="319518" cy="855313"/>
            </a:xfrm>
          </p:grpSpPr>
          <p:sp>
            <p:nvSpPr>
              <p:cNvPr id="93" name="Rectangle 92"/>
              <p:cNvSpPr/>
              <p:nvPr/>
            </p:nvSpPr>
            <p:spPr>
              <a:xfrm>
                <a:off x="6724233" y="1937651"/>
                <a:ext cx="319518" cy="85531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p:nvPr/>
            </p:nvCxnSpPr>
            <p:spPr>
              <a:xfrm>
                <a:off x="6724233" y="2057400"/>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724233" y="2133600"/>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6724233" y="2209800"/>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724233" y="2286000"/>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724233" y="2353584"/>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724233" y="2441697"/>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724233" y="2538234"/>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724233" y="2637882"/>
                <a:ext cx="3195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6724233" y="2711569"/>
                <a:ext cx="319518"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04" name="Straight Connector 103"/>
            <p:cNvCxnSpPr>
              <a:stCxn id="76" idx="0"/>
            </p:cNvCxnSpPr>
            <p:nvPr/>
          </p:nvCxnSpPr>
          <p:spPr>
            <a:xfrm flipH="1">
              <a:off x="6913345" y="2355356"/>
              <a:ext cx="12147" cy="2662078"/>
            </a:xfrm>
            <a:prstGeom prst="line">
              <a:avLst/>
            </a:prstGeom>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929373" y="3187946"/>
              <a:ext cx="2195055" cy="17667"/>
            </a:xfrm>
            <a:prstGeom prst="line">
              <a:avLst/>
            </a:prstGeom>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909466" y="3775615"/>
              <a:ext cx="2195055" cy="17667"/>
            </a:xfrm>
            <a:prstGeom prst="line">
              <a:avLst/>
            </a:prstGeom>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903111" y="4462809"/>
              <a:ext cx="2195055" cy="17667"/>
            </a:xfrm>
            <a:prstGeom prst="line">
              <a:avLst/>
            </a:prstGeom>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929373" y="4996413"/>
              <a:ext cx="2195055" cy="17667"/>
            </a:xfrm>
            <a:prstGeom prst="line">
              <a:avLst/>
            </a:prstGeom>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6167411" y="3384996"/>
              <a:ext cx="1530344" cy="105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6144293" y="4130039"/>
              <a:ext cx="1530344" cy="105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6167411" y="4804752"/>
              <a:ext cx="1530344" cy="105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8557061" y="3408559"/>
              <a:ext cx="1530344" cy="105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8580179" y="4111868"/>
              <a:ext cx="1530344" cy="105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8564152" y="4733158"/>
              <a:ext cx="1530344" cy="1057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9" name="Oval 118"/>
            <p:cNvSpPr/>
            <p:nvPr/>
          </p:nvSpPr>
          <p:spPr>
            <a:xfrm>
              <a:off x="7240301" y="3135123"/>
              <a:ext cx="94242" cy="99525"/>
            </a:xfrm>
            <a:prstGeom prst="ellipse">
              <a:avLst/>
            </a:prstGeom>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8078143" y="3144169"/>
              <a:ext cx="94242" cy="99525"/>
            </a:xfrm>
            <a:prstGeom prst="ellipse">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9045982" y="3155877"/>
              <a:ext cx="94242" cy="99525"/>
            </a:xfrm>
            <a:prstGeom prst="ellipse">
              <a:avLst/>
            </a:prstGeom>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7230404" y="3716282"/>
              <a:ext cx="94242" cy="99525"/>
            </a:xfrm>
            <a:prstGeom prst="ellipse">
              <a:avLst/>
            </a:prstGeom>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7240797" y="4426238"/>
              <a:ext cx="94242" cy="99525"/>
            </a:xfrm>
            <a:prstGeom prst="ellipse">
              <a:avLst/>
            </a:prstGeom>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7217381" y="4944703"/>
              <a:ext cx="94242" cy="99525"/>
            </a:xfrm>
            <a:prstGeom prst="ellipse">
              <a:avLst/>
            </a:prstGeom>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8057680" y="3734685"/>
              <a:ext cx="94242" cy="99525"/>
            </a:xfrm>
            <a:prstGeom prst="ellipse">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8055058" y="4421879"/>
              <a:ext cx="94242" cy="99525"/>
            </a:xfrm>
            <a:prstGeom prst="ellipse">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8050236" y="4968237"/>
              <a:ext cx="94242" cy="99525"/>
            </a:xfrm>
            <a:prstGeom prst="ellipse">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9045982" y="3734857"/>
              <a:ext cx="94242" cy="99525"/>
            </a:xfrm>
            <a:prstGeom prst="ellipse">
              <a:avLst/>
            </a:prstGeom>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9010042" y="4403999"/>
              <a:ext cx="94242" cy="99525"/>
            </a:xfrm>
            <a:prstGeom prst="ellipse">
              <a:avLst/>
            </a:prstGeom>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9043935" y="4968237"/>
              <a:ext cx="94242" cy="99525"/>
            </a:xfrm>
            <a:prstGeom prst="ellipse">
              <a:avLst/>
            </a:prstGeom>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p:cNvSpPr txBox="1"/>
            <p:nvPr/>
          </p:nvSpPr>
          <p:spPr>
            <a:xfrm>
              <a:off x="8483248" y="5132123"/>
              <a:ext cx="1663810" cy="523220"/>
            </a:xfrm>
            <a:prstGeom prst="rect">
              <a:avLst/>
            </a:prstGeom>
            <a:noFill/>
          </p:spPr>
          <p:txBody>
            <a:bodyPr wrap="square" rtlCol="0">
              <a:spAutoFit/>
            </a:bodyPr>
            <a:lstStyle/>
            <a:p>
              <a:pPr algn="ctr"/>
              <a:r>
                <a:rPr lang="en-US" sz="1400" dirty="0">
                  <a:solidFill>
                    <a:schemeClr val="tx1">
                      <a:lumMod val="95000"/>
                      <a:lumOff val="5000"/>
                    </a:schemeClr>
                  </a:solidFill>
                </a:rPr>
                <a:t>Sleeping Room/</a:t>
              </a:r>
            </a:p>
            <a:p>
              <a:pPr algn="ctr"/>
              <a:r>
                <a:rPr lang="en-US" sz="1400" dirty="0">
                  <a:solidFill>
                    <a:schemeClr val="tx1">
                      <a:lumMod val="95000"/>
                      <a:lumOff val="5000"/>
                    </a:schemeClr>
                  </a:solidFill>
                </a:rPr>
                <a:t>Dwelling Unit</a:t>
              </a:r>
            </a:p>
          </p:txBody>
        </p:sp>
      </p:grpSp>
    </p:spTree>
    <p:extLst>
      <p:ext uri="{BB962C8B-B14F-4D97-AF65-F5344CB8AC3E}">
        <p14:creationId xmlns:p14="http://schemas.microsoft.com/office/powerpoint/2010/main" val="2002566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87465-FE69-625B-84B3-6F25941D754C}"/>
              </a:ext>
            </a:extLst>
          </p:cNvPr>
          <p:cNvSpPr>
            <a:spLocks noGrp="1"/>
          </p:cNvSpPr>
          <p:nvPr>
            <p:ph type="title"/>
          </p:nvPr>
        </p:nvSpPr>
        <p:spPr>
          <a:xfrm>
            <a:off x="457199" y="594359"/>
            <a:ext cx="3509320" cy="2286000"/>
          </a:xfrm>
        </p:spPr>
        <p:txBody>
          <a:bodyPr/>
          <a:lstStyle/>
          <a:p>
            <a:r>
              <a:rPr lang="en-US" b="1" dirty="0"/>
              <a:t>WATER SUPPLIES</a:t>
            </a:r>
          </a:p>
        </p:txBody>
      </p:sp>
      <p:pic>
        <p:nvPicPr>
          <p:cNvPr id="3" name="Content Placeholder 2" descr="A picture containing outdoor, tree, water, reflection&#10;&#10;Description automatically generated">
            <a:extLst>
              <a:ext uri="{FF2B5EF4-FFF2-40B4-BE49-F238E27FC236}">
                <a16:creationId xmlns:a16="http://schemas.microsoft.com/office/drawing/2014/main" id="{772D1EEB-F167-AD08-F37D-37692BF816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98322" y="681037"/>
            <a:ext cx="7054322" cy="5290741"/>
          </a:xfrm>
          <a:ln>
            <a:solidFill>
              <a:srgbClr val="D4382C"/>
            </a:solidFill>
          </a:ln>
        </p:spPr>
      </p:pic>
      <p:sp>
        <p:nvSpPr>
          <p:cNvPr id="6" name="Text Placeholder 5">
            <a:extLst>
              <a:ext uri="{FF2B5EF4-FFF2-40B4-BE49-F238E27FC236}">
                <a16:creationId xmlns:a16="http://schemas.microsoft.com/office/drawing/2014/main" id="{6931251A-2B28-2B41-F1E0-85B2B90C4E49}"/>
              </a:ext>
            </a:extLst>
          </p:cNvPr>
          <p:cNvSpPr>
            <a:spLocks noGrp="1"/>
          </p:cNvSpPr>
          <p:nvPr>
            <p:ph type="body" sz="half" idx="2"/>
          </p:nvPr>
        </p:nvSpPr>
        <p:spPr/>
        <p:txBody>
          <a:bodyPr/>
          <a:lstStyle/>
          <a:p>
            <a:r>
              <a:rPr lang="en-US" b="1" dirty="0"/>
              <a:t>MODULE NO. 3</a:t>
            </a:r>
          </a:p>
        </p:txBody>
      </p:sp>
    </p:spTree>
    <p:extLst>
      <p:ext uri="{BB962C8B-B14F-4D97-AF65-F5344CB8AC3E}">
        <p14:creationId xmlns:p14="http://schemas.microsoft.com/office/powerpoint/2010/main" val="3845448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464118" y="215166"/>
            <a:ext cx="10058400" cy="1450757"/>
          </a:xfrm>
        </p:spPr>
        <p:txBody>
          <a:bodyPr>
            <a:normAutofit/>
          </a:bodyPr>
          <a:lstStyle/>
          <a:p>
            <a:r>
              <a:rPr lang="en-US" sz="4000" b="1" dirty="0">
                <a:latin typeface="+mn-lt"/>
                <a:cs typeface="Arial" pitchFamily="34" charset="0"/>
              </a:rPr>
              <a:t>Water Supply Options</a:t>
            </a:r>
          </a:p>
        </p:txBody>
      </p:sp>
      <p:sp>
        <p:nvSpPr>
          <p:cNvPr id="15363" name="Rectangle 3"/>
          <p:cNvSpPr>
            <a:spLocks noGrp="1" noChangeArrowheads="1"/>
          </p:cNvSpPr>
          <p:nvPr>
            <p:ph idx="1"/>
          </p:nvPr>
        </p:nvSpPr>
        <p:spPr bwMode="auto">
          <a:xfrm>
            <a:off x="2286000" y="1998133"/>
            <a:ext cx="10058400" cy="4023360"/>
          </a:xfrm>
          <a:noFill/>
          <a:ln>
            <a:miter lim="800000"/>
            <a:headEnd/>
            <a:tailEnd/>
          </a:ln>
        </p:spPr>
        <p:txBody>
          <a:bodyPr vert="horz" wrap="square" lIns="91440" tIns="45720" rIns="91440" bIns="45720" numCol="1" rtlCol="0" anchor="t" anchorCtr="0" compatLnSpc="1">
            <a:prstTxWarp prst="textNoShape">
              <a:avLst/>
            </a:prstTxWarp>
            <a:noAutofit/>
          </a:bodyPr>
          <a:lstStyle/>
          <a:p>
            <a:pPr marL="688975" indent="-488950">
              <a:buClr>
                <a:schemeClr val="accent2">
                  <a:lumMod val="50000"/>
                </a:schemeClr>
              </a:buClr>
              <a:buFont typeface="Courier New" panose="02070309020205020404" pitchFamily="49" charset="0"/>
              <a:buChar char="o"/>
            </a:pPr>
            <a:r>
              <a:rPr lang="en-US" sz="2600" dirty="0">
                <a:cs typeface="Arial" pitchFamily="34" charset="0"/>
              </a:rPr>
              <a:t>Must be “automatic” and from a "reliable" source</a:t>
            </a:r>
          </a:p>
          <a:p>
            <a:pPr marL="688975" indent="-488950">
              <a:buClr>
                <a:schemeClr val="accent2">
                  <a:lumMod val="50000"/>
                </a:schemeClr>
              </a:buClr>
              <a:buFont typeface="Courier New" panose="02070309020205020404" pitchFamily="49" charset="0"/>
              <a:buChar char="o"/>
            </a:pPr>
            <a:r>
              <a:rPr lang="en-US" sz="2600" dirty="0">
                <a:cs typeface="Arial" pitchFamily="34" charset="0"/>
              </a:rPr>
              <a:t>Municipal authority, private provider, or well of adequate capacity</a:t>
            </a:r>
          </a:p>
          <a:p>
            <a:pPr marL="1541463" lvl="1" indent="-488950">
              <a:buClr>
                <a:schemeClr val="accent2">
                  <a:lumMod val="50000"/>
                </a:schemeClr>
              </a:buClr>
              <a:buFont typeface="Courier New" panose="02070309020205020404" pitchFamily="49" charset="0"/>
              <a:buChar char="o"/>
            </a:pPr>
            <a:r>
              <a:rPr lang="en-US" sz="2600" dirty="0">
                <a:cs typeface="Arial" pitchFamily="34" charset="0"/>
              </a:rPr>
              <a:t>Service size</a:t>
            </a:r>
          </a:p>
          <a:p>
            <a:pPr marL="1541463" lvl="1" indent="-488950">
              <a:buClr>
                <a:schemeClr val="accent2">
                  <a:lumMod val="50000"/>
                </a:schemeClr>
              </a:buClr>
              <a:buFont typeface="Courier New" panose="02070309020205020404" pitchFamily="49" charset="0"/>
              <a:buChar char="o"/>
            </a:pPr>
            <a:r>
              <a:rPr lang="en-US" sz="2600" dirty="0">
                <a:cs typeface="Arial" pitchFamily="34" charset="0"/>
              </a:rPr>
              <a:t>Dedicated supply</a:t>
            </a:r>
          </a:p>
          <a:p>
            <a:pPr marL="1541463" lvl="1" indent="-488950">
              <a:buClr>
                <a:schemeClr val="accent2">
                  <a:lumMod val="50000"/>
                </a:schemeClr>
              </a:buClr>
              <a:buFont typeface="Courier New" panose="02070309020205020404" pitchFamily="49" charset="0"/>
              <a:buChar char="o"/>
            </a:pPr>
            <a:r>
              <a:rPr lang="en-US" sz="2600" dirty="0">
                <a:cs typeface="Arial" pitchFamily="34" charset="0"/>
              </a:rPr>
              <a:t>Combined supply</a:t>
            </a:r>
          </a:p>
          <a:p>
            <a:pPr marL="688975" lvl="1" indent="-488950">
              <a:buClr>
                <a:schemeClr val="accent2">
                  <a:lumMod val="50000"/>
                </a:schemeClr>
              </a:buClr>
              <a:buFont typeface="Courier New" panose="02070309020205020404" pitchFamily="49" charset="0"/>
              <a:buChar char="o"/>
            </a:pPr>
            <a:endParaRPr lang="en-US" sz="2600" dirty="0">
              <a:cs typeface="Arial" pitchFamily="34" charset="0"/>
            </a:endParaRPr>
          </a:p>
        </p:txBody>
      </p:sp>
      <p:pic>
        <p:nvPicPr>
          <p:cNvPr id="7" name="Picture 6" descr="mcsherytank.JPG"/>
          <p:cNvPicPr>
            <a:picLocks noChangeAspect="1"/>
          </p:cNvPicPr>
          <p:nvPr/>
        </p:nvPicPr>
        <p:blipFill>
          <a:blip r:embed="rId3" cstate="print"/>
          <a:stretch>
            <a:fillRect/>
          </a:stretch>
        </p:blipFill>
        <p:spPr>
          <a:xfrm>
            <a:off x="129479" y="76201"/>
            <a:ext cx="2085083" cy="6209778"/>
          </a:xfrm>
          <a:prstGeom prst="rect">
            <a:avLst/>
          </a:prstGeom>
        </p:spPr>
      </p:pic>
    </p:spTree>
    <p:extLst>
      <p:ext uri="{BB962C8B-B14F-4D97-AF65-F5344CB8AC3E}">
        <p14:creationId xmlns:p14="http://schemas.microsoft.com/office/powerpoint/2010/main" val="2289783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r>
              <a:rPr lang="en-US" sz="4000" b="1" dirty="0">
                <a:latin typeface="+mn-lt"/>
                <a:cs typeface="Arial" pitchFamily="34" charset="0"/>
              </a:rPr>
              <a:t>Water Supply Options</a:t>
            </a:r>
          </a:p>
        </p:txBody>
      </p:sp>
      <p:sp>
        <p:nvSpPr>
          <p:cNvPr id="15363" name="Rectangle 3"/>
          <p:cNvSpPr>
            <a:spLocks noGrp="1" noChangeArrowheads="1"/>
          </p:cNvSpPr>
          <p:nvPr>
            <p:ph idx="1"/>
          </p:nvPr>
        </p:nvSpPr>
        <p:spPr bwMode="auto">
          <a:xfrm>
            <a:off x="882969" y="2150502"/>
            <a:ext cx="6717982" cy="2373873"/>
          </a:xfrm>
          <a:noFill/>
          <a:ln>
            <a:miter lim="800000"/>
            <a:headEnd/>
            <a:tailEnd/>
          </a:ln>
        </p:spPr>
        <p:txBody>
          <a:bodyPr vert="horz" wrap="square" lIns="91440" tIns="45720" rIns="91440" bIns="45720" numCol="1" rtlCol="0" anchor="t" anchorCtr="0" compatLnSpc="1">
            <a:prstTxWarp prst="textNoShape">
              <a:avLst/>
            </a:prstTxWarp>
            <a:noAutofit/>
          </a:bodyPr>
          <a:lstStyle/>
          <a:p>
            <a:pPr marL="688975" lvl="1" indent="-488950">
              <a:buFont typeface="Courier New" panose="02070309020205020404" pitchFamily="49" charset="0"/>
              <a:buChar char="o"/>
            </a:pPr>
            <a:r>
              <a:rPr lang="en-US" sz="2600" dirty="0">
                <a:cs typeface="Arial" pitchFamily="34" charset="0"/>
              </a:rPr>
              <a:t>Multipurpose system</a:t>
            </a:r>
          </a:p>
          <a:p>
            <a:pPr marL="688975" indent="-488950">
              <a:buFont typeface="Courier New" panose="02070309020205020404" pitchFamily="49" charset="0"/>
              <a:buChar char="o"/>
            </a:pPr>
            <a:r>
              <a:rPr lang="en-US" sz="2600" dirty="0" err="1">
                <a:cs typeface="Arial" pitchFamily="34" charset="0"/>
              </a:rPr>
              <a:t>Nonpressurized</a:t>
            </a:r>
            <a:r>
              <a:rPr lang="en-US" sz="2600" dirty="0">
                <a:cs typeface="Arial" pitchFamily="34" charset="0"/>
              </a:rPr>
              <a:t> tank with electric pump</a:t>
            </a:r>
          </a:p>
          <a:p>
            <a:pPr marL="688975" indent="-488950">
              <a:buFont typeface="Courier New" panose="02070309020205020404" pitchFamily="49" charset="0"/>
              <a:buChar char="o"/>
            </a:pPr>
            <a:r>
              <a:rPr lang="en-US" sz="2800" dirty="0">
                <a:cs typeface="Arial" pitchFamily="34" charset="0"/>
              </a:rPr>
              <a:t>Pressure tank</a:t>
            </a:r>
          </a:p>
          <a:p>
            <a:pPr marL="871855" lvl="2" indent="-488950">
              <a:buFont typeface="Courier New" panose="02070309020205020404" pitchFamily="49" charset="0"/>
              <a:buChar char="o"/>
            </a:pPr>
            <a:r>
              <a:rPr lang="en-US" sz="2400" dirty="0">
                <a:cs typeface="Arial" pitchFamily="34" charset="0"/>
              </a:rPr>
              <a:t>Compressed air or inert gas</a:t>
            </a:r>
          </a:p>
        </p:txBody>
      </p:sp>
      <p:pic>
        <p:nvPicPr>
          <p:cNvPr id="3" name="Picture 2" descr="A picture containing cable, electrical wiring, heat-shrink tubing, electrical supply&#10;&#10;Description automatically generated">
            <a:extLst>
              <a:ext uri="{FF2B5EF4-FFF2-40B4-BE49-F238E27FC236}">
                <a16:creationId xmlns:a16="http://schemas.microsoft.com/office/drawing/2014/main" id="{F86F0B5B-8794-45C4-2A94-FBE4D0F5C4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8589" y="2238770"/>
            <a:ext cx="4339758" cy="2881871"/>
          </a:xfrm>
          <a:prstGeom prst="rect">
            <a:avLst/>
          </a:prstGeom>
        </p:spPr>
      </p:pic>
    </p:spTree>
    <p:extLst>
      <p:ext uri="{BB962C8B-B14F-4D97-AF65-F5344CB8AC3E}">
        <p14:creationId xmlns:p14="http://schemas.microsoft.com/office/powerpoint/2010/main" val="2937090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p:txBody>
          <a:bodyPr>
            <a:noAutofit/>
          </a:bodyPr>
          <a:lstStyle/>
          <a:p>
            <a:r>
              <a:rPr lang="en-US" sz="3600" dirty="0">
                <a:solidFill>
                  <a:schemeClr val="tx1"/>
                </a:solidFill>
                <a:latin typeface="+mn-lt"/>
                <a:cs typeface="Arial" pitchFamily="34" charset="0"/>
              </a:rPr>
              <a:t>13D/13R Preferred Municipal Connection</a:t>
            </a:r>
          </a:p>
        </p:txBody>
      </p:sp>
      <p:sp>
        <p:nvSpPr>
          <p:cNvPr id="45092" name="Text Box 36"/>
          <p:cNvSpPr txBox="1">
            <a:spLocks noChangeArrowheads="1"/>
          </p:cNvSpPr>
          <p:nvPr/>
        </p:nvSpPr>
        <p:spPr bwMode="auto">
          <a:xfrm>
            <a:off x="7422553" y="1758582"/>
            <a:ext cx="2438400" cy="338554"/>
          </a:xfrm>
          <a:prstGeom prst="rect">
            <a:avLst/>
          </a:prstGeom>
          <a:noFill/>
          <a:ln w="9525">
            <a:noFill/>
            <a:miter lim="800000"/>
            <a:headEnd/>
            <a:tailEnd/>
          </a:ln>
          <a:effectLst/>
        </p:spPr>
        <p:txBody>
          <a:bodyPr>
            <a:spAutoFit/>
          </a:bodyPr>
          <a:lstStyle/>
          <a:p>
            <a:pPr algn="l">
              <a:spcBef>
                <a:spcPct val="50000"/>
              </a:spcBef>
            </a:pPr>
            <a:r>
              <a:rPr lang="en-US" sz="1600" dirty="0">
                <a:solidFill>
                  <a:schemeClr val="accent2">
                    <a:lumMod val="50000"/>
                  </a:schemeClr>
                </a:solidFill>
              </a:rPr>
              <a:t>To Domestic System</a:t>
            </a:r>
          </a:p>
        </p:txBody>
      </p:sp>
      <p:grpSp>
        <p:nvGrpSpPr>
          <p:cNvPr id="2" name="Group 1">
            <a:extLst>
              <a:ext uri="{FF2B5EF4-FFF2-40B4-BE49-F238E27FC236}">
                <a16:creationId xmlns:a16="http://schemas.microsoft.com/office/drawing/2014/main" id="{6254FEF3-51D5-618D-27CD-8E12E5A9BDC7}"/>
              </a:ext>
            </a:extLst>
          </p:cNvPr>
          <p:cNvGrpSpPr/>
          <p:nvPr/>
        </p:nvGrpSpPr>
        <p:grpSpPr>
          <a:xfrm>
            <a:off x="1376478" y="1744693"/>
            <a:ext cx="9829799" cy="4312757"/>
            <a:chOff x="1150883" y="1424841"/>
            <a:chExt cx="9829799" cy="4312757"/>
          </a:xfrm>
        </p:grpSpPr>
        <p:sp>
          <p:nvSpPr>
            <p:cNvPr id="45061" name="Line 5"/>
            <p:cNvSpPr>
              <a:spLocks noChangeShapeType="1"/>
            </p:cNvSpPr>
            <p:nvPr/>
          </p:nvSpPr>
          <p:spPr bwMode="auto">
            <a:xfrm>
              <a:off x="1608083" y="5737598"/>
              <a:ext cx="9144000" cy="0"/>
            </a:xfrm>
            <a:prstGeom prst="line">
              <a:avLst/>
            </a:prstGeom>
            <a:noFill/>
            <a:ln w="76200">
              <a:solidFill>
                <a:srgbClr val="D4382C"/>
              </a:solidFill>
              <a:round/>
              <a:headEnd/>
              <a:tailEnd/>
            </a:ln>
            <a:effectLst/>
          </p:spPr>
          <p:txBody>
            <a:bodyPr/>
            <a:lstStyle/>
            <a:p>
              <a:endParaRPr lang="en-US">
                <a:solidFill>
                  <a:schemeClr val="accent2">
                    <a:lumMod val="50000"/>
                  </a:schemeClr>
                </a:solidFill>
              </a:endParaRPr>
            </a:p>
          </p:txBody>
        </p:sp>
        <p:sp>
          <p:nvSpPr>
            <p:cNvPr id="45096" name="Text Box 40"/>
            <p:cNvSpPr txBox="1">
              <a:spLocks noChangeArrowheads="1"/>
            </p:cNvSpPr>
            <p:nvPr/>
          </p:nvSpPr>
          <p:spPr bwMode="auto">
            <a:xfrm>
              <a:off x="1150883" y="2613399"/>
              <a:ext cx="2133600" cy="584775"/>
            </a:xfrm>
            <a:prstGeom prst="rect">
              <a:avLst/>
            </a:prstGeom>
            <a:noFill/>
            <a:ln w="9525">
              <a:noFill/>
              <a:miter lim="800000"/>
              <a:headEnd/>
              <a:tailEnd/>
            </a:ln>
            <a:effectLst/>
          </p:spPr>
          <p:txBody>
            <a:bodyPr>
              <a:spAutoFit/>
            </a:bodyPr>
            <a:lstStyle/>
            <a:p>
              <a:pPr lvl="1" algn="r">
                <a:spcBef>
                  <a:spcPct val="50000"/>
                </a:spcBef>
              </a:pPr>
              <a:r>
                <a:rPr lang="en-US" sz="1600" dirty="0">
                  <a:solidFill>
                    <a:schemeClr val="accent2">
                      <a:lumMod val="50000"/>
                    </a:schemeClr>
                  </a:solidFill>
                </a:rPr>
                <a:t>Drain/Test Connection</a:t>
              </a:r>
            </a:p>
          </p:txBody>
        </p:sp>
        <p:sp>
          <p:nvSpPr>
            <p:cNvPr id="45062" name="Line 6"/>
            <p:cNvSpPr>
              <a:spLocks noChangeShapeType="1"/>
            </p:cNvSpPr>
            <p:nvPr/>
          </p:nvSpPr>
          <p:spPr bwMode="auto">
            <a:xfrm flipH="1" flipV="1">
              <a:off x="5341882" y="1775198"/>
              <a:ext cx="1" cy="3962400"/>
            </a:xfrm>
            <a:prstGeom prst="line">
              <a:avLst/>
            </a:prstGeom>
            <a:noFill/>
            <a:ln w="38100">
              <a:solidFill>
                <a:srgbClr val="D4382C"/>
              </a:solidFill>
              <a:round/>
              <a:headEnd/>
              <a:tailEnd type="triangle" w="med" len="med"/>
            </a:ln>
            <a:effectLst/>
          </p:spPr>
          <p:txBody>
            <a:bodyPr/>
            <a:lstStyle/>
            <a:p>
              <a:endParaRPr lang="en-US">
                <a:solidFill>
                  <a:schemeClr val="accent2">
                    <a:lumMod val="50000"/>
                  </a:schemeClr>
                </a:solidFill>
              </a:endParaRPr>
            </a:p>
          </p:txBody>
        </p:sp>
        <p:sp>
          <p:nvSpPr>
            <p:cNvPr id="45063" name="Rectangle 7" descr="Horizontal brick"/>
            <p:cNvSpPr>
              <a:spLocks noChangeArrowheads="1"/>
            </p:cNvSpPr>
            <p:nvPr/>
          </p:nvSpPr>
          <p:spPr bwMode="auto">
            <a:xfrm>
              <a:off x="1524000" y="4594598"/>
              <a:ext cx="9144000" cy="304800"/>
            </a:xfrm>
            <a:prstGeom prst="rect">
              <a:avLst/>
            </a:prstGeom>
            <a:pattFill prst="horzBrick">
              <a:fgClr>
                <a:schemeClr val="bg1"/>
              </a:fgClr>
              <a:bgClr>
                <a:srgbClr val="CC3300"/>
              </a:bgClr>
            </a:pattFill>
            <a:ln w="9525">
              <a:solidFill>
                <a:srgbClr val="D4382C"/>
              </a:solidFill>
              <a:miter lim="800000"/>
              <a:headEnd/>
              <a:tailEnd/>
            </a:ln>
            <a:effectLst/>
          </p:spPr>
          <p:txBody>
            <a:bodyPr wrap="none" anchor="ctr"/>
            <a:lstStyle/>
            <a:p>
              <a:endParaRPr lang="en-US">
                <a:solidFill>
                  <a:schemeClr val="accent2">
                    <a:lumMod val="50000"/>
                  </a:schemeClr>
                </a:solidFill>
              </a:endParaRPr>
            </a:p>
          </p:txBody>
        </p:sp>
        <p:sp>
          <p:nvSpPr>
            <p:cNvPr id="45064" name="Line 8"/>
            <p:cNvSpPr>
              <a:spLocks noChangeShapeType="1"/>
            </p:cNvSpPr>
            <p:nvPr/>
          </p:nvSpPr>
          <p:spPr bwMode="auto">
            <a:xfrm>
              <a:off x="5113283" y="5432798"/>
              <a:ext cx="533400" cy="0"/>
            </a:xfrm>
            <a:prstGeom prst="line">
              <a:avLst/>
            </a:prstGeom>
            <a:noFill/>
            <a:ln w="28575">
              <a:solidFill>
                <a:srgbClr val="D4382C"/>
              </a:solidFill>
              <a:round/>
              <a:headEnd/>
              <a:tailEnd/>
            </a:ln>
            <a:effectLst/>
          </p:spPr>
          <p:txBody>
            <a:bodyPr/>
            <a:lstStyle/>
            <a:p>
              <a:endParaRPr lang="en-US">
                <a:solidFill>
                  <a:schemeClr val="accent2">
                    <a:lumMod val="50000"/>
                  </a:schemeClr>
                </a:solidFill>
              </a:endParaRPr>
            </a:p>
          </p:txBody>
        </p:sp>
        <p:sp>
          <p:nvSpPr>
            <p:cNvPr id="45065" name="Line 9"/>
            <p:cNvSpPr>
              <a:spLocks noChangeShapeType="1"/>
            </p:cNvSpPr>
            <p:nvPr/>
          </p:nvSpPr>
          <p:spPr bwMode="auto">
            <a:xfrm>
              <a:off x="8466083" y="2460998"/>
              <a:ext cx="0" cy="152400"/>
            </a:xfrm>
            <a:prstGeom prst="line">
              <a:avLst/>
            </a:prstGeom>
            <a:noFill/>
            <a:ln w="28575">
              <a:solidFill>
                <a:schemeClr val="tx1">
                  <a:lumMod val="75000"/>
                  <a:lumOff val="25000"/>
                </a:schemeClr>
              </a:solidFill>
              <a:round/>
              <a:headEnd/>
              <a:tailEnd/>
            </a:ln>
            <a:effectLst/>
          </p:spPr>
          <p:txBody>
            <a:bodyPr/>
            <a:lstStyle/>
            <a:p>
              <a:endParaRPr lang="en-US">
                <a:solidFill>
                  <a:schemeClr val="accent2">
                    <a:lumMod val="50000"/>
                  </a:schemeClr>
                </a:solidFill>
              </a:endParaRPr>
            </a:p>
          </p:txBody>
        </p:sp>
        <p:sp>
          <p:nvSpPr>
            <p:cNvPr id="45066" name="Line 10"/>
            <p:cNvSpPr>
              <a:spLocks noChangeShapeType="1"/>
            </p:cNvSpPr>
            <p:nvPr/>
          </p:nvSpPr>
          <p:spPr bwMode="auto">
            <a:xfrm>
              <a:off x="5113283" y="4289798"/>
              <a:ext cx="533400" cy="0"/>
            </a:xfrm>
            <a:prstGeom prst="line">
              <a:avLst/>
            </a:prstGeom>
            <a:noFill/>
            <a:ln w="28575">
              <a:solidFill>
                <a:srgbClr val="D4382C"/>
              </a:solidFill>
              <a:round/>
              <a:headEnd/>
              <a:tailEnd/>
            </a:ln>
            <a:effectLst/>
          </p:spPr>
          <p:txBody>
            <a:bodyPr/>
            <a:lstStyle/>
            <a:p>
              <a:endParaRPr lang="en-US">
                <a:solidFill>
                  <a:schemeClr val="accent2">
                    <a:lumMod val="50000"/>
                  </a:schemeClr>
                </a:solidFill>
              </a:endParaRPr>
            </a:p>
          </p:txBody>
        </p:sp>
        <p:sp>
          <p:nvSpPr>
            <p:cNvPr id="45067" name="Line 11"/>
            <p:cNvSpPr>
              <a:spLocks noChangeShapeType="1"/>
            </p:cNvSpPr>
            <p:nvPr/>
          </p:nvSpPr>
          <p:spPr bwMode="auto">
            <a:xfrm>
              <a:off x="5113283" y="4213598"/>
              <a:ext cx="0" cy="152400"/>
            </a:xfrm>
            <a:prstGeom prst="line">
              <a:avLst/>
            </a:prstGeom>
            <a:noFill/>
            <a:ln w="28575">
              <a:solidFill>
                <a:schemeClr val="tx1">
                  <a:lumMod val="75000"/>
                  <a:lumOff val="25000"/>
                </a:schemeClr>
              </a:solidFill>
              <a:round/>
              <a:headEnd/>
              <a:tailEnd/>
            </a:ln>
            <a:effectLst/>
          </p:spPr>
          <p:txBody>
            <a:bodyPr/>
            <a:lstStyle/>
            <a:p>
              <a:endParaRPr lang="en-US">
                <a:solidFill>
                  <a:schemeClr val="accent2">
                    <a:lumMod val="50000"/>
                  </a:schemeClr>
                </a:solidFill>
              </a:endParaRPr>
            </a:p>
          </p:txBody>
        </p:sp>
        <p:sp>
          <p:nvSpPr>
            <p:cNvPr id="45068" name="Line 12"/>
            <p:cNvSpPr>
              <a:spLocks noChangeShapeType="1"/>
            </p:cNvSpPr>
            <p:nvPr/>
          </p:nvSpPr>
          <p:spPr bwMode="auto">
            <a:xfrm>
              <a:off x="5341883" y="3979650"/>
              <a:ext cx="2819400" cy="0"/>
            </a:xfrm>
            <a:prstGeom prst="line">
              <a:avLst/>
            </a:prstGeom>
            <a:noFill/>
            <a:ln w="38100">
              <a:solidFill>
                <a:srgbClr val="D4382C"/>
              </a:solidFill>
              <a:round/>
              <a:headEnd/>
              <a:tailEnd/>
            </a:ln>
            <a:effectLst/>
          </p:spPr>
          <p:txBody>
            <a:bodyPr/>
            <a:lstStyle/>
            <a:p>
              <a:endParaRPr lang="en-US">
                <a:solidFill>
                  <a:schemeClr val="accent2">
                    <a:lumMod val="50000"/>
                  </a:schemeClr>
                </a:solidFill>
              </a:endParaRPr>
            </a:p>
          </p:txBody>
        </p:sp>
        <p:sp>
          <p:nvSpPr>
            <p:cNvPr id="45069" name="Line 13"/>
            <p:cNvSpPr>
              <a:spLocks noChangeShapeType="1"/>
            </p:cNvSpPr>
            <p:nvPr/>
          </p:nvSpPr>
          <p:spPr bwMode="auto">
            <a:xfrm flipV="1">
              <a:off x="8161283" y="1887320"/>
              <a:ext cx="0" cy="2097678"/>
            </a:xfrm>
            <a:prstGeom prst="line">
              <a:avLst/>
            </a:prstGeom>
            <a:noFill/>
            <a:ln w="38100">
              <a:solidFill>
                <a:srgbClr val="D4382C"/>
              </a:solidFill>
              <a:round/>
              <a:headEnd/>
              <a:tailEnd type="triangle" w="med" len="med"/>
            </a:ln>
            <a:effectLst/>
          </p:spPr>
          <p:txBody>
            <a:bodyPr/>
            <a:lstStyle/>
            <a:p>
              <a:endParaRPr lang="en-US">
                <a:solidFill>
                  <a:schemeClr val="accent2">
                    <a:lumMod val="50000"/>
                  </a:schemeClr>
                </a:solidFill>
              </a:endParaRPr>
            </a:p>
          </p:txBody>
        </p:sp>
        <p:sp>
          <p:nvSpPr>
            <p:cNvPr id="45070" name="Rectangle 14"/>
            <p:cNvSpPr>
              <a:spLocks noChangeArrowheads="1"/>
            </p:cNvSpPr>
            <p:nvPr/>
          </p:nvSpPr>
          <p:spPr bwMode="auto">
            <a:xfrm>
              <a:off x="8008883" y="3222998"/>
              <a:ext cx="304800" cy="457200"/>
            </a:xfrm>
            <a:prstGeom prst="rect">
              <a:avLst/>
            </a:prstGeom>
            <a:solidFill>
              <a:srgbClr val="DDDDDD"/>
            </a:solidFill>
            <a:ln w="9525">
              <a:solidFill>
                <a:srgbClr val="D4382C"/>
              </a:solidFill>
              <a:miter lim="800000"/>
              <a:headEnd/>
              <a:tailEnd/>
            </a:ln>
            <a:effectLst/>
          </p:spPr>
          <p:txBody>
            <a:bodyPr wrap="none" anchor="ctr"/>
            <a:lstStyle/>
            <a:p>
              <a:endParaRPr lang="en-US">
                <a:solidFill>
                  <a:schemeClr val="accent2">
                    <a:lumMod val="50000"/>
                  </a:schemeClr>
                </a:solidFill>
              </a:endParaRPr>
            </a:p>
          </p:txBody>
        </p:sp>
        <p:sp>
          <p:nvSpPr>
            <p:cNvPr id="45071" name="Oval 15"/>
            <p:cNvSpPr>
              <a:spLocks noChangeArrowheads="1"/>
            </p:cNvSpPr>
            <p:nvPr/>
          </p:nvSpPr>
          <p:spPr bwMode="auto">
            <a:xfrm>
              <a:off x="8085083" y="3375398"/>
              <a:ext cx="152400" cy="152400"/>
            </a:xfrm>
            <a:prstGeom prst="ellipse">
              <a:avLst/>
            </a:prstGeom>
            <a:solidFill>
              <a:schemeClr val="bg1"/>
            </a:solidFill>
            <a:ln w="9525">
              <a:solidFill>
                <a:srgbClr val="D4382C"/>
              </a:solidFill>
              <a:round/>
              <a:headEnd/>
              <a:tailEnd/>
            </a:ln>
            <a:effectLst/>
          </p:spPr>
          <p:txBody>
            <a:bodyPr wrap="none" anchor="ctr"/>
            <a:lstStyle/>
            <a:p>
              <a:endParaRPr lang="en-US">
                <a:solidFill>
                  <a:schemeClr val="accent2">
                    <a:lumMod val="50000"/>
                  </a:schemeClr>
                </a:solidFill>
              </a:endParaRPr>
            </a:p>
          </p:txBody>
        </p:sp>
        <p:sp>
          <p:nvSpPr>
            <p:cNvPr id="45072" name="Line 16"/>
            <p:cNvSpPr>
              <a:spLocks noChangeShapeType="1"/>
            </p:cNvSpPr>
            <p:nvPr/>
          </p:nvSpPr>
          <p:spPr bwMode="auto">
            <a:xfrm>
              <a:off x="7932683" y="2537198"/>
              <a:ext cx="533400" cy="0"/>
            </a:xfrm>
            <a:prstGeom prst="line">
              <a:avLst/>
            </a:prstGeom>
            <a:noFill/>
            <a:ln w="28575">
              <a:solidFill>
                <a:srgbClr val="D4382C"/>
              </a:solidFill>
              <a:round/>
              <a:headEnd/>
              <a:tailEnd/>
            </a:ln>
            <a:effectLst/>
          </p:spPr>
          <p:txBody>
            <a:bodyPr/>
            <a:lstStyle/>
            <a:p>
              <a:endParaRPr lang="en-US">
                <a:solidFill>
                  <a:schemeClr val="accent2">
                    <a:lumMod val="50000"/>
                  </a:schemeClr>
                </a:solidFill>
              </a:endParaRPr>
            </a:p>
          </p:txBody>
        </p:sp>
        <p:sp>
          <p:nvSpPr>
            <p:cNvPr id="45073" name="Line 17"/>
            <p:cNvSpPr>
              <a:spLocks noChangeShapeType="1"/>
            </p:cNvSpPr>
            <p:nvPr/>
          </p:nvSpPr>
          <p:spPr bwMode="auto">
            <a:xfrm flipH="1">
              <a:off x="4960883" y="3375398"/>
              <a:ext cx="381000" cy="0"/>
            </a:xfrm>
            <a:prstGeom prst="line">
              <a:avLst/>
            </a:prstGeom>
            <a:noFill/>
            <a:ln w="9525">
              <a:solidFill>
                <a:srgbClr val="D4382C"/>
              </a:solidFill>
              <a:round/>
              <a:headEnd/>
              <a:tailEnd/>
            </a:ln>
            <a:effectLst/>
          </p:spPr>
          <p:txBody>
            <a:bodyPr/>
            <a:lstStyle/>
            <a:p>
              <a:endParaRPr lang="en-US">
                <a:solidFill>
                  <a:schemeClr val="accent2">
                    <a:lumMod val="50000"/>
                  </a:schemeClr>
                </a:solidFill>
              </a:endParaRPr>
            </a:p>
          </p:txBody>
        </p:sp>
        <p:sp>
          <p:nvSpPr>
            <p:cNvPr id="45074" name="Oval 18"/>
            <p:cNvSpPr>
              <a:spLocks noChangeArrowheads="1"/>
            </p:cNvSpPr>
            <p:nvPr/>
          </p:nvSpPr>
          <p:spPr bwMode="auto">
            <a:xfrm>
              <a:off x="4656083" y="3222998"/>
              <a:ext cx="304800" cy="304800"/>
            </a:xfrm>
            <a:prstGeom prst="ellipse">
              <a:avLst/>
            </a:prstGeom>
            <a:solidFill>
              <a:schemeClr val="bg1"/>
            </a:solidFill>
            <a:ln w="9525">
              <a:solidFill>
                <a:srgbClr val="D4382C"/>
              </a:solidFill>
              <a:round/>
              <a:headEnd/>
              <a:tailEnd/>
            </a:ln>
            <a:effectLst/>
          </p:spPr>
          <p:txBody>
            <a:bodyPr wrap="none" anchor="ctr"/>
            <a:lstStyle/>
            <a:p>
              <a:endParaRPr lang="en-US">
                <a:solidFill>
                  <a:schemeClr val="accent2">
                    <a:lumMod val="50000"/>
                  </a:schemeClr>
                </a:solidFill>
              </a:endParaRPr>
            </a:p>
          </p:txBody>
        </p:sp>
        <p:sp>
          <p:nvSpPr>
            <p:cNvPr id="45075" name="AutoShape 19"/>
            <p:cNvSpPr>
              <a:spLocks noChangeArrowheads="1"/>
            </p:cNvSpPr>
            <p:nvPr/>
          </p:nvSpPr>
          <p:spPr bwMode="auto">
            <a:xfrm>
              <a:off x="5151383" y="2756811"/>
              <a:ext cx="381000" cy="457200"/>
            </a:xfrm>
            <a:prstGeom prst="triangle">
              <a:avLst>
                <a:gd name="adj" fmla="val 50000"/>
              </a:avLst>
            </a:prstGeom>
            <a:solidFill>
              <a:schemeClr val="hlink"/>
            </a:solidFill>
            <a:ln w="9525">
              <a:solidFill>
                <a:srgbClr val="D4382C"/>
              </a:solidFill>
              <a:miter lim="800000"/>
              <a:headEnd/>
              <a:tailEnd/>
            </a:ln>
            <a:effectLst/>
          </p:spPr>
          <p:txBody>
            <a:bodyPr wrap="none" anchor="ctr"/>
            <a:lstStyle/>
            <a:p>
              <a:endParaRPr lang="en-US">
                <a:solidFill>
                  <a:schemeClr val="accent2">
                    <a:lumMod val="50000"/>
                  </a:schemeClr>
                </a:solidFill>
              </a:endParaRPr>
            </a:p>
          </p:txBody>
        </p:sp>
        <p:sp>
          <p:nvSpPr>
            <p:cNvPr id="45076" name="Line 20"/>
            <p:cNvSpPr>
              <a:spLocks noChangeShapeType="1"/>
            </p:cNvSpPr>
            <p:nvPr/>
          </p:nvSpPr>
          <p:spPr bwMode="auto">
            <a:xfrm>
              <a:off x="5113283" y="5356598"/>
              <a:ext cx="0" cy="152400"/>
            </a:xfrm>
            <a:prstGeom prst="line">
              <a:avLst/>
            </a:prstGeom>
            <a:noFill/>
            <a:ln w="28575">
              <a:solidFill>
                <a:schemeClr val="tx1">
                  <a:lumMod val="75000"/>
                  <a:lumOff val="25000"/>
                </a:schemeClr>
              </a:solidFill>
              <a:round/>
              <a:headEnd/>
              <a:tailEnd/>
            </a:ln>
            <a:effectLst/>
          </p:spPr>
          <p:txBody>
            <a:bodyPr/>
            <a:lstStyle/>
            <a:p>
              <a:endParaRPr lang="en-US">
                <a:solidFill>
                  <a:schemeClr val="accent2">
                    <a:lumMod val="50000"/>
                  </a:schemeClr>
                </a:solidFill>
              </a:endParaRPr>
            </a:p>
          </p:txBody>
        </p:sp>
        <p:sp>
          <p:nvSpPr>
            <p:cNvPr id="45078" name="Line 22"/>
            <p:cNvSpPr>
              <a:spLocks noChangeShapeType="1"/>
            </p:cNvSpPr>
            <p:nvPr/>
          </p:nvSpPr>
          <p:spPr bwMode="auto">
            <a:xfrm>
              <a:off x="5341883" y="2613398"/>
              <a:ext cx="381000" cy="0"/>
            </a:xfrm>
            <a:prstGeom prst="line">
              <a:avLst/>
            </a:prstGeom>
            <a:noFill/>
            <a:ln w="9525">
              <a:solidFill>
                <a:srgbClr val="D4382C"/>
              </a:solidFill>
              <a:round/>
              <a:headEnd/>
              <a:tailEnd/>
            </a:ln>
            <a:effectLst/>
          </p:spPr>
          <p:txBody>
            <a:bodyPr/>
            <a:lstStyle/>
            <a:p>
              <a:endParaRPr lang="en-US">
                <a:solidFill>
                  <a:schemeClr val="accent2">
                    <a:lumMod val="50000"/>
                  </a:schemeClr>
                </a:solidFill>
              </a:endParaRPr>
            </a:p>
          </p:txBody>
        </p:sp>
        <p:sp>
          <p:nvSpPr>
            <p:cNvPr id="45079" name="Rectangle 23"/>
            <p:cNvSpPr>
              <a:spLocks noChangeArrowheads="1"/>
            </p:cNvSpPr>
            <p:nvPr/>
          </p:nvSpPr>
          <p:spPr bwMode="auto">
            <a:xfrm>
              <a:off x="5722883" y="2384798"/>
              <a:ext cx="228600" cy="381000"/>
            </a:xfrm>
            <a:prstGeom prst="rect">
              <a:avLst/>
            </a:prstGeom>
            <a:solidFill>
              <a:srgbClr val="FF0000"/>
            </a:solidFill>
            <a:ln w="9525">
              <a:solidFill>
                <a:srgbClr val="D4382C"/>
              </a:solidFill>
              <a:miter lim="800000"/>
              <a:headEnd/>
              <a:tailEnd/>
            </a:ln>
            <a:effectLst/>
          </p:spPr>
          <p:txBody>
            <a:bodyPr wrap="none" anchor="ctr"/>
            <a:lstStyle/>
            <a:p>
              <a:endParaRPr lang="en-US">
                <a:solidFill>
                  <a:schemeClr val="accent2">
                    <a:lumMod val="50000"/>
                  </a:schemeClr>
                </a:solidFill>
              </a:endParaRPr>
            </a:p>
          </p:txBody>
        </p:sp>
        <p:sp>
          <p:nvSpPr>
            <p:cNvPr id="45080" name="Line 24"/>
            <p:cNvSpPr>
              <a:spLocks noChangeShapeType="1"/>
            </p:cNvSpPr>
            <p:nvPr/>
          </p:nvSpPr>
          <p:spPr bwMode="auto">
            <a:xfrm flipH="1">
              <a:off x="4960883" y="2384798"/>
              <a:ext cx="381000" cy="0"/>
            </a:xfrm>
            <a:prstGeom prst="line">
              <a:avLst/>
            </a:prstGeom>
            <a:noFill/>
            <a:ln w="9525">
              <a:solidFill>
                <a:srgbClr val="D4382C"/>
              </a:solidFill>
              <a:round/>
              <a:headEnd/>
              <a:tailEnd/>
            </a:ln>
            <a:effectLst/>
          </p:spPr>
          <p:txBody>
            <a:bodyPr/>
            <a:lstStyle/>
            <a:p>
              <a:endParaRPr lang="en-US">
                <a:solidFill>
                  <a:schemeClr val="accent2">
                    <a:lumMod val="50000"/>
                  </a:schemeClr>
                </a:solidFill>
              </a:endParaRPr>
            </a:p>
          </p:txBody>
        </p:sp>
        <p:sp>
          <p:nvSpPr>
            <p:cNvPr id="45081" name="Oval 25"/>
            <p:cNvSpPr>
              <a:spLocks noChangeArrowheads="1"/>
            </p:cNvSpPr>
            <p:nvPr/>
          </p:nvSpPr>
          <p:spPr bwMode="auto">
            <a:xfrm>
              <a:off x="4656083" y="2232398"/>
              <a:ext cx="304800" cy="304800"/>
            </a:xfrm>
            <a:prstGeom prst="ellipse">
              <a:avLst/>
            </a:prstGeom>
            <a:solidFill>
              <a:schemeClr val="bg1"/>
            </a:solidFill>
            <a:ln w="9525">
              <a:solidFill>
                <a:srgbClr val="D4382C"/>
              </a:solidFill>
              <a:round/>
              <a:headEnd/>
              <a:tailEnd/>
            </a:ln>
            <a:effectLst/>
          </p:spPr>
          <p:txBody>
            <a:bodyPr wrap="none" anchor="ctr"/>
            <a:lstStyle/>
            <a:p>
              <a:endParaRPr lang="en-US">
                <a:solidFill>
                  <a:schemeClr val="accent2">
                    <a:lumMod val="50000"/>
                  </a:schemeClr>
                </a:solidFill>
              </a:endParaRPr>
            </a:p>
          </p:txBody>
        </p:sp>
        <p:sp>
          <p:nvSpPr>
            <p:cNvPr id="45082" name="Line 26"/>
            <p:cNvSpPr>
              <a:spLocks noChangeShapeType="1"/>
            </p:cNvSpPr>
            <p:nvPr/>
          </p:nvSpPr>
          <p:spPr bwMode="auto">
            <a:xfrm>
              <a:off x="2979683" y="2079998"/>
              <a:ext cx="2362200" cy="0"/>
            </a:xfrm>
            <a:prstGeom prst="line">
              <a:avLst/>
            </a:prstGeom>
            <a:noFill/>
            <a:ln w="28575">
              <a:solidFill>
                <a:srgbClr val="D4382C"/>
              </a:solidFill>
              <a:round/>
              <a:headEnd/>
              <a:tailEnd/>
            </a:ln>
            <a:effectLst/>
          </p:spPr>
          <p:txBody>
            <a:bodyPr/>
            <a:lstStyle/>
            <a:p>
              <a:endParaRPr lang="en-US">
                <a:solidFill>
                  <a:schemeClr val="accent2">
                    <a:lumMod val="50000"/>
                  </a:schemeClr>
                </a:solidFill>
              </a:endParaRPr>
            </a:p>
          </p:txBody>
        </p:sp>
        <p:sp>
          <p:nvSpPr>
            <p:cNvPr id="45083" name="Line 27"/>
            <p:cNvSpPr>
              <a:spLocks noChangeShapeType="1"/>
            </p:cNvSpPr>
            <p:nvPr/>
          </p:nvSpPr>
          <p:spPr bwMode="auto">
            <a:xfrm>
              <a:off x="3970283" y="1851398"/>
              <a:ext cx="0" cy="381000"/>
            </a:xfrm>
            <a:prstGeom prst="line">
              <a:avLst/>
            </a:prstGeom>
            <a:noFill/>
            <a:ln w="28575">
              <a:solidFill>
                <a:srgbClr val="D4382C"/>
              </a:solidFill>
              <a:round/>
              <a:headEnd/>
              <a:tailEnd/>
            </a:ln>
            <a:effectLst/>
          </p:spPr>
          <p:txBody>
            <a:bodyPr/>
            <a:lstStyle/>
            <a:p>
              <a:endParaRPr lang="en-US">
                <a:solidFill>
                  <a:schemeClr val="accent2">
                    <a:lumMod val="50000"/>
                  </a:schemeClr>
                </a:solidFill>
              </a:endParaRPr>
            </a:p>
          </p:txBody>
        </p:sp>
        <p:sp>
          <p:nvSpPr>
            <p:cNvPr id="45084" name="Line 28"/>
            <p:cNvSpPr>
              <a:spLocks noChangeShapeType="1"/>
            </p:cNvSpPr>
            <p:nvPr/>
          </p:nvSpPr>
          <p:spPr bwMode="auto">
            <a:xfrm>
              <a:off x="3894083" y="1851398"/>
              <a:ext cx="152400" cy="0"/>
            </a:xfrm>
            <a:prstGeom prst="line">
              <a:avLst/>
            </a:prstGeom>
            <a:noFill/>
            <a:ln w="28575">
              <a:solidFill>
                <a:schemeClr val="tx1">
                  <a:lumMod val="75000"/>
                  <a:lumOff val="25000"/>
                </a:schemeClr>
              </a:solidFill>
              <a:round/>
              <a:headEnd/>
              <a:tailEnd/>
            </a:ln>
            <a:effectLst/>
          </p:spPr>
          <p:txBody>
            <a:bodyPr/>
            <a:lstStyle/>
            <a:p>
              <a:endParaRPr lang="en-US">
                <a:solidFill>
                  <a:schemeClr val="accent2">
                    <a:lumMod val="50000"/>
                  </a:schemeClr>
                </a:solidFill>
              </a:endParaRPr>
            </a:p>
          </p:txBody>
        </p:sp>
        <p:sp>
          <p:nvSpPr>
            <p:cNvPr id="45085" name="Line 29"/>
            <p:cNvSpPr>
              <a:spLocks noChangeShapeType="1"/>
            </p:cNvSpPr>
            <p:nvPr/>
          </p:nvSpPr>
          <p:spPr bwMode="auto">
            <a:xfrm>
              <a:off x="2979683" y="2079998"/>
              <a:ext cx="0" cy="457200"/>
            </a:xfrm>
            <a:prstGeom prst="line">
              <a:avLst/>
            </a:prstGeom>
            <a:noFill/>
            <a:ln w="28575">
              <a:solidFill>
                <a:srgbClr val="D4382C"/>
              </a:solidFill>
              <a:round/>
              <a:headEnd/>
              <a:tailEnd type="triangle" w="med" len="med"/>
            </a:ln>
            <a:effectLst/>
          </p:spPr>
          <p:txBody>
            <a:bodyPr/>
            <a:lstStyle/>
            <a:p>
              <a:endParaRPr lang="en-US">
                <a:solidFill>
                  <a:schemeClr val="accent2">
                    <a:lumMod val="50000"/>
                  </a:schemeClr>
                </a:solidFill>
              </a:endParaRPr>
            </a:p>
          </p:txBody>
        </p:sp>
        <p:sp>
          <p:nvSpPr>
            <p:cNvPr id="45087" name="Text Box 31"/>
            <p:cNvSpPr txBox="1">
              <a:spLocks noChangeArrowheads="1"/>
            </p:cNvSpPr>
            <p:nvPr/>
          </p:nvSpPr>
          <p:spPr bwMode="auto">
            <a:xfrm>
              <a:off x="1816840" y="5244220"/>
              <a:ext cx="2438400" cy="338554"/>
            </a:xfrm>
            <a:prstGeom prst="rect">
              <a:avLst/>
            </a:prstGeom>
            <a:noFill/>
            <a:ln w="9525">
              <a:noFill/>
              <a:miter lim="800000"/>
              <a:headEnd/>
              <a:tailEnd/>
            </a:ln>
            <a:effectLst/>
          </p:spPr>
          <p:txBody>
            <a:bodyPr>
              <a:spAutoFit/>
            </a:bodyPr>
            <a:lstStyle/>
            <a:p>
              <a:pPr algn="l">
                <a:spcBef>
                  <a:spcPct val="50000"/>
                </a:spcBef>
              </a:pPr>
              <a:r>
                <a:rPr lang="en-US" sz="1600" dirty="0">
                  <a:solidFill>
                    <a:schemeClr val="accent2">
                      <a:lumMod val="50000"/>
                    </a:schemeClr>
                  </a:solidFill>
                </a:rPr>
                <a:t>City Water Main</a:t>
              </a:r>
            </a:p>
          </p:txBody>
        </p:sp>
        <p:sp>
          <p:nvSpPr>
            <p:cNvPr id="45088" name="Text Box 32"/>
            <p:cNvSpPr txBox="1">
              <a:spLocks noChangeArrowheads="1"/>
            </p:cNvSpPr>
            <p:nvPr/>
          </p:nvSpPr>
          <p:spPr bwMode="auto">
            <a:xfrm>
              <a:off x="5606996" y="5258173"/>
              <a:ext cx="2438400" cy="338554"/>
            </a:xfrm>
            <a:prstGeom prst="rect">
              <a:avLst/>
            </a:prstGeom>
            <a:noFill/>
            <a:ln w="9525">
              <a:noFill/>
              <a:miter lim="800000"/>
              <a:headEnd/>
              <a:tailEnd/>
            </a:ln>
            <a:effectLst/>
          </p:spPr>
          <p:txBody>
            <a:bodyPr>
              <a:spAutoFit/>
            </a:bodyPr>
            <a:lstStyle/>
            <a:p>
              <a:pPr algn="l">
                <a:spcBef>
                  <a:spcPct val="50000"/>
                </a:spcBef>
              </a:pPr>
              <a:r>
                <a:rPr lang="en-US" sz="1600" dirty="0">
                  <a:solidFill>
                    <a:schemeClr val="accent2">
                      <a:lumMod val="50000"/>
                    </a:schemeClr>
                  </a:solidFill>
                </a:rPr>
                <a:t>City Control Valve</a:t>
              </a:r>
            </a:p>
          </p:txBody>
        </p:sp>
        <p:sp>
          <p:nvSpPr>
            <p:cNvPr id="45089" name="Text Box 33"/>
            <p:cNvSpPr txBox="1">
              <a:spLocks noChangeArrowheads="1"/>
            </p:cNvSpPr>
            <p:nvPr/>
          </p:nvSpPr>
          <p:spPr bwMode="auto">
            <a:xfrm>
              <a:off x="5587946" y="4120521"/>
              <a:ext cx="2438400" cy="338554"/>
            </a:xfrm>
            <a:prstGeom prst="rect">
              <a:avLst/>
            </a:prstGeom>
            <a:noFill/>
            <a:ln w="9525">
              <a:noFill/>
              <a:miter lim="800000"/>
              <a:headEnd/>
              <a:tailEnd/>
            </a:ln>
            <a:effectLst/>
          </p:spPr>
          <p:txBody>
            <a:bodyPr>
              <a:spAutoFit/>
            </a:bodyPr>
            <a:lstStyle/>
            <a:p>
              <a:pPr algn="l">
                <a:spcBef>
                  <a:spcPct val="50000"/>
                </a:spcBef>
              </a:pPr>
              <a:r>
                <a:rPr lang="en-US" sz="1600" dirty="0">
                  <a:solidFill>
                    <a:schemeClr val="accent2">
                      <a:lumMod val="50000"/>
                    </a:schemeClr>
                  </a:solidFill>
                </a:rPr>
                <a:t>Main Control Valve</a:t>
              </a:r>
            </a:p>
          </p:txBody>
        </p:sp>
        <p:sp>
          <p:nvSpPr>
            <p:cNvPr id="45090" name="Text Box 34"/>
            <p:cNvSpPr txBox="1">
              <a:spLocks noChangeArrowheads="1"/>
            </p:cNvSpPr>
            <p:nvPr/>
          </p:nvSpPr>
          <p:spPr bwMode="auto">
            <a:xfrm>
              <a:off x="8313683" y="3299198"/>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Water Meter</a:t>
              </a:r>
            </a:p>
          </p:txBody>
        </p:sp>
        <p:sp>
          <p:nvSpPr>
            <p:cNvPr id="45091" name="Text Box 35"/>
            <p:cNvSpPr txBox="1">
              <a:spLocks noChangeArrowheads="1"/>
            </p:cNvSpPr>
            <p:nvPr/>
          </p:nvSpPr>
          <p:spPr bwMode="auto">
            <a:xfrm>
              <a:off x="8542282" y="2374354"/>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Domestic Shutoff</a:t>
              </a:r>
            </a:p>
          </p:txBody>
        </p:sp>
        <p:sp>
          <p:nvSpPr>
            <p:cNvPr id="45093" name="Text Box 37"/>
            <p:cNvSpPr txBox="1">
              <a:spLocks noChangeArrowheads="1"/>
            </p:cNvSpPr>
            <p:nvPr/>
          </p:nvSpPr>
          <p:spPr bwMode="auto">
            <a:xfrm>
              <a:off x="4387796" y="1424841"/>
              <a:ext cx="2438400" cy="338554"/>
            </a:xfrm>
            <a:prstGeom prst="rect">
              <a:avLst/>
            </a:prstGeom>
            <a:noFill/>
            <a:ln w="9525">
              <a:noFill/>
              <a:miter lim="800000"/>
              <a:headEnd/>
              <a:tailEnd/>
            </a:ln>
            <a:effectLst/>
          </p:spPr>
          <p:txBody>
            <a:bodyPr>
              <a:spAutoFit/>
            </a:bodyPr>
            <a:lstStyle/>
            <a:p>
              <a:pPr algn="l">
                <a:spcBef>
                  <a:spcPct val="50000"/>
                </a:spcBef>
              </a:pPr>
              <a:r>
                <a:rPr lang="en-US" sz="1600" dirty="0">
                  <a:solidFill>
                    <a:schemeClr val="accent2">
                      <a:lumMod val="50000"/>
                    </a:schemeClr>
                  </a:solidFill>
                </a:rPr>
                <a:t>To Sprinkler System</a:t>
              </a:r>
            </a:p>
          </p:txBody>
        </p:sp>
        <p:sp>
          <p:nvSpPr>
            <p:cNvPr id="45094" name="Text Box 38"/>
            <p:cNvSpPr txBox="1">
              <a:spLocks noChangeArrowheads="1"/>
            </p:cNvSpPr>
            <p:nvPr/>
          </p:nvSpPr>
          <p:spPr bwMode="auto">
            <a:xfrm>
              <a:off x="2674883" y="3451598"/>
              <a:ext cx="2438400" cy="338554"/>
            </a:xfrm>
            <a:prstGeom prst="rect">
              <a:avLst/>
            </a:prstGeom>
            <a:noFill/>
            <a:ln w="9525">
              <a:noFill/>
              <a:miter lim="800000"/>
              <a:headEnd/>
              <a:tailEnd/>
            </a:ln>
            <a:effectLst/>
          </p:spPr>
          <p:txBody>
            <a:bodyPr>
              <a:spAutoFit/>
            </a:bodyPr>
            <a:lstStyle/>
            <a:p>
              <a:pPr lvl="1" algn="r">
                <a:spcBef>
                  <a:spcPct val="50000"/>
                </a:spcBef>
              </a:pPr>
              <a:r>
                <a:rPr lang="en-US" sz="1600">
                  <a:solidFill>
                    <a:schemeClr val="accent2">
                      <a:lumMod val="50000"/>
                    </a:schemeClr>
                  </a:solidFill>
                </a:rPr>
                <a:t>Pressure Gauge</a:t>
              </a:r>
            </a:p>
          </p:txBody>
        </p:sp>
        <p:sp>
          <p:nvSpPr>
            <p:cNvPr id="45095" name="Text Box 39"/>
            <p:cNvSpPr txBox="1">
              <a:spLocks noChangeArrowheads="1"/>
            </p:cNvSpPr>
            <p:nvPr/>
          </p:nvSpPr>
          <p:spPr bwMode="auto">
            <a:xfrm>
              <a:off x="2674883" y="2537198"/>
              <a:ext cx="2438400" cy="338554"/>
            </a:xfrm>
            <a:prstGeom prst="rect">
              <a:avLst/>
            </a:prstGeom>
            <a:noFill/>
            <a:ln w="9525">
              <a:noFill/>
              <a:miter lim="800000"/>
              <a:headEnd/>
              <a:tailEnd/>
            </a:ln>
            <a:effectLst/>
          </p:spPr>
          <p:txBody>
            <a:bodyPr>
              <a:spAutoFit/>
            </a:bodyPr>
            <a:lstStyle/>
            <a:p>
              <a:pPr lvl="1" algn="r">
                <a:spcBef>
                  <a:spcPct val="50000"/>
                </a:spcBef>
              </a:pPr>
              <a:r>
                <a:rPr lang="en-US" sz="1600" dirty="0">
                  <a:solidFill>
                    <a:schemeClr val="accent2">
                      <a:lumMod val="50000"/>
                    </a:schemeClr>
                  </a:solidFill>
                </a:rPr>
                <a:t>Pressure Gauge</a:t>
              </a:r>
            </a:p>
          </p:txBody>
        </p:sp>
        <p:sp>
          <p:nvSpPr>
            <p:cNvPr id="45097" name="Text Box 41"/>
            <p:cNvSpPr txBox="1">
              <a:spLocks noChangeArrowheads="1"/>
            </p:cNvSpPr>
            <p:nvPr/>
          </p:nvSpPr>
          <p:spPr bwMode="auto">
            <a:xfrm>
              <a:off x="5418083" y="2003798"/>
              <a:ext cx="2438400" cy="338554"/>
            </a:xfrm>
            <a:prstGeom prst="rect">
              <a:avLst/>
            </a:prstGeom>
            <a:noFill/>
            <a:ln w="9525">
              <a:noFill/>
              <a:miter lim="800000"/>
              <a:headEnd/>
              <a:tailEnd/>
            </a:ln>
            <a:effectLst/>
          </p:spPr>
          <p:txBody>
            <a:bodyPr>
              <a:spAutoFit/>
            </a:bodyPr>
            <a:lstStyle/>
            <a:p>
              <a:pPr algn="l">
                <a:spcBef>
                  <a:spcPct val="50000"/>
                </a:spcBef>
              </a:pPr>
              <a:r>
                <a:rPr lang="en-US" sz="1600" dirty="0">
                  <a:solidFill>
                    <a:schemeClr val="accent2">
                      <a:lumMod val="50000"/>
                    </a:schemeClr>
                  </a:solidFill>
                </a:rPr>
                <a:t>Water Flow Alarm</a:t>
              </a:r>
            </a:p>
          </p:txBody>
        </p:sp>
        <p:sp>
          <p:nvSpPr>
            <p:cNvPr id="45098" name="Text Box 42"/>
            <p:cNvSpPr txBox="1">
              <a:spLocks noChangeArrowheads="1"/>
            </p:cNvSpPr>
            <p:nvPr/>
          </p:nvSpPr>
          <p:spPr bwMode="auto">
            <a:xfrm>
              <a:off x="5494283" y="2918198"/>
              <a:ext cx="2438400" cy="336550"/>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Check Valve</a:t>
              </a:r>
            </a:p>
          </p:txBody>
        </p:sp>
        <p:sp>
          <p:nvSpPr>
            <p:cNvPr id="45099" name="Freeform 43"/>
            <p:cNvSpPr>
              <a:spLocks/>
            </p:cNvSpPr>
            <p:nvPr/>
          </p:nvSpPr>
          <p:spPr bwMode="auto">
            <a:xfrm>
              <a:off x="5962596" y="2434012"/>
              <a:ext cx="844550" cy="200025"/>
            </a:xfrm>
            <a:custGeom>
              <a:avLst/>
              <a:gdLst/>
              <a:ahLst/>
              <a:cxnLst>
                <a:cxn ang="0">
                  <a:pos x="0" y="51"/>
                </a:cxn>
                <a:cxn ang="0">
                  <a:pos x="112" y="43"/>
                </a:cxn>
                <a:cxn ang="0">
                  <a:pos x="198" y="26"/>
                </a:cxn>
                <a:cxn ang="0">
                  <a:pos x="233" y="17"/>
                </a:cxn>
                <a:cxn ang="0">
                  <a:pos x="267" y="60"/>
                </a:cxn>
                <a:cxn ang="0">
                  <a:pos x="327" y="94"/>
                </a:cxn>
                <a:cxn ang="0">
                  <a:pos x="379" y="77"/>
                </a:cxn>
                <a:cxn ang="0">
                  <a:pos x="413" y="112"/>
                </a:cxn>
                <a:cxn ang="0">
                  <a:pos x="456" y="120"/>
                </a:cxn>
                <a:cxn ang="0">
                  <a:pos x="473" y="94"/>
                </a:cxn>
                <a:cxn ang="0">
                  <a:pos x="490" y="112"/>
                </a:cxn>
                <a:cxn ang="0">
                  <a:pos x="533" y="112"/>
                </a:cxn>
              </a:cxnLst>
              <a:rect l="0" t="0" r="r" b="b"/>
              <a:pathLst>
                <a:path w="533" h="126">
                  <a:moveTo>
                    <a:pt x="0" y="51"/>
                  </a:moveTo>
                  <a:cubicBezTo>
                    <a:pt x="39" y="65"/>
                    <a:pt x="73" y="52"/>
                    <a:pt x="112" y="43"/>
                  </a:cubicBezTo>
                  <a:cubicBezTo>
                    <a:pt x="137" y="4"/>
                    <a:pt x="160" y="0"/>
                    <a:pt x="198" y="26"/>
                  </a:cubicBezTo>
                  <a:cubicBezTo>
                    <a:pt x="210" y="23"/>
                    <a:pt x="221" y="15"/>
                    <a:pt x="233" y="17"/>
                  </a:cubicBezTo>
                  <a:cubicBezTo>
                    <a:pt x="266" y="21"/>
                    <a:pt x="254" y="41"/>
                    <a:pt x="267" y="60"/>
                  </a:cubicBezTo>
                  <a:cubicBezTo>
                    <a:pt x="288" y="91"/>
                    <a:pt x="294" y="86"/>
                    <a:pt x="327" y="94"/>
                  </a:cubicBezTo>
                  <a:cubicBezTo>
                    <a:pt x="344" y="88"/>
                    <a:pt x="361" y="73"/>
                    <a:pt x="379" y="77"/>
                  </a:cubicBezTo>
                  <a:cubicBezTo>
                    <a:pt x="395" y="80"/>
                    <a:pt x="399" y="104"/>
                    <a:pt x="413" y="112"/>
                  </a:cubicBezTo>
                  <a:cubicBezTo>
                    <a:pt x="426" y="119"/>
                    <a:pt x="442" y="117"/>
                    <a:pt x="456" y="120"/>
                  </a:cubicBezTo>
                  <a:cubicBezTo>
                    <a:pt x="462" y="111"/>
                    <a:pt x="463" y="96"/>
                    <a:pt x="473" y="94"/>
                  </a:cubicBezTo>
                  <a:cubicBezTo>
                    <a:pt x="481" y="92"/>
                    <a:pt x="483" y="108"/>
                    <a:pt x="490" y="112"/>
                  </a:cubicBezTo>
                  <a:cubicBezTo>
                    <a:pt x="513" y="126"/>
                    <a:pt x="514" y="121"/>
                    <a:pt x="533" y="112"/>
                  </a:cubicBezTo>
                </a:path>
              </a:pathLst>
            </a:custGeom>
            <a:noFill/>
            <a:ln w="9525">
              <a:solidFill>
                <a:srgbClr val="D4382C"/>
              </a:solidFill>
              <a:round/>
              <a:headEnd/>
              <a:tailEnd/>
            </a:ln>
            <a:effectLst/>
          </p:spPr>
          <p:txBody>
            <a:bodyPr/>
            <a:lstStyle/>
            <a:p>
              <a:endParaRPr lang="en-US">
                <a:solidFill>
                  <a:schemeClr val="accent2">
                    <a:lumMod val="50000"/>
                  </a:schemeClr>
                </a:solidFill>
              </a:endParaRPr>
            </a:p>
          </p:txBody>
        </p:sp>
        <p:sp>
          <p:nvSpPr>
            <p:cNvPr id="45100" name="Freeform 44"/>
            <p:cNvSpPr>
              <a:spLocks/>
            </p:cNvSpPr>
            <p:nvPr/>
          </p:nvSpPr>
          <p:spPr bwMode="auto">
            <a:xfrm>
              <a:off x="5951483" y="2537199"/>
              <a:ext cx="846138" cy="200025"/>
            </a:xfrm>
            <a:custGeom>
              <a:avLst/>
              <a:gdLst/>
              <a:ahLst/>
              <a:cxnLst>
                <a:cxn ang="0">
                  <a:pos x="0" y="51"/>
                </a:cxn>
                <a:cxn ang="0">
                  <a:pos x="112" y="43"/>
                </a:cxn>
                <a:cxn ang="0">
                  <a:pos x="198" y="26"/>
                </a:cxn>
                <a:cxn ang="0">
                  <a:pos x="233" y="17"/>
                </a:cxn>
                <a:cxn ang="0">
                  <a:pos x="267" y="60"/>
                </a:cxn>
                <a:cxn ang="0">
                  <a:pos x="327" y="94"/>
                </a:cxn>
                <a:cxn ang="0">
                  <a:pos x="379" y="77"/>
                </a:cxn>
                <a:cxn ang="0">
                  <a:pos x="413" y="112"/>
                </a:cxn>
                <a:cxn ang="0">
                  <a:pos x="456" y="120"/>
                </a:cxn>
                <a:cxn ang="0">
                  <a:pos x="473" y="94"/>
                </a:cxn>
                <a:cxn ang="0">
                  <a:pos x="490" y="112"/>
                </a:cxn>
                <a:cxn ang="0">
                  <a:pos x="533" y="112"/>
                </a:cxn>
              </a:cxnLst>
              <a:rect l="0" t="0" r="r" b="b"/>
              <a:pathLst>
                <a:path w="533" h="126">
                  <a:moveTo>
                    <a:pt x="0" y="51"/>
                  </a:moveTo>
                  <a:cubicBezTo>
                    <a:pt x="39" y="65"/>
                    <a:pt x="73" y="52"/>
                    <a:pt x="112" y="43"/>
                  </a:cubicBezTo>
                  <a:cubicBezTo>
                    <a:pt x="137" y="4"/>
                    <a:pt x="160" y="0"/>
                    <a:pt x="198" y="26"/>
                  </a:cubicBezTo>
                  <a:cubicBezTo>
                    <a:pt x="210" y="23"/>
                    <a:pt x="221" y="15"/>
                    <a:pt x="233" y="17"/>
                  </a:cubicBezTo>
                  <a:cubicBezTo>
                    <a:pt x="266" y="21"/>
                    <a:pt x="254" y="41"/>
                    <a:pt x="267" y="60"/>
                  </a:cubicBezTo>
                  <a:cubicBezTo>
                    <a:pt x="288" y="91"/>
                    <a:pt x="294" y="86"/>
                    <a:pt x="327" y="94"/>
                  </a:cubicBezTo>
                  <a:cubicBezTo>
                    <a:pt x="344" y="88"/>
                    <a:pt x="361" y="73"/>
                    <a:pt x="379" y="77"/>
                  </a:cubicBezTo>
                  <a:cubicBezTo>
                    <a:pt x="395" y="80"/>
                    <a:pt x="399" y="104"/>
                    <a:pt x="413" y="112"/>
                  </a:cubicBezTo>
                  <a:cubicBezTo>
                    <a:pt x="426" y="119"/>
                    <a:pt x="442" y="117"/>
                    <a:pt x="456" y="120"/>
                  </a:cubicBezTo>
                  <a:cubicBezTo>
                    <a:pt x="462" y="111"/>
                    <a:pt x="463" y="96"/>
                    <a:pt x="473" y="94"/>
                  </a:cubicBezTo>
                  <a:cubicBezTo>
                    <a:pt x="481" y="92"/>
                    <a:pt x="483" y="108"/>
                    <a:pt x="490" y="112"/>
                  </a:cubicBezTo>
                  <a:cubicBezTo>
                    <a:pt x="513" y="126"/>
                    <a:pt x="514" y="121"/>
                    <a:pt x="533" y="112"/>
                  </a:cubicBezTo>
                </a:path>
              </a:pathLst>
            </a:custGeom>
            <a:noFill/>
            <a:ln w="9525">
              <a:solidFill>
                <a:srgbClr val="D4382C"/>
              </a:solidFill>
              <a:round/>
              <a:headEnd/>
              <a:tailEnd/>
            </a:ln>
            <a:effectLst/>
          </p:spPr>
          <p:txBody>
            <a:bodyPr/>
            <a:lstStyle/>
            <a:p>
              <a:endParaRPr lang="en-US">
                <a:solidFill>
                  <a:schemeClr val="accent2">
                    <a:lumMod val="50000"/>
                  </a:schemeClr>
                </a:solidFill>
              </a:endParaRPr>
            </a:p>
          </p:txBody>
        </p:sp>
        <p:sp>
          <p:nvSpPr>
            <p:cNvPr id="45101" name="Line 45"/>
            <p:cNvSpPr>
              <a:spLocks noChangeShapeType="1"/>
            </p:cNvSpPr>
            <p:nvPr/>
          </p:nvSpPr>
          <p:spPr bwMode="auto">
            <a:xfrm flipH="1" flipV="1">
              <a:off x="4732283" y="2308598"/>
              <a:ext cx="76200" cy="76200"/>
            </a:xfrm>
            <a:prstGeom prst="line">
              <a:avLst/>
            </a:prstGeom>
            <a:noFill/>
            <a:ln w="9525">
              <a:solidFill>
                <a:srgbClr val="D4382C"/>
              </a:solidFill>
              <a:round/>
              <a:headEnd/>
              <a:tailEnd/>
            </a:ln>
            <a:effectLst/>
          </p:spPr>
          <p:txBody>
            <a:bodyPr/>
            <a:lstStyle/>
            <a:p>
              <a:endParaRPr lang="en-US">
                <a:solidFill>
                  <a:schemeClr val="accent2">
                    <a:lumMod val="50000"/>
                  </a:schemeClr>
                </a:solidFill>
              </a:endParaRPr>
            </a:p>
          </p:txBody>
        </p:sp>
        <p:sp>
          <p:nvSpPr>
            <p:cNvPr id="45102" name="Line 46"/>
            <p:cNvSpPr>
              <a:spLocks noChangeShapeType="1"/>
            </p:cNvSpPr>
            <p:nvPr/>
          </p:nvSpPr>
          <p:spPr bwMode="auto">
            <a:xfrm flipH="1" flipV="1">
              <a:off x="4732283" y="3299198"/>
              <a:ext cx="76200" cy="76200"/>
            </a:xfrm>
            <a:prstGeom prst="line">
              <a:avLst/>
            </a:prstGeom>
            <a:noFill/>
            <a:ln w="9525">
              <a:solidFill>
                <a:srgbClr val="D4382C"/>
              </a:solidFill>
              <a:round/>
              <a:headEnd/>
              <a:tailEnd/>
            </a:ln>
            <a:effectLst/>
          </p:spPr>
          <p:txBody>
            <a:bodyPr/>
            <a:lstStyle/>
            <a:p>
              <a:endParaRPr lang="en-US">
                <a:solidFill>
                  <a:schemeClr val="accent2">
                    <a:lumMod val="50000"/>
                  </a:schemeClr>
                </a:solidFill>
              </a:endParaRPr>
            </a:p>
          </p:txBody>
        </p:sp>
      </p:grpSp>
      <p:sp>
        <p:nvSpPr>
          <p:cNvPr id="45103" name="Text Box 47"/>
          <p:cNvSpPr txBox="1">
            <a:spLocks noChangeArrowheads="1"/>
          </p:cNvSpPr>
          <p:nvPr/>
        </p:nvSpPr>
        <p:spPr bwMode="auto">
          <a:xfrm>
            <a:off x="573552" y="5490296"/>
            <a:ext cx="890885" cy="338554"/>
          </a:xfrm>
          <a:prstGeom prst="rect">
            <a:avLst/>
          </a:prstGeom>
          <a:noFill/>
          <a:ln w="9525">
            <a:noFill/>
            <a:miter lim="800000"/>
            <a:headEnd/>
            <a:tailEnd/>
          </a:ln>
          <a:effectLst/>
        </p:spPr>
        <p:txBody>
          <a:bodyPr wrap="none">
            <a:spAutoFit/>
          </a:bodyPr>
          <a:lstStyle/>
          <a:p>
            <a:pPr algn="l"/>
            <a:r>
              <a:rPr lang="en-US" sz="1600" i="1" dirty="0">
                <a:solidFill>
                  <a:schemeClr val="tx1">
                    <a:lumMod val="95000"/>
                    <a:lumOff val="5000"/>
                  </a:schemeClr>
                </a:solidFill>
              </a:rPr>
              <a:t>Plan View</a:t>
            </a:r>
          </a:p>
        </p:txBody>
      </p:sp>
      <p:sp>
        <p:nvSpPr>
          <p:cNvPr id="45077" name="Text Box 21"/>
          <p:cNvSpPr txBox="1">
            <a:spLocks noChangeArrowheads="1"/>
          </p:cNvSpPr>
          <p:nvPr/>
        </p:nvSpPr>
        <p:spPr bwMode="auto">
          <a:xfrm>
            <a:off x="10328561" y="5481485"/>
            <a:ext cx="1882310" cy="307777"/>
          </a:xfrm>
          <a:prstGeom prst="rect">
            <a:avLst/>
          </a:prstGeom>
          <a:solidFill>
            <a:schemeClr val="bg1"/>
          </a:solidFill>
          <a:ln w="9525">
            <a:noFill/>
            <a:miter lim="800000"/>
            <a:headEnd/>
            <a:tailEnd/>
          </a:ln>
          <a:effectLst/>
        </p:spPr>
        <p:txBody>
          <a:bodyPr wrap="none">
            <a:spAutoFit/>
          </a:bodyPr>
          <a:lstStyle/>
          <a:p>
            <a:pPr algn="l"/>
            <a:r>
              <a:rPr lang="en-US" sz="1400" dirty="0">
                <a:solidFill>
                  <a:schemeClr val="tx1">
                    <a:lumMod val="95000"/>
                    <a:lumOff val="5000"/>
                  </a:schemeClr>
                </a:solidFill>
              </a:rPr>
              <a:t>Source: NFPA 13R/13D</a:t>
            </a:r>
          </a:p>
        </p:txBody>
      </p:sp>
    </p:spTree>
    <p:extLst>
      <p:ext uri="{BB962C8B-B14F-4D97-AF65-F5344CB8AC3E}">
        <p14:creationId xmlns:p14="http://schemas.microsoft.com/office/powerpoint/2010/main" val="1017042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998AAE-4EB5-05A3-10C8-E0C965B0B3E7}"/>
              </a:ext>
            </a:extLst>
          </p:cNvPr>
          <p:cNvSpPr>
            <a:spLocks noGrp="1"/>
          </p:cNvSpPr>
          <p:nvPr>
            <p:ph type="sldNum" sz="quarter" idx="10"/>
          </p:nvPr>
        </p:nvSpPr>
        <p:spPr/>
        <p:txBody>
          <a:bodyPr/>
          <a:lstStyle/>
          <a:p>
            <a:fld id="{FCCC9066-DBE8-4CF8-8A1C-2EBC87DF690F}" type="slidenum">
              <a:rPr lang="en-US" smtClean="0"/>
              <a:t>4</a:t>
            </a:fld>
            <a:endParaRPr lang="en-US" dirty="0"/>
          </a:p>
        </p:txBody>
      </p:sp>
      <p:sp>
        <p:nvSpPr>
          <p:cNvPr id="3" name="TextBox 2">
            <a:extLst>
              <a:ext uri="{FF2B5EF4-FFF2-40B4-BE49-F238E27FC236}">
                <a16:creationId xmlns:a16="http://schemas.microsoft.com/office/drawing/2014/main" id="{3A7F015C-BA69-8F91-93B1-8F4F02C737FB}"/>
              </a:ext>
            </a:extLst>
          </p:cNvPr>
          <p:cNvSpPr txBox="1"/>
          <p:nvPr/>
        </p:nvSpPr>
        <p:spPr>
          <a:xfrm>
            <a:off x="538480" y="2809240"/>
            <a:ext cx="10337800" cy="1384995"/>
          </a:xfrm>
          <a:prstGeom prst="rect">
            <a:avLst/>
          </a:prstGeom>
          <a:noFill/>
        </p:spPr>
        <p:txBody>
          <a:bodyPr wrap="square" rtlCol="0">
            <a:spAutoFit/>
          </a:bodyPr>
          <a:lstStyle/>
          <a:p>
            <a:pPr algn="ctr"/>
            <a:r>
              <a:rPr lang="en-US" sz="2800" dirty="0"/>
              <a:t>What is your experience with residential sprinkler systems?</a:t>
            </a:r>
          </a:p>
          <a:p>
            <a:pPr algn="ctr"/>
            <a:endParaRPr lang="en-US" sz="2800" dirty="0"/>
          </a:p>
          <a:p>
            <a:pPr algn="ctr"/>
            <a:r>
              <a:rPr lang="en-US" sz="2800" dirty="0"/>
              <a:t>What questions about residential sprinklers did you bring?</a:t>
            </a:r>
          </a:p>
        </p:txBody>
      </p:sp>
    </p:spTree>
    <p:extLst>
      <p:ext uri="{BB962C8B-B14F-4D97-AF65-F5344CB8AC3E}">
        <p14:creationId xmlns:p14="http://schemas.microsoft.com/office/powerpoint/2010/main" val="194379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856781" y="329057"/>
            <a:ext cx="10058400" cy="1450757"/>
          </a:xfrm>
        </p:spPr>
        <p:txBody>
          <a:bodyPr>
            <a:normAutofit/>
          </a:bodyPr>
          <a:lstStyle/>
          <a:p>
            <a:r>
              <a:rPr lang="en-US" sz="4000" b="1" dirty="0">
                <a:solidFill>
                  <a:schemeClr val="tx1"/>
                </a:solidFill>
                <a:latin typeface="+mn-lt"/>
                <a:cs typeface="Arial" pitchFamily="34" charset="0"/>
              </a:rPr>
              <a:t>Alternative No. 1</a:t>
            </a:r>
          </a:p>
        </p:txBody>
      </p:sp>
      <p:sp>
        <p:nvSpPr>
          <p:cNvPr id="49171" name="Text Box 19"/>
          <p:cNvSpPr txBox="1">
            <a:spLocks noChangeArrowheads="1"/>
          </p:cNvSpPr>
          <p:nvPr/>
        </p:nvSpPr>
        <p:spPr bwMode="auto">
          <a:xfrm>
            <a:off x="10360761" y="5782774"/>
            <a:ext cx="1882310" cy="307777"/>
          </a:xfrm>
          <a:prstGeom prst="rect">
            <a:avLst/>
          </a:prstGeom>
          <a:noFill/>
          <a:ln w="9525">
            <a:noFill/>
            <a:miter lim="800000"/>
            <a:headEnd/>
            <a:tailEnd/>
          </a:ln>
          <a:effectLst/>
        </p:spPr>
        <p:txBody>
          <a:bodyPr wrap="none">
            <a:spAutoFit/>
          </a:bodyPr>
          <a:lstStyle/>
          <a:p>
            <a:pPr algn="l"/>
            <a:r>
              <a:rPr lang="en-US" sz="1400" dirty="0">
                <a:solidFill>
                  <a:schemeClr val="tx1">
                    <a:lumMod val="95000"/>
                    <a:lumOff val="5000"/>
                  </a:schemeClr>
                </a:solidFill>
              </a:rPr>
              <a:t>Source: NFPA 13R/13D</a:t>
            </a:r>
          </a:p>
        </p:txBody>
      </p:sp>
      <p:sp>
        <p:nvSpPr>
          <p:cNvPr id="49155" name="Line 3"/>
          <p:cNvSpPr>
            <a:spLocks noChangeShapeType="1"/>
          </p:cNvSpPr>
          <p:nvPr/>
        </p:nvSpPr>
        <p:spPr bwMode="auto">
          <a:xfrm>
            <a:off x="1522086" y="6240947"/>
            <a:ext cx="9144000" cy="0"/>
          </a:xfrm>
          <a:prstGeom prst="line">
            <a:avLst/>
          </a:prstGeom>
          <a:noFill/>
          <a:ln w="76200">
            <a:solidFill>
              <a:srgbClr val="C00000"/>
            </a:solidFill>
            <a:round/>
            <a:headEnd/>
            <a:tailEnd/>
          </a:ln>
          <a:effectLst/>
        </p:spPr>
        <p:txBody>
          <a:bodyPr/>
          <a:lstStyle/>
          <a:p>
            <a:endParaRPr lang="en-US">
              <a:solidFill>
                <a:schemeClr val="accent2">
                  <a:lumMod val="50000"/>
                </a:schemeClr>
              </a:solidFill>
            </a:endParaRPr>
          </a:p>
        </p:txBody>
      </p:sp>
      <p:sp>
        <p:nvSpPr>
          <p:cNvPr id="49163" name="Line 11"/>
          <p:cNvSpPr>
            <a:spLocks noChangeShapeType="1"/>
          </p:cNvSpPr>
          <p:nvPr/>
        </p:nvSpPr>
        <p:spPr bwMode="auto">
          <a:xfrm flipV="1">
            <a:off x="8075286" y="2256322"/>
            <a:ext cx="0" cy="3962400"/>
          </a:xfrm>
          <a:prstGeom prst="line">
            <a:avLst/>
          </a:prstGeom>
          <a:noFill/>
          <a:ln w="38100">
            <a:solidFill>
              <a:srgbClr val="C00000"/>
            </a:solidFill>
            <a:round/>
            <a:headEnd/>
            <a:tailEnd type="triangle" w="med" len="med"/>
          </a:ln>
          <a:effectLst/>
        </p:spPr>
        <p:txBody>
          <a:bodyPr/>
          <a:lstStyle/>
          <a:p>
            <a:endParaRPr lang="en-US">
              <a:solidFill>
                <a:schemeClr val="accent2">
                  <a:lumMod val="50000"/>
                </a:schemeClr>
              </a:solidFill>
            </a:endParaRPr>
          </a:p>
        </p:txBody>
      </p:sp>
      <p:sp>
        <p:nvSpPr>
          <p:cNvPr id="49156" name="Line 4"/>
          <p:cNvSpPr>
            <a:spLocks noChangeShapeType="1"/>
          </p:cNvSpPr>
          <p:nvPr/>
        </p:nvSpPr>
        <p:spPr bwMode="auto">
          <a:xfrm flipV="1">
            <a:off x="5255886" y="2103922"/>
            <a:ext cx="0" cy="4114800"/>
          </a:xfrm>
          <a:prstGeom prst="line">
            <a:avLst/>
          </a:prstGeom>
          <a:noFill/>
          <a:ln w="38100">
            <a:solidFill>
              <a:srgbClr val="C00000"/>
            </a:solidFill>
            <a:round/>
            <a:headEnd/>
            <a:tailEnd type="triangle" w="med" len="med"/>
          </a:ln>
          <a:effectLst/>
        </p:spPr>
        <p:txBody>
          <a:bodyPr/>
          <a:lstStyle/>
          <a:p>
            <a:endParaRPr lang="en-US">
              <a:solidFill>
                <a:schemeClr val="accent2">
                  <a:lumMod val="50000"/>
                </a:schemeClr>
              </a:solidFill>
            </a:endParaRPr>
          </a:p>
        </p:txBody>
      </p:sp>
      <p:grpSp>
        <p:nvGrpSpPr>
          <p:cNvPr id="4" name="Group 3">
            <a:extLst>
              <a:ext uri="{FF2B5EF4-FFF2-40B4-BE49-F238E27FC236}">
                <a16:creationId xmlns:a16="http://schemas.microsoft.com/office/drawing/2014/main" id="{300A4FAD-752E-5D40-75D2-240494CEAB3E}"/>
              </a:ext>
            </a:extLst>
          </p:cNvPr>
          <p:cNvGrpSpPr/>
          <p:nvPr/>
        </p:nvGrpSpPr>
        <p:grpSpPr>
          <a:xfrm>
            <a:off x="1217286" y="1802040"/>
            <a:ext cx="9697895" cy="4266286"/>
            <a:chOff x="1217286" y="1802040"/>
            <a:chExt cx="9697895" cy="4266286"/>
          </a:xfrm>
        </p:grpSpPr>
        <p:sp>
          <p:nvSpPr>
            <p:cNvPr id="49186" name="Text Box 34"/>
            <p:cNvSpPr txBox="1">
              <a:spLocks noChangeArrowheads="1"/>
            </p:cNvSpPr>
            <p:nvPr/>
          </p:nvSpPr>
          <p:spPr bwMode="auto">
            <a:xfrm>
              <a:off x="3866869" y="1802040"/>
              <a:ext cx="2438400" cy="338554"/>
            </a:xfrm>
            <a:prstGeom prst="rect">
              <a:avLst/>
            </a:prstGeom>
            <a:noFill/>
            <a:ln w="9525">
              <a:noFill/>
              <a:miter lim="800000"/>
              <a:headEnd/>
              <a:tailEnd/>
            </a:ln>
            <a:effectLst/>
          </p:spPr>
          <p:txBody>
            <a:bodyPr>
              <a:spAutoFit/>
            </a:bodyPr>
            <a:lstStyle/>
            <a:p>
              <a:pPr algn="l">
                <a:spcBef>
                  <a:spcPct val="50000"/>
                </a:spcBef>
              </a:pPr>
              <a:r>
                <a:rPr lang="en-US" sz="1600" dirty="0">
                  <a:solidFill>
                    <a:schemeClr val="accent2">
                      <a:lumMod val="50000"/>
                    </a:schemeClr>
                  </a:solidFill>
                </a:rPr>
                <a:t>To Sprinkler System</a:t>
              </a:r>
            </a:p>
          </p:txBody>
        </p:sp>
        <p:sp>
          <p:nvSpPr>
            <p:cNvPr id="49189" name="Text Box 37"/>
            <p:cNvSpPr txBox="1">
              <a:spLocks noChangeArrowheads="1"/>
            </p:cNvSpPr>
            <p:nvPr/>
          </p:nvSpPr>
          <p:spPr bwMode="auto">
            <a:xfrm>
              <a:off x="1217286" y="3040548"/>
              <a:ext cx="2057400" cy="584775"/>
            </a:xfrm>
            <a:prstGeom prst="rect">
              <a:avLst/>
            </a:prstGeom>
            <a:noFill/>
            <a:ln w="9525">
              <a:noFill/>
              <a:miter lim="800000"/>
              <a:headEnd/>
              <a:tailEnd/>
            </a:ln>
            <a:effectLst/>
          </p:spPr>
          <p:txBody>
            <a:bodyPr>
              <a:spAutoFit/>
            </a:bodyPr>
            <a:lstStyle/>
            <a:p>
              <a:pPr lvl="1" algn="r">
                <a:spcBef>
                  <a:spcPct val="50000"/>
                </a:spcBef>
              </a:pPr>
              <a:r>
                <a:rPr lang="en-US" sz="1600">
                  <a:solidFill>
                    <a:schemeClr val="accent2">
                      <a:lumMod val="50000"/>
                    </a:schemeClr>
                  </a:solidFill>
                </a:rPr>
                <a:t>Drain and Test Connection</a:t>
              </a:r>
            </a:p>
          </p:txBody>
        </p:sp>
        <p:sp>
          <p:nvSpPr>
            <p:cNvPr id="49157" name="Rectangle 5" descr="Horizontal brick"/>
            <p:cNvSpPr>
              <a:spLocks noChangeArrowheads="1"/>
            </p:cNvSpPr>
            <p:nvPr/>
          </p:nvSpPr>
          <p:spPr bwMode="auto">
            <a:xfrm>
              <a:off x="1522086" y="5075722"/>
              <a:ext cx="9144000" cy="304800"/>
            </a:xfrm>
            <a:prstGeom prst="rect">
              <a:avLst/>
            </a:prstGeom>
            <a:pattFill prst="horzBrick">
              <a:fgClr>
                <a:schemeClr val="bg1"/>
              </a:fgClr>
              <a:bgClr>
                <a:srgbClr val="CC3300"/>
              </a:bgClr>
            </a:pattFill>
            <a:ln w="9525">
              <a:solidFill>
                <a:srgbClr val="C00000"/>
              </a:solidFill>
              <a:miter lim="800000"/>
              <a:headEnd/>
              <a:tailEnd/>
            </a:ln>
            <a:effectLst/>
          </p:spPr>
          <p:txBody>
            <a:bodyPr wrap="none" anchor="ctr"/>
            <a:lstStyle/>
            <a:p>
              <a:endParaRPr lang="en-US">
                <a:solidFill>
                  <a:schemeClr val="accent2">
                    <a:lumMod val="50000"/>
                  </a:schemeClr>
                </a:solidFill>
              </a:endParaRPr>
            </a:p>
          </p:txBody>
        </p:sp>
        <p:sp>
          <p:nvSpPr>
            <p:cNvPr id="49159" name="Line 7"/>
            <p:cNvSpPr>
              <a:spLocks noChangeShapeType="1"/>
            </p:cNvSpPr>
            <p:nvPr/>
          </p:nvSpPr>
          <p:spPr bwMode="auto">
            <a:xfrm>
              <a:off x="8380086" y="2894497"/>
              <a:ext cx="0" cy="228600"/>
            </a:xfrm>
            <a:prstGeom prst="line">
              <a:avLst/>
            </a:prstGeom>
            <a:noFill/>
            <a:ln w="28575">
              <a:solidFill>
                <a:schemeClr val="tx1"/>
              </a:solidFill>
              <a:round/>
              <a:headEnd/>
              <a:tailEnd/>
            </a:ln>
            <a:effectLst/>
          </p:spPr>
          <p:txBody>
            <a:bodyPr/>
            <a:lstStyle/>
            <a:p>
              <a:endParaRPr lang="en-US">
                <a:solidFill>
                  <a:schemeClr val="accent2">
                    <a:lumMod val="50000"/>
                  </a:schemeClr>
                </a:solidFill>
              </a:endParaRPr>
            </a:p>
          </p:txBody>
        </p:sp>
        <p:sp>
          <p:nvSpPr>
            <p:cNvPr id="49164" name="Rectangle 12"/>
            <p:cNvSpPr>
              <a:spLocks noChangeArrowheads="1"/>
            </p:cNvSpPr>
            <p:nvPr/>
          </p:nvSpPr>
          <p:spPr bwMode="auto">
            <a:xfrm>
              <a:off x="7922886" y="3704122"/>
              <a:ext cx="304800" cy="457200"/>
            </a:xfrm>
            <a:prstGeom prst="rect">
              <a:avLst/>
            </a:prstGeom>
            <a:solidFill>
              <a:srgbClr val="DDDDDD"/>
            </a:solidFill>
            <a:ln w="9525">
              <a:solidFill>
                <a:srgbClr val="C00000"/>
              </a:solidFill>
              <a:miter lim="800000"/>
              <a:headEnd/>
              <a:tailEnd/>
            </a:ln>
            <a:effectLst/>
          </p:spPr>
          <p:txBody>
            <a:bodyPr wrap="none" anchor="ctr"/>
            <a:lstStyle/>
            <a:p>
              <a:endParaRPr lang="en-US">
                <a:solidFill>
                  <a:schemeClr val="accent2">
                    <a:lumMod val="50000"/>
                  </a:schemeClr>
                </a:solidFill>
              </a:endParaRPr>
            </a:p>
          </p:txBody>
        </p:sp>
        <p:sp>
          <p:nvSpPr>
            <p:cNvPr id="49165" name="Oval 13"/>
            <p:cNvSpPr>
              <a:spLocks noChangeArrowheads="1"/>
            </p:cNvSpPr>
            <p:nvPr/>
          </p:nvSpPr>
          <p:spPr bwMode="auto">
            <a:xfrm>
              <a:off x="7999086" y="3856522"/>
              <a:ext cx="152400" cy="152400"/>
            </a:xfrm>
            <a:prstGeom prst="ellipse">
              <a:avLst/>
            </a:prstGeom>
            <a:solidFill>
              <a:schemeClr val="bg1"/>
            </a:solidFill>
            <a:ln w="9525">
              <a:solidFill>
                <a:srgbClr val="C00000"/>
              </a:solidFill>
              <a:round/>
              <a:headEnd/>
              <a:tailEnd/>
            </a:ln>
            <a:effectLst/>
          </p:spPr>
          <p:txBody>
            <a:bodyPr wrap="none" anchor="ctr"/>
            <a:lstStyle/>
            <a:p>
              <a:endParaRPr lang="en-US">
                <a:solidFill>
                  <a:schemeClr val="accent2">
                    <a:lumMod val="50000"/>
                  </a:schemeClr>
                </a:solidFill>
              </a:endParaRPr>
            </a:p>
          </p:txBody>
        </p:sp>
        <p:sp>
          <p:nvSpPr>
            <p:cNvPr id="49166" name="Line 14"/>
            <p:cNvSpPr>
              <a:spLocks noChangeShapeType="1"/>
            </p:cNvSpPr>
            <p:nvPr/>
          </p:nvSpPr>
          <p:spPr bwMode="auto">
            <a:xfrm>
              <a:off x="7846686" y="3018322"/>
              <a:ext cx="533400" cy="0"/>
            </a:xfrm>
            <a:prstGeom prst="line">
              <a:avLst/>
            </a:prstGeom>
            <a:noFill/>
            <a:ln w="28575">
              <a:solidFill>
                <a:srgbClr val="C00000"/>
              </a:solidFill>
              <a:round/>
              <a:headEnd/>
              <a:tailEnd/>
            </a:ln>
            <a:effectLst/>
          </p:spPr>
          <p:txBody>
            <a:bodyPr/>
            <a:lstStyle/>
            <a:p>
              <a:endParaRPr lang="en-US">
                <a:solidFill>
                  <a:schemeClr val="accent2">
                    <a:lumMod val="50000"/>
                  </a:schemeClr>
                </a:solidFill>
              </a:endParaRPr>
            </a:p>
          </p:txBody>
        </p:sp>
        <p:sp>
          <p:nvSpPr>
            <p:cNvPr id="49167" name="Line 15"/>
            <p:cNvSpPr>
              <a:spLocks noChangeShapeType="1"/>
            </p:cNvSpPr>
            <p:nvPr/>
          </p:nvSpPr>
          <p:spPr bwMode="auto">
            <a:xfrm flipH="1">
              <a:off x="4874886" y="3856522"/>
              <a:ext cx="381000" cy="0"/>
            </a:xfrm>
            <a:prstGeom prst="line">
              <a:avLst/>
            </a:prstGeom>
            <a:noFill/>
            <a:ln w="9525">
              <a:solidFill>
                <a:srgbClr val="C00000"/>
              </a:solidFill>
              <a:round/>
              <a:headEnd/>
              <a:tailEnd/>
            </a:ln>
            <a:effectLst/>
          </p:spPr>
          <p:txBody>
            <a:bodyPr/>
            <a:lstStyle/>
            <a:p>
              <a:endParaRPr lang="en-US">
                <a:solidFill>
                  <a:schemeClr val="accent2">
                    <a:lumMod val="50000"/>
                  </a:schemeClr>
                </a:solidFill>
              </a:endParaRPr>
            </a:p>
          </p:txBody>
        </p:sp>
        <p:sp>
          <p:nvSpPr>
            <p:cNvPr id="49168" name="Oval 16"/>
            <p:cNvSpPr>
              <a:spLocks noChangeArrowheads="1"/>
            </p:cNvSpPr>
            <p:nvPr/>
          </p:nvSpPr>
          <p:spPr bwMode="auto">
            <a:xfrm>
              <a:off x="4570086" y="3704122"/>
              <a:ext cx="304800" cy="304800"/>
            </a:xfrm>
            <a:prstGeom prst="ellipse">
              <a:avLst/>
            </a:prstGeom>
            <a:solidFill>
              <a:schemeClr val="bg1"/>
            </a:solidFill>
            <a:ln w="9525">
              <a:solidFill>
                <a:srgbClr val="C00000"/>
              </a:solidFill>
              <a:round/>
              <a:headEnd/>
              <a:tailEnd/>
            </a:ln>
            <a:effectLst/>
          </p:spPr>
          <p:txBody>
            <a:bodyPr wrap="none" anchor="ctr"/>
            <a:lstStyle/>
            <a:p>
              <a:endParaRPr lang="en-US">
                <a:solidFill>
                  <a:schemeClr val="accent2">
                    <a:lumMod val="50000"/>
                  </a:schemeClr>
                </a:solidFill>
              </a:endParaRPr>
            </a:p>
          </p:txBody>
        </p:sp>
        <p:sp>
          <p:nvSpPr>
            <p:cNvPr id="49169" name="AutoShape 17"/>
            <p:cNvSpPr>
              <a:spLocks noChangeArrowheads="1"/>
            </p:cNvSpPr>
            <p:nvPr/>
          </p:nvSpPr>
          <p:spPr bwMode="auto">
            <a:xfrm>
              <a:off x="5063799" y="3251685"/>
              <a:ext cx="381000" cy="457200"/>
            </a:xfrm>
            <a:prstGeom prst="triangle">
              <a:avLst>
                <a:gd name="adj" fmla="val 50000"/>
              </a:avLst>
            </a:prstGeom>
            <a:solidFill>
              <a:schemeClr val="hlink"/>
            </a:solidFill>
            <a:ln w="9525">
              <a:solidFill>
                <a:srgbClr val="C00000"/>
              </a:solidFill>
              <a:miter lim="800000"/>
              <a:headEnd/>
              <a:tailEnd/>
            </a:ln>
            <a:effectLst/>
          </p:spPr>
          <p:txBody>
            <a:bodyPr wrap="none" anchor="ctr"/>
            <a:lstStyle/>
            <a:p>
              <a:endParaRPr lang="en-US">
                <a:solidFill>
                  <a:schemeClr val="accent2">
                    <a:lumMod val="50000"/>
                  </a:schemeClr>
                </a:solidFill>
              </a:endParaRPr>
            </a:p>
          </p:txBody>
        </p:sp>
        <p:sp>
          <p:nvSpPr>
            <p:cNvPr id="49158" name="Line 6"/>
            <p:cNvSpPr>
              <a:spLocks noChangeShapeType="1"/>
            </p:cNvSpPr>
            <p:nvPr/>
          </p:nvSpPr>
          <p:spPr bwMode="auto">
            <a:xfrm>
              <a:off x="7846686" y="5913922"/>
              <a:ext cx="533400" cy="0"/>
            </a:xfrm>
            <a:prstGeom prst="line">
              <a:avLst/>
            </a:prstGeom>
            <a:noFill/>
            <a:ln w="28575">
              <a:solidFill>
                <a:srgbClr val="C00000"/>
              </a:solidFill>
              <a:round/>
              <a:headEnd/>
              <a:tailEnd/>
            </a:ln>
            <a:effectLst/>
          </p:spPr>
          <p:txBody>
            <a:bodyPr/>
            <a:lstStyle/>
            <a:p>
              <a:endParaRPr lang="en-US">
                <a:solidFill>
                  <a:schemeClr val="accent2">
                    <a:lumMod val="50000"/>
                  </a:schemeClr>
                </a:solidFill>
              </a:endParaRPr>
            </a:p>
          </p:txBody>
        </p:sp>
        <p:sp>
          <p:nvSpPr>
            <p:cNvPr id="49170" name="Line 18"/>
            <p:cNvSpPr>
              <a:spLocks noChangeShapeType="1"/>
            </p:cNvSpPr>
            <p:nvPr/>
          </p:nvSpPr>
          <p:spPr bwMode="auto">
            <a:xfrm>
              <a:off x="7846160" y="5783747"/>
              <a:ext cx="0" cy="228600"/>
            </a:xfrm>
            <a:prstGeom prst="line">
              <a:avLst/>
            </a:prstGeom>
            <a:noFill/>
            <a:ln w="28575">
              <a:solidFill>
                <a:schemeClr val="tx1"/>
              </a:solidFill>
              <a:round/>
              <a:headEnd/>
              <a:tailEnd/>
            </a:ln>
            <a:effectLst/>
          </p:spPr>
          <p:txBody>
            <a:bodyPr/>
            <a:lstStyle/>
            <a:p>
              <a:endParaRPr lang="en-US">
                <a:solidFill>
                  <a:schemeClr val="accent2">
                    <a:lumMod val="50000"/>
                  </a:schemeClr>
                </a:solidFill>
              </a:endParaRPr>
            </a:p>
          </p:txBody>
        </p:sp>
        <p:sp>
          <p:nvSpPr>
            <p:cNvPr id="49172" name="Line 20"/>
            <p:cNvSpPr>
              <a:spLocks noChangeShapeType="1"/>
            </p:cNvSpPr>
            <p:nvPr/>
          </p:nvSpPr>
          <p:spPr bwMode="auto">
            <a:xfrm>
              <a:off x="5255886" y="3094522"/>
              <a:ext cx="381000" cy="0"/>
            </a:xfrm>
            <a:prstGeom prst="line">
              <a:avLst/>
            </a:prstGeom>
            <a:noFill/>
            <a:ln w="9525">
              <a:solidFill>
                <a:srgbClr val="C00000"/>
              </a:solidFill>
              <a:round/>
              <a:headEnd/>
              <a:tailEnd/>
            </a:ln>
            <a:effectLst/>
          </p:spPr>
          <p:txBody>
            <a:bodyPr/>
            <a:lstStyle/>
            <a:p>
              <a:endParaRPr lang="en-US">
                <a:solidFill>
                  <a:schemeClr val="accent2">
                    <a:lumMod val="50000"/>
                  </a:schemeClr>
                </a:solidFill>
              </a:endParaRPr>
            </a:p>
          </p:txBody>
        </p:sp>
        <p:sp>
          <p:nvSpPr>
            <p:cNvPr id="49173" name="Rectangle 21"/>
            <p:cNvSpPr>
              <a:spLocks noChangeArrowheads="1"/>
            </p:cNvSpPr>
            <p:nvPr/>
          </p:nvSpPr>
          <p:spPr bwMode="auto">
            <a:xfrm>
              <a:off x="5636886" y="2865922"/>
              <a:ext cx="228600" cy="381000"/>
            </a:xfrm>
            <a:prstGeom prst="rect">
              <a:avLst/>
            </a:prstGeom>
            <a:solidFill>
              <a:srgbClr val="FF0000"/>
            </a:solidFill>
            <a:ln w="9525">
              <a:solidFill>
                <a:srgbClr val="C00000"/>
              </a:solidFill>
              <a:miter lim="800000"/>
              <a:headEnd/>
              <a:tailEnd/>
            </a:ln>
            <a:effectLst/>
          </p:spPr>
          <p:txBody>
            <a:bodyPr wrap="none" anchor="ctr"/>
            <a:lstStyle/>
            <a:p>
              <a:endParaRPr lang="en-US">
                <a:solidFill>
                  <a:schemeClr val="accent2">
                    <a:lumMod val="50000"/>
                  </a:schemeClr>
                </a:solidFill>
              </a:endParaRPr>
            </a:p>
          </p:txBody>
        </p:sp>
        <p:sp>
          <p:nvSpPr>
            <p:cNvPr id="49174" name="Line 22"/>
            <p:cNvSpPr>
              <a:spLocks noChangeShapeType="1"/>
            </p:cNvSpPr>
            <p:nvPr/>
          </p:nvSpPr>
          <p:spPr bwMode="auto">
            <a:xfrm flipH="1">
              <a:off x="4874886" y="2865922"/>
              <a:ext cx="381000" cy="0"/>
            </a:xfrm>
            <a:prstGeom prst="line">
              <a:avLst/>
            </a:prstGeom>
            <a:noFill/>
            <a:ln w="9525">
              <a:solidFill>
                <a:srgbClr val="C00000"/>
              </a:solidFill>
              <a:round/>
              <a:headEnd/>
              <a:tailEnd/>
            </a:ln>
            <a:effectLst/>
          </p:spPr>
          <p:txBody>
            <a:bodyPr/>
            <a:lstStyle/>
            <a:p>
              <a:endParaRPr lang="en-US">
                <a:solidFill>
                  <a:schemeClr val="accent2">
                    <a:lumMod val="50000"/>
                  </a:schemeClr>
                </a:solidFill>
              </a:endParaRPr>
            </a:p>
          </p:txBody>
        </p:sp>
        <p:sp>
          <p:nvSpPr>
            <p:cNvPr id="49175" name="Oval 23"/>
            <p:cNvSpPr>
              <a:spLocks noChangeArrowheads="1"/>
            </p:cNvSpPr>
            <p:nvPr/>
          </p:nvSpPr>
          <p:spPr bwMode="auto">
            <a:xfrm>
              <a:off x="4570086" y="2713522"/>
              <a:ext cx="304800" cy="304800"/>
            </a:xfrm>
            <a:prstGeom prst="ellipse">
              <a:avLst/>
            </a:prstGeom>
            <a:solidFill>
              <a:schemeClr val="bg1"/>
            </a:solidFill>
            <a:ln w="9525">
              <a:solidFill>
                <a:srgbClr val="C00000"/>
              </a:solidFill>
              <a:round/>
              <a:headEnd/>
              <a:tailEnd/>
            </a:ln>
            <a:effectLst/>
          </p:spPr>
          <p:txBody>
            <a:bodyPr wrap="none" anchor="ctr"/>
            <a:lstStyle/>
            <a:p>
              <a:endParaRPr lang="en-US">
                <a:solidFill>
                  <a:schemeClr val="accent2">
                    <a:lumMod val="50000"/>
                  </a:schemeClr>
                </a:solidFill>
              </a:endParaRPr>
            </a:p>
          </p:txBody>
        </p:sp>
        <p:sp>
          <p:nvSpPr>
            <p:cNvPr id="49176" name="Line 24"/>
            <p:cNvSpPr>
              <a:spLocks noChangeShapeType="1"/>
            </p:cNvSpPr>
            <p:nvPr/>
          </p:nvSpPr>
          <p:spPr bwMode="auto">
            <a:xfrm>
              <a:off x="2893686" y="2561122"/>
              <a:ext cx="2362200" cy="0"/>
            </a:xfrm>
            <a:prstGeom prst="line">
              <a:avLst/>
            </a:prstGeom>
            <a:noFill/>
            <a:ln w="28575">
              <a:solidFill>
                <a:srgbClr val="C00000"/>
              </a:solidFill>
              <a:round/>
              <a:headEnd/>
              <a:tailEnd/>
            </a:ln>
            <a:effectLst/>
          </p:spPr>
          <p:txBody>
            <a:bodyPr/>
            <a:lstStyle/>
            <a:p>
              <a:endParaRPr lang="en-US">
                <a:solidFill>
                  <a:schemeClr val="accent2">
                    <a:lumMod val="50000"/>
                  </a:schemeClr>
                </a:solidFill>
              </a:endParaRPr>
            </a:p>
          </p:txBody>
        </p:sp>
        <p:sp>
          <p:nvSpPr>
            <p:cNvPr id="49177" name="Line 25"/>
            <p:cNvSpPr>
              <a:spLocks noChangeShapeType="1"/>
            </p:cNvSpPr>
            <p:nvPr/>
          </p:nvSpPr>
          <p:spPr bwMode="auto">
            <a:xfrm>
              <a:off x="3884286" y="2332522"/>
              <a:ext cx="0" cy="381000"/>
            </a:xfrm>
            <a:prstGeom prst="line">
              <a:avLst/>
            </a:prstGeom>
            <a:noFill/>
            <a:ln w="28575">
              <a:solidFill>
                <a:srgbClr val="C00000"/>
              </a:solidFill>
              <a:round/>
              <a:headEnd/>
              <a:tailEnd/>
            </a:ln>
            <a:effectLst/>
          </p:spPr>
          <p:txBody>
            <a:bodyPr/>
            <a:lstStyle/>
            <a:p>
              <a:endParaRPr lang="en-US">
                <a:solidFill>
                  <a:schemeClr val="accent2">
                    <a:lumMod val="50000"/>
                  </a:schemeClr>
                </a:solidFill>
              </a:endParaRPr>
            </a:p>
          </p:txBody>
        </p:sp>
        <p:sp>
          <p:nvSpPr>
            <p:cNvPr id="49178" name="Line 26"/>
            <p:cNvSpPr>
              <a:spLocks noChangeShapeType="1"/>
            </p:cNvSpPr>
            <p:nvPr/>
          </p:nvSpPr>
          <p:spPr bwMode="auto">
            <a:xfrm>
              <a:off x="3731886" y="2332522"/>
              <a:ext cx="304800" cy="0"/>
            </a:xfrm>
            <a:prstGeom prst="line">
              <a:avLst/>
            </a:prstGeom>
            <a:noFill/>
            <a:ln w="28575">
              <a:solidFill>
                <a:schemeClr val="tx1"/>
              </a:solidFill>
              <a:round/>
              <a:headEnd/>
              <a:tailEnd/>
            </a:ln>
            <a:effectLst/>
          </p:spPr>
          <p:txBody>
            <a:bodyPr/>
            <a:lstStyle/>
            <a:p>
              <a:endParaRPr lang="en-US">
                <a:solidFill>
                  <a:schemeClr val="accent2">
                    <a:lumMod val="50000"/>
                  </a:schemeClr>
                </a:solidFill>
              </a:endParaRPr>
            </a:p>
          </p:txBody>
        </p:sp>
        <p:sp>
          <p:nvSpPr>
            <p:cNvPr id="49179" name="Line 27"/>
            <p:cNvSpPr>
              <a:spLocks noChangeShapeType="1"/>
            </p:cNvSpPr>
            <p:nvPr/>
          </p:nvSpPr>
          <p:spPr bwMode="auto">
            <a:xfrm>
              <a:off x="2893686" y="2561122"/>
              <a:ext cx="0" cy="457200"/>
            </a:xfrm>
            <a:prstGeom prst="line">
              <a:avLst/>
            </a:prstGeom>
            <a:noFill/>
            <a:ln w="28575">
              <a:solidFill>
                <a:srgbClr val="C00000"/>
              </a:solidFill>
              <a:round/>
              <a:headEnd/>
              <a:tailEnd type="triangle" w="med" len="med"/>
            </a:ln>
            <a:effectLst/>
          </p:spPr>
          <p:txBody>
            <a:bodyPr/>
            <a:lstStyle/>
            <a:p>
              <a:endParaRPr lang="en-US">
                <a:solidFill>
                  <a:schemeClr val="accent2">
                    <a:lumMod val="50000"/>
                  </a:schemeClr>
                </a:solidFill>
              </a:endParaRPr>
            </a:p>
          </p:txBody>
        </p:sp>
        <p:sp>
          <p:nvSpPr>
            <p:cNvPr id="49180" name="Text Box 28"/>
            <p:cNvSpPr txBox="1">
              <a:spLocks noChangeArrowheads="1"/>
            </p:cNvSpPr>
            <p:nvPr/>
          </p:nvSpPr>
          <p:spPr bwMode="auto">
            <a:xfrm>
              <a:off x="2786089" y="5729772"/>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City Water Main</a:t>
              </a:r>
            </a:p>
          </p:txBody>
        </p:sp>
        <p:sp>
          <p:nvSpPr>
            <p:cNvPr id="49181" name="Text Box 29"/>
            <p:cNvSpPr txBox="1">
              <a:spLocks noChangeArrowheads="1"/>
            </p:cNvSpPr>
            <p:nvPr/>
          </p:nvSpPr>
          <p:spPr bwMode="auto">
            <a:xfrm>
              <a:off x="8476781" y="5729772"/>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City Control Valve</a:t>
              </a:r>
            </a:p>
          </p:txBody>
        </p:sp>
        <p:sp>
          <p:nvSpPr>
            <p:cNvPr id="49182" name="Text Box 30"/>
            <p:cNvSpPr txBox="1">
              <a:spLocks noChangeArrowheads="1"/>
            </p:cNvSpPr>
            <p:nvPr/>
          </p:nvSpPr>
          <p:spPr bwMode="auto">
            <a:xfrm>
              <a:off x="2665086" y="4542322"/>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Sprinkler Control Valve</a:t>
              </a:r>
            </a:p>
          </p:txBody>
        </p:sp>
        <p:sp>
          <p:nvSpPr>
            <p:cNvPr id="49183" name="Text Box 31"/>
            <p:cNvSpPr txBox="1">
              <a:spLocks noChangeArrowheads="1"/>
            </p:cNvSpPr>
            <p:nvPr/>
          </p:nvSpPr>
          <p:spPr bwMode="auto">
            <a:xfrm>
              <a:off x="8358310" y="3780322"/>
              <a:ext cx="2438400" cy="338554"/>
            </a:xfrm>
            <a:prstGeom prst="rect">
              <a:avLst/>
            </a:prstGeom>
            <a:noFill/>
            <a:ln w="9525">
              <a:solidFill>
                <a:schemeClr val="bg2"/>
              </a:solidFill>
              <a:miter lim="800000"/>
              <a:headEnd/>
              <a:tailEnd/>
            </a:ln>
            <a:effectLst/>
          </p:spPr>
          <p:txBody>
            <a:bodyPr>
              <a:spAutoFit/>
            </a:bodyPr>
            <a:lstStyle/>
            <a:p>
              <a:pPr algn="l">
                <a:spcBef>
                  <a:spcPct val="50000"/>
                </a:spcBef>
              </a:pPr>
              <a:r>
                <a:rPr lang="en-US" sz="1600" dirty="0">
                  <a:solidFill>
                    <a:schemeClr val="accent2">
                      <a:lumMod val="50000"/>
                    </a:schemeClr>
                  </a:solidFill>
                </a:rPr>
                <a:t>Water Meter</a:t>
              </a:r>
            </a:p>
          </p:txBody>
        </p:sp>
        <p:sp>
          <p:nvSpPr>
            <p:cNvPr id="49184" name="Text Box 32"/>
            <p:cNvSpPr txBox="1">
              <a:spLocks noChangeArrowheads="1"/>
            </p:cNvSpPr>
            <p:nvPr/>
          </p:nvSpPr>
          <p:spPr bwMode="auto">
            <a:xfrm>
              <a:off x="8456286" y="2865922"/>
              <a:ext cx="2438400" cy="338554"/>
            </a:xfrm>
            <a:prstGeom prst="rect">
              <a:avLst/>
            </a:prstGeom>
            <a:noFill/>
            <a:ln w="9525">
              <a:solidFill>
                <a:schemeClr val="bg2"/>
              </a:solidFill>
              <a:miter lim="800000"/>
              <a:headEnd/>
              <a:tailEnd/>
            </a:ln>
            <a:effectLst/>
          </p:spPr>
          <p:txBody>
            <a:bodyPr>
              <a:spAutoFit/>
            </a:bodyPr>
            <a:lstStyle/>
            <a:p>
              <a:pPr algn="l">
                <a:spcBef>
                  <a:spcPct val="50000"/>
                </a:spcBef>
              </a:pPr>
              <a:r>
                <a:rPr lang="en-US" sz="1600">
                  <a:solidFill>
                    <a:schemeClr val="accent2">
                      <a:lumMod val="50000"/>
                    </a:schemeClr>
                  </a:solidFill>
                </a:rPr>
                <a:t>Domestic Shutoff</a:t>
              </a:r>
            </a:p>
          </p:txBody>
        </p:sp>
        <p:sp>
          <p:nvSpPr>
            <p:cNvPr id="49185" name="Text Box 33"/>
            <p:cNvSpPr txBox="1">
              <a:spLocks noChangeArrowheads="1"/>
            </p:cNvSpPr>
            <p:nvPr/>
          </p:nvSpPr>
          <p:spPr bwMode="auto">
            <a:xfrm>
              <a:off x="7008486" y="1951522"/>
              <a:ext cx="2438400" cy="338554"/>
            </a:xfrm>
            <a:prstGeom prst="rect">
              <a:avLst/>
            </a:prstGeom>
            <a:noFill/>
            <a:ln w="9525">
              <a:solidFill>
                <a:schemeClr val="bg2"/>
              </a:solidFill>
              <a:miter lim="800000"/>
              <a:headEnd/>
              <a:tailEnd/>
            </a:ln>
            <a:effectLst/>
          </p:spPr>
          <p:txBody>
            <a:bodyPr>
              <a:spAutoFit/>
            </a:bodyPr>
            <a:lstStyle/>
            <a:p>
              <a:pPr algn="l">
                <a:spcBef>
                  <a:spcPct val="50000"/>
                </a:spcBef>
              </a:pPr>
              <a:r>
                <a:rPr lang="en-US" sz="1600" dirty="0">
                  <a:solidFill>
                    <a:schemeClr val="accent2">
                      <a:lumMod val="50000"/>
                    </a:schemeClr>
                  </a:solidFill>
                </a:rPr>
                <a:t>To Domestic System</a:t>
              </a:r>
            </a:p>
          </p:txBody>
        </p:sp>
        <p:sp>
          <p:nvSpPr>
            <p:cNvPr id="49187" name="Text Box 35"/>
            <p:cNvSpPr txBox="1">
              <a:spLocks noChangeArrowheads="1"/>
            </p:cNvSpPr>
            <p:nvPr/>
          </p:nvSpPr>
          <p:spPr bwMode="auto">
            <a:xfrm>
              <a:off x="2131686" y="3704122"/>
              <a:ext cx="2438400" cy="338554"/>
            </a:xfrm>
            <a:prstGeom prst="rect">
              <a:avLst/>
            </a:prstGeom>
            <a:noFill/>
            <a:ln w="9525">
              <a:noFill/>
              <a:miter lim="800000"/>
              <a:headEnd/>
              <a:tailEnd/>
            </a:ln>
            <a:effectLst/>
          </p:spPr>
          <p:txBody>
            <a:bodyPr>
              <a:spAutoFit/>
            </a:bodyPr>
            <a:lstStyle/>
            <a:p>
              <a:pPr lvl="1" algn="r">
                <a:spcBef>
                  <a:spcPct val="50000"/>
                </a:spcBef>
              </a:pPr>
              <a:r>
                <a:rPr lang="en-US" sz="1600">
                  <a:solidFill>
                    <a:schemeClr val="accent2">
                      <a:lumMod val="50000"/>
                    </a:schemeClr>
                  </a:solidFill>
                </a:rPr>
                <a:t>Pressure Gauge</a:t>
              </a:r>
            </a:p>
          </p:txBody>
        </p:sp>
        <p:sp>
          <p:nvSpPr>
            <p:cNvPr id="49188" name="Text Box 36"/>
            <p:cNvSpPr txBox="1">
              <a:spLocks noChangeArrowheads="1"/>
            </p:cNvSpPr>
            <p:nvPr/>
          </p:nvSpPr>
          <p:spPr bwMode="auto">
            <a:xfrm>
              <a:off x="2131686" y="2713522"/>
              <a:ext cx="2438400" cy="338554"/>
            </a:xfrm>
            <a:prstGeom prst="rect">
              <a:avLst/>
            </a:prstGeom>
            <a:noFill/>
            <a:ln w="9525">
              <a:noFill/>
              <a:miter lim="800000"/>
              <a:headEnd/>
              <a:tailEnd/>
            </a:ln>
            <a:effectLst/>
          </p:spPr>
          <p:txBody>
            <a:bodyPr>
              <a:spAutoFit/>
            </a:bodyPr>
            <a:lstStyle/>
            <a:p>
              <a:pPr lvl="1" algn="r">
                <a:spcBef>
                  <a:spcPct val="50000"/>
                </a:spcBef>
              </a:pPr>
              <a:r>
                <a:rPr lang="en-US" sz="1600">
                  <a:solidFill>
                    <a:schemeClr val="accent2">
                      <a:lumMod val="50000"/>
                    </a:schemeClr>
                  </a:solidFill>
                </a:rPr>
                <a:t>Pressure Gauge</a:t>
              </a:r>
            </a:p>
          </p:txBody>
        </p:sp>
        <p:sp>
          <p:nvSpPr>
            <p:cNvPr id="49190" name="Text Box 38"/>
            <p:cNvSpPr txBox="1">
              <a:spLocks noChangeArrowheads="1"/>
            </p:cNvSpPr>
            <p:nvPr/>
          </p:nvSpPr>
          <p:spPr bwMode="auto">
            <a:xfrm>
              <a:off x="5332086" y="2484922"/>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Water Flow Alarm</a:t>
              </a:r>
            </a:p>
          </p:txBody>
        </p:sp>
        <p:sp>
          <p:nvSpPr>
            <p:cNvPr id="49191" name="Text Box 39"/>
            <p:cNvSpPr txBox="1">
              <a:spLocks noChangeArrowheads="1"/>
            </p:cNvSpPr>
            <p:nvPr/>
          </p:nvSpPr>
          <p:spPr bwMode="auto">
            <a:xfrm>
              <a:off x="5408286" y="3399322"/>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Check Valve</a:t>
              </a:r>
            </a:p>
          </p:txBody>
        </p:sp>
        <p:sp>
          <p:nvSpPr>
            <p:cNvPr id="49192" name="Freeform 40"/>
            <p:cNvSpPr>
              <a:spLocks/>
            </p:cNvSpPr>
            <p:nvPr/>
          </p:nvSpPr>
          <p:spPr bwMode="auto">
            <a:xfrm>
              <a:off x="5876599" y="2915136"/>
              <a:ext cx="844550" cy="200025"/>
            </a:xfrm>
            <a:custGeom>
              <a:avLst/>
              <a:gdLst/>
              <a:ahLst/>
              <a:cxnLst>
                <a:cxn ang="0">
                  <a:pos x="0" y="51"/>
                </a:cxn>
                <a:cxn ang="0">
                  <a:pos x="112" y="43"/>
                </a:cxn>
                <a:cxn ang="0">
                  <a:pos x="198" y="26"/>
                </a:cxn>
                <a:cxn ang="0">
                  <a:pos x="233" y="17"/>
                </a:cxn>
                <a:cxn ang="0">
                  <a:pos x="267" y="60"/>
                </a:cxn>
                <a:cxn ang="0">
                  <a:pos x="327" y="94"/>
                </a:cxn>
                <a:cxn ang="0">
                  <a:pos x="379" y="77"/>
                </a:cxn>
                <a:cxn ang="0">
                  <a:pos x="413" y="112"/>
                </a:cxn>
                <a:cxn ang="0">
                  <a:pos x="456" y="120"/>
                </a:cxn>
                <a:cxn ang="0">
                  <a:pos x="473" y="94"/>
                </a:cxn>
                <a:cxn ang="0">
                  <a:pos x="490" y="112"/>
                </a:cxn>
                <a:cxn ang="0">
                  <a:pos x="533" y="112"/>
                </a:cxn>
              </a:cxnLst>
              <a:rect l="0" t="0" r="r" b="b"/>
              <a:pathLst>
                <a:path w="533" h="126">
                  <a:moveTo>
                    <a:pt x="0" y="51"/>
                  </a:moveTo>
                  <a:cubicBezTo>
                    <a:pt x="39" y="65"/>
                    <a:pt x="73" y="52"/>
                    <a:pt x="112" y="43"/>
                  </a:cubicBezTo>
                  <a:cubicBezTo>
                    <a:pt x="137" y="4"/>
                    <a:pt x="160" y="0"/>
                    <a:pt x="198" y="26"/>
                  </a:cubicBezTo>
                  <a:cubicBezTo>
                    <a:pt x="210" y="23"/>
                    <a:pt x="221" y="15"/>
                    <a:pt x="233" y="17"/>
                  </a:cubicBezTo>
                  <a:cubicBezTo>
                    <a:pt x="266" y="21"/>
                    <a:pt x="254" y="41"/>
                    <a:pt x="267" y="60"/>
                  </a:cubicBezTo>
                  <a:cubicBezTo>
                    <a:pt x="288" y="91"/>
                    <a:pt x="294" y="86"/>
                    <a:pt x="327" y="94"/>
                  </a:cubicBezTo>
                  <a:cubicBezTo>
                    <a:pt x="344" y="88"/>
                    <a:pt x="361" y="73"/>
                    <a:pt x="379" y="77"/>
                  </a:cubicBezTo>
                  <a:cubicBezTo>
                    <a:pt x="395" y="80"/>
                    <a:pt x="399" y="104"/>
                    <a:pt x="413" y="112"/>
                  </a:cubicBezTo>
                  <a:cubicBezTo>
                    <a:pt x="426" y="119"/>
                    <a:pt x="442" y="117"/>
                    <a:pt x="456" y="120"/>
                  </a:cubicBezTo>
                  <a:cubicBezTo>
                    <a:pt x="462" y="111"/>
                    <a:pt x="463" y="96"/>
                    <a:pt x="473" y="94"/>
                  </a:cubicBezTo>
                  <a:cubicBezTo>
                    <a:pt x="481" y="92"/>
                    <a:pt x="483" y="108"/>
                    <a:pt x="490" y="112"/>
                  </a:cubicBezTo>
                  <a:cubicBezTo>
                    <a:pt x="513" y="126"/>
                    <a:pt x="514" y="121"/>
                    <a:pt x="533" y="112"/>
                  </a:cubicBezTo>
                </a:path>
              </a:pathLst>
            </a:custGeom>
            <a:noFill/>
            <a:ln w="9525">
              <a:solidFill>
                <a:srgbClr val="C00000"/>
              </a:solidFill>
              <a:round/>
              <a:headEnd/>
              <a:tailEnd/>
            </a:ln>
            <a:effectLst/>
          </p:spPr>
          <p:txBody>
            <a:bodyPr/>
            <a:lstStyle/>
            <a:p>
              <a:endParaRPr lang="en-US">
                <a:solidFill>
                  <a:schemeClr val="accent2">
                    <a:lumMod val="50000"/>
                  </a:schemeClr>
                </a:solidFill>
              </a:endParaRPr>
            </a:p>
          </p:txBody>
        </p:sp>
        <p:sp>
          <p:nvSpPr>
            <p:cNvPr id="49193" name="Freeform 41"/>
            <p:cNvSpPr>
              <a:spLocks/>
            </p:cNvSpPr>
            <p:nvPr/>
          </p:nvSpPr>
          <p:spPr bwMode="auto">
            <a:xfrm>
              <a:off x="5865486" y="3018323"/>
              <a:ext cx="846138" cy="200025"/>
            </a:xfrm>
            <a:custGeom>
              <a:avLst/>
              <a:gdLst/>
              <a:ahLst/>
              <a:cxnLst>
                <a:cxn ang="0">
                  <a:pos x="0" y="51"/>
                </a:cxn>
                <a:cxn ang="0">
                  <a:pos x="112" y="43"/>
                </a:cxn>
                <a:cxn ang="0">
                  <a:pos x="198" y="26"/>
                </a:cxn>
                <a:cxn ang="0">
                  <a:pos x="233" y="17"/>
                </a:cxn>
                <a:cxn ang="0">
                  <a:pos x="267" y="60"/>
                </a:cxn>
                <a:cxn ang="0">
                  <a:pos x="327" y="94"/>
                </a:cxn>
                <a:cxn ang="0">
                  <a:pos x="379" y="77"/>
                </a:cxn>
                <a:cxn ang="0">
                  <a:pos x="413" y="112"/>
                </a:cxn>
                <a:cxn ang="0">
                  <a:pos x="456" y="120"/>
                </a:cxn>
                <a:cxn ang="0">
                  <a:pos x="473" y="94"/>
                </a:cxn>
                <a:cxn ang="0">
                  <a:pos x="490" y="112"/>
                </a:cxn>
                <a:cxn ang="0">
                  <a:pos x="533" y="112"/>
                </a:cxn>
              </a:cxnLst>
              <a:rect l="0" t="0" r="r" b="b"/>
              <a:pathLst>
                <a:path w="533" h="126">
                  <a:moveTo>
                    <a:pt x="0" y="51"/>
                  </a:moveTo>
                  <a:cubicBezTo>
                    <a:pt x="39" y="65"/>
                    <a:pt x="73" y="52"/>
                    <a:pt x="112" y="43"/>
                  </a:cubicBezTo>
                  <a:cubicBezTo>
                    <a:pt x="137" y="4"/>
                    <a:pt x="160" y="0"/>
                    <a:pt x="198" y="26"/>
                  </a:cubicBezTo>
                  <a:cubicBezTo>
                    <a:pt x="210" y="23"/>
                    <a:pt x="221" y="15"/>
                    <a:pt x="233" y="17"/>
                  </a:cubicBezTo>
                  <a:cubicBezTo>
                    <a:pt x="266" y="21"/>
                    <a:pt x="254" y="41"/>
                    <a:pt x="267" y="60"/>
                  </a:cubicBezTo>
                  <a:cubicBezTo>
                    <a:pt x="288" y="91"/>
                    <a:pt x="294" y="86"/>
                    <a:pt x="327" y="94"/>
                  </a:cubicBezTo>
                  <a:cubicBezTo>
                    <a:pt x="344" y="88"/>
                    <a:pt x="361" y="73"/>
                    <a:pt x="379" y="77"/>
                  </a:cubicBezTo>
                  <a:cubicBezTo>
                    <a:pt x="395" y="80"/>
                    <a:pt x="399" y="104"/>
                    <a:pt x="413" y="112"/>
                  </a:cubicBezTo>
                  <a:cubicBezTo>
                    <a:pt x="426" y="119"/>
                    <a:pt x="442" y="117"/>
                    <a:pt x="456" y="120"/>
                  </a:cubicBezTo>
                  <a:cubicBezTo>
                    <a:pt x="462" y="111"/>
                    <a:pt x="463" y="96"/>
                    <a:pt x="473" y="94"/>
                  </a:cubicBezTo>
                  <a:cubicBezTo>
                    <a:pt x="481" y="92"/>
                    <a:pt x="483" y="108"/>
                    <a:pt x="490" y="112"/>
                  </a:cubicBezTo>
                  <a:cubicBezTo>
                    <a:pt x="513" y="126"/>
                    <a:pt x="514" y="121"/>
                    <a:pt x="533" y="112"/>
                  </a:cubicBezTo>
                </a:path>
              </a:pathLst>
            </a:custGeom>
            <a:noFill/>
            <a:ln w="9525">
              <a:solidFill>
                <a:srgbClr val="C00000"/>
              </a:solidFill>
              <a:round/>
              <a:headEnd/>
              <a:tailEnd/>
            </a:ln>
            <a:effectLst/>
          </p:spPr>
          <p:txBody>
            <a:bodyPr/>
            <a:lstStyle/>
            <a:p>
              <a:endParaRPr lang="en-US">
                <a:solidFill>
                  <a:schemeClr val="accent2">
                    <a:lumMod val="50000"/>
                  </a:schemeClr>
                </a:solidFill>
              </a:endParaRPr>
            </a:p>
          </p:txBody>
        </p:sp>
        <p:sp>
          <p:nvSpPr>
            <p:cNvPr id="49194" name="Line 42"/>
            <p:cNvSpPr>
              <a:spLocks noChangeShapeType="1"/>
            </p:cNvSpPr>
            <p:nvPr/>
          </p:nvSpPr>
          <p:spPr bwMode="auto">
            <a:xfrm flipH="1" flipV="1">
              <a:off x="4646286" y="2789722"/>
              <a:ext cx="76200" cy="76200"/>
            </a:xfrm>
            <a:prstGeom prst="line">
              <a:avLst/>
            </a:prstGeom>
            <a:noFill/>
            <a:ln w="9525">
              <a:solidFill>
                <a:srgbClr val="C00000"/>
              </a:solidFill>
              <a:round/>
              <a:headEnd/>
              <a:tailEnd/>
            </a:ln>
            <a:effectLst/>
          </p:spPr>
          <p:txBody>
            <a:bodyPr/>
            <a:lstStyle/>
            <a:p>
              <a:endParaRPr lang="en-US">
                <a:solidFill>
                  <a:schemeClr val="accent2">
                    <a:lumMod val="50000"/>
                  </a:schemeClr>
                </a:solidFill>
              </a:endParaRPr>
            </a:p>
          </p:txBody>
        </p:sp>
        <p:sp>
          <p:nvSpPr>
            <p:cNvPr id="49195" name="Line 43"/>
            <p:cNvSpPr>
              <a:spLocks noChangeShapeType="1"/>
            </p:cNvSpPr>
            <p:nvPr/>
          </p:nvSpPr>
          <p:spPr bwMode="auto">
            <a:xfrm flipH="1" flipV="1">
              <a:off x="4646286" y="3780322"/>
              <a:ext cx="76200" cy="76200"/>
            </a:xfrm>
            <a:prstGeom prst="line">
              <a:avLst/>
            </a:prstGeom>
            <a:noFill/>
            <a:ln w="9525">
              <a:solidFill>
                <a:srgbClr val="C00000"/>
              </a:solidFill>
              <a:round/>
              <a:headEnd/>
              <a:tailEnd/>
            </a:ln>
            <a:effectLst/>
          </p:spPr>
          <p:txBody>
            <a:bodyPr/>
            <a:lstStyle/>
            <a:p>
              <a:endParaRPr lang="en-US">
                <a:solidFill>
                  <a:schemeClr val="accent2">
                    <a:lumMod val="50000"/>
                  </a:schemeClr>
                </a:solidFill>
              </a:endParaRPr>
            </a:p>
          </p:txBody>
        </p:sp>
        <p:grpSp>
          <p:nvGrpSpPr>
            <p:cNvPr id="2" name="Group 46"/>
            <p:cNvGrpSpPr>
              <a:grpSpLocks/>
            </p:cNvGrpSpPr>
            <p:nvPr/>
          </p:nvGrpSpPr>
          <p:grpSpPr bwMode="auto">
            <a:xfrm>
              <a:off x="5027286" y="4618522"/>
              <a:ext cx="533400" cy="1371600"/>
              <a:chOff x="2208" y="2784"/>
              <a:chExt cx="336" cy="864"/>
            </a:xfrm>
          </p:grpSpPr>
          <p:sp>
            <p:nvSpPr>
              <p:cNvPr id="49199" name="Line 47"/>
              <p:cNvSpPr>
                <a:spLocks noChangeShapeType="1"/>
              </p:cNvSpPr>
              <p:nvPr/>
            </p:nvSpPr>
            <p:spPr bwMode="auto">
              <a:xfrm>
                <a:off x="2208" y="3600"/>
                <a:ext cx="336" cy="0"/>
              </a:xfrm>
              <a:prstGeom prst="line">
                <a:avLst/>
              </a:prstGeom>
              <a:noFill/>
              <a:ln w="28575">
                <a:solidFill>
                  <a:srgbClr val="C00000"/>
                </a:solidFill>
                <a:round/>
                <a:headEnd/>
                <a:tailEnd/>
              </a:ln>
              <a:effectLst/>
            </p:spPr>
            <p:txBody>
              <a:bodyPr/>
              <a:lstStyle/>
              <a:p>
                <a:endParaRPr lang="en-US">
                  <a:solidFill>
                    <a:schemeClr val="accent2">
                      <a:lumMod val="50000"/>
                    </a:schemeClr>
                  </a:solidFill>
                </a:endParaRPr>
              </a:p>
            </p:txBody>
          </p:sp>
          <p:sp>
            <p:nvSpPr>
              <p:cNvPr id="49200" name="Line 48"/>
              <p:cNvSpPr>
                <a:spLocks noChangeShapeType="1"/>
              </p:cNvSpPr>
              <p:nvPr/>
            </p:nvSpPr>
            <p:spPr bwMode="auto">
              <a:xfrm>
                <a:off x="2208" y="2880"/>
                <a:ext cx="336" cy="0"/>
              </a:xfrm>
              <a:prstGeom prst="line">
                <a:avLst/>
              </a:prstGeom>
              <a:noFill/>
              <a:ln w="28575">
                <a:solidFill>
                  <a:srgbClr val="C00000"/>
                </a:solidFill>
                <a:round/>
                <a:headEnd/>
                <a:tailEnd/>
              </a:ln>
              <a:effectLst/>
            </p:spPr>
            <p:txBody>
              <a:bodyPr/>
              <a:lstStyle/>
              <a:p>
                <a:endParaRPr lang="en-US">
                  <a:solidFill>
                    <a:schemeClr val="accent2">
                      <a:lumMod val="50000"/>
                    </a:schemeClr>
                  </a:solidFill>
                </a:endParaRPr>
              </a:p>
            </p:txBody>
          </p:sp>
          <p:sp>
            <p:nvSpPr>
              <p:cNvPr id="49201" name="Line 49"/>
              <p:cNvSpPr>
                <a:spLocks noChangeShapeType="1"/>
              </p:cNvSpPr>
              <p:nvPr/>
            </p:nvSpPr>
            <p:spPr bwMode="auto">
              <a:xfrm>
                <a:off x="2208" y="2784"/>
                <a:ext cx="0" cy="144"/>
              </a:xfrm>
              <a:prstGeom prst="line">
                <a:avLst/>
              </a:prstGeom>
              <a:noFill/>
              <a:ln w="28575">
                <a:solidFill>
                  <a:schemeClr val="tx1"/>
                </a:solidFill>
                <a:round/>
                <a:headEnd/>
                <a:tailEnd/>
              </a:ln>
              <a:effectLst/>
            </p:spPr>
            <p:txBody>
              <a:bodyPr/>
              <a:lstStyle/>
              <a:p>
                <a:endParaRPr lang="en-US">
                  <a:solidFill>
                    <a:schemeClr val="accent2">
                      <a:lumMod val="50000"/>
                    </a:schemeClr>
                  </a:solidFill>
                </a:endParaRPr>
              </a:p>
            </p:txBody>
          </p:sp>
          <p:sp>
            <p:nvSpPr>
              <p:cNvPr id="49202" name="Line 50"/>
              <p:cNvSpPr>
                <a:spLocks noChangeShapeType="1"/>
              </p:cNvSpPr>
              <p:nvPr/>
            </p:nvSpPr>
            <p:spPr bwMode="auto">
              <a:xfrm>
                <a:off x="2208" y="3504"/>
                <a:ext cx="0" cy="144"/>
              </a:xfrm>
              <a:prstGeom prst="line">
                <a:avLst/>
              </a:prstGeom>
              <a:noFill/>
              <a:ln w="28575">
                <a:solidFill>
                  <a:schemeClr val="tx1"/>
                </a:solidFill>
                <a:round/>
                <a:headEnd/>
                <a:tailEnd/>
              </a:ln>
              <a:effectLst/>
            </p:spPr>
            <p:txBody>
              <a:bodyPr/>
              <a:lstStyle/>
              <a:p>
                <a:endParaRPr lang="en-US">
                  <a:solidFill>
                    <a:schemeClr val="accent2">
                      <a:lumMod val="50000"/>
                    </a:schemeClr>
                  </a:solidFill>
                </a:endParaRPr>
              </a:p>
            </p:txBody>
          </p:sp>
        </p:grpSp>
      </p:grpSp>
      <p:sp>
        <p:nvSpPr>
          <p:cNvPr id="49203" name="Text Box 51"/>
          <p:cNvSpPr txBox="1">
            <a:spLocks noChangeArrowheads="1"/>
          </p:cNvSpPr>
          <p:nvPr/>
        </p:nvSpPr>
        <p:spPr bwMode="auto">
          <a:xfrm>
            <a:off x="696687" y="5965825"/>
            <a:ext cx="890885" cy="338554"/>
          </a:xfrm>
          <a:prstGeom prst="rect">
            <a:avLst/>
          </a:prstGeom>
          <a:noFill/>
          <a:ln w="9525">
            <a:noFill/>
            <a:miter lim="800000"/>
            <a:headEnd/>
            <a:tailEnd/>
          </a:ln>
          <a:effectLst/>
        </p:spPr>
        <p:txBody>
          <a:bodyPr wrap="none">
            <a:spAutoFit/>
          </a:bodyPr>
          <a:lstStyle/>
          <a:p>
            <a:pPr algn="l"/>
            <a:r>
              <a:rPr lang="en-US" sz="1600" i="1">
                <a:solidFill>
                  <a:schemeClr val="tx1">
                    <a:lumMod val="95000"/>
                    <a:lumOff val="5000"/>
                  </a:schemeClr>
                </a:solidFill>
              </a:rPr>
              <a:t>Plan View</a:t>
            </a:r>
          </a:p>
        </p:txBody>
      </p:sp>
    </p:spTree>
    <p:extLst>
      <p:ext uri="{BB962C8B-B14F-4D97-AF65-F5344CB8AC3E}">
        <p14:creationId xmlns:p14="http://schemas.microsoft.com/office/powerpoint/2010/main" val="39919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634695" y="214277"/>
            <a:ext cx="10058400" cy="1450757"/>
          </a:xfrm>
        </p:spPr>
        <p:txBody>
          <a:bodyPr>
            <a:normAutofit/>
          </a:bodyPr>
          <a:lstStyle/>
          <a:p>
            <a:r>
              <a:rPr lang="en-US" sz="3600" b="1" dirty="0">
                <a:solidFill>
                  <a:schemeClr val="tx1"/>
                </a:solidFill>
                <a:latin typeface="+mn-lt"/>
                <a:cs typeface="Arial" pitchFamily="34" charset="0"/>
              </a:rPr>
              <a:t>Alternate No. 2</a:t>
            </a:r>
          </a:p>
        </p:txBody>
      </p:sp>
      <p:sp>
        <p:nvSpPr>
          <p:cNvPr id="51218" name="Text Box 18"/>
          <p:cNvSpPr txBox="1">
            <a:spLocks noChangeArrowheads="1"/>
          </p:cNvSpPr>
          <p:nvPr/>
        </p:nvSpPr>
        <p:spPr bwMode="auto">
          <a:xfrm>
            <a:off x="10396232" y="5735810"/>
            <a:ext cx="1882310" cy="307777"/>
          </a:xfrm>
          <a:prstGeom prst="rect">
            <a:avLst/>
          </a:prstGeom>
          <a:noFill/>
          <a:ln w="9525">
            <a:noFill/>
            <a:miter lim="800000"/>
            <a:headEnd/>
            <a:tailEnd/>
          </a:ln>
          <a:effectLst/>
        </p:spPr>
        <p:txBody>
          <a:bodyPr wrap="none">
            <a:spAutoFit/>
          </a:bodyPr>
          <a:lstStyle/>
          <a:p>
            <a:pPr algn="l"/>
            <a:r>
              <a:rPr lang="en-US" sz="1400" dirty="0">
                <a:solidFill>
                  <a:schemeClr val="tx1">
                    <a:lumMod val="95000"/>
                    <a:lumOff val="5000"/>
                  </a:schemeClr>
                </a:solidFill>
              </a:rPr>
              <a:t>Source: NFPA 13R/13D</a:t>
            </a:r>
          </a:p>
        </p:txBody>
      </p:sp>
      <p:sp>
        <p:nvSpPr>
          <p:cNvPr id="51204" name="Line 4"/>
          <p:cNvSpPr>
            <a:spLocks noChangeShapeType="1"/>
          </p:cNvSpPr>
          <p:nvPr/>
        </p:nvSpPr>
        <p:spPr bwMode="auto">
          <a:xfrm>
            <a:off x="1861832" y="6255310"/>
            <a:ext cx="9144000" cy="0"/>
          </a:xfrm>
          <a:prstGeom prst="line">
            <a:avLst/>
          </a:prstGeom>
          <a:noFill/>
          <a:ln w="76200">
            <a:solidFill>
              <a:srgbClr val="C00000"/>
            </a:solidFill>
            <a:round/>
            <a:headEnd/>
            <a:tailEnd/>
          </a:ln>
          <a:effectLst/>
        </p:spPr>
        <p:txBody>
          <a:bodyPr/>
          <a:lstStyle/>
          <a:p>
            <a:endParaRPr lang="en-US">
              <a:solidFill>
                <a:schemeClr val="accent2">
                  <a:lumMod val="50000"/>
                </a:schemeClr>
              </a:solidFill>
            </a:endParaRPr>
          </a:p>
        </p:txBody>
      </p:sp>
      <p:sp>
        <p:nvSpPr>
          <p:cNvPr id="51202" name="Line 2"/>
          <p:cNvSpPr>
            <a:spLocks noChangeShapeType="1"/>
          </p:cNvSpPr>
          <p:nvPr/>
        </p:nvSpPr>
        <p:spPr bwMode="auto">
          <a:xfrm flipV="1">
            <a:off x="7424432" y="2521510"/>
            <a:ext cx="0" cy="3733800"/>
          </a:xfrm>
          <a:prstGeom prst="line">
            <a:avLst/>
          </a:prstGeom>
          <a:noFill/>
          <a:ln w="38100">
            <a:solidFill>
              <a:srgbClr val="C00000"/>
            </a:solidFill>
            <a:round/>
            <a:headEnd/>
            <a:tailEnd/>
          </a:ln>
          <a:effectLst/>
        </p:spPr>
        <p:txBody>
          <a:bodyPr/>
          <a:lstStyle/>
          <a:p>
            <a:endParaRPr lang="en-US">
              <a:solidFill>
                <a:schemeClr val="accent2">
                  <a:lumMod val="50000"/>
                </a:schemeClr>
              </a:solidFill>
            </a:endParaRPr>
          </a:p>
        </p:txBody>
      </p:sp>
      <p:sp>
        <p:nvSpPr>
          <p:cNvPr id="51227" name="Text Box 27"/>
          <p:cNvSpPr txBox="1">
            <a:spLocks noChangeArrowheads="1"/>
          </p:cNvSpPr>
          <p:nvPr/>
        </p:nvSpPr>
        <p:spPr bwMode="auto">
          <a:xfrm>
            <a:off x="2471432" y="5874310"/>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City Water Main</a:t>
            </a:r>
          </a:p>
        </p:txBody>
      </p:sp>
      <p:grpSp>
        <p:nvGrpSpPr>
          <p:cNvPr id="4" name="Group 3">
            <a:extLst>
              <a:ext uri="{FF2B5EF4-FFF2-40B4-BE49-F238E27FC236}">
                <a16:creationId xmlns:a16="http://schemas.microsoft.com/office/drawing/2014/main" id="{9E961BE9-9A6C-BE4D-EB94-9718659438F3}"/>
              </a:ext>
            </a:extLst>
          </p:cNvPr>
          <p:cNvGrpSpPr/>
          <p:nvPr/>
        </p:nvGrpSpPr>
        <p:grpSpPr>
          <a:xfrm>
            <a:off x="1633232" y="1683310"/>
            <a:ext cx="9372600" cy="4377154"/>
            <a:chOff x="1633232" y="1683310"/>
            <a:chExt cx="9372600" cy="4377154"/>
          </a:xfrm>
        </p:grpSpPr>
        <p:sp>
          <p:nvSpPr>
            <p:cNvPr id="51233" name="Text Box 33"/>
            <p:cNvSpPr txBox="1">
              <a:spLocks noChangeArrowheads="1"/>
            </p:cNvSpPr>
            <p:nvPr/>
          </p:nvSpPr>
          <p:spPr bwMode="auto">
            <a:xfrm>
              <a:off x="2090433" y="2113124"/>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To Sprinkler System</a:t>
              </a:r>
            </a:p>
          </p:txBody>
        </p:sp>
        <p:sp>
          <p:nvSpPr>
            <p:cNvPr id="51236" name="Text Box 36"/>
            <p:cNvSpPr txBox="1">
              <a:spLocks noChangeArrowheads="1"/>
            </p:cNvSpPr>
            <p:nvPr/>
          </p:nvSpPr>
          <p:spPr bwMode="auto">
            <a:xfrm>
              <a:off x="1633232" y="3833787"/>
              <a:ext cx="3352800" cy="338554"/>
            </a:xfrm>
            <a:prstGeom prst="rect">
              <a:avLst/>
            </a:prstGeom>
            <a:noFill/>
            <a:ln w="9525">
              <a:noFill/>
              <a:miter lim="800000"/>
              <a:headEnd/>
              <a:tailEnd/>
            </a:ln>
            <a:effectLst/>
          </p:spPr>
          <p:txBody>
            <a:bodyPr>
              <a:spAutoFit/>
            </a:bodyPr>
            <a:lstStyle/>
            <a:p>
              <a:pPr lvl="1" algn="r">
                <a:spcBef>
                  <a:spcPct val="50000"/>
                </a:spcBef>
              </a:pPr>
              <a:r>
                <a:rPr lang="en-US" sz="1600">
                  <a:solidFill>
                    <a:schemeClr val="accent2">
                      <a:lumMod val="50000"/>
                    </a:schemeClr>
                  </a:solidFill>
                </a:rPr>
                <a:t>Drain and Test Connection</a:t>
              </a:r>
            </a:p>
          </p:txBody>
        </p:sp>
        <p:sp>
          <p:nvSpPr>
            <p:cNvPr id="51206" name="Rectangle 6" descr="Horizontal brick"/>
            <p:cNvSpPr>
              <a:spLocks noChangeArrowheads="1"/>
            </p:cNvSpPr>
            <p:nvPr/>
          </p:nvSpPr>
          <p:spPr bwMode="auto">
            <a:xfrm>
              <a:off x="1861832" y="5112310"/>
              <a:ext cx="9144000" cy="304800"/>
            </a:xfrm>
            <a:prstGeom prst="rect">
              <a:avLst/>
            </a:prstGeom>
            <a:pattFill prst="horzBrick">
              <a:fgClr>
                <a:schemeClr val="bg1"/>
              </a:fgClr>
              <a:bgClr>
                <a:srgbClr val="CC3300"/>
              </a:bgClr>
            </a:pattFill>
            <a:ln w="9525">
              <a:solidFill>
                <a:srgbClr val="C00000"/>
              </a:solidFill>
              <a:miter lim="800000"/>
              <a:headEnd/>
              <a:tailEnd/>
            </a:ln>
            <a:effectLst/>
          </p:spPr>
          <p:txBody>
            <a:bodyPr wrap="none" anchor="ctr"/>
            <a:lstStyle/>
            <a:p>
              <a:endParaRPr lang="en-US">
                <a:solidFill>
                  <a:schemeClr val="accent2">
                    <a:lumMod val="50000"/>
                  </a:schemeClr>
                </a:solidFill>
              </a:endParaRPr>
            </a:p>
          </p:txBody>
        </p:sp>
        <p:grpSp>
          <p:nvGrpSpPr>
            <p:cNvPr id="2" name="Group 48"/>
            <p:cNvGrpSpPr>
              <a:grpSpLocks/>
            </p:cNvGrpSpPr>
            <p:nvPr/>
          </p:nvGrpSpPr>
          <p:grpSpPr bwMode="auto">
            <a:xfrm>
              <a:off x="7272032" y="4350310"/>
              <a:ext cx="304800" cy="457200"/>
              <a:chOff x="4032" y="2208"/>
              <a:chExt cx="192" cy="288"/>
            </a:xfrm>
          </p:grpSpPr>
          <p:sp>
            <p:nvSpPr>
              <p:cNvPr id="51208" name="Rectangle 8"/>
              <p:cNvSpPr>
                <a:spLocks noChangeArrowheads="1"/>
              </p:cNvSpPr>
              <p:nvPr/>
            </p:nvSpPr>
            <p:spPr bwMode="auto">
              <a:xfrm>
                <a:off x="4032" y="2208"/>
                <a:ext cx="192" cy="288"/>
              </a:xfrm>
              <a:prstGeom prst="rect">
                <a:avLst/>
              </a:prstGeom>
              <a:solidFill>
                <a:srgbClr val="DDDDDD"/>
              </a:solidFill>
              <a:ln w="9525">
                <a:solidFill>
                  <a:srgbClr val="C00000"/>
                </a:solidFill>
                <a:miter lim="800000"/>
                <a:headEnd/>
                <a:tailEnd/>
              </a:ln>
              <a:effectLst/>
            </p:spPr>
            <p:txBody>
              <a:bodyPr wrap="none" anchor="ctr"/>
              <a:lstStyle/>
              <a:p>
                <a:endParaRPr lang="en-US">
                  <a:solidFill>
                    <a:schemeClr val="accent2">
                      <a:lumMod val="50000"/>
                    </a:schemeClr>
                  </a:solidFill>
                </a:endParaRPr>
              </a:p>
            </p:txBody>
          </p:sp>
          <p:sp>
            <p:nvSpPr>
              <p:cNvPr id="51209" name="Oval 9"/>
              <p:cNvSpPr>
                <a:spLocks noChangeArrowheads="1"/>
              </p:cNvSpPr>
              <p:nvPr/>
            </p:nvSpPr>
            <p:spPr bwMode="auto">
              <a:xfrm>
                <a:off x="4080" y="2304"/>
                <a:ext cx="96" cy="96"/>
              </a:xfrm>
              <a:prstGeom prst="ellipse">
                <a:avLst/>
              </a:prstGeom>
              <a:solidFill>
                <a:schemeClr val="bg1"/>
              </a:solidFill>
              <a:ln w="9525">
                <a:solidFill>
                  <a:srgbClr val="C00000"/>
                </a:solidFill>
                <a:round/>
                <a:headEnd/>
                <a:tailEnd/>
              </a:ln>
              <a:effectLst/>
            </p:spPr>
            <p:txBody>
              <a:bodyPr wrap="none" anchor="ctr"/>
              <a:lstStyle/>
              <a:p>
                <a:endParaRPr lang="en-US">
                  <a:solidFill>
                    <a:schemeClr val="accent2">
                      <a:lumMod val="50000"/>
                    </a:schemeClr>
                  </a:solidFill>
                </a:endParaRPr>
              </a:p>
            </p:txBody>
          </p:sp>
        </p:grpSp>
        <p:sp>
          <p:nvSpPr>
            <p:cNvPr id="51211" name="Line 11"/>
            <p:cNvSpPr>
              <a:spLocks noChangeShapeType="1"/>
            </p:cNvSpPr>
            <p:nvPr/>
          </p:nvSpPr>
          <p:spPr bwMode="auto">
            <a:xfrm flipH="1" flipV="1">
              <a:off x="6586232" y="2521510"/>
              <a:ext cx="0" cy="381000"/>
            </a:xfrm>
            <a:prstGeom prst="line">
              <a:avLst/>
            </a:prstGeom>
            <a:noFill/>
            <a:ln w="9525">
              <a:solidFill>
                <a:srgbClr val="C00000"/>
              </a:solidFill>
              <a:round/>
              <a:headEnd/>
              <a:tailEnd/>
            </a:ln>
            <a:effectLst/>
          </p:spPr>
          <p:txBody>
            <a:bodyPr/>
            <a:lstStyle/>
            <a:p>
              <a:endParaRPr lang="en-US">
                <a:solidFill>
                  <a:schemeClr val="accent2">
                    <a:lumMod val="50000"/>
                  </a:schemeClr>
                </a:solidFill>
              </a:endParaRPr>
            </a:p>
          </p:txBody>
        </p:sp>
        <p:sp>
          <p:nvSpPr>
            <p:cNvPr id="51214" name="Line 14"/>
            <p:cNvSpPr>
              <a:spLocks noChangeShapeType="1"/>
            </p:cNvSpPr>
            <p:nvPr/>
          </p:nvSpPr>
          <p:spPr bwMode="auto">
            <a:xfrm>
              <a:off x="7195832" y="5950510"/>
              <a:ext cx="533400" cy="0"/>
            </a:xfrm>
            <a:prstGeom prst="line">
              <a:avLst/>
            </a:prstGeom>
            <a:noFill/>
            <a:ln w="28575">
              <a:solidFill>
                <a:srgbClr val="C00000"/>
              </a:solidFill>
              <a:round/>
              <a:headEnd/>
              <a:tailEnd/>
            </a:ln>
            <a:effectLst/>
          </p:spPr>
          <p:txBody>
            <a:bodyPr/>
            <a:lstStyle/>
            <a:p>
              <a:endParaRPr lang="en-US">
                <a:solidFill>
                  <a:schemeClr val="accent2">
                    <a:lumMod val="50000"/>
                  </a:schemeClr>
                </a:solidFill>
              </a:endParaRPr>
            </a:p>
          </p:txBody>
        </p:sp>
        <p:sp>
          <p:nvSpPr>
            <p:cNvPr id="51217" name="Line 17"/>
            <p:cNvSpPr>
              <a:spLocks noChangeShapeType="1"/>
            </p:cNvSpPr>
            <p:nvPr/>
          </p:nvSpPr>
          <p:spPr bwMode="auto">
            <a:xfrm>
              <a:off x="7175862" y="5814987"/>
              <a:ext cx="0" cy="228600"/>
            </a:xfrm>
            <a:prstGeom prst="line">
              <a:avLst/>
            </a:prstGeom>
            <a:noFill/>
            <a:ln w="28575">
              <a:solidFill>
                <a:schemeClr val="tx1"/>
              </a:solidFill>
              <a:round/>
              <a:headEnd/>
              <a:tailEnd/>
            </a:ln>
            <a:effectLst/>
          </p:spPr>
          <p:txBody>
            <a:bodyPr/>
            <a:lstStyle/>
            <a:p>
              <a:endParaRPr lang="en-US">
                <a:solidFill>
                  <a:schemeClr val="accent2">
                    <a:lumMod val="50000"/>
                  </a:schemeClr>
                </a:solidFill>
              </a:endParaRPr>
            </a:p>
          </p:txBody>
        </p:sp>
        <p:sp>
          <p:nvSpPr>
            <p:cNvPr id="51219" name="Line 19"/>
            <p:cNvSpPr>
              <a:spLocks noChangeShapeType="1"/>
            </p:cNvSpPr>
            <p:nvPr/>
          </p:nvSpPr>
          <p:spPr bwMode="auto">
            <a:xfrm rot="5400000">
              <a:off x="4566932" y="2331010"/>
              <a:ext cx="381000" cy="0"/>
            </a:xfrm>
            <a:prstGeom prst="line">
              <a:avLst/>
            </a:prstGeom>
            <a:noFill/>
            <a:ln w="9525">
              <a:solidFill>
                <a:srgbClr val="C00000"/>
              </a:solidFill>
              <a:round/>
              <a:headEnd/>
              <a:tailEnd/>
            </a:ln>
            <a:effectLst/>
          </p:spPr>
          <p:txBody>
            <a:bodyPr/>
            <a:lstStyle/>
            <a:p>
              <a:endParaRPr lang="en-US">
                <a:solidFill>
                  <a:schemeClr val="accent2">
                    <a:lumMod val="50000"/>
                  </a:schemeClr>
                </a:solidFill>
              </a:endParaRPr>
            </a:p>
          </p:txBody>
        </p:sp>
        <p:sp>
          <p:nvSpPr>
            <p:cNvPr id="51220" name="Rectangle 20"/>
            <p:cNvSpPr>
              <a:spLocks noChangeArrowheads="1"/>
            </p:cNvSpPr>
            <p:nvPr/>
          </p:nvSpPr>
          <p:spPr bwMode="auto">
            <a:xfrm>
              <a:off x="4660595" y="1911910"/>
              <a:ext cx="228600" cy="381000"/>
            </a:xfrm>
            <a:prstGeom prst="rect">
              <a:avLst/>
            </a:prstGeom>
            <a:solidFill>
              <a:srgbClr val="FF0000"/>
            </a:solidFill>
            <a:ln w="9525">
              <a:solidFill>
                <a:srgbClr val="C00000"/>
              </a:solidFill>
              <a:miter lim="800000"/>
              <a:headEnd/>
              <a:tailEnd/>
            </a:ln>
            <a:effectLst/>
          </p:spPr>
          <p:txBody>
            <a:bodyPr wrap="none" anchor="ctr"/>
            <a:lstStyle/>
            <a:p>
              <a:endParaRPr lang="en-US">
                <a:solidFill>
                  <a:schemeClr val="accent2">
                    <a:lumMod val="50000"/>
                  </a:schemeClr>
                </a:solidFill>
              </a:endParaRPr>
            </a:p>
          </p:txBody>
        </p:sp>
        <p:sp>
          <p:nvSpPr>
            <p:cNvPr id="51222" name="Oval 22"/>
            <p:cNvSpPr>
              <a:spLocks noChangeArrowheads="1"/>
            </p:cNvSpPr>
            <p:nvPr/>
          </p:nvSpPr>
          <p:spPr bwMode="auto">
            <a:xfrm>
              <a:off x="3919232" y="2826310"/>
              <a:ext cx="304800" cy="304800"/>
            </a:xfrm>
            <a:prstGeom prst="ellipse">
              <a:avLst/>
            </a:prstGeom>
            <a:solidFill>
              <a:schemeClr val="bg1"/>
            </a:solidFill>
            <a:ln w="9525">
              <a:solidFill>
                <a:srgbClr val="C00000"/>
              </a:solidFill>
              <a:round/>
              <a:headEnd/>
              <a:tailEnd/>
            </a:ln>
            <a:effectLst/>
          </p:spPr>
          <p:txBody>
            <a:bodyPr wrap="none" anchor="ctr"/>
            <a:lstStyle/>
            <a:p>
              <a:endParaRPr lang="en-US">
                <a:solidFill>
                  <a:schemeClr val="accent2">
                    <a:lumMod val="50000"/>
                  </a:schemeClr>
                </a:solidFill>
              </a:endParaRPr>
            </a:p>
          </p:txBody>
        </p:sp>
        <p:sp>
          <p:nvSpPr>
            <p:cNvPr id="51224" name="Line 24"/>
            <p:cNvSpPr>
              <a:spLocks noChangeShapeType="1"/>
            </p:cNvSpPr>
            <p:nvPr/>
          </p:nvSpPr>
          <p:spPr bwMode="auto">
            <a:xfrm rot="5400000">
              <a:off x="3423932" y="2978710"/>
              <a:ext cx="0" cy="381000"/>
            </a:xfrm>
            <a:prstGeom prst="line">
              <a:avLst/>
            </a:prstGeom>
            <a:noFill/>
            <a:ln w="28575">
              <a:solidFill>
                <a:srgbClr val="C00000"/>
              </a:solidFill>
              <a:round/>
              <a:headEnd/>
              <a:tailEnd/>
            </a:ln>
            <a:effectLst/>
          </p:spPr>
          <p:txBody>
            <a:bodyPr/>
            <a:lstStyle/>
            <a:p>
              <a:endParaRPr lang="en-US">
                <a:solidFill>
                  <a:schemeClr val="accent2">
                    <a:lumMod val="50000"/>
                  </a:schemeClr>
                </a:solidFill>
              </a:endParaRPr>
            </a:p>
          </p:txBody>
        </p:sp>
        <p:sp>
          <p:nvSpPr>
            <p:cNvPr id="51225" name="Line 25"/>
            <p:cNvSpPr>
              <a:spLocks noChangeShapeType="1"/>
            </p:cNvSpPr>
            <p:nvPr/>
          </p:nvSpPr>
          <p:spPr bwMode="auto">
            <a:xfrm rot="5400000">
              <a:off x="3462032" y="3181681"/>
              <a:ext cx="304800" cy="0"/>
            </a:xfrm>
            <a:prstGeom prst="line">
              <a:avLst/>
            </a:prstGeom>
            <a:noFill/>
            <a:ln w="28575">
              <a:solidFill>
                <a:schemeClr val="tx1"/>
              </a:solidFill>
              <a:round/>
              <a:headEnd/>
              <a:tailEnd/>
            </a:ln>
            <a:effectLst/>
          </p:spPr>
          <p:txBody>
            <a:bodyPr/>
            <a:lstStyle/>
            <a:p>
              <a:endParaRPr lang="en-US">
                <a:solidFill>
                  <a:schemeClr val="accent2">
                    <a:lumMod val="50000"/>
                  </a:schemeClr>
                </a:solidFill>
              </a:endParaRPr>
            </a:p>
          </p:txBody>
        </p:sp>
        <p:sp>
          <p:nvSpPr>
            <p:cNvPr id="51226" name="Line 26"/>
            <p:cNvSpPr>
              <a:spLocks noChangeShapeType="1"/>
            </p:cNvSpPr>
            <p:nvPr/>
          </p:nvSpPr>
          <p:spPr bwMode="auto">
            <a:xfrm>
              <a:off x="3462032" y="2521510"/>
              <a:ext cx="0" cy="1066800"/>
            </a:xfrm>
            <a:prstGeom prst="line">
              <a:avLst/>
            </a:prstGeom>
            <a:noFill/>
            <a:ln w="28575">
              <a:solidFill>
                <a:srgbClr val="C00000"/>
              </a:solidFill>
              <a:round/>
              <a:headEnd/>
              <a:tailEnd type="triangle" w="med" len="med"/>
            </a:ln>
            <a:effectLst/>
          </p:spPr>
          <p:txBody>
            <a:bodyPr/>
            <a:lstStyle/>
            <a:p>
              <a:endParaRPr lang="en-US">
                <a:solidFill>
                  <a:schemeClr val="accent2">
                    <a:lumMod val="50000"/>
                  </a:schemeClr>
                </a:solidFill>
              </a:endParaRPr>
            </a:p>
          </p:txBody>
        </p:sp>
        <p:sp>
          <p:nvSpPr>
            <p:cNvPr id="51228" name="Text Box 28"/>
            <p:cNvSpPr txBox="1">
              <a:spLocks noChangeArrowheads="1"/>
            </p:cNvSpPr>
            <p:nvPr/>
          </p:nvSpPr>
          <p:spPr bwMode="auto">
            <a:xfrm>
              <a:off x="7805432" y="5721910"/>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City Control Valve</a:t>
              </a:r>
            </a:p>
          </p:txBody>
        </p:sp>
        <p:sp>
          <p:nvSpPr>
            <p:cNvPr id="51229" name="Text Box 29"/>
            <p:cNvSpPr txBox="1">
              <a:spLocks noChangeArrowheads="1"/>
            </p:cNvSpPr>
            <p:nvPr/>
          </p:nvSpPr>
          <p:spPr bwMode="auto">
            <a:xfrm>
              <a:off x="7653032" y="3861360"/>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Main Control Valve</a:t>
              </a:r>
            </a:p>
          </p:txBody>
        </p:sp>
        <p:sp>
          <p:nvSpPr>
            <p:cNvPr id="51230" name="Text Box 30"/>
            <p:cNvSpPr txBox="1">
              <a:spLocks noChangeArrowheads="1"/>
            </p:cNvSpPr>
            <p:nvPr/>
          </p:nvSpPr>
          <p:spPr bwMode="auto">
            <a:xfrm>
              <a:off x="7653032" y="4426510"/>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Water Meter</a:t>
              </a:r>
            </a:p>
          </p:txBody>
        </p:sp>
        <p:sp>
          <p:nvSpPr>
            <p:cNvPr id="51231" name="Text Box 31"/>
            <p:cNvSpPr txBox="1">
              <a:spLocks noChangeArrowheads="1"/>
            </p:cNvSpPr>
            <p:nvPr/>
          </p:nvSpPr>
          <p:spPr bwMode="auto">
            <a:xfrm>
              <a:off x="7957832" y="2750110"/>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Domestic Shutoff</a:t>
              </a:r>
            </a:p>
          </p:txBody>
        </p:sp>
        <p:sp>
          <p:nvSpPr>
            <p:cNvPr id="51232" name="Text Box 32"/>
            <p:cNvSpPr txBox="1">
              <a:spLocks noChangeArrowheads="1"/>
            </p:cNvSpPr>
            <p:nvPr/>
          </p:nvSpPr>
          <p:spPr bwMode="auto">
            <a:xfrm>
              <a:off x="8567432" y="2140510"/>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To Domestic System</a:t>
              </a:r>
            </a:p>
          </p:txBody>
        </p:sp>
        <p:sp>
          <p:nvSpPr>
            <p:cNvPr id="51234" name="Text Box 34"/>
            <p:cNvSpPr txBox="1">
              <a:spLocks noChangeArrowheads="1"/>
            </p:cNvSpPr>
            <p:nvPr/>
          </p:nvSpPr>
          <p:spPr bwMode="auto">
            <a:xfrm>
              <a:off x="3004832" y="3196050"/>
              <a:ext cx="2438400" cy="338554"/>
            </a:xfrm>
            <a:prstGeom prst="rect">
              <a:avLst/>
            </a:prstGeom>
            <a:noFill/>
            <a:ln w="9525">
              <a:noFill/>
              <a:miter lim="800000"/>
              <a:headEnd/>
              <a:tailEnd/>
            </a:ln>
            <a:effectLst/>
          </p:spPr>
          <p:txBody>
            <a:bodyPr>
              <a:spAutoFit/>
            </a:bodyPr>
            <a:lstStyle/>
            <a:p>
              <a:pPr lvl="1" algn="r">
                <a:spcBef>
                  <a:spcPct val="50000"/>
                </a:spcBef>
              </a:pPr>
              <a:r>
                <a:rPr lang="en-US" sz="1600">
                  <a:solidFill>
                    <a:schemeClr val="accent2">
                      <a:lumMod val="50000"/>
                    </a:schemeClr>
                  </a:solidFill>
                </a:rPr>
                <a:t>Pressure Gauge</a:t>
              </a:r>
            </a:p>
          </p:txBody>
        </p:sp>
        <p:sp>
          <p:nvSpPr>
            <p:cNvPr id="51235" name="Text Box 35"/>
            <p:cNvSpPr txBox="1">
              <a:spLocks noChangeArrowheads="1"/>
            </p:cNvSpPr>
            <p:nvPr/>
          </p:nvSpPr>
          <p:spPr bwMode="auto">
            <a:xfrm>
              <a:off x="4909832" y="3207310"/>
              <a:ext cx="2438400" cy="338554"/>
            </a:xfrm>
            <a:prstGeom prst="rect">
              <a:avLst/>
            </a:prstGeom>
            <a:noFill/>
            <a:ln w="9525">
              <a:noFill/>
              <a:miter lim="800000"/>
              <a:headEnd/>
              <a:tailEnd/>
            </a:ln>
            <a:effectLst/>
          </p:spPr>
          <p:txBody>
            <a:bodyPr>
              <a:spAutoFit/>
            </a:bodyPr>
            <a:lstStyle/>
            <a:p>
              <a:pPr lvl="1" algn="r">
                <a:spcBef>
                  <a:spcPct val="50000"/>
                </a:spcBef>
              </a:pPr>
              <a:r>
                <a:rPr lang="en-US" sz="1600">
                  <a:solidFill>
                    <a:schemeClr val="accent2">
                      <a:lumMod val="50000"/>
                    </a:schemeClr>
                  </a:solidFill>
                </a:rPr>
                <a:t>Pressure Gauge</a:t>
              </a:r>
            </a:p>
          </p:txBody>
        </p:sp>
        <p:sp>
          <p:nvSpPr>
            <p:cNvPr id="51237" name="Text Box 37"/>
            <p:cNvSpPr txBox="1">
              <a:spLocks noChangeArrowheads="1"/>
            </p:cNvSpPr>
            <p:nvPr/>
          </p:nvSpPr>
          <p:spPr bwMode="auto">
            <a:xfrm>
              <a:off x="2852432" y="1683310"/>
              <a:ext cx="24384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Water Flow Alarm</a:t>
              </a:r>
            </a:p>
          </p:txBody>
        </p:sp>
        <p:sp>
          <p:nvSpPr>
            <p:cNvPr id="51238" name="Text Box 38"/>
            <p:cNvSpPr txBox="1">
              <a:spLocks noChangeArrowheads="1"/>
            </p:cNvSpPr>
            <p:nvPr/>
          </p:nvSpPr>
          <p:spPr bwMode="auto">
            <a:xfrm>
              <a:off x="4986032" y="2687782"/>
              <a:ext cx="1524000" cy="338554"/>
            </a:xfrm>
            <a:prstGeom prst="rect">
              <a:avLst/>
            </a:prstGeom>
            <a:noFill/>
            <a:ln w="9525">
              <a:noFill/>
              <a:miter lim="800000"/>
              <a:headEnd/>
              <a:tailEnd/>
            </a:ln>
            <a:effectLst/>
          </p:spPr>
          <p:txBody>
            <a:bodyPr>
              <a:spAutoFit/>
            </a:bodyPr>
            <a:lstStyle/>
            <a:p>
              <a:pPr algn="l">
                <a:spcBef>
                  <a:spcPct val="50000"/>
                </a:spcBef>
              </a:pPr>
              <a:r>
                <a:rPr lang="en-US" sz="1600">
                  <a:solidFill>
                    <a:schemeClr val="accent2">
                      <a:lumMod val="50000"/>
                    </a:schemeClr>
                  </a:solidFill>
                </a:rPr>
                <a:t>Check Valve</a:t>
              </a:r>
            </a:p>
          </p:txBody>
        </p:sp>
        <p:sp>
          <p:nvSpPr>
            <p:cNvPr id="51239" name="Freeform 39"/>
            <p:cNvSpPr>
              <a:spLocks/>
            </p:cNvSpPr>
            <p:nvPr/>
          </p:nvSpPr>
          <p:spPr bwMode="auto">
            <a:xfrm>
              <a:off x="4909832" y="1911911"/>
              <a:ext cx="846138" cy="200025"/>
            </a:xfrm>
            <a:custGeom>
              <a:avLst/>
              <a:gdLst/>
              <a:ahLst/>
              <a:cxnLst>
                <a:cxn ang="0">
                  <a:pos x="0" y="51"/>
                </a:cxn>
                <a:cxn ang="0">
                  <a:pos x="112" y="43"/>
                </a:cxn>
                <a:cxn ang="0">
                  <a:pos x="198" y="26"/>
                </a:cxn>
                <a:cxn ang="0">
                  <a:pos x="233" y="17"/>
                </a:cxn>
                <a:cxn ang="0">
                  <a:pos x="267" y="60"/>
                </a:cxn>
                <a:cxn ang="0">
                  <a:pos x="327" y="94"/>
                </a:cxn>
                <a:cxn ang="0">
                  <a:pos x="379" y="77"/>
                </a:cxn>
                <a:cxn ang="0">
                  <a:pos x="413" y="112"/>
                </a:cxn>
                <a:cxn ang="0">
                  <a:pos x="456" y="120"/>
                </a:cxn>
                <a:cxn ang="0">
                  <a:pos x="473" y="94"/>
                </a:cxn>
                <a:cxn ang="0">
                  <a:pos x="490" y="112"/>
                </a:cxn>
                <a:cxn ang="0">
                  <a:pos x="533" y="112"/>
                </a:cxn>
              </a:cxnLst>
              <a:rect l="0" t="0" r="r" b="b"/>
              <a:pathLst>
                <a:path w="533" h="126">
                  <a:moveTo>
                    <a:pt x="0" y="51"/>
                  </a:moveTo>
                  <a:cubicBezTo>
                    <a:pt x="39" y="65"/>
                    <a:pt x="73" y="52"/>
                    <a:pt x="112" y="43"/>
                  </a:cubicBezTo>
                  <a:cubicBezTo>
                    <a:pt x="137" y="4"/>
                    <a:pt x="160" y="0"/>
                    <a:pt x="198" y="26"/>
                  </a:cubicBezTo>
                  <a:cubicBezTo>
                    <a:pt x="210" y="23"/>
                    <a:pt x="221" y="15"/>
                    <a:pt x="233" y="17"/>
                  </a:cubicBezTo>
                  <a:cubicBezTo>
                    <a:pt x="266" y="21"/>
                    <a:pt x="254" y="41"/>
                    <a:pt x="267" y="60"/>
                  </a:cubicBezTo>
                  <a:cubicBezTo>
                    <a:pt x="288" y="91"/>
                    <a:pt x="294" y="86"/>
                    <a:pt x="327" y="94"/>
                  </a:cubicBezTo>
                  <a:cubicBezTo>
                    <a:pt x="344" y="88"/>
                    <a:pt x="361" y="73"/>
                    <a:pt x="379" y="77"/>
                  </a:cubicBezTo>
                  <a:cubicBezTo>
                    <a:pt x="395" y="80"/>
                    <a:pt x="399" y="104"/>
                    <a:pt x="413" y="112"/>
                  </a:cubicBezTo>
                  <a:cubicBezTo>
                    <a:pt x="426" y="119"/>
                    <a:pt x="442" y="117"/>
                    <a:pt x="456" y="120"/>
                  </a:cubicBezTo>
                  <a:cubicBezTo>
                    <a:pt x="462" y="111"/>
                    <a:pt x="463" y="96"/>
                    <a:pt x="473" y="94"/>
                  </a:cubicBezTo>
                  <a:cubicBezTo>
                    <a:pt x="481" y="92"/>
                    <a:pt x="483" y="108"/>
                    <a:pt x="490" y="112"/>
                  </a:cubicBezTo>
                  <a:cubicBezTo>
                    <a:pt x="513" y="126"/>
                    <a:pt x="514" y="121"/>
                    <a:pt x="533" y="112"/>
                  </a:cubicBezTo>
                </a:path>
              </a:pathLst>
            </a:custGeom>
            <a:noFill/>
            <a:ln w="9525">
              <a:solidFill>
                <a:srgbClr val="C00000"/>
              </a:solidFill>
              <a:round/>
              <a:headEnd/>
              <a:tailEnd/>
            </a:ln>
            <a:effectLst/>
          </p:spPr>
          <p:txBody>
            <a:bodyPr/>
            <a:lstStyle/>
            <a:p>
              <a:endParaRPr lang="en-US">
                <a:solidFill>
                  <a:schemeClr val="accent2">
                    <a:lumMod val="50000"/>
                  </a:schemeClr>
                </a:solidFill>
              </a:endParaRPr>
            </a:p>
          </p:txBody>
        </p:sp>
        <p:sp>
          <p:nvSpPr>
            <p:cNvPr id="51240" name="Freeform 40"/>
            <p:cNvSpPr>
              <a:spLocks/>
            </p:cNvSpPr>
            <p:nvPr/>
          </p:nvSpPr>
          <p:spPr bwMode="auto">
            <a:xfrm>
              <a:off x="4909832" y="1988111"/>
              <a:ext cx="846138" cy="200025"/>
            </a:xfrm>
            <a:custGeom>
              <a:avLst/>
              <a:gdLst/>
              <a:ahLst/>
              <a:cxnLst>
                <a:cxn ang="0">
                  <a:pos x="0" y="51"/>
                </a:cxn>
                <a:cxn ang="0">
                  <a:pos x="112" y="43"/>
                </a:cxn>
                <a:cxn ang="0">
                  <a:pos x="198" y="26"/>
                </a:cxn>
                <a:cxn ang="0">
                  <a:pos x="233" y="17"/>
                </a:cxn>
                <a:cxn ang="0">
                  <a:pos x="267" y="60"/>
                </a:cxn>
                <a:cxn ang="0">
                  <a:pos x="327" y="94"/>
                </a:cxn>
                <a:cxn ang="0">
                  <a:pos x="379" y="77"/>
                </a:cxn>
                <a:cxn ang="0">
                  <a:pos x="413" y="112"/>
                </a:cxn>
                <a:cxn ang="0">
                  <a:pos x="456" y="120"/>
                </a:cxn>
                <a:cxn ang="0">
                  <a:pos x="473" y="94"/>
                </a:cxn>
                <a:cxn ang="0">
                  <a:pos x="490" y="112"/>
                </a:cxn>
                <a:cxn ang="0">
                  <a:pos x="533" y="112"/>
                </a:cxn>
              </a:cxnLst>
              <a:rect l="0" t="0" r="r" b="b"/>
              <a:pathLst>
                <a:path w="533" h="126">
                  <a:moveTo>
                    <a:pt x="0" y="51"/>
                  </a:moveTo>
                  <a:cubicBezTo>
                    <a:pt x="39" y="65"/>
                    <a:pt x="73" y="52"/>
                    <a:pt x="112" y="43"/>
                  </a:cubicBezTo>
                  <a:cubicBezTo>
                    <a:pt x="137" y="4"/>
                    <a:pt x="160" y="0"/>
                    <a:pt x="198" y="26"/>
                  </a:cubicBezTo>
                  <a:cubicBezTo>
                    <a:pt x="210" y="23"/>
                    <a:pt x="221" y="15"/>
                    <a:pt x="233" y="17"/>
                  </a:cubicBezTo>
                  <a:cubicBezTo>
                    <a:pt x="266" y="21"/>
                    <a:pt x="254" y="41"/>
                    <a:pt x="267" y="60"/>
                  </a:cubicBezTo>
                  <a:cubicBezTo>
                    <a:pt x="288" y="91"/>
                    <a:pt x="294" y="86"/>
                    <a:pt x="327" y="94"/>
                  </a:cubicBezTo>
                  <a:cubicBezTo>
                    <a:pt x="344" y="88"/>
                    <a:pt x="361" y="73"/>
                    <a:pt x="379" y="77"/>
                  </a:cubicBezTo>
                  <a:cubicBezTo>
                    <a:pt x="395" y="80"/>
                    <a:pt x="399" y="104"/>
                    <a:pt x="413" y="112"/>
                  </a:cubicBezTo>
                  <a:cubicBezTo>
                    <a:pt x="426" y="119"/>
                    <a:pt x="442" y="117"/>
                    <a:pt x="456" y="120"/>
                  </a:cubicBezTo>
                  <a:cubicBezTo>
                    <a:pt x="462" y="111"/>
                    <a:pt x="463" y="96"/>
                    <a:pt x="473" y="94"/>
                  </a:cubicBezTo>
                  <a:cubicBezTo>
                    <a:pt x="481" y="92"/>
                    <a:pt x="483" y="108"/>
                    <a:pt x="490" y="112"/>
                  </a:cubicBezTo>
                  <a:cubicBezTo>
                    <a:pt x="513" y="126"/>
                    <a:pt x="514" y="121"/>
                    <a:pt x="533" y="112"/>
                  </a:cubicBezTo>
                </a:path>
              </a:pathLst>
            </a:custGeom>
            <a:noFill/>
            <a:ln w="9525">
              <a:solidFill>
                <a:srgbClr val="C00000"/>
              </a:solidFill>
              <a:round/>
              <a:headEnd/>
              <a:tailEnd/>
            </a:ln>
            <a:effectLst/>
          </p:spPr>
          <p:txBody>
            <a:bodyPr/>
            <a:lstStyle/>
            <a:p>
              <a:endParaRPr lang="en-US">
                <a:solidFill>
                  <a:schemeClr val="accent2">
                    <a:lumMod val="50000"/>
                  </a:schemeClr>
                </a:solidFill>
              </a:endParaRPr>
            </a:p>
          </p:txBody>
        </p:sp>
        <p:sp>
          <p:nvSpPr>
            <p:cNvPr id="51221" name="Line 21"/>
            <p:cNvSpPr>
              <a:spLocks noChangeShapeType="1"/>
            </p:cNvSpPr>
            <p:nvPr/>
          </p:nvSpPr>
          <p:spPr bwMode="auto">
            <a:xfrm rot="16056844" flipV="1">
              <a:off x="3919232" y="2673910"/>
              <a:ext cx="304800" cy="0"/>
            </a:xfrm>
            <a:prstGeom prst="line">
              <a:avLst/>
            </a:prstGeom>
            <a:noFill/>
            <a:ln w="9525">
              <a:solidFill>
                <a:srgbClr val="C00000"/>
              </a:solidFill>
              <a:round/>
              <a:headEnd/>
              <a:tailEnd/>
            </a:ln>
            <a:effectLst/>
          </p:spPr>
          <p:txBody>
            <a:bodyPr/>
            <a:lstStyle/>
            <a:p>
              <a:endParaRPr lang="en-US">
                <a:solidFill>
                  <a:schemeClr val="accent2">
                    <a:lumMod val="50000"/>
                  </a:schemeClr>
                </a:solidFill>
              </a:endParaRPr>
            </a:p>
          </p:txBody>
        </p:sp>
        <p:sp>
          <p:nvSpPr>
            <p:cNvPr id="51241" name="Line 41"/>
            <p:cNvSpPr>
              <a:spLocks noChangeShapeType="1"/>
            </p:cNvSpPr>
            <p:nvPr/>
          </p:nvSpPr>
          <p:spPr bwMode="auto">
            <a:xfrm rot="16056844" flipH="1" flipV="1">
              <a:off x="3989087" y="2881287"/>
              <a:ext cx="152400" cy="76200"/>
            </a:xfrm>
            <a:prstGeom prst="line">
              <a:avLst/>
            </a:prstGeom>
            <a:noFill/>
            <a:ln w="9525">
              <a:solidFill>
                <a:srgbClr val="C00000"/>
              </a:solidFill>
              <a:round/>
              <a:headEnd/>
              <a:tailEnd/>
            </a:ln>
            <a:effectLst/>
          </p:spPr>
          <p:txBody>
            <a:bodyPr/>
            <a:lstStyle/>
            <a:p>
              <a:endParaRPr lang="en-US">
                <a:solidFill>
                  <a:schemeClr val="accent2">
                    <a:lumMod val="50000"/>
                  </a:schemeClr>
                </a:solidFill>
              </a:endParaRPr>
            </a:p>
          </p:txBody>
        </p:sp>
        <p:sp>
          <p:nvSpPr>
            <p:cNvPr id="51244" name="Line 44"/>
            <p:cNvSpPr>
              <a:spLocks noChangeShapeType="1"/>
            </p:cNvSpPr>
            <p:nvPr/>
          </p:nvSpPr>
          <p:spPr bwMode="auto">
            <a:xfrm>
              <a:off x="8110232" y="2369110"/>
              <a:ext cx="304800" cy="0"/>
            </a:xfrm>
            <a:prstGeom prst="line">
              <a:avLst/>
            </a:prstGeom>
            <a:noFill/>
            <a:ln w="28575">
              <a:solidFill>
                <a:schemeClr val="tx1"/>
              </a:solidFill>
              <a:round/>
              <a:headEnd/>
              <a:tailEnd/>
            </a:ln>
            <a:effectLst/>
          </p:spPr>
          <p:txBody>
            <a:bodyPr/>
            <a:lstStyle/>
            <a:p>
              <a:endParaRPr lang="en-US">
                <a:solidFill>
                  <a:schemeClr val="accent2">
                    <a:lumMod val="50000"/>
                  </a:schemeClr>
                </a:solidFill>
              </a:endParaRPr>
            </a:p>
          </p:txBody>
        </p:sp>
        <p:sp>
          <p:nvSpPr>
            <p:cNvPr id="51245" name="Line 45"/>
            <p:cNvSpPr>
              <a:spLocks noChangeShapeType="1"/>
            </p:cNvSpPr>
            <p:nvPr/>
          </p:nvSpPr>
          <p:spPr bwMode="auto">
            <a:xfrm>
              <a:off x="7119632" y="4045510"/>
              <a:ext cx="533400" cy="0"/>
            </a:xfrm>
            <a:prstGeom prst="line">
              <a:avLst/>
            </a:prstGeom>
            <a:noFill/>
            <a:ln w="28575">
              <a:solidFill>
                <a:srgbClr val="C00000"/>
              </a:solidFill>
              <a:round/>
              <a:headEnd/>
              <a:tailEnd/>
            </a:ln>
            <a:effectLst/>
          </p:spPr>
          <p:txBody>
            <a:bodyPr/>
            <a:lstStyle/>
            <a:p>
              <a:endParaRPr lang="en-US">
                <a:solidFill>
                  <a:schemeClr val="accent2">
                    <a:lumMod val="50000"/>
                  </a:schemeClr>
                </a:solidFill>
              </a:endParaRPr>
            </a:p>
          </p:txBody>
        </p:sp>
        <p:sp>
          <p:nvSpPr>
            <p:cNvPr id="51246" name="Line 46"/>
            <p:cNvSpPr>
              <a:spLocks noChangeShapeType="1"/>
            </p:cNvSpPr>
            <p:nvPr/>
          </p:nvSpPr>
          <p:spPr bwMode="auto">
            <a:xfrm>
              <a:off x="7119632" y="3893110"/>
              <a:ext cx="0" cy="306804"/>
            </a:xfrm>
            <a:prstGeom prst="line">
              <a:avLst/>
            </a:prstGeom>
            <a:noFill/>
            <a:ln w="28575">
              <a:solidFill>
                <a:schemeClr val="tx1"/>
              </a:solidFill>
              <a:round/>
              <a:headEnd/>
              <a:tailEnd/>
            </a:ln>
            <a:effectLst/>
          </p:spPr>
          <p:txBody>
            <a:bodyPr/>
            <a:lstStyle/>
            <a:p>
              <a:endParaRPr lang="en-US">
                <a:solidFill>
                  <a:schemeClr val="accent2">
                    <a:lumMod val="50000"/>
                  </a:schemeClr>
                </a:solidFill>
              </a:endParaRPr>
            </a:p>
          </p:txBody>
        </p:sp>
        <p:sp>
          <p:nvSpPr>
            <p:cNvPr id="51247" name="Line 47"/>
            <p:cNvSpPr>
              <a:spLocks noChangeShapeType="1"/>
            </p:cNvSpPr>
            <p:nvPr/>
          </p:nvSpPr>
          <p:spPr bwMode="auto">
            <a:xfrm>
              <a:off x="8262632" y="2369110"/>
              <a:ext cx="0" cy="381000"/>
            </a:xfrm>
            <a:prstGeom prst="line">
              <a:avLst/>
            </a:prstGeom>
            <a:noFill/>
            <a:ln w="28575">
              <a:solidFill>
                <a:srgbClr val="C00000"/>
              </a:solidFill>
              <a:round/>
              <a:headEnd/>
              <a:tailEnd/>
            </a:ln>
            <a:effectLst/>
          </p:spPr>
          <p:txBody>
            <a:bodyPr/>
            <a:lstStyle/>
            <a:p>
              <a:endParaRPr lang="en-US">
                <a:solidFill>
                  <a:schemeClr val="accent2">
                    <a:lumMod val="50000"/>
                  </a:schemeClr>
                </a:solidFill>
              </a:endParaRPr>
            </a:p>
          </p:txBody>
        </p:sp>
        <p:sp>
          <p:nvSpPr>
            <p:cNvPr id="51249" name="Line 49"/>
            <p:cNvSpPr>
              <a:spLocks noChangeShapeType="1"/>
            </p:cNvSpPr>
            <p:nvPr/>
          </p:nvSpPr>
          <p:spPr bwMode="auto">
            <a:xfrm>
              <a:off x="2319032" y="2521510"/>
              <a:ext cx="7620000" cy="0"/>
            </a:xfrm>
            <a:prstGeom prst="line">
              <a:avLst/>
            </a:prstGeom>
            <a:noFill/>
            <a:ln w="28575">
              <a:solidFill>
                <a:srgbClr val="C00000"/>
              </a:solidFill>
              <a:round/>
              <a:headEnd type="triangle" w="med" len="med"/>
              <a:tailEnd type="triangle" w="med" len="med"/>
            </a:ln>
            <a:effectLst/>
          </p:spPr>
          <p:txBody>
            <a:bodyPr/>
            <a:lstStyle/>
            <a:p>
              <a:endParaRPr lang="en-US">
                <a:solidFill>
                  <a:schemeClr val="accent2">
                    <a:lumMod val="50000"/>
                  </a:schemeClr>
                </a:solidFill>
              </a:endParaRPr>
            </a:p>
          </p:txBody>
        </p:sp>
        <p:sp>
          <p:nvSpPr>
            <p:cNvPr id="51213" name="AutoShape 13"/>
            <p:cNvSpPr>
              <a:spLocks noChangeArrowheads="1"/>
            </p:cNvSpPr>
            <p:nvPr/>
          </p:nvSpPr>
          <p:spPr bwMode="auto">
            <a:xfrm rot="16200000">
              <a:off x="5244795" y="2289735"/>
              <a:ext cx="381000" cy="457200"/>
            </a:xfrm>
            <a:prstGeom prst="triangle">
              <a:avLst>
                <a:gd name="adj" fmla="val 50000"/>
              </a:avLst>
            </a:prstGeom>
            <a:solidFill>
              <a:schemeClr val="hlink"/>
            </a:solidFill>
            <a:ln w="9525">
              <a:solidFill>
                <a:srgbClr val="C00000"/>
              </a:solidFill>
              <a:miter lim="800000"/>
              <a:headEnd/>
              <a:tailEnd/>
            </a:ln>
            <a:effectLst/>
          </p:spPr>
          <p:txBody>
            <a:bodyPr wrap="none" anchor="ctr"/>
            <a:lstStyle/>
            <a:p>
              <a:endParaRPr lang="en-US">
                <a:solidFill>
                  <a:schemeClr val="accent2">
                    <a:lumMod val="50000"/>
                  </a:schemeClr>
                </a:solidFill>
              </a:endParaRPr>
            </a:p>
          </p:txBody>
        </p:sp>
        <p:sp>
          <p:nvSpPr>
            <p:cNvPr id="51251" name="Line 51"/>
            <p:cNvSpPr>
              <a:spLocks noChangeShapeType="1"/>
            </p:cNvSpPr>
            <p:nvPr/>
          </p:nvSpPr>
          <p:spPr bwMode="auto">
            <a:xfrm>
              <a:off x="6281432" y="2369110"/>
              <a:ext cx="0" cy="381000"/>
            </a:xfrm>
            <a:prstGeom prst="line">
              <a:avLst/>
            </a:prstGeom>
            <a:noFill/>
            <a:ln w="28575">
              <a:solidFill>
                <a:srgbClr val="C00000"/>
              </a:solidFill>
              <a:round/>
              <a:headEnd/>
              <a:tailEnd/>
            </a:ln>
            <a:effectLst/>
          </p:spPr>
          <p:txBody>
            <a:bodyPr/>
            <a:lstStyle/>
            <a:p>
              <a:endParaRPr lang="en-US">
                <a:solidFill>
                  <a:schemeClr val="accent2">
                    <a:lumMod val="50000"/>
                  </a:schemeClr>
                </a:solidFill>
              </a:endParaRPr>
            </a:p>
          </p:txBody>
        </p:sp>
        <p:sp>
          <p:nvSpPr>
            <p:cNvPr id="51252" name="Line 52"/>
            <p:cNvSpPr>
              <a:spLocks noChangeShapeType="1"/>
            </p:cNvSpPr>
            <p:nvPr/>
          </p:nvSpPr>
          <p:spPr bwMode="auto">
            <a:xfrm>
              <a:off x="6129032" y="2369110"/>
              <a:ext cx="304800" cy="0"/>
            </a:xfrm>
            <a:prstGeom prst="line">
              <a:avLst/>
            </a:prstGeom>
            <a:noFill/>
            <a:ln w="28575">
              <a:solidFill>
                <a:schemeClr val="tx1"/>
              </a:solidFill>
              <a:round/>
              <a:headEnd/>
              <a:tailEnd/>
            </a:ln>
            <a:effectLst/>
          </p:spPr>
          <p:txBody>
            <a:bodyPr/>
            <a:lstStyle/>
            <a:p>
              <a:endParaRPr lang="en-US">
                <a:solidFill>
                  <a:schemeClr val="accent2">
                    <a:lumMod val="50000"/>
                  </a:schemeClr>
                </a:solidFill>
              </a:endParaRPr>
            </a:p>
          </p:txBody>
        </p:sp>
        <p:sp>
          <p:nvSpPr>
            <p:cNvPr id="51253" name="Oval 53"/>
            <p:cNvSpPr>
              <a:spLocks noChangeArrowheads="1"/>
            </p:cNvSpPr>
            <p:nvPr/>
          </p:nvSpPr>
          <p:spPr bwMode="auto">
            <a:xfrm>
              <a:off x="6433832" y="2826310"/>
              <a:ext cx="304800" cy="304800"/>
            </a:xfrm>
            <a:prstGeom prst="ellipse">
              <a:avLst/>
            </a:prstGeom>
            <a:solidFill>
              <a:schemeClr val="bg1"/>
            </a:solidFill>
            <a:ln w="9525">
              <a:solidFill>
                <a:srgbClr val="C00000"/>
              </a:solidFill>
              <a:round/>
              <a:headEnd/>
              <a:tailEnd/>
            </a:ln>
            <a:effectLst/>
          </p:spPr>
          <p:txBody>
            <a:bodyPr wrap="none" anchor="ctr"/>
            <a:lstStyle/>
            <a:p>
              <a:endParaRPr lang="en-US">
                <a:solidFill>
                  <a:schemeClr val="accent2">
                    <a:lumMod val="50000"/>
                  </a:schemeClr>
                </a:solidFill>
              </a:endParaRPr>
            </a:p>
          </p:txBody>
        </p:sp>
        <p:sp>
          <p:nvSpPr>
            <p:cNvPr id="51242" name="Line 42"/>
            <p:cNvSpPr>
              <a:spLocks noChangeShapeType="1"/>
            </p:cNvSpPr>
            <p:nvPr/>
          </p:nvSpPr>
          <p:spPr bwMode="auto">
            <a:xfrm flipV="1">
              <a:off x="6510032" y="2902510"/>
              <a:ext cx="76200" cy="152400"/>
            </a:xfrm>
            <a:prstGeom prst="line">
              <a:avLst/>
            </a:prstGeom>
            <a:noFill/>
            <a:ln w="9525">
              <a:solidFill>
                <a:srgbClr val="C00000"/>
              </a:solidFill>
              <a:round/>
              <a:headEnd/>
              <a:tailEnd/>
            </a:ln>
            <a:effectLst/>
          </p:spPr>
          <p:txBody>
            <a:bodyPr/>
            <a:lstStyle/>
            <a:p>
              <a:endParaRPr lang="en-US">
                <a:solidFill>
                  <a:schemeClr val="accent2">
                    <a:lumMod val="50000"/>
                  </a:schemeClr>
                </a:solidFill>
              </a:endParaRPr>
            </a:p>
          </p:txBody>
        </p:sp>
        <p:sp>
          <p:nvSpPr>
            <p:cNvPr id="51254" name="Text Box 54"/>
            <p:cNvSpPr txBox="1">
              <a:spLocks noChangeArrowheads="1"/>
            </p:cNvSpPr>
            <p:nvPr/>
          </p:nvSpPr>
          <p:spPr bwMode="auto">
            <a:xfrm>
              <a:off x="5976632" y="1878156"/>
              <a:ext cx="3657600" cy="338554"/>
            </a:xfrm>
            <a:prstGeom prst="rect">
              <a:avLst/>
            </a:prstGeom>
            <a:noFill/>
            <a:ln w="9525">
              <a:noFill/>
              <a:miter lim="800000"/>
              <a:headEnd/>
              <a:tailEnd/>
            </a:ln>
            <a:effectLst/>
          </p:spPr>
          <p:txBody>
            <a:bodyPr>
              <a:spAutoFit/>
            </a:bodyPr>
            <a:lstStyle/>
            <a:p>
              <a:pPr algn="l">
                <a:spcBef>
                  <a:spcPct val="50000"/>
                </a:spcBef>
              </a:pPr>
              <a:r>
                <a:rPr lang="en-US" sz="1600" dirty="0">
                  <a:solidFill>
                    <a:schemeClr val="accent2">
                      <a:lumMod val="50000"/>
                    </a:schemeClr>
                  </a:solidFill>
                </a:rPr>
                <a:t>Sprinkler Shutoff (Optional)</a:t>
              </a:r>
            </a:p>
          </p:txBody>
        </p:sp>
      </p:grpSp>
      <p:sp>
        <p:nvSpPr>
          <p:cNvPr id="51255" name="Text Box 55"/>
          <p:cNvSpPr txBox="1">
            <a:spLocks noChangeArrowheads="1"/>
          </p:cNvSpPr>
          <p:nvPr/>
        </p:nvSpPr>
        <p:spPr bwMode="auto">
          <a:xfrm>
            <a:off x="425790" y="5781233"/>
            <a:ext cx="890885" cy="338554"/>
          </a:xfrm>
          <a:prstGeom prst="rect">
            <a:avLst/>
          </a:prstGeom>
          <a:noFill/>
          <a:ln w="9525">
            <a:noFill/>
            <a:miter lim="800000"/>
            <a:headEnd/>
            <a:tailEnd/>
          </a:ln>
          <a:effectLst/>
        </p:spPr>
        <p:txBody>
          <a:bodyPr wrap="none">
            <a:spAutoFit/>
          </a:bodyPr>
          <a:lstStyle/>
          <a:p>
            <a:pPr algn="l"/>
            <a:r>
              <a:rPr lang="en-US" sz="1600" i="1" dirty="0">
                <a:solidFill>
                  <a:schemeClr val="tx1">
                    <a:lumMod val="95000"/>
                    <a:lumOff val="5000"/>
                  </a:schemeClr>
                </a:solidFill>
              </a:rPr>
              <a:t>Plan View</a:t>
            </a:r>
          </a:p>
        </p:txBody>
      </p:sp>
    </p:spTree>
    <p:extLst>
      <p:ext uri="{BB962C8B-B14F-4D97-AF65-F5344CB8AC3E}">
        <p14:creationId xmlns:p14="http://schemas.microsoft.com/office/powerpoint/2010/main" val="1193589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BDE70-4C12-B3FD-63A9-513D73613F45}"/>
              </a:ext>
            </a:extLst>
          </p:cNvPr>
          <p:cNvSpPr>
            <a:spLocks noGrp="1"/>
          </p:cNvSpPr>
          <p:nvPr>
            <p:ph type="title"/>
          </p:nvPr>
        </p:nvSpPr>
        <p:spPr/>
        <p:txBody>
          <a:bodyPr>
            <a:normAutofit/>
          </a:bodyPr>
          <a:lstStyle/>
          <a:p>
            <a:r>
              <a:rPr lang="en-US" sz="4000" dirty="0"/>
              <a:t>The Real Thing</a:t>
            </a:r>
          </a:p>
        </p:txBody>
      </p:sp>
      <p:sp>
        <p:nvSpPr>
          <p:cNvPr id="4" name="Slide Number Placeholder 3">
            <a:extLst>
              <a:ext uri="{FF2B5EF4-FFF2-40B4-BE49-F238E27FC236}">
                <a16:creationId xmlns:a16="http://schemas.microsoft.com/office/drawing/2014/main" id="{65D95377-9947-2FA0-3255-03C35757E856}"/>
              </a:ext>
            </a:extLst>
          </p:cNvPr>
          <p:cNvSpPr>
            <a:spLocks noGrp="1"/>
          </p:cNvSpPr>
          <p:nvPr>
            <p:ph type="sldNum" sz="quarter" idx="12"/>
          </p:nvPr>
        </p:nvSpPr>
        <p:spPr/>
        <p:txBody>
          <a:bodyPr/>
          <a:lstStyle/>
          <a:p>
            <a:fld id="{FCCC9066-DBE8-4CF8-8A1C-2EBC87DF690F}" type="slidenum">
              <a:rPr lang="en-US" smtClean="0"/>
              <a:t>42</a:t>
            </a:fld>
            <a:endParaRPr lang="en-US" dirty="0"/>
          </a:p>
        </p:txBody>
      </p:sp>
      <p:sp>
        <p:nvSpPr>
          <p:cNvPr id="6" name="Line 5">
            <a:extLst>
              <a:ext uri="{FF2B5EF4-FFF2-40B4-BE49-F238E27FC236}">
                <a16:creationId xmlns:a16="http://schemas.microsoft.com/office/drawing/2014/main" id="{78BFA2A8-865D-4B42-07D5-F05E49F7063F}"/>
              </a:ext>
            </a:extLst>
          </p:cNvPr>
          <p:cNvSpPr>
            <a:spLocks noChangeShapeType="1"/>
          </p:cNvSpPr>
          <p:nvPr/>
        </p:nvSpPr>
        <p:spPr bwMode="auto">
          <a:xfrm>
            <a:off x="1783080" y="6050117"/>
            <a:ext cx="9144000" cy="0"/>
          </a:xfrm>
          <a:prstGeom prst="line">
            <a:avLst/>
          </a:prstGeom>
          <a:noFill/>
          <a:ln w="76200">
            <a:solidFill>
              <a:srgbClr val="D4382C"/>
            </a:solidFill>
            <a:round/>
            <a:headEnd/>
            <a:tailEnd/>
          </a:ln>
          <a:effectLst/>
        </p:spPr>
        <p:txBody>
          <a:bodyPr/>
          <a:lstStyle/>
          <a:p>
            <a:endParaRPr lang="en-US">
              <a:solidFill>
                <a:schemeClr val="accent2">
                  <a:lumMod val="50000"/>
                </a:schemeClr>
              </a:solidFill>
            </a:endParaRPr>
          </a:p>
        </p:txBody>
      </p:sp>
      <p:sp>
        <p:nvSpPr>
          <p:cNvPr id="7" name="Text Box 40">
            <a:extLst>
              <a:ext uri="{FF2B5EF4-FFF2-40B4-BE49-F238E27FC236}">
                <a16:creationId xmlns:a16="http://schemas.microsoft.com/office/drawing/2014/main" id="{C211F11A-42AB-DE65-5BFF-E9369C8CAD59}"/>
              </a:ext>
            </a:extLst>
          </p:cNvPr>
          <p:cNvSpPr txBox="1">
            <a:spLocks noChangeArrowheads="1"/>
          </p:cNvSpPr>
          <p:nvPr/>
        </p:nvSpPr>
        <p:spPr bwMode="auto">
          <a:xfrm>
            <a:off x="-139189" y="3025124"/>
            <a:ext cx="2133600" cy="584775"/>
          </a:xfrm>
          <a:prstGeom prst="rect">
            <a:avLst/>
          </a:prstGeom>
          <a:noFill/>
          <a:ln w="9525">
            <a:noFill/>
            <a:miter lim="800000"/>
            <a:headEnd/>
            <a:tailEnd/>
          </a:ln>
          <a:effectLst/>
        </p:spPr>
        <p:txBody>
          <a:bodyPr>
            <a:spAutoFit/>
          </a:bodyPr>
          <a:lstStyle/>
          <a:p>
            <a:pPr lvl="1" algn="r">
              <a:spcBef>
                <a:spcPct val="50000"/>
              </a:spcBef>
            </a:pPr>
            <a:r>
              <a:rPr lang="en-US" sz="1600" dirty="0">
                <a:solidFill>
                  <a:schemeClr val="accent2">
                    <a:lumMod val="50000"/>
                  </a:schemeClr>
                </a:solidFill>
              </a:rPr>
              <a:t>Drain/Test Connection</a:t>
            </a:r>
          </a:p>
        </p:txBody>
      </p:sp>
      <p:sp>
        <p:nvSpPr>
          <p:cNvPr id="8" name="Line 6">
            <a:extLst>
              <a:ext uri="{FF2B5EF4-FFF2-40B4-BE49-F238E27FC236}">
                <a16:creationId xmlns:a16="http://schemas.microsoft.com/office/drawing/2014/main" id="{FC083735-2DB7-DF28-9A05-C4BD605FEBED}"/>
              </a:ext>
            </a:extLst>
          </p:cNvPr>
          <p:cNvSpPr>
            <a:spLocks noChangeShapeType="1"/>
          </p:cNvSpPr>
          <p:nvPr/>
        </p:nvSpPr>
        <p:spPr bwMode="auto">
          <a:xfrm flipH="1" flipV="1">
            <a:off x="5516879" y="2087717"/>
            <a:ext cx="1" cy="3962400"/>
          </a:xfrm>
          <a:prstGeom prst="line">
            <a:avLst/>
          </a:prstGeom>
          <a:noFill/>
          <a:ln w="38100">
            <a:solidFill>
              <a:srgbClr val="D4382C"/>
            </a:solidFill>
            <a:round/>
            <a:headEnd/>
            <a:tailEnd type="triangle" w="med" len="med"/>
          </a:ln>
          <a:effectLst/>
        </p:spPr>
        <p:txBody>
          <a:bodyPr/>
          <a:lstStyle/>
          <a:p>
            <a:endParaRPr lang="en-US">
              <a:solidFill>
                <a:schemeClr val="accent2">
                  <a:lumMod val="50000"/>
                </a:schemeClr>
              </a:solidFill>
            </a:endParaRPr>
          </a:p>
        </p:txBody>
      </p:sp>
      <p:sp>
        <p:nvSpPr>
          <p:cNvPr id="9" name="Rectangle 7" descr="Horizontal brick">
            <a:extLst>
              <a:ext uri="{FF2B5EF4-FFF2-40B4-BE49-F238E27FC236}">
                <a16:creationId xmlns:a16="http://schemas.microsoft.com/office/drawing/2014/main" id="{A2C5D95E-7D8C-3819-BCCE-E82FA3C4243D}"/>
              </a:ext>
            </a:extLst>
          </p:cNvPr>
          <p:cNvSpPr>
            <a:spLocks noChangeArrowheads="1"/>
          </p:cNvSpPr>
          <p:nvPr/>
        </p:nvSpPr>
        <p:spPr bwMode="auto">
          <a:xfrm>
            <a:off x="2367280" y="4815841"/>
            <a:ext cx="5130800" cy="378260"/>
          </a:xfrm>
          <a:prstGeom prst="rect">
            <a:avLst/>
          </a:prstGeom>
          <a:pattFill prst="horzBrick">
            <a:fgClr>
              <a:schemeClr val="bg1"/>
            </a:fgClr>
            <a:bgClr>
              <a:srgbClr val="CC3300"/>
            </a:bgClr>
          </a:pattFill>
          <a:ln w="9525">
            <a:solidFill>
              <a:srgbClr val="D4382C"/>
            </a:solidFill>
            <a:miter lim="800000"/>
            <a:headEnd/>
            <a:tailEnd/>
          </a:ln>
          <a:effectLst/>
        </p:spPr>
        <p:txBody>
          <a:bodyPr wrap="none" anchor="ctr"/>
          <a:lstStyle/>
          <a:p>
            <a:endParaRPr lang="en-US">
              <a:solidFill>
                <a:schemeClr val="accent2">
                  <a:lumMod val="50000"/>
                </a:schemeClr>
              </a:solidFill>
            </a:endParaRPr>
          </a:p>
        </p:txBody>
      </p:sp>
      <p:sp>
        <p:nvSpPr>
          <p:cNvPr id="10" name="Line 8">
            <a:extLst>
              <a:ext uri="{FF2B5EF4-FFF2-40B4-BE49-F238E27FC236}">
                <a16:creationId xmlns:a16="http://schemas.microsoft.com/office/drawing/2014/main" id="{7188E192-098F-224E-CFC4-ADEC929172AF}"/>
              </a:ext>
            </a:extLst>
          </p:cNvPr>
          <p:cNvSpPr>
            <a:spLocks noChangeShapeType="1"/>
          </p:cNvSpPr>
          <p:nvPr/>
        </p:nvSpPr>
        <p:spPr bwMode="auto">
          <a:xfrm>
            <a:off x="5288280" y="5745317"/>
            <a:ext cx="533400" cy="0"/>
          </a:xfrm>
          <a:prstGeom prst="line">
            <a:avLst/>
          </a:prstGeom>
          <a:noFill/>
          <a:ln w="28575">
            <a:solidFill>
              <a:srgbClr val="D4382C"/>
            </a:solidFill>
            <a:round/>
            <a:headEnd/>
            <a:tailEnd/>
          </a:ln>
          <a:effectLst/>
        </p:spPr>
        <p:txBody>
          <a:bodyPr/>
          <a:lstStyle/>
          <a:p>
            <a:endParaRPr lang="en-US">
              <a:solidFill>
                <a:schemeClr val="accent2">
                  <a:lumMod val="50000"/>
                </a:schemeClr>
              </a:solidFill>
            </a:endParaRPr>
          </a:p>
        </p:txBody>
      </p:sp>
      <p:sp>
        <p:nvSpPr>
          <p:cNvPr id="12" name="Line 10">
            <a:extLst>
              <a:ext uri="{FF2B5EF4-FFF2-40B4-BE49-F238E27FC236}">
                <a16:creationId xmlns:a16="http://schemas.microsoft.com/office/drawing/2014/main" id="{13D44464-11AF-F3FF-979C-3B449EEA3271}"/>
              </a:ext>
            </a:extLst>
          </p:cNvPr>
          <p:cNvSpPr>
            <a:spLocks noChangeShapeType="1"/>
          </p:cNvSpPr>
          <p:nvPr/>
        </p:nvSpPr>
        <p:spPr bwMode="auto">
          <a:xfrm>
            <a:off x="5278121" y="4472953"/>
            <a:ext cx="533400" cy="0"/>
          </a:xfrm>
          <a:prstGeom prst="line">
            <a:avLst/>
          </a:prstGeom>
          <a:noFill/>
          <a:ln w="28575">
            <a:solidFill>
              <a:srgbClr val="D4382C"/>
            </a:solidFill>
            <a:round/>
            <a:headEnd/>
            <a:tailEnd/>
          </a:ln>
          <a:effectLst/>
        </p:spPr>
        <p:txBody>
          <a:bodyPr/>
          <a:lstStyle/>
          <a:p>
            <a:endParaRPr lang="en-US">
              <a:solidFill>
                <a:schemeClr val="accent2">
                  <a:lumMod val="50000"/>
                </a:schemeClr>
              </a:solidFill>
            </a:endParaRPr>
          </a:p>
        </p:txBody>
      </p:sp>
      <p:sp>
        <p:nvSpPr>
          <p:cNvPr id="13" name="Line 11">
            <a:extLst>
              <a:ext uri="{FF2B5EF4-FFF2-40B4-BE49-F238E27FC236}">
                <a16:creationId xmlns:a16="http://schemas.microsoft.com/office/drawing/2014/main" id="{22CA0919-5F79-1622-3217-324AAC8D5D24}"/>
              </a:ext>
            </a:extLst>
          </p:cNvPr>
          <p:cNvSpPr>
            <a:spLocks noChangeShapeType="1"/>
          </p:cNvSpPr>
          <p:nvPr/>
        </p:nvSpPr>
        <p:spPr bwMode="auto">
          <a:xfrm>
            <a:off x="5278121" y="4421945"/>
            <a:ext cx="0" cy="152400"/>
          </a:xfrm>
          <a:prstGeom prst="line">
            <a:avLst/>
          </a:prstGeom>
          <a:noFill/>
          <a:ln w="28575">
            <a:solidFill>
              <a:schemeClr val="tx1">
                <a:lumMod val="75000"/>
                <a:lumOff val="25000"/>
              </a:schemeClr>
            </a:solidFill>
            <a:round/>
            <a:headEnd/>
            <a:tailEnd/>
          </a:ln>
          <a:effectLst/>
        </p:spPr>
        <p:txBody>
          <a:bodyPr/>
          <a:lstStyle/>
          <a:p>
            <a:endParaRPr lang="en-US">
              <a:solidFill>
                <a:schemeClr val="accent2">
                  <a:lumMod val="50000"/>
                </a:schemeClr>
              </a:solidFill>
            </a:endParaRPr>
          </a:p>
        </p:txBody>
      </p:sp>
      <p:sp>
        <p:nvSpPr>
          <p:cNvPr id="14" name="Line 12">
            <a:extLst>
              <a:ext uri="{FF2B5EF4-FFF2-40B4-BE49-F238E27FC236}">
                <a16:creationId xmlns:a16="http://schemas.microsoft.com/office/drawing/2014/main" id="{9F7E73AF-1D3B-B47D-A86F-427B2B96E70A}"/>
              </a:ext>
            </a:extLst>
          </p:cNvPr>
          <p:cNvSpPr>
            <a:spLocks noChangeShapeType="1"/>
          </p:cNvSpPr>
          <p:nvPr/>
        </p:nvSpPr>
        <p:spPr bwMode="auto">
          <a:xfrm flipV="1">
            <a:off x="5496558" y="4263209"/>
            <a:ext cx="1371599" cy="2"/>
          </a:xfrm>
          <a:prstGeom prst="line">
            <a:avLst/>
          </a:prstGeom>
          <a:noFill/>
          <a:ln w="38100">
            <a:solidFill>
              <a:srgbClr val="D4382C"/>
            </a:solidFill>
            <a:round/>
            <a:headEnd/>
            <a:tailEnd/>
          </a:ln>
          <a:effectLst/>
        </p:spPr>
        <p:txBody>
          <a:bodyPr/>
          <a:lstStyle/>
          <a:p>
            <a:endParaRPr lang="en-US">
              <a:solidFill>
                <a:schemeClr val="accent2">
                  <a:lumMod val="50000"/>
                </a:schemeClr>
              </a:solidFill>
            </a:endParaRPr>
          </a:p>
        </p:txBody>
      </p:sp>
      <p:sp>
        <p:nvSpPr>
          <p:cNvPr id="15" name="Line 13">
            <a:extLst>
              <a:ext uri="{FF2B5EF4-FFF2-40B4-BE49-F238E27FC236}">
                <a16:creationId xmlns:a16="http://schemas.microsoft.com/office/drawing/2014/main" id="{6BA90048-EEF5-5985-BB96-B45D817AAE80}"/>
              </a:ext>
            </a:extLst>
          </p:cNvPr>
          <p:cNvSpPr>
            <a:spLocks noChangeShapeType="1"/>
          </p:cNvSpPr>
          <p:nvPr/>
        </p:nvSpPr>
        <p:spPr bwMode="auto">
          <a:xfrm flipV="1">
            <a:off x="3462016" y="1980429"/>
            <a:ext cx="0" cy="1662375"/>
          </a:xfrm>
          <a:prstGeom prst="line">
            <a:avLst/>
          </a:prstGeom>
          <a:noFill/>
          <a:ln w="38100">
            <a:solidFill>
              <a:srgbClr val="D4382C"/>
            </a:solidFill>
            <a:round/>
            <a:headEnd/>
            <a:tailEnd type="triangle" w="med" len="med"/>
          </a:ln>
          <a:effectLst/>
        </p:spPr>
        <p:txBody>
          <a:bodyPr/>
          <a:lstStyle/>
          <a:p>
            <a:endParaRPr lang="en-US">
              <a:solidFill>
                <a:schemeClr val="accent2">
                  <a:lumMod val="50000"/>
                </a:schemeClr>
              </a:solidFill>
            </a:endParaRPr>
          </a:p>
        </p:txBody>
      </p:sp>
      <p:grpSp>
        <p:nvGrpSpPr>
          <p:cNvPr id="3" name="Group 2">
            <a:extLst>
              <a:ext uri="{FF2B5EF4-FFF2-40B4-BE49-F238E27FC236}">
                <a16:creationId xmlns:a16="http://schemas.microsoft.com/office/drawing/2014/main" id="{FBBB38D0-E9C5-F81B-FE1F-DB155696DD1C}"/>
              </a:ext>
            </a:extLst>
          </p:cNvPr>
          <p:cNvGrpSpPr/>
          <p:nvPr/>
        </p:nvGrpSpPr>
        <p:grpSpPr>
          <a:xfrm rot="5400000">
            <a:off x="6355080" y="4102276"/>
            <a:ext cx="304800" cy="457200"/>
            <a:chOff x="8183880" y="3535517"/>
            <a:chExt cx="304800" cy="457200"/>
          </a:xfrm>
        </p:grpSpPr>
        <p:sp>
          <p:nvSpPr>
            <p:cNvPr id="16" name="Rectangle 14">
              <a:extLst>
                <a:ext uri="{FF2B5EF4-FFF2-40B4-BE49-F238E27FC236}">
                  <a16:creationId xmlns:a16="http://schemas.microsoft.com/office/drawing/2014/main" id="{D0ED87DC-32FC-AC6C-3C19-836CEC7B0998}"/>
                </a:ext>
              </a:extLst>
            </p:cNvPr>
            <p:cNvSpPr>
              <a:spLocks noChangeArrowheads="1"/>
            </p:cNvSpPr>
            <p:nvPr/>
          </p:nvSpPr>
          <p:spPr bwMode="auto">
            <a:xfrm>
              <a:off x="8183880" y="3535517"/>
              <a:ext cx="304800" cy="457200"/>
            </a:xfrm>
            <a:prstGeom prst="rect">
              <a:avLst/>
            </a:prstGeom>
            <a:solidFill>
              <a:srgbClr val="DDDDDD"/>
            </a:solidFill>
            <a:ln w="9525">
              <a:solidFill>
                <a:srgbClr val="D4382C"/>
              </a:solidFill>
              <a:miter lim="800000"/>
              <a:headEnd/>
              <a:tailEnd/>
            </a:ln>
            <a:effectLst/>
          </p:spPr>
          <p:txBody>
            <a:bodyPr wrap="none" anchor="ctr"/>
            <a:lstStyle/>
            <a:p>
              <a:endParaRPr lang="en-US">
                <a:solidFill>
                  <a:schemeClr val="accent2">
                    <a:lumMod val="50000"/>
                  </a:schemeClr>
                </a:solidFill>
              </a:endParaRPr>
            </a:p>
          </p:txBody>
        </p:sp>
        <p:sp>
          <p:nvSpPr>
            <p:cNvPr id="17" name="Oval 15">
              <a:extLst>
                <a:ext uri="{FF2B5EF4-FFF2-40B4-BE49-F238E27FC236}">
                  <a16:creationId xmlns:a16="http://schemas.microsoft.com/office/drawing/2014/main" id="{A4376616-F137-0091-18E9-7E3631C7D262}"/>
                </a:ext>
              </a:extLst>
            </p:cNvPr>
            <p:cNvSpPr>
              <a:spLocks noChangeArrowheads="1"/>
            </p:cNvSpPr>
            <p:nvPr/>
          </p:nvSpPr>
          <p:spPr bwMode="auto">
            <a:xfrm>
              <a:off x="8260080" y="3687917"/>
              <a:ext cx="152400" cy="152400"/>
            </a:xfrm>
            <a:prstGeom prst="ellipse">
              <a:avLst/>
            </a:prstGeom>
            <a:solidFill>
              <a:schemeClr val="bg1"/>
            </a:solidFill>
            <a:ln w="9525">
              <a:solidFill>
                <a:srgbClr val="D4382C"/>
              </a:solidFill>
              <a:round/>
              <a:headEnd/>
              <a:tailEnd/>
            </a:ln>
            <a:effectLst/>
          </p:spPr>
          <p:txBody>
            <a:bodyPr wrap="none" anchor="ctr"/>
            <a:lstStyle/>
            <a:p>
              <a:endParaRPr lang="en-US">
                <a:solidFill>
                  <a:schemeClr val="accent2">
                    <a:lumMod val="50000"/>
                  </a:schemeClr>
                </a:solidFill>
              </a:endParaRPr>
            </a:p>
          </p:txBody>
        </p:sp>
      </p:grpSp>
      <p:sp>
        <p:nvSpPr>
          <p:cNvPr id="22" name="Line 20">
            <a:extLst>
              <a:ext uri="{FF2B5EF4-FFF2-40B4-BE49-F238E27FC236}">
                <a16:creationId xmlns:a16="http://schemas.microsoft.com/office/drawing/2014/main" id="{9052ACD2-AC7C-819C-B003-EB43DD240D78}"/>
              </a:ext>
            </a:extLst>
          </p:cNvPr>
          <p:cNvSpPr>
            <a:spLocks noChangeShapeType="1"/>
          </p:cNvSpPr>
          <p:nvPr/>
        </p:nvSpPr>
        <p:spPr bwMode="auto">
          <a:xfrm>
            <a:off x="5288280" y="5669117"/>
            <a:ext cx="0" cy="152400"/>
          </a:xfrm>
          <a:prstGeom prst="line">
            <a:avLst/>
          </a:prstGeom>
          <a:noFill/>
          <a:ln w="28575">
            <a:solidFill>
              <a:schemeClr val="tx1">
                <a:lumMod val="75000"/>
                <a:lumOff val="25000"/>
              </a:schemeClr>
            </a:solidFill>
            <a:round/>
            <a:headEnd/>
            <a:tailEnd/>
          </a:ln>
          <a:effectLst/>
        </p:spPr>
        <p:txBody>
          <a:bodyPr/>
          <a:lstStyle/>
          <a:p>
            <a:endParaRPr lang="en-US">
              <a:solidFill>
                <a:schemeClr val="accent2">
                  <a:lumMod val="50000"/>
                </a:schemeClr>
              </a:solidFill>
            </a:endParaRPr>
          </a:p>
        </p:txBody>
      </p:sp>
      <p:sp>
        <p:nvSpPr>
          <p:cNvPr id="25" name="Line 24">
            <a:extLst>
              <a:ext uri="{FF2B5EF4-FFF2-40B4-BE49-F238E27FC236}">
                <a16:creationId xmlns:a16="http://schemas.microsoft.com/office/drawing/2014/main" id="{F1319FB0-F284-B27F-E149-3244AF119CD3}"/>
              </a:ext>
            </a:extLst>
          </p:cNvPr>
          <p:cNvSpPr>
            <a:spLocks noChangeShapeType="1"/>
          </p:cNvSpPr>
          <p:nvPr/>
        </p:nvSpPr>
        <p:spPr bwMode="auto">
          <a:xfrm flipH="1" flipV="1">
            <a:off x="2728987" y="2857249"/>
            <a:ext cx="1" cy="325725"/>
          </a:xfrm>
          <a:prstGeom prst="line">
            <a:avLst/>
          </a:prstGeom>
          <a:noFill/>
          <a:ln w="9525">
            <a:solidFill>
              <a:srgbClr val="D4382C"/>
            </a:solidFill>
            <a:round/>
            <a:headEnd/>
            <a:tailEnd/>
          </a:ln>
          <a:effectLst/>
        </p:spPr>
        <p:txBody>
          <a:bodyPr/>
          <a:lstStyle/>
          <a:p>
            <a:endParaRPr lang="en-US">
              <a:solidFill>
                <a:schemeClr val="accent2">
                  <a:lumMod val="50000"/>
                </a:schemeClr>
              </a:solidFill>
            </a:endParaRPr>
          </a:p>
        </p:txBody>
      </p:sp>
      <p:sp>
        <p:nvSpPr>
          <p:cNvPr id="27" name="Line 26">
            <a:extLst>
              <a:ext uri="{FF2B5EF4-FFF2-40B4-BE49-F238E27FC236}">
                <a16:creationId xmlns:a16="http://schemas.microsoft.com/office/drawing/2014/main" id="{2743CBBB-AF0F-A720-F1CC-E6A7F3880422}"/>
              </a:ext>
            </a:extLst>
          </p:cNvPr>
          <p:cNvSpPr>
            <a:spLocks noChangeShapeType="1"/>
          </p:cNvSpPr>
          <p:nvPr/>
        </p:nvSpPr>
        <p:spPr bwMode="auto">
          <a:xfrm>
            <a:off x="3474719" y="3624153"/>
            <a:ext cx="3392963" cy="15410"/>
          </a:xfrm>
          <a:prstGeom prst="line">
            <a:avLst/>
          </a:prstGeom>
          <a:noFill/>
          <a:ln w="28575">
            <a:solidFill>
              <a:srgbClr val="D4382C"/>
            </a:solidFill>
            <a:round/>
            <a:headEnd/>
            <a:tailEnd/>
          </a:ln>
          <a:effectLst/>
        </p:spPr>
        <p:txBody>
          <a:bodyPr/>
          <a:lstStyle/>
          <a:p>
            <a:endParaRPr lang="en-US">
              <a:solidFill>
                <a:schemeClr val="accent2">
                  <a:lumMod val="50000"/>
                </a:schemeClr>
              </a:solidFill>
            </a:endParaRPr>
          </a:p>
        </p:txBody>
      </p:sp>
      <p:sp>
        <p:nvSpPr>
          <p:cNvPr id="28" name="Line 27">
            <a:extLst>
              <a:ext uri="{FF2B5EF4-FFF2-40B4-BE49-F238E27FC236}">
                <a16:creationId xmlns:a16="http://schemas.microsoft.com/office/drawing/2014/main" id="{E9DB37E5-0E3B-2598-A131-0CE8DC37BE4B}"/>
              </a:ext>
            </a:extLst>
          </p:cNvPr>
          <p:cNvSpPr>
            <a:spLocks noChangeShapeType="1"/>
          </p:cNvSpPr>
          <p:nvPr/>
        </p:nvSpPr>
        <p:spPr bwMode="auto">
          <a:xfrm>
            <a:off x="2352040" y="2922948"/>
            <a:ext cx="0" cy="381000"/>
          </a:xfrm>
          <a:prstGeom prst="line">
            <a:avLst/>
          </a:prstGeom>
          <a:noFill/>
          <a:ln w="28575">
            <a:solidFill>
              <a:srgbClr val="D4382C"/>
            </a:solidFill>
            <a:round/>
            <a:headEnd/>
            <a:tailEnd/>
          </a:ln>
          <a:effectLst/>
        </p:spPr>
        <p:txBody>
          <a:bodyPr/>
          <a:lstStyle/>
          <a:p>
            <a:endParaRPr lang="en-US">
              <a:solidFill>
                <a:schemeClr val="accent2">
                  <a:lumMod val="50000"/>
                </a:schemeClr>
              </a:solidFill>
            </a:endParaRPr>
          </a:p>
        </p:txBody>
      </p:sp>
      <p:sp>
        <p:nvSpPr>
          <p:cNvPr id="29" name="Line 28">
            <a:extLst>
              <a:ext uri="{FF2B5EF4-FFF2-40B4-BE49-F238E27FC236}">
                <a16:creationId xmlns:a16="http://schemas.microsoft.com/office/drawing/2014/main" id="{1893DCFD-53E7-E5D4-8884-3D81C7CFC0CE}"/>
              </a:ext>
            </a:extLst>
          </p:cNvPr>
          <p:cNvSpPr>
            <a:spLocks noChangeShapeType="1"/>
          </p:cNvSpPr>
          <p:nvPr/>
        </p:nvSpPr>
        <p:spPr bwMode="auto">
          <a:xfrm>
            <a:off x="2275840" y="2922948"/>
            <a:ext cx="152400" cy="0"/>
          </a:xfrm>
          <a:prstGeom prst="line">
            <a:avLst/>
          </a:prstGeom>
          <a:noFill/>
          <a:ln w="28575">
            <a:solidFill>
              <a:schemeClr val="tx1">
                <a:lumMod val="75000"/>
                <a:lumOff val="25000"/>
              </a:schemeClr>
            </a:solidFill>
            <a:round/>
            <a:headEnd/>
            <a:tailEnd/>
          </a:ln>
          <a:effectLst/>
        </p:spPr>
        <p:txBody>
          <a:bodyPr/>
          <a:lstStyle/>
          <a:p>
            <a:endParaRPr lang="en-US">
              <a:solidFill>
                <a:schemeClr val="accent2">
                  <a:lumMod val="50000"/>
                </a:schemeClr>
              </a:solidFill>
            </a:endParaRPr>
          </a:p>
        </p:txBody>
      </p:sp>
      <p:sp>
        <p:nvSpPr>
          <p:cNvPr id="30" name="Line 29">
            <a:extLst>
              <a:ext uri="{FF2B5EF4-FFF2-40B4-BE49-F238E27FC236}">
                <a16:creationId xmlns:a16="http://schemas.microsoft.com/office/drawing/2014/main" id="{E06CE48A-48E7-3AB8-F3AD-71073A47C695}"/>
              </a:ext>
            </a:extLst>
          </p:cNvPr>
          <p:cNvSpPr>
            <a:spLocks noChangeShapeType="1"/>
          </p:cNvSpPr>
          <p:nvPr/>
        </p:nvSpPr>
        <p:spPr bwMode="auto">
          <a:xfrm>
            <a:off x="2071735" y="3166953"/>
            <a:ext cx="0" cy="457200"/>
          </a:xfrm>
          <a:prstGeom prst="line">
            <a:avLst/>
          </a:prstGeom>
          <a:noFill/>
          <a:ln w="28575">
            <a:solidFill>
              <a:srgbClr val="D4382C"/>
            </a:solidFill>
            <a:round/>
            <a:headEnd/>
            <a:tailEnd type="triangle" w="med" len="med"/>
          </a:ln>
          <a:effectLst/>
        </p:spPr>
        <p:txBody>
          <a:bodyPr/>
          <a:lstStyle/>
          <a:p>
            <a:endParaRPr lang="en-US">
              <a:solidFill>
                <a:schemeClr val="accent2">
                  <a:lumMod val="50000"/>
                </a:schemeClr>
              </a:solidFill>
            </a:endParaRPr>
          </a:p>
        </p:txBody>
      </p:sp>
      <p:sp>
        <p:nvSpPr>
          <p:cNvPr id="32" name="Text Box 32">
            <a:extLst>
              <a:ext uri="{FF2B5EF4-FFF2-40B4-BE49-F238E27FC236}">
                <a16:creationId xmlns:a16="http://schemas.microsoft.com/office/drawing/2014/main" id="{7C70C393-C3F8-6EBD-581D-9F7E2BF7F851}"/>
              </a:ext>
            </a:extLst>
          </p:cNvPr>
          <p:cNvSpPr txBox="1">
            <a:spLocks noChangeArrowheads="1"/>
          </p:cNvSpPr>
          <p:nvPr/>
        </p:nvSpPr>
        <p:spPr bwMode="auto">
          <a:xfrm>
            <a:off x="5781993" y="5570692"/>
            <a:ext cx="2438400" cy="338554"/>
          </a:xfrm>
          <a:prstGeom prst="rect">
            <a:avLst/>
          </a:prstGeom>
          <a:noFill/>
          <a:ln w="9525">
            <a:noFill/>
            <a:miter lim="800000"/>
            <a:headEnd/>
            <a:tailEnd/>
          </a:ln>
          <a:effectLst/>
        </p:spPr>
        <p:txBody>
          <a:bodyPr>
            <a:spAutoFit/>
          </a:bodyPr>
          <a:lstStyle/>
          <a:p>
            <a:pPr algn="l">
              <a:spcBef>
                <a:spcPct val="50000"/>
              </a:spcBef>
            </a:pPr>
            <a:r>
              <a:rPr lang="en-US" sz="1600" dirty="0">
                <a:solidFill>
                  <a:schemeClr val="accent2">
                    <a:lumMod val="50000"/>
                  </a:schemeClr>
                </a:solidFill>
              </a:rPr>
              <a:t>City Control Valve</a:t>
            </a:r>
          </a:p>
        </p:txBody>
      </p:sp>
      <p:sp>
        <p:nvSpPr>
          <p:cNvPr id="34" name="Text Box 34">
            <a:extLst>
              <a:ext uri="{FF2B5EF4-FFF2-40B4-BE49-F238E27FC236}">
                <a16:creationId xmlns:a16="http://schemas.microsoft.com/office/drawing/2014/main" id="{8FE43D03-C3BD-7B6B-91CE-51D3211898D2}"/>
              </a:ext>
            </a:extLst>
          </p:cNvPr>
          <p:cNvSpPr txBox="1">
            <a:spLocks noChangeArrowheads="1"/>
          </p:cNvSpPr>
          <p:nvPr/>
        </p:nvSpPr>
        <p:spPr bwMode="auto">
          <a:xfrm>
            <a:off x="6050280" y="4498581"/>
            <a:ext cx="2438400" cy="338554"/>
          </a:xfrm>
          <a:prstGeom prst="rect">
            <a:avLst/>
          </a:prstGeom>
          <a:noFill/>
          <a:ln w="9525">
            <a:noFill/>
            <a:miter lim="800000"/>
            <a:headEnd/>
            <a:tailEnd/>
          </a:ln>
          <a:effectLst/>
        </p:spPr>
        <p:txBody>
          <a:bodyPr>
            <a:spAutoFit/>
          </a:bodyPr>
          <a:lstStyle/>
          <a:p>
            <a:pPr algn="l">
              <a:spcBef>
                <a:spcPct val="50000"/>
              </a:spcBef>
            </a:pPr>
            <a:r>
              <a:rPr lang="en-US" sz="1600" dirty="0">
                <a:solidFill>
                  <a:schemeClr val="accent2">
                    <a:lumMod val="50000"/>
                  </a:schemeClr>
                </a:solidFill>
              </a:rPr>
              <a:t>Water Meter</a:t>
            </a:r>
          </a:p>
        </p:txBody>
      </p:sp>
      <p:sp>
        <p:nvSpPr>
          <p:cNvPr id="36" name="Text Box 37">
            <a:extLst>
              <a:ext uri="{FF2B5EF4-FFF2-40B4-BE49-F238E27FC236}">
                <a16:creationId xmlns:a16="http://schemas.microsoft.com/office/drawing/2014/main" id="{69C7D4DF-CC44-D39B-3B74-7CA1F62D624A}"/>
              </a:ext>
            </a:extLst>
          </p:cNvPr>
          <p:cNvSpPr txBox="1">
            <a:spLocks noChangeArrowheads="1"/>
          </p:cNvSpPr>
          <p:nvPr/>
        </p:nvSpPr>
        <p:spPr bwMode="auto">
          <a:xfrm>
            <a:off x="2700016" y="1702693"/>
            <a:ext cx="2438400" cy="338554"/>
          </a:xfrm>
          <a:prstGeom prst="rect">
            <a:avLst/>
          </a:prstGeom>
          <a:noFill/>
          <a:ln w="9525">
            <a:noFill/>
            <a:miter lim="800000"/>
            <a:headEnd/>
            <a:tailEnd/>
          </a:ln>
          <a:effectLst/>
        </p:spPr>
        <p:txBody>
          <a:bodyPr>
            <a:spAutoFit/>
          </a:bodyPr>
          <a:lstStyle/>
          <a:p>
            <a:pPr algn="l">
              <a:spcBef>
                <a:spcPct val="50000"/>
              </a:spcBef>
            </a:pPr>
            <a:r>
              <a:rPr lang="en-US" sz="1600" dirty="0">
                <a:solidFill>
                  <a:schemeClr val="accent2">
                    <a:lumMod val="50000"/>
                  </a:schemeClr>
                </a:solidFill>
              </a:rPr>
              <a:t>To Sprinkler System</a:t>
            </a:r>
          </a:p>
        </p:txBody>
      </p:sp>
      <p:sp>
        <p:nvSpPr>
          <p:cNvPr id="38" name="Text Box 39">
            <a:extLst>
              <a:ext uri="{FF2B5EF4-FFF2-40B4-BE49-F238E27FC236}">
                <a16:creationId xmlns:a16="http://schemas.microsoft.com/office/drawing/2014/main" id="{7DCD2B6F-FC19-C6E4-EAF3-0745400D3D44}"/>
              </a:ext>
            </a:extLst>
          </p:cNvPr>
          <p:cNvSpPr txBox="1">
            <a:spLocks noChangeArrowheads="1"/>
          </p:cNvSpPr>
          <p:nvPr/>
        </p:nvSpPr>
        <p:spPr bwMode="auto">
          <a:xfrm>
            <a:off x="281936" y="2205711"/>
            <a:ext cx="2438400" cy="338554"/>
          </a:xfrm>
          <a:prstGeom prst="rect">
            <a:avLst/>
          </a:prstGeom>
          <a:noFill/>
          <a:ln w="9525">
            <a:noFill/>
            <a:miter lim="800000"/>
            <a:headEnd/>
            <a:tailEnd/>
          </a:ln>
          <a:effectLst/>
        </p:spPr>
        <p:txBody>
          <a:bodyPr>
            <a:spAutoFit/>
          </a:bodyPr>
          <a:lstStyle/>
          <a:p>
            <a:pPr lvl="1" algn="r">
              <a:spcBef>
                <a:spcPct val="50000"/>
              </a:spcBef>
            </a:pPr>
            <a:r>
              <a:rPr lang="en-US" sz="1600" dirty="0">
                <a:solidFill>
                  <a:schemeClr val="accent2">
                    <a:lumMod val="50000"/>
                  </a:schemeClr>
                </a:solidFill>
              </a:rPr>
              <a:t>Pressure Gauge</a:t>
            </a:r>
          </a:p>
        </p:txBody>
      </p:sp>
      <p:sp>
        <p:nvSpPr>
          <p:cNvPr id="40" name="Text Box 42">
            <a:extLst>
              <a:ext uri="{FF2B5EF4-FFF2-40B4-BE49-F238E27FC236}">
                <a16:creationId xmlns:a16="http://schemas.microsoft.com/office/drawing/2014/main" id="{04A5C382-9139-A0A7-ED98-39F2F254AB53}"/>
              </a:ext>
            </a:extLst>
          </p:cNvPr>
          <p:cNvSpPr txBox="1">
            <a:spLocks noChangeArrowheads="1"/>
          </p:cNvSpPr>
          <p:nvPr/>
        </p:nvSpPr>
        <p:spPr bwMode="auto">
          <a:xfrm>
            <a:off x="3902249" y="3074126"/>
            <a:ext cx="2438400" cy="336550"/>
          </a:xfrm>
          <a:prstGeom prst="rect">
            <a:avLst/>
          </a:prstGeom>
          <a:noFill/>
          <a:ln w="9525">
            <a:noFill/>
            <a:miter lim="800000"/>
            <a:headEnd/>
            <a:tailEnd/>
          </a:ln>
          <a:effectLst/>
        </p:spPr>
        <p:txBody>
          <a:bodyPr>
            <a:spAutoFit/>
          </a:bodyPr>
          <a:lstStyle/>
          <a:p>
            <a:pPr algn="l">
              <a:spcBef>
                <a:spcPct val="50000"/>
              </a:spcBef>
            </a:pPr>
            <a:r>
              <a:rPr lang="en-US" sz="1600" dirty="0">
                <a:solidFill>
                  <a:schemeClr val="accent2">
                    <a:lumMod val="50000"/>
                  </a:schemeClr>
                </a:solidFill>
              </a:rPr>
              <a:t>Check Valve</a:t>
            </a:r>
          </a:p>
        </p:txBody>
      </p:sp>
      <p:grpSp>
        <p:nvGrpSpPr>
          <p:cNvPr id="19" name="Group 18">
            <a:extLst>
              <a:ext uri="{FF2B5EF4-FFF2-40B4-BE49-F238E27FC236}">
                <a16:creationId xmlns:a16="http://schemas.microsoft.com/office/drawing/2014/main" id="{43BEE3CB-8935-0024-36CE-7B223809D451}"/>
              </a:ext>
            </a:extLst>
          </p:cNvPr>
          <p:cNvGrpSpPr/>
          <p:nvPr/>
        </p:nvGrpSpPr>
        <p:grpSpPr>
          <a:xfrm>
            <a:off x="2547616" y="2575376"/>
            <a:ext cx="304800" cy="304800"/>
            <a:chOff x="4831080" y="2544917"/>
            <a:chExt cx="304800" cy="304800"/>
          </a:xfrm>
        </p:grpSpPr>
        <p:sp>
          <p:nvSpPr>
            <p:cNvPr id="26" name="Oval 25">
              <a:extLst>
                <a:ext uri="{FF2B5EF4-FFF2-40B4-BE49-F238E27FC236}">
                  <a16:creationId xmlns:a16="http://schemas.microsoft.com/office/drawing/2014/main" id="{F7AEDD7A-A94C-B8EF-358A-B8173CC33496}"/>
                </a:ext>
              </a:extLst>
            </p:cNvPr>
            <p:cNvSpPr>
              <a:spLocks noChangeArrowheads="1"/>
            </p:cNvSpPr>
            <p:nvPr/>
          </p:nvSpPr>
          <p:spPr bwMode="auto">
            <a:xfrm>
              <a:off x="4831080" y="2544917"/>
              <a:ext cx="304800" cy="304800"/>
            </a:xfrm>
            <a:prstGeom prst="ellipse">
              <a:avLst/>
            </a:prstGeom>
            <a:solidFill>
              <a:schemeClr val="bg1"/>
            </a:solidFill>
            <a:ln w="9525">
              <a:solidFill>
                <a:srgbClr val="D4382C"/>
              </a:solidFill>
              <a:round/>
              <a:headEnd/>
              <a:tailEnd/>
            </a:ln>
            <a:effectLst/>
          </p:spPr>
          <p:txBody>
            <a:bodyPr wrap="none" anchor="ctr"/>
            <a:lstStyle/>
            <a:p>
              <a:endParaRPr lang="en-US">
                <a:solidFill>
                  <a:schemeClr val="accent2">
                    <a:lumMod val="50000"/>
                  </a:schemeClr>
                </a:solidFill>
              </a:endParaRPr>
            </a:p>
          </p:txBody>
        </p:sp>
        <p:sp>
          <p:nvSpPr>
            <p:cNvPr id="43" name="Line 45">
              <a:extLst>
                <a:ext uri="{FF2B5EF4-FFF2-40B4-BE49-F238E27FC236}">
                  <a16:creationId xmlns:a16="http://schemas.microsoft.com/office/drawing/2014/main" id="{38BD49D4-EBF5-51FD-BA7F-E54487CE2B0F}"/>
                </a:ext>
              </a:extLst>
            </p:cNvPr>
            <p:cNvSpPr>
              <a:spLocks noChangeShapeType="1"/>
            </p:cNvSpPr>
            <p:nvPr/>
          </p:nvSpPr>
          <p:spPr bwMode="auto">
            <a:xfrm flipH="1" flipV="1">
              <a:off x="4907280" y="2621117"/>
              <a:ext cx="76200" cy="76200"/>
            </a:xfrm>
            <a:prstGeom prst="line">
              <a:avLst/>
            </a:prstGeom>
            <a:noFill/>
            <a:ln w="9525">
              <a:solidFill>
                <a:srgbClr val="D4382C"/>
              </a:solidFill>
              <a:round/>
              <a:headEnd/>
              <a:tailEnd/>
            </a:ln>
            <a:effectLst/>
          </p:spPr>
          <p:txBody>
            <a:bodyPr/>
            <a:lstStyle/>
            <a:p>
              <a:endParaRPr lang="en-US">
                <a:solidFill>
                  <a:schemeClr val="accent2">
                    <a:lumMod val="50000"/>
                  </a:schemeClr>
                </a:solidFill>
              </a:endParaRPr>
            </a:p>
          </p:txBody>
        </p:sp>
      </p:grpSp>
      <p:pic>
        <p:nvPicPr>
          <p:cNvPr id="18" name="Picture 17">
            <a:extLst>
              <a:ext uri="{FF2B5EF4-FFF2-40B4-BE49-F238E27FC236}">
                <a16:creationId xmlns:a16="http://schemas.microsoft.com/office/drawing/2014/main" id="{0F9FD821-7451-748E-7469-D64ADC72915C}"/>
              </a:ext>
            </a:extLst>
          </p:cNvPr>
          <p:cNvPicPr>
            <a:picLocks noChangeAspect="1"/>
          </p:cNvPicPr>
          <p:nvPr/>
        </p:nvPicPr>
        <p:blipFill rotWithShape="1">
          <a:blip r:embed="rId2"/>
          <a:srcRect t="10117" b="13306"/>
          <a:stretch/>
        </p:blipFill>
        <p:spPr>
          <a:xfrm>
            <a:off x="7968180" y="1719616"/>
            <a:ext cx="4098201" cy="4182190"/>
          </a:xfrm>
          <a:prstGeom prst="rect">
            <a:avLst/>
          </a:prstGeom>
        </p:spPr>
      </p:pic>
      <p:sp>
        <p:nvSpPr>
          <p:cNvPr id="21" name="AutoShape 19">
            <a:extLst>
              <a:ext uri="{FF2B5EF4-FFF2-40B4-BE49-F238E27FC236}">
                <a16:creationId xmlns:a16="http://schemas.microsoft.com/office/drawing/2014/main" id="{97DB1095-F440-C3E5-18CA-A67B87E3FEA3}"/>
              </a:ext>
            </a:extLst>
          </p:cNvPr>
          <p:cNvSpPr>
            <a:spLocks noChangeArrowheads="1"/>
          </p:cNvSpPr>
          <p:nvPr/>
        </p:nvSpPr>
        <p:spPr bwMode="auto">
          <a:xfrm rot="16200000">
            <a:off x="4189357" y="3407177"/>
            <a:ext cx="381000" cy="457200"/>
          </a:xfrm>
          <a:prstGeom prst="triangle">
            <a:avLst>
              <a:gd name="adj" fmla="val 50000"/>
            </a:avLst>
          </a:prstGeom>
          <a:solidFill>
            <a:schemeClr val="hlink"/>
          </a:solidFill>
          <a:ln w="9525">
            <a:solidFill>
              <a:srgbClr val="D4382C"/>
            </a:solidFill>
            <a:miter lim="800000"/>
            <a:headEnd/>
            <a:tailEnd/>
          </a:ln>
          <a:effectLst/>
        </p:spPr>
        <p:txBody>
          <a:bodyPr wrap="none" anchor="ctr"/>
          <a:lstStyle/>
          <a:p>
            <a:endParaRPr lang="en-US">
              <a:solidFill>
                <a:schemeClr val="accent2">
                  <a:lumMod val="50000"/>
                </a:schemeClr>
              </a:solidFill>
            </a:endParaRPr>
          </a:p>
        </p:txBody>
      </p:sp>
      <p:sp>
        <p:nvSpPr>
          <p:cNvPr id="20" name="Line 26">
            <a:extLst>
              <a:ext uri="{FF2B5EF4-FFF2-40B4-BE49-F238E27FC236}">
                <a16:creationId xmlns:a16="http://schemas.microsoft.com/office/drawing/2014/main" id="{CB8A7F9C-556F-DAE1-8532-1D0ECE53DA15}"/>
              </a:ext>
            </a:extLst>
          </p:cNvPr>
          <p:cNvSpPr>
            <a:spLocks noChangeShapeType="1"/>
          </p:cNvSpPr>
          <p:nvPr/>
        </p:nvSpPr>
        <p:spPr bwMode="auto">
          <a:xfrm>
            <a:off x="2071735" y="3166951"/>
            <a:ext cx="1350800" cy="1"/>
          </a:xfrm>
          <a:prstGeom prst="line">
            <a:avLst/>
          </a:prstGeom>
          <a:noFill/>
          <a:ln w="28575">
            <a:solidFill>
              <a:srgbClr val="D4382C"/>
            </a:solidFill>
            <a:round/>
            <a:headEnd/>
            <a:tailEnd/>
          </a:ln>
          <a:effectLst/>
        </p:spPr>
        <p:txBody>
          <a:bodyPr/>
          <a:lstStyle/>
          <a:p>
            <a:endParaRPr lang="en-US">
              <a:solidFill>
                <a:schemeClr val="accent2">
                  <a:lumMod val="50000"/>
                </a:schemeClr>
              </a:solidFill>
            </a:endParaRPr>
          </a:p>
        </p:txBody>
      </p:sp>
      <p:sp>
        <p:nvSpPr>
          <p:cNvPr id="23" name="Line 26">
            <a:extLst>
              <a:ext uri="{FF2B5EF4-FFF2-40B4-BE49-F238E27FC236}">
                <a16:creationId xmlns:a16="http://schemas.microsoft.com/office/drawing/2014/main" id="{B8DA7DCA-1709-5B2C-E9B5-13B4B1C7A42D}"/>
              </a:ext>
            </a:extLst>
          </p:cNvPr>
          <p:cNvSpPr>
            <a:spLocks noChangeShapeType="1"/>
          </p:cNvSpPr>
          <p:nvPr/>
        </p:nvSpPr>
        <p:spPr bwMode="auto">
          <a:xfrm flipH="1" flipV="1">
            <a:off x="6867683" y="3652460"/>
            <a:ext cx="3497" cy="610174"/>
          </a:xfrm>
          <a:prstGeom prst="line">
            <a:avLst/>
          </a:prstGeom>
          <a:noFill/>
          <a:ln w="28575">
            <a:solidFill>
              <a:srgbClr val="D4382C"/>
            </a:solidFill>
            <a:round/>
            <a:headEnd/>
            <a:tailEnd/>
          </a:ln>
          <a:effectLst/>
        </p:spPr>
        <p:txBody>
          <a:bodyPr/>
          <a:lstStyle/>
          <a:p>
            <a:endParaRPr lang="en-US">
              <a:solidFill>
                <a:schemeClr val="accent2">
                  <a:lumMod val="50000"/>
                </a:schemeClr>
              </a:solidFill>
            </a:endParaRPr>
          </a:p>
        </p:txBody>
      </p:sp>
      <p:sp>
        <p:nvSpPr>
          <p:cNvPr id="24" name="Text Box 37">
            <a:extLst>
              <a:ext uri="{FF2B5EF4-FFF2-40B4-BE49-F238E27FC236}">
                <a16:creationId xmlns:a16="http://schemas.microsoft.com/office/drawing/2014/main" id="{15888A27-38C8-3742-07A6-904A56DB7DFF}"/>
              </a:ext>
            </a:extLst>
          </p:cNvPr>
          <p:cNvSpPr txBox="1">
            <a:spLocks noChangeArrowheads="1"/>
          </p:cNvSpPr>
          <p:nvPr/>
        </p:nvSpPr>
        <p:spPr bwMode="auto">
          <a:xfrm>
            <a:off x="4724820" y="1714104"/>
            <a:ext cx="2438400" cy="338554"/>
          </a:xfrm>
          <a:prstGeom prst="rect">
            <a:avLst/>
          </a:prstGeom>
          <a:noFill/>
          <a:ln w="9525">
            <a:noFill/>
            <a:miter lim="800000"/>
            <a:headEnd/>
            <a:tailEnd/>
          </a:ln>
          <a:effectLst/>
        </p:spPr>
        <p:txBody>
          <a:bodyPr>
            <a:spAutoFit/>
          </a:bodyPr>
          <a:lstStyle/>
          <a:p>
            <a:pPr algn="l">
              <a:spcBef>
                <a:spcPct val="50000"/>
              </a:spcBef>
            </a:pPr>
            <a:r>
              <a:rPr lang="en-US" sz="1600" dirty="0">
                <a:solidFill>
                  <a:schemeClr val="accent2">
                    <a:lumMod val="50000"/>
                  </a:schemeClr>
                </a:solidFill>
              </a:rPr>
              <a:t>To Domestic  System</a:t>
            </a:r>
          </a:p>
        </p:txBody>
      </p:sp>
    </p:spTree>
    <p:extLst>
      <p:ext uri="{BB962C8B-B14F-4D97-AF65-F5344CB8AC3E}">
        <p14:creationId xmlns:p14="http://schemas.microsoft.com/office/powerpoint/2010/main" val="3374948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mn-lt"/>
              </a:rPr>
              <a:t>Cross-connection Control</a:t>
            </a:r>
          </a:p>
        </p:txBody>
      </p:sp>
      <p:sp>
        <p:nvSpPr>
          <p:cNvPr id="3" name="Rectangle 2"/>
          <p:cNvSpPr/>
          <p:nvPr/>
        </p:nvSpPr>
        <p:spPr>
          <a:xfrm>
            <a:off x="701040" y="1869440"/>
            <a:ext cx="9733280" cy="830997"/>
          </a:xfrm>
          <a:prstGeom prst="rect">
            <a:avLst/>
          </a:prstGeom>
        </p:spPr>
        <p:txBody>
          <a:bodyPr wrap="square">
            <a:spAutoFit/>
          </a:bodyPr>
          <a:lstStyle/>
          <a:p>
            <a:pPr marL="914400" lvl="1" indent="-457200">
              <a:buClr>
                <a:schemeClr val="accent2">
                  <a:lumMod val="75000"/>
                </a:schemeClr>
              </a:buClr>
              <a:buFont typeface="Courier New" panose="02070309020205020404" pitchFamily="49" charset="0"/>
              <a:buChar char="o"/>
            </a:pPr>
            <a:r>
              <a:rPr lang="en-US" sz="2400" dirty="0">
                <a:latin typeface="Arial" pitchFamily="34" charset="0"/>
                <a:cs typeface="Arial" pitchFamily="34" charset="0"/>
              </a:rPr>
              <a:t>Not required by standards unless connected to potable system </a:t>
            </a:r>
            <a:r>
              <a:rPr lang="en-US" sz="2400" u="sng" dirty="0">
                <a:latin typeface="Arial" pitchFamily="34" charset="0"/>
                <a:cs typeface="Arial" pitchFamily="34" charset="0"/>
              </a:rPr>
              <a:t>and</a:t>
            </a:r>
            <a:r>
              <a:rPr lang="en-US" sz="2400" dirty="0">
                <a:latin typeface="Arial" pitchFamily="34" charset="0"/>
                <a:cs typeface="Arial" pitchFamily="34" charset="0"/>
              </a:rPr>
              <a:t> antifreeze is used</a:t>
            </a:r>
          </a:p>
        </p:txBody>
      </p:sp>
      <p:pic>
        <p:nvPicPr>
          <p:cNvPr id="5" name="Picture 4">
            <a:extLst>
              <a:ext uri="{FF2B5EF4-FFF2-40B4-BE49-F238E27FC236}">
                <a16:creationId xmlns:a16="http://schemas.microsoft.com/office/drawing/2014/main" id="{4806AC0E-BE03-C416-5AEE-61B8AC4BE2CC}"/>
              </a:ext>
            </a:extLst>
          </p:cNvPr>
          <p:cNvPicPr>
            <a:picLocks noChangeAspect="1"/>
          </p:cNvPicPr>
          <p:nvPr/>
        </p:nvPicPr>
        <p:blipFill rotWithShape="1">
          <a:blip r:embed="rId2"/>
          <a:srcRect l="27156" r="28375"/>
          <a:stretch/>
        </p:blipFill>
        <p:spPr>
          <a:xfrm rot="5400000">
            <a:off x="4716427" y="231582"/>
            <a:ext cx="2759144" cy="8268659"/>
          </a:xfrm>
          <a:prstGeom prst="rect">
            <a:avLst/>
          </a:prstGeom>
          <a:ln>
            <a:solidFill>
              <a:schemeClr val="accent2">
                <a:lumMod val="75000"/>
              </a:schemeClr>
            </a:solidFill>
          </a:ln>
        </p:spPr>
      </p:pic>
    </p:spTree>
    <p:extLst>
      <p:ext uri="{BB962C8B-B14F-4D97-AF65-F5344CB8AC3E}">
        <p14:creationId xmlns:p14="http://schemas.microsoft.com/office/powerpoint/2010/main" val="1700858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n-lt"/>
                <a:cs typeface="Arial" pitchFamily="34" charset="0"/>
              </a:rPr>
              <a:t>Water Meters/Backflow</a:t>
            </a:r>
          </a:p>
        </p:txBody>
      </p:sp>
      <p:sp>
        <p:nvSpPr>
          <p:cNvPr id="3" name="Content Placeholder 2"/>
          <p:cNvSpPr>
            <a:spLocks noGrp="1"/>
          </p:cNvSpPr>
          <p:nvPr>
            <p:ph idx="4294967295"/>
          </p:nvPr>
        </p:nvSpPr>
        <p:spPr>
          <a:xfrm>
            <a:off x="1287048" y="1737360"/>
            <a:ext cx="7404832" cy="4525962"/>
          </a:xfrm>
        </p:spPr>
        <p:txBody>
          <a:bodyPr>
            <a:normAutofit/>
          </a:bodyPr>
          <a:lstStyle/>
          <a:p>
            <a:pPr marL="457200" indent="-257175">
              <a:spcBef>
                <a:spcPts val="768"/>
              </a:spcBef>
              <a:buClr>
                <a:schemeClr val="accent2">
                  <a:lumMod val="75000"/>
                </a:schemeClr>
              </a:buClr>
              <a:buFont typeface="Courier New" panose="02070309020205020404" pitchFamily="49" charset="0"/>
              <a:buChar char="o"/>
            </a:pPr>
            <a:r>
              <a:rPr lang="en-US" sz="2800" dirty="0">
                <a:cs typeface="Arial" pitchFamily="34" charset="0"/>
              </a:rPr>
              <a:t>Not required as part of sprinkler design standards</a:t>
            </a:r>
          </a:p>
          <a:p>
            <a:pPr marL="685800" lvl="1" indent="-257175">
              <a:spcBef>
                <a:spcPts val="768"/>
              </a:spcBef>
              <a:buClr>
                <a:schemeClr val="accent2">
                  <a:lumMod val="75000"/>
                </a:schemeClr>
              </a:buClr>
              <a:buFont typeface="Courier New" panose="02070309020205020404" pitchFamily="49" charset="0"/>
              <a:buChar char="o"/>
            </a:pPr>
            <a:r>
              <a:rPr lang="en-US" dirty="0">
                <a:cs typeface="Arial" pitchFamily="34" charset="0"/>
              </a:rPr>
              <a:t>Check with local water purveyor</a:t>
            </a:r>
          </a:p>
          <a:p>
            <a:pPr marL="685800" indent="-257175">
              <a:spcBef>
                <a:spcPts val="768"/>
              </a:spcBef>
              <a:buClr>
                <a:schemeClr val="accent2">
                  <a:lumMod val="75000"/>
                </a:schemeClr>
              </a:buClr>
              <a:buFont typeface="Courier New" panose="02070309020205020404" pitchFamily="49" charset="0"/>
              <a:buChar char="o"/>
            </a:pPr>
            <a:r>
              <a:rPr lang="en-US" sz="2800" dirty="0">
                <a:cs typeface="Arial" pitchFamily="34" charset="0"/>
              </a:rPr>
              <a:t>Can have serious negative affect on waterflow due to friction loss</a:t>
            </a:r>
          </a:p>
          <a:p>
            <a:pPr marL="1087438" lvl="1" indent="-257175">
              <a:spcBef>
                <a:spcPts val="768"/>
              </a:spcBef>
              <a:buClr>
                <a:schemeClr val="accent2">
                  <a:lumMod val="75000"/>
                </a:schemeClr>
              </a:buClr>
              <a:buFont typeface="Courier New" panose="02070309020205020404" pitchFamily="49" charset="0"/>
              <a:buChar char="o"/>
            </a:pPr>
            <a:r>
              <a:rPr lang="en-US" dirty="0">
                <a:cs typeface="Arial" pitchFamily="34" charset="0"/>
              </a:rPr>
              <a:t>As flow increases, so does friction loss</a:t>
            </a:r>
          </a:p>
          <a:p>
            <a:pPr marL="1087438" lvl="1" indent="-257175">
              <a:spcBef>
                <a:spcPts val="768"/>
              </a:spcBef>
              <a:buClr>
                <a:schemeClr val="accent2">
                  <a:lumMod val="75000"/>
                </a:schemeClr>
              </a:buClr>
              <a:buFont typeface="Courier New" panose="02070309020205020404" pitchFamily="49" charset="0"/>
              <a:buChar char="o"/>
            </a:pPr>
            <a:r>
              <a:rPr lang="en-US" dirty="0">
                <a:cs typeface="Arial" pitchFamily="34" charset="0"/>
              </a:rPr>
              <a:t>Refer to meter manufacturer for loss values</a:t>
            </a:r>
          </a:p>
        </p:txBody>
      </p:sp>
      <p:pic>
        <p:nvPicPr>
          <p:cNvPr id="9218" name="Picture 2"/>
          <p:cNvPicPr>
            <a:picLocks noChangeAspect="1" noChangeArrowheads="1"/>
          </p:cNvPicPr>
          <p:nvPr/>
        </p:nvPicPr>
        <p:blipFill>
          <a:blip r:embed="rId2" cstate="print"/>
          <a:srcRect/>
          <a:stretch>
            <a:fillRect/>
          </a:stretch>
        </p:blipFill>
        <p:spPr bwMode="auto">
          <a:xfrm>
            <a:off x="8881648" y="1981201"/>
            <a:ext cx="2910750" cy="3872866"/>
          </a:xfrm>
          <a:prstGeom prst="rect">
            <a:avLst/>
          </a:prstGeom>
          <a:noFill/>
          <a:ln w="9525">
            <a:solidFill>
              <a:schemeClr val="accent2">
                <a:lumMod val="75000"/>
              </a:schemeClr>
            </a:solidFill>
            <a:miter lim="800000"/>
            <a:headEnd/>
            <a:tailEnd/>
          </a:ln>
          <a:effectLst/>
        </p:spPr>
      </p:pic>
    </p:spTree>
    <p:extLst>
      <p:ext uri="{BB962C8B-B14F-4D97-AF65-F5344CB8AC3E}">
        <p14:creationId xmlns:p14="http://schemas.microsoft.com/office/powerpoint/2010/main" val="4190021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mn-lt"/>
                <a:cs typeface="Arial" pitchFamily="34" charset="0"/>
              </a:rPr>
              <a:t>Meter Influence (Sample)</a:t>
            </a:r>
          </a:p>
        </p:txBody>
      </p:sp>
      <p:graphicFrame>
        <p:nvGraphicFramePr>
          <p:cNvPr id="4" name="Table 3"/>
          <p:cNvGraphicFramePr>
            <a:graphicFrameLocks noGrp="1"/>
          </p:cNvGraphicFramePr>
          <p:nvPr>
            <p:extLst>
              <p:ext uri="{D42A27DB-BD31-4B8C-83A1-F6EECF244321}">
                <p14:modId xmlns:p14="http://schemas.microsoft.com/office/powerpoint/2010/main" val="4126277098"/>
              </p:ext>
            </p:extLst>
          </p:nvPr>
        </p:nvGraphicFramePr>
        <p:xfrm>
          <a:off x="1202499" y="2255759"/>
          <a:ext cx="9394519" cy="2865120"/>
        </p:xfrm>
        <a:graphic>
          <a:graphicData uri="http://schemas.openxmlformats.org/drawingml/2006/table">
            <a:tbl>
              <a:tblPr>
                <a:tableStyleId>{5DA37D80-6434-44D0-A028-1B22A696006F}</a:tableStyleId>
              </a:tblPr>
              <a:tblGrid>
                <a:gridCol w="2288409">
                  <a:extLst>
                    <a:ext uri="{9D8B030D-6E8A-4147-A177-3AD203B41FA5}">
                      <a16:colId xmlns:a16="http://schemas.microsoft.com/office/drawing/2014/main" val="20000"/>
                    </a:ext>
                  </a:extLst>
                </a:gridCol>
                <a:gridCol w="1204425">
                  <a:extLst>
                    <a:ext uri="{9D8B030D-6E8A-4147-A177-3AD203B41FA5}">
                      <a16:colId xmlns:a16="http://schemas.microsoft.com/office/drawing/2014/main" val="20001"/>
                    </a:ext>
                  </a:extLst>
                </a:gridCol>
                <a:gridCol w="1204425">
                  <a:extLst>
                    <a:ext uri="{9D8B030D-6E8A-4147-A177-3AD203B41FA5}">
                      <a16:colId xmlns:a16="http://schemas.microsoft.com/office/drawing/2014/main" val="20002"/>
                    </a:ext>
                  </a:extLst>
                </a:gridCol>
                <a:gridCol w="1204425">
                  <a:extLst>
                    <a:ext uri="{9D8B030D-6E8A-4147-A177-3AD203B41FA5}">
                      <a16:colId xmlns:a16="http://schemas.microsoft.com/office/drawing/2014/main" val="20003"/>
                    </a:ext>
                  </a:extLst>
                </a:gridCol>
                <a:gridCol w="1204425">
                  <a:extLst>
                    <a:ext uri="{9D8B030D-6E8A-4147-A177-3AD203B41FA5}">
                      <a16:colId xmlns:a16="http://schemas.microsoft.com/office/drawing/2014/main" val="20004"/>
                    </a:ext>
                  </a:extLst>
                </a:gridCol>
                <a:gridCol w="1204425">
                  <a:extLst>
                    <a:ext uri="{9D8B030D-6E8A-4147-A177-3AD203B41FA5}">
                      <a16:colId xmlns:a16="http://schemas.microsoft.com/office/drawing/2014/main" val="20005"/>
                    </a:ext>
                  </a:extLst>
                </a:gridCol>
                <a:gridCol w="1083985">
                  <a:extLst>
                    <a:ext uri="{9D8B030D-6E8A-4147-A177-3AD203B41FA5}">
                      <a16:colId xmlns:a16="http://schemas.microsoft.com/office/drawing/2014/main" val="20006"/>
                    </a:ext>
                  </a:extLst>
                </a:gridCol>
              </a:tblGrid>
              <a:tr h="673947">
                <a:tc>
                  <a:txBody>
                    <a:bodyPr/>
                    <a:lstStyle/>
                    <a:p>
                      <a:pPr marL="0" marR="0" indent="0" algn="ctr">
                        <a:spcBef>
                          <a:spcPts val="0"/>
                        </a:spcBef>
                        <a:spcAft>
                          <a:spcPts val="0"/>
                        </a:spcAft>
                        <a:tabLst>
                          <a:tab pos="457200" algn="l"/>
                          <a:tab pos="457200" algn="l"/>
                        </a:tabLst>
                      </a:pPr>
                      <a:r>
                        <a:rPr lang="en-US" sz="2400" dirty="0"/>
                        <a:t>Meter size (in.)</a:t>
                      </a:r>
                      <a:endParaRPr lang="en-US" sz="2400" dirty="0">
                        <a:solidFill>
                          <a:schemeClr val="bg1"/>
                        </a:solidFill>
                        <a:latin typeface="Arial" pitchFamily="34" charset="0"/>
                        <a:ea typeface="Times New Roman"/>
                        <a:cs typeface="Arial" pitchFamily="34" charset="0"/>
                      </a:endParaRPr>
                    </a:p>
                  </a:txBody>
                  <a:tcPr marL="68580" marR="68580" marT="0" marB="0" anchor="ctr"/>
                </a:tc>
                <a:tc>
                  <a:txBody>
                    <a:bodyPr/>
                    <a:lstStyle/>
                    <a:p>
                      <a:pPr marL="0" marR="0" indent="0" algn="ctr">
                        <a:spcBef>
                          <a:spcPts val="0"/>
                        </a:spcBef>
                        <a:spcAft>
                          <a:spcPts val="0"/>
                        </a:spcAft>
                        <a:tabLst>
                          <a:tab pos="457200" algn="l"/>
                          <a:tab pos="457200" algn="l"/>
                        </a:tabLst>
                      </a:pPr>
                      <a:r>
                        <a:rPr lang="en-US" sz="2400" dirty="0"/>
                        <a:t>18</a:t>
                      </a:r>
                    </a:p>
                    <a:p>
                      <a:pPr marL="0" marR="0" indent="0" algn="ctr">
                        <a:spcBef>
                          <a:spcPts val="0"/>
                        </a:spcBef>
                        <a:spcAft>
                          <a:spcPts val="0"/>
                        </a:spcAft>
                        <a:tabLst>
                          <a:tab pos="457200" algn="l"/>
                          <a:tab pos="457200" algn="l"/>
                        </a:tabLst>
                      </a:pPr>
                      <a:r>
                        <a:rPr lang="en-US" sz="2400" dirty="0"/>
                        <a:t>gpm</a:t>
                      </a:r>
                      <a:endParaRPr lang="en-US" sz="2400" dirty="0">
                        <a:solidFill>
                          <a:schemeClr val="bg1"/>
                        </a:solidFill>
                        <a:latin typeface="Arial" pitchFamily="34" charset="0"/>
                        <a:ea typeface="Times New Roman"/>
                        <a:cs typeface="Arial" pitchFamily="34" charset="0"/>
                      </a:endParaRPr>
                    </a:p>
                  </a:txBody>
                  <a:tcPr marL="68580" marR="68580" marT="0" marB="0"/>
                </a:tc>
                <a:tc>
                  <a:txBody>
                    <a:bodyPr/>
                    <a:lstStyle/>
                    <a:p>
                      <a:pPr marL="0" marR="0" indent="0" algn="ctr">
                        <a:spcBef>
                          <a:spcPts val="0"/>
                        </a:spcBef>
                        <a:spcAft>
                          <a:spcPts val="0"/>
                        </a:spcAft>
                        <a:tabLst>
                          <a:tab pos="457200" algn="l"/>
                          <a:tab pos="457200" algn="l"/>
                        </a:tabLst>
                      </a:pPr>
                      <a:r>
                        <a:rPr lang="en-US" sz="2400" dirty="0"/>
                        <a:t>23</a:t>
                      </a:r>
                    </a:p>
                    <a:p>
                      <a:pPr marL="0" marR="0" indent="0" algn="ctr" defTabSz="914400" rtl="0" eaLnBrk="1" fontAlgn="auto" latinLnBrk="0" hangingPunct="1">
                        <a:lnSpc>
                          <a:spcPct val="100000"/>
                        </a:lnSpc>
                        <a:spcBef>
                          <a:spcPts val="0"/>
                        </a:spcBef>
                        <a:spcAft>
                          <a:spcPts val="0"/>
                        </a:spcAft>
                        <a:buClrTx/>
                        <a:buSzTx/>
                        <a:buFontTx/>
                        <a:buNone/>
                        <a:tabLst>
                          <a:tab pos="457200" algn="l"/>
                          <a:tab pos="457200" algn="l"/>
                        </a:tabLst>
                        <a:defRPr/>
                      </a:pPr>
                      <a:r>
                        <a:rPr lang="en-US" sz="2400" dirty="0"/>
                        <a:t>gpm</a:t>
                      </a:r>
                      <a:endParaRPr lang="en-US" sz="2400" dirty="0">
                        <a:solidFill>
                          <a:schemeClr val="bg1"/>
                        </a:solidFill>
                        <a:latin typeface="Arial" pitchFamily="34" charset="0"/>
                        <a:ea typeface="Times New Roman"/>
                        <a:cs typeface="Arial"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457200" algn="l"/>
                          <a:tab pos="457200" algn="l"/>
                        </a:tabLst>
                        <a:defRPr/>
                      </a:pPr>
                      <a:r>
                        <a:rPr lang="en-US" sz="2400" dirty="0"/>
                        <a:t>26</a:t>
                      </a:r>
                    </a:p>
                    <a:p>
                      <a:pPr marL="0" marR="0" indent="0" algn="ctr" defTabSz="914400" rtl="0" eaLnBrk="1" fontAlgn="auto" latinLnBrk="0" hangingPunct="1">
                        <a:lnSpc>
                          <a:spcPct val="100000"/>
                        </a:lnSpc>
                        <a:spcBef>
                          <a:spcPts val="0"/>
                        </a:spcBef>
                        <a:spcAft>
                          <a:spcPts val="0"/>
                        </a:spcAft>
                        <a:buClrTx/>
                        <a:buSzTx/>
                        <a:buFontTx/>
                        <a:buNone/>
                        <a:tabLst>
                          <a:tab pos="457200" algn="l"/>
                          <a:tab pos="457200" algn="l"/>
                        </a:tabLst>
                        <a:defRPr/>
                      </a:pPr>
                      <a:r>
                        <a:rPr lang="en-US" sz="2400" dirty="0"/>
                        <a:t>gpm</a:t>
                      </a:r>
                      <a:endParaRPr lang="en-US" sz="2400" dirty="0">
                        <a:solidFill>
                          <a:schemeClr val="bg1"/>
                        </a:solidFill>
                        <a:latin typeface="Arial" pitchFamily="34" charset="0"/>
                        <a:ea typeface="Times New Roman"/>
                        <a:cs typeface="Arial"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457200" algn="l"/>
                          <a:tab pos="457200" algn="l"/>
                        </a:tabLst>
                        <a:defRPr/>
                      </a:pPr>
                      <a:r>
                        <a:rPr lang="en-US" sz="2400" dirty="0"/>
                        <a:t>31</a:t>
                      </a:r>
                    </a:p>
                    <a:p>
                      <a:pPr marL="0" marR="0" indent="0" algn="ctr" defTabSz="914400" rtl="0" eaLnBrk="1" fontAlgn="auto" latinLnBrk="0" hangingPunct="1">
                        <a:lnSpc>
                          <a:spcPct val="100000"/>
                        </a:lnSpc>
                        <a:spcBef>
                          <a:spcPts val="0"/>
                        </a:spcBef>
                        <a:spcAft>
                          <a:spcPts val="0"/>
                        </a:spcAft>
                        <a:buClrTx/>
                        <a:buSzTx/>
                        <a:buFontTx/>
                        <a:buNone/>
                        <a:tabLst>
                          <a:tab pos="457200" algn="l"/>
                          <a:tab pos="457200" algn="l"/>
                        </a:tabLst>
                        <a:defRPr/>
                      </a:pPr>
                      <a:r>
                        <a:rPr lang="en-US" sz="2400" dirty="0"/>
                        <a:t>gpm</a:t>
                      </a:r>
                      <a:endParaRPr lang="en-US" sz="2400" dirty="0">
                        <a:solidFill>
                          <a:schemeClr val="bg1"/>
                        </a:solidFill>
                        <a:latin typeface="Arial" pitchFamily="34" charset="0"/>
                        <a:ea typeface="Times New Roman"/>
                        <a:cs typeface="Arial"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457200" algn="l"/>
                          <a:tab pos="457200" algn="l"/>
                        </a:tabLst>
                        <a:defRPr/>
                      </a:pPr>
                      <a:r>
                        <a:rPr lang="en-US" sz="2400" dirty="0"/>
                        <a:t>39</a:t>
                      </a:r>
                    </a:p>
                    <a:p>
                      <a:pPr marL="0" marR="0" indent="0" algn="ctr" defTabSz="914400" rtl="0" eaLnBrk="1" fontAlgn="auto" latinLnBrk="0" hangingPunct="1">
                        <a:lnSpc>
                          <a:spcPct val="100000"/>
                        </a:lnSpc>
                        <a:spcBef>
                          <a:spcPts val="0"/>
                        </a:spcBef>
                        <a:spcAft>
                          <a:spcPts val="0"/>
                        </a:spcAft>
                        <a:buClrTx/>
                        <a:buSzTx/>
                        <a:buFontTx/>
                        <a:buNone/>
                        <a:tabLst>
                          <a:tab pos="457200" algn="l"/>
                          <a:tab pos="457200" algn="l"/>
                        </a:tabLst>
                        <a:defRPr/>
                      </a:pPr>
                      <a:r>
                        <a:rPr lang="en-US" sz="2400" dirty="0"/>
                        <a:t>gpm</a:t>
                      </a:r>
                      <a:endParaRPr lang="en-US" sz="2400" dirty="0">
                        <a:solidFill>
                          <a:schemeClr val="bg1"/>
                        </a:solidFill>
                        <a:latin typeface="Arial" pitchFamily="34" charset="0"/>
                        <a:ea typeface="Times New Roman"/>
                        <a:cs typeface="Arial" pitchFamily="34" charset="0"/>
                      </a:endParaRPr>
                    </a:p>
                  </a:txBody>
                  <a:tcPr marL="68580" marR="6858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457200" algn="l"/>
                          <a:tab pos="457200" algn="l"/>
                        </a:tabLst>
                        <a:defRPr/>
                      </a:pPr>
                      <a:r>
                        <a:rPr lang="en-US" sz="2400" dirty="0"/>
                        <a:t>52</a:t>
                      </a:r>
                    </a:p>
                    <a:p>
                      <a:pPr marL="0" marR="0" indent="0" algn="ctr" defTabSz="914400" rtl="0" eaLnBrk="1" fontAlgn="auto" latinLnBrk="0" hangingPunct="1">
                        <a:lnSpc>
                          <a:spcPct val="100000"/>
                        </a:lnSpc>
                        <a:spcBef>
                          <a:spcPts val="0"/>
                        </a:spcBef>
                        <a:spcAft>
                          <a:spcPts val="0"/>
                        </a:spcAft>
                        <a:buClrTx/>
                        <a:buSzTx/>
                        <a:buFontTx/>
                        <a:buNone/>
                        <a:tabLst>
                          <a:tab pos="457200" algn="l"/>
                          <a:tab pos="457200" algn="l"/>
                        </a:tabLst>
                        <a:defRPr/>
                      </a:pPr>
                      <a:r>
                        <a:rPr lang="en-US" sz="2400" dirty="0"/>
                        <a:t>gpm</a:t>
                      </a:r>
                      <a:endParaRPr lang="en-US" sz="2400" dirty="0">
                        <a:solidFill>
                          <a:schemeClr val="bg1"/>
                        </a:solidFill>
                        <a:latin typeface="Arial" pitchFamily="34" charset="0"/>
                        <a:ea typeface="Times New Roman"/>
                        <a:cs typeface="Arial" pitchFamily="34" charset="0"/>
                      </a:endParaRPr>
                    </a:p>
                  </a:txBody>
                  <a:tcPr marL="68580" marR="68580" marT="0" marB="0"/>
                </a:tc>
                <a:extLst>
                  <a:ext uri="{0D108BD9-81ED-4DB2-BD59-A6C34878D82A}">
                    <a16:rowId xmlns:a16="http://schemas.microsoft.com/office/drawing/2014/main" val="10000"/>
                  </a:ext>
                </a:extLst>
              </a:tr>
              <a:tr h="336973">
                <a:tc>
                  <a:txBody>
                    <a:bodyPr/>
                    <a:lstStyle/>
                    <a:p>
                      <a:pPr marL="0" marR="0" indent="0" algn="ctr">
                        <a:spcBef>
                          <a:spcPts val="600"/>
                        </a:spcBef>
                        <a:spcAft>
                          <a:spcPts val="600"/>
                        </a:spcAft>
                        <a:tabLst>
                          <a:tab pos="457200" algn="l"/>
                          <a:tab pos="457200" algn="l"/>
                        </a:tabLst>
                      </a:pPr>
                      <a:r>
                        <a:rPr lang="en-US" sz="2800" dirty="0"/>
                        <a:t>5/8</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9</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14</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18</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26</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1"/>
                  </a:ext>
                </a:extLst>
              </a:tr>
              <a:tr h="336973">
                <a:tc>
                  <a:txBody>
                    <a:bodyPr/>
                    <a:lstStyle/>
                    <a:p>
                      <a:pPr marL="0" marR="0" indent="0" algn="ctr">
                        <a:spcBef>
                          <a:spcPts val="600"/>
                        </a:spcBef>
                        <a:spcAft>
                          <a:spcPts val="600"/>
                        </a:spcAft>
                        <a:tabLst>
                          <a:tab pos="457200" algn="l"/>
                          <a:tab pos="457200" algn="l"/>
                        </a:tabLst>
                      </a:pPr>
                      <a:r>
                        <a:rPr lang="en-US" sz="2800" dirty="0"/>
                        <a:t>3/4</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4</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8</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9</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13</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2"/>
                  </a:ext>
                </a:extLst>
              </a:tr>
              <a:tr h="336973">
                <a:tc>
                  <a:txBody>
                    <a:bodyPr/>
                    <a:lstStyle/>
                    <a:p>
                      <a:pPr marL="0" marR="0" indent="0" algn="ctr">
                        <a:spcBef>
                          <a:spcPts val="600"/>
                        </a:spcBef>
                        <a:spcAft>
                          <a:spcPts val="600"/>
                        </a:spcAft>
                        <a:tabLst>
                          <a:tab pos="457200" algn="l"/>
                          <a:tab pos="457200" algn="l"/>
                        </a:tabLst>
                      </a:pPr>
                      <a:r>
                        <a:rPr lang="en-US" sz="2800" dirty="0"/>
                        <a:t>1</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2</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3</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3</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4</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6</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10</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3"/>
                  </a:ext>
                </a:extLst>
              </a:tr>
              <a:tr h="336973">
                <a:tc>
                  <a:txBody>
                    <a:bodyPr/>
                    <a:lstStyle/>
                    <a:p>
                      <a:pPr marL="0" marR="0" indent="0" algn="ctr">
                        <a:spcBef>
                          <a:spcPts val="600"/>
                        </a:spcBef>
                        <a:spcAft>
                          <a:spcPts val="600"/>
                        </a:spcAft>
                        <a:tabLst>
                          <a:tab pos="457200" algn="l"/>
                          <a:tab pos="457200" algn="l"/>
                        </a:tabLst>
                      </a:pPr>
                      <a:r>
                        <a:rPr lang="en-US" sz="2800" dirty="0"/>
                        <a:t>1 </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1</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2</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2</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4</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7</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4"/>
                  </a:ext>
                </a:extLst>
              </a:tr>
              <a:tr h="336973">
                <a:tc>
                  <a:txBody>
                    <a:bodyPr/>
                    <a:lstStyle/>
                    <a:p>
                      <a:pPr marL="0" marR="0" indent="0" algn="ctr">
                        <a:spcBef>
                          <a:spcPts val="600"/>
                        </a:spcBef>
                        <a:spcAft>
                          <a:spcPts val="600"/>
                        </a:spcAft>
                        <a:tabLst>
                          <a:tab pos="457200" algn="l"/>
                          <a:tab pos="457200" algn="l"/>
                        </a:tabLst>
                      </a:pPr>
                      <a:r>
                        <a:rPr lang="en-US" sz="2800" dirty="0"/>
                        <a:t>2</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1</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2</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tc>
                  <a:txBody>
                    <a:bodyPr/>
                    <a:lstStyle/>
                    <a:p>
                      <a:pPr marL="0" marR="0" indent="0" algn="ctr">
                        <a:spcBef>
                          <a:spcPts val="600"/>
                        </a:spcBef>
                        <a:spcAft>
                          <a:spcPts val="600"/>
                        </a:spcAft>
                        <a:tabLst>
                          <a:tab pos="457200" algn="l"/>
                          <a:tab pos="457200" algn="l"/>
                        </a:tabLst>
                      </a:pPr>
                      <a:r>
                        <a:rPr lang="en-US" sz="2800" dirty="0"/>
                        <a:t>3</a:t>
                      </a:r>
                      <a:endParaRPr lang="en-US" sz="2800" dirty="0">
                        <a:solidFill>
                          <a:schemeClr val="bg1"/>
                        </a:solidFill>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1025" name="Rectangle 1"/>
          <p:cNvSpPr>
            <a:spLocks noChangeArrowheads="1"/>
          </p:cNvSpPr>
          <p:nvPr/>
        </p:nvSpPr>
        <p:spPr bwMode="auto">
          <a:xfrm>
            <a:off x="1263599" y="5451933"/>
            <a:ext cx="5806269"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tabLst>
                <a:tab pos="457200" algn="l"/>
              </a:tabLst>
            </a:pPr>
            <a:r>
              <a:rPr lang="en-US" sz="2000" dirty="0">
                <a:ea typeface="Times New Roman" pitchFamily="18" charset="0"/>
                <a:cs typeface="Arial" pitchFamily="34" charset="0"/>
              </a:rPr>
              <a:t>* Above maximum flow of commonly available meters.</a:t>
            </a:r>
            <a:endParaRPr lang="en-US" sz="2000" dirty="0"/>
          </a:p>
          <a:p>
            <a:pPr defTabSz="914400" eaLnBrk="0" fontAlgn="base" hangingPunct="0">
              <a:spcBef>
                <a:spcPct val="0"/>
              </a:spcBef>
              <a:spcAft>
                <a:spcPct val="0"/>
              </a:spcAft>
              <a:tabLst>
                <a:tab pos="457200" algn="l"/>
              </a:tabLst>
            </a:pPr>
            <a:r>
              <a:rPr lang="en-US" sz="2000" dirty="0">
                <a:ea typeface="Times New Roman" pitchFamily="18" charset="0"/>
                <a:cs typeface="Arial" pitchFamily="34" charset="0"/>
              </a:rPr>
              <a:t>** Less than one pound per square inch (psi).</a:t>
            </a:r>
            <a:endParaRPr lang="en-US" sz="2000" dirty="0"/>
          </a:p>
        </p:txBody>
      </p:sp>
      <p:sp>
        <p:nvSpPr>
          <p:cNvPr id="6" name="Rectangle 5"/>
          <p:cNvSpPr/>
          <p:nvPr/>
        </p:nvSpPr>
        <p:spPr>
          <a:xfrm>
            <a:off x="1202499" y="1752602"/>
            <a:ext cx="9394519" cy="461664"/>
          </a:xfrm>
          <a:prstGeom prst="rect">
            <a:avLst/>
          </a:prstGeom>
          <a:solidFill>
            <a:schemeClr val="accent2"/>
          </a:solidFill>
        </p:spPr>
        <p:txBody>
          <a:bodyPr wrap="square">
            <a:spAutoFit/>
          </a:bodyPr>
          <a:lstStyle/>
          <a:p>
            <a:pPr algn="ctr" fontAlgn="base">
              <a:spcBef>
                <a:spcPct val="0"/>
              </a:spcBef>
              <a:spcAft>
                <a:spcPct val="0"/>
              </a:spcAft>
              <a:tabLst>
                <a:tab pos="457200" algn="l"/>
              </a:tabLst>
            </a:pPr>
            <a:r>
              <a:rPr lang="en-US" sz="2400" b="1" dirty="0">
                <a:solidFill>
                  <a:schemeClr val="bg1"/>
                </a:solidFill>
                <a:latin typeface="Arial" pitchFamily="34" charset="0"/>
                <a:ea typeface="Times New Roman" pitchFamily="18" charset="0"/>
                <a:cs typeface="Arial" pitchFamily="34" charset="0"/>
              </a:rPr>
              <a:t>Pressure Loss (psi) in Various Meter Sizes</a:t>
            </a:r>
            <a:endParaRPr lang="en-US" sz="2400" dirty="0">
              <a:solidFill>
                <a:schemeClr val="bg1"/>
              </a:solidFill>
              <a:latin typeface="Arial" pitchFamily="34" charset="0"/>
            </a:endParaRPr>
          </a:p>
        </p:txBody>
      </p:sp>
    </p:spTree>
    <p:extLst>
      <p:ext uri="{BB962C8B-B14F-4D97-AF65-F5344CB8AC3E}">
        <p14:creationId xmlns:p14="http://schemas.microsoft.com/office/powerpoint/2010/main" val="344593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latin typeface="+mn-lt"/>
                <a:cs typeface="Arial" pitchFamily="34" charset="0"/>
              </a:rPr>
              <a:t>Meter (Sample)</a:t>
            </a:r>
          </a:p>
        </p:txBody>
      </p:sp>
      <p:pic>
        <p:nvPicPr>
          <p:cNvPr id="1026" name="Picture 2"/>
          <p:cNvPicPr>
            <a:picLocks noChangeAspect="1" noChangeArrowheads="1"/>
          </p:cNvPicPr>
          <p:nvPr/>
        </p:nvPicPr>
        <p:blipFill>
          <a:blip r:embed="rId2" cstate="print"/>
          <a:srcRect/>
          <a:stretch>
            <a:fillRect/>
          </a:stretch>
        </p:blipFill>
        <p:spPr bwMode="auto">
          <a:xfrm>
            <a:off x="50800" y="1916128"/>
            <a:ext cx="11958320" cy="3416663"/>
          </a:xfrm>
          <a:prstGeom prst="rect">
            <a:avLst/>
          </a:prstGeom>
          <a:noFill/>
          <a:ln w="9525">
            <a:noFill/>
            <a:miter lim="800000"/>
            <a:headEnd/>
            <a:tailEnd/>
          </a:ln>
        </p:spPr>
      </p:pic>
      <p:sp>
        <p:nvSpPr>
          <p:cNvPr id="8" name="TextBox 7"/>
          <p:cNvSpPr txBox="1"/>
          <p:nvPr/>
        </p:nvSpPr>
        <p:spPr>
          <a:xfrm>
            <a:off x="1787256" y="5608320"/>
            <a:ext cx="8617487" cy="523220"/>
          </a:xfrm>
          <a:prstGeom prst="rect">
            <a:avLst/>
          </a:prstGeom>
          <a:noFill/>
        </p:spPr>
        <p:txBody>
          <a:bodyPr wrap="none" rtlCol="0">
            <a:spAutoFit/>
          </a:bodyPr>
          <a:lstStyle/>
          <a:p>
            <a:r>
              <a:rPr lang="en-US" sz="2800" b="1" dirty="0">
                <a:cs typeface="Arial" pitchFamily="34" charset="0"/>
              </a:rPr>
              <a:t>Neptune Model T-10 5/8-inch domestic meter loss</a:t>
            </a:r>
          </a:p>
        </p:txBody>
      </p:sp>
    </p:spTree>
    <p:extLst>
      <p:ext uri="{BB962C8B-B14F-4D97-AF65-F5344CB8AC3E}">
        <p14:creationId xmlns:p14="http://schemas.microsoft.com/office/powerpoint/2010/main" val="2010583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r>
              <a:rPr lang="en-US" b="1" dirty="0">
                <a:effectLst>
                  <a:outerShdw blurRad="38100" dist="38100" dir="2700000" algn="tl">
                    <a:srgbClr val="000000">
                      <a:alpha val="43137"/>
                    </a:srgbClr>
                  </a:outerShdw>
                </a:effectLst>
                <a:latin typeface="+mn-lt"/>
                <a:cs typeface="Arial" pitchFamily="34" charset="0"/>
              </a:rPr>
              <a:t>Non-pressurized Tank</a:t>
            </a:r>
          </a:p>
        </p:txBody>
      </p:sp>
      <p:sp>
        <p:nvSpPr>
          <p:cNvPr id="21507" name="Rectangle 3"/>
          <p:cNvSpPr>
            <a:spLocks noGrp="1" noChangeArrowheads="1"/>
          </p:cNvSpPr>
          <p:nvPr>
            <p:ph idx="4294967295"/>
          </p:nvPr>
        </p:nvSpPr>
        <p:spPr bwMode="auto">
          <a:xfrm>
            <a:off x="3109095" y="2133600"/>
            <a:ext cx="5584166" cy="4724400"/>
          </a:xfrm>
          <a:noFill/>
          <a:ln>
            <a:miter lim="800000"/>
            <a:headEnd/>
            <a:tailEnd/>
          </a:ln>
        </p:spPr>
        <p:txBody>
          <a:bodyPr vert="horz" wrap="square" lIns="91440" tIns="45720" rIns="91440" bIns="45720" numCol="1" rtlCol="0" anchor="t" anchorCtr="0" compatLnSpc="1">
            <a:prstTxWarp prst="textNoShape">
              <a:avLst/>
            </a:prstTxWarp>
            <a:normAutofit/>
          </a:bodyPr>
          <a:lstStyle/>
          <a:p>
            <a:pPr marL="803275" indent="-577850">
              <a:buClr>
                <a:schemeClr val="accent2">
                  <a:lumMod val="75000"/>
                </a:schemeClr>
              </a:buClr>
              <a:buFont typeface="Courier New" panose="02070309020205020404" pitchFamily="49" charset="0"/>
              <a:buChar char="o"/>
            </a:pPr>
            <a:r>
              <a:rPr lang="en-US" sz="2800" dirty="0">
                <a:cs typeface="Arial" pitchFamily="34" charset="0"/>
              </a:rPr>
              <a:t>Plastic or metal container</a:t>
            </a:r>
          </a:p>
          <a:p>
            <a:pPr marL="1143000" lvl="1" indent="-577850" defTabSz="854075">
              <a:buClr>
                <a:schemeClr val="accent2">
                  <a:lumMod val="75000"/>
                </a:schemeClr>
              </a:buClr>
              <a:buFont typeface="Courier New" panose="02070309020205020404" pitchFamily="49" charset="0"/>
              <a:buChar char="o"/>
            </a:pPr>
            <a:r>
              <a:rPr lang="en-US" sz="2400" dirty="0">
                <a:cs typeface="Arial" pitchFamily="34" charset="0"/>
              </a:rPr>
              <a:t>Up to 350 gallons</a:t>
            </a:r>
          </a:p>
          <a:p>
            <a:pPr marL="1143000" lvl="1" indent="-577850">
              <a:buClr>
                <a:schemeClr val="accent2">
                  <a:lumMod val="75000"/>
                </a:schemeClr>
              </a:buClr>
              <a:buFont typeface="Courier New" panose="02070309020205020404" pitchFamily="49" charset="0"/>
              <a:buChar char="o"/>
            </a:pPr>
            <a:r>
              <a:rPr lang="en-US" sz="2400" dirty="0">
                <a:cs typeface="Arial" pitchFamily="34" charset="0"/>
              </a:rPr>
              <a:t>Fit through standard door</a:t>
            </a:r>
          </a:p>
          <a:p>
            <a:pPr marL="1143000" lvl="1" indent="-577850">
              <a:buClr>
                <a:schemeClr val="accent2">
                  <a:lumMod val="75000"/>
                </a:schemeClr>
              </a:buClr>
              <a:buFont typeface="Courier New" panose="02070309020205020404" pitchFamily="49" charset="0"/>
              <a:buChar char="o"/>
            </a:pPr>
            <a:r>
              <a:rPr lang="en-US" sz="2400" dirty="0">
                <a:cs typeface="Arial" pitchFamily="34" charset="0"/>
              </a:rPr>
              <a:t>Plumbed for refill</a:t>
            </a:r>
          </a:p>
          <a:p>
            <a:pPr marL="803275" indent="-577850">
              <a:buClr>
                <a:schemeClr val="accent2">
                  <a:lumMod val="75000"/>
                </a:schemeClr>
              </a:buClr>
              <a:buFont typeface="Courier New" panose="02070309020205020404" pitchFamily="49" charset="0"/>
              <a:buChar char="o"/>
            </a:pPr>
            <a:r>
              <a:rPr lang="en-US" sz="2800" dirty="0">
                <a:cs typeface="Arial" pitchFamily="34" charset="0"/>
              </a:rPr>
              <a:t>Load considerations</a:t>
            </a:r>
          </a:p>
          <a:p>
            <a:pPr marL="1087438" lvl="2" indent="-633413">
              <a:spcBef>
                <a:spcPts val="0"/>
              </a:spcBef>
              <a:buClr>
                <a:schemeClr val="accent2">
                  <a:lumMod val="75000"/>
                </a:schemeClr>
              </a:buClr>
              <a:buFont typeface="Courier New" panose="02070309020205020404" pitchFamily="49" charset="0"/>
              <a:buChar char="o"/>
            </a:pPr>
            <a:r>
              <a:rPr lang="en-US" sz="2400" dirty="0">
                <a:cs typeface="Arial" pitchFamily="34" charset="0"/>
              </a:rPr>
              <a:t>8.55 </a:t>
            </a:r>
            <a:r>
              <a:rPr lang="en-US" sz="2400" dirty="0" err="1">
                <a:cs typeface="Arial" pitchFamily="34" charset="0"/>
              </a:rPr>
              <a:t>lb</a:t>
            </a:r>
            <a:r>
              <a:rPr lang="en-US" sz="2400" dirty="0">
                <a:cs typeface="Arial" pitchFamily="34" charset="0"/>
              </a:rPr>
              <a:t>/gallon</a:t>
            </a:r>
          </a:p>
          <a:p>
            <a:pPr marL="1087438" lvl="2" indent="-633413">
              <a:spcBef>
                <a:spcPts val="0"/>
              </a:spcBef>
              <a:buClr>
                <a:schemeClr val="accent2">
                  <a:lumMod val="75000"/>
                </a:schemeClr>
              </a:buClr>
              <a:buFont typeface="Courier New" panose="02070309020205020404" pitchFamily="49" charset="0"/>
              <a:buChar char="o"/>
            </a:pPr>
            <a:r>
              <a:rPr lang="en-US" sz="2400" dirty="0">
                <a:cs typeface="Arial" pitchFamily="34" charset="0"/>
              </a:rPr>
              <a:t>62.4 </a:t>
            </a:r>
            <a:r>
              <a:rPr lang="en-US" sz="2400" dirty="0" err="1">
                <a:cs typeface="Arial" pitchFamily="34" charset="0"/>
              </a:rPr>
              <a:t>lb</a:t>
            </a:r>
            <a:r>
              <a:rPr lang="en-US" sz="2400" dirty="0">
                <a:cs typeface="Arial" pitchFamily="34" charset="0"/>
              </a:rPr>
              <a:t>/cubic foot</a:t>
            </a:r>
          </a:p>
        </p:txBody>
      </p:sp>
      <p:pic>
        <p:nvPicPr>
          <p:cNvPr id="21509" name="Picture 5" descr="P1030209"/>
          <p:cNvPicPr>
            <a:picLocks noChangeAspect="1" noChangeArrowheads="1"/>
          </p:cNvPicPr>
          <p:nvPr/>
        </p:nvPicPr>
        <p:blipFill>
          <a:blip r:embed="rId2" cstate="print">
            <a:lum bright="12000" contrast="4000"/>
          </a:blip>
          <a:srcRect/>
          <a:stretch>
            <a:fillRect/>
          </a:stretch>
        </p:blipFill>
        <p:spPr bwMode="auto">
          <a:xfrm>
            <a:off x="8417323" y="2336800"/>
            <a:ext cx="3611104" cy="2397759"/>
          </a:xfrm>
          <a:prstGeom prst="rect">
            <a:avLst/>
          </a:prstGeom>
          <a:noFill/>
          <a:ln w="9525">
            <a:solidFill>
              <a:schemeClr val="accent2">
                <a:lumMod val="75000"/>
              </a:schemeClr>
            </a:solidFill>
            <a:miter lim="800000"/>
            <a:headEnd/>
            <a:tailEnd/>
          </a:ln>
        </p:spPr>
      </p:pic>
      <p:pic>
        <p:nvPicPr>
          <p:cNvPr id="21510" name="Picture 6" descr="300-gal tank"/>
          <p:cNvPicPr>
            <a:picLocks noChangeAspect="1" noChangeArrowheads="1"/>
          </p:cNvPicPr>
          <p:nvPr/>
        </p:nvPicPr>
        <p:blipFill>
          <a:blip r:embed="rId3" cstate="print"/>
          <a:srcRect/>
          <a:stretch>
            <a:fillRect/>
          </a:stretch>
        </p:blipFill>
        <p:spPr bwMode="auto">
          <a:xfrm>
            <a:off x="163573" y="2041708"/>
            <a:ext cx="2716868" cy="3622491"/>
          </a:xfrm>
          <a:prstGeom prst="rect">
            <a:avLst/>
          </a:prstGeom>
          <a:noFill/>
          <a:ln w="9525">
            <a:solidFill>
              <a:schemeClr val="accent2">
                <a:lumMod val="75000"/>
              </a:schemeClr>
            </a:solidFill>
            <a:miter lim="800000"/>
            <a:headEnd/>
            <a:tailEnd/>
          </a:ln>
        </p:spPr>
      </p:pic>
    </p:spTree>
    <p:extLst>
      <p:ext uri="{BB962C8B-B14F-4D97-AF65-F5344CB8AC3E}">
        <p14:creationId xmlns:p14="http://schemas.microsoft.com/office/powerpoint/2010/main" val="3596438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idx="4294967295"/>
          </p:nvPr>
        </p:nvSpPr>
        <p:spPr bwMode="auto">
          <a:xfrm>
            <a:off x="3886200" y="2052320"/>
            <a:ext cx="9966960" cy="4724400"/>
          </a:xfrm>
          <a:noFill/>
          <a:ln>
            <a:miter lim="800000"/>
            <a:headEnd/>
            <a:tailEnd/>
          </a:ln>
        </p:spPr>
        <p:txBody>
          <a:bodyPr vert="horz" wrap="square" lIns="91440" tIns="45720" rIns="91440" bIns="45720" numCol="1" rtlCol="0" anchor="t" anchorCtr="0" compatLnSpc="1">
            <a:prstTxWarp prst="textNoShape">
              <a:avLst/>
            </a:prstTxWarp>
            <a:noAutofit/>
          </a:bodyPr>
          <a:lstStyle/>
          <a:p>
            <a:pPr>
              <a:spcBef>
                <a:spcPts val="600"/>
              </a:spcBef>
              <a:spcAft>
                <a:spcPts val="600"/>
              </a:spcAft>
              <a:buClr>
                <a:schemeClr val="accent2">
                  <a:lumMod val="75000"/>
                </a:schemeClr>
              </a:buClr>
              <a:buFont typeface="Courier New" panose="02070309020205020404" pitchFamily="49" charset="0"/>
              <a:buChar char="o"/>
            </a:pPr>
            <a:r>
              <a:rPr lang="en-US" sz="2800" dirty="0">
                <a:cs typeface="Arial" pitchFamily="34" charset="0"/>
              </a:rPr>
              <a:t>Electric pump</a:t>
            </a:r>
          </a:p>
          <a:p>
            <a:pPr marL="574675" lvl="1" indent="-374650">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Sized to deliver required flow at needed pressure</a:t>
            </a:r>
          </a:p>
          <a:p>
            <a:pPr marL="574675" lvl="1" indent="-374650">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Separate standby or emergency power </a:t>
            </a:r>
            <a:r>
              <a:rPr lang="en-US" u="sng" dirty="0">
                <a:cs typeface="Arial" pitchFamily="34" charset="0"/>
              </a:rPr>
              <a:t>not</a:t>
            </a:r>
            <a:r>
              <a:rPr lang="en-US" dirty="0">
                <a:cs typeface="Arial" pitchFamily="34" charset="0"/>
              </a:rPr>
              <a:t> required</a:t>
            </a:r>
          </a:p>
          <a:p>
            <a:pPr marL="574675" lvl="1" indent="-374650">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Fire protection listing not required</a:t>
            </a:r>
          </a:p>
          <a:p>
            <a:pPr marL="574675" lvl="1" indent="-374650">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240-volt normal circuit</a:t>
            </a:r>
          </a:p>
          <a:p>
            <a:pPr marL="574675" lvl="1" indent="-374650">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Elevated above floor</a:t>
            </a:r>
          </a:p>
          <a:p>
            <a:pPr marL="282067" indent="-374650">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Oil furnace pressure switch</a:t>
            </a:r>
          </a:p>
        </p:txBody>
      </p:sp>
      <p:pic>
        <p:nvPicPr>
          <p:cNvPr id="41989" name="Picture 5" descr="P1030204"/>
          <p:cNvPicPr>
            <a:picLocks noChangeAspect="1" noChangeArrowheads="1"/>
          </p:cNvPicPr>
          <p:nvPr/>
        </p:nvPicPr>
        <p:blipFill>
          <a:blip r:embed="rId3" cstate="print"/>
          <a:srcRect/>
          <a:stretch>
            <a:fillRect/>
          </a:stretch>
        </p:blipFill>
        <p:spPr bwMode="auto">
          <a:xfrm>
            <a:off x="383739" y="1788482"/>
            <a:ext cx="3273860" cy="2729668"/>
          </a:xfrm>
          <a:prstGeom prst="rect">
            <a:avLst/>
          </a:prstGeom>
          <a:noFill/>
          <a:ln w="9525">
            <a:solidFill>
              <a:schemeClr val="accent2">
                <a:lumMod val="75000"/>
              </a:schemeClr>
            </a:solidFill>
            <a:miter lim="800000"/>
            <a:headEnd/>
            <a:tailEnd/>
          </a:ln>
        </p:spPr>
      </p:pic>
      <p:sp>
        <p:nvSpPr>
          <p:cNvPr id="8" name="Rectangle 2"/>
          <p:cNvSpPr txBox="1">
            <a:spLocks noChangeArrowheads="1"/>
          </p:cNvSpPr>
          <p:nvPr/>
        </p:nvSpPr>
        <p:spPr>
          <a:xfrm>
            <a:off x="1457960" y="838200"/>
            <a:ext cx="8229600" cy="1143000"/>
          </a:xfrm>
          <a:prstGeom prst="rect">
            <a:avLst/>
          </a:prstGeom>
        </p:spPr>
        <p:txBody>
          <a:bodyPr vert="horz" lIns="91440" tIns="45720" rIns="91440" bIns="45720" rtlCol="0" anchor="ctr">
            <a:normAutofit fontScale="97500"/>
          </a:bodyPr>
          <a:lstStyle/>
          <a:p>
            <a:pPr defTabSz="914400">
              <a:spcBef>
                <a:spcPct val="0"/>
              </a:spcBef>
              <a:defRPr/>
            </a:pPr>
            <a:r>
              <a:rPr lang="en-US" sz="4000" b="1" dirty="0">
                <a:ea typeface="+mj-ea"/>
                <a:cs typeface="Arial" pitchFamily="34" charset="0"/>
              </a:rPr>
              <a:t>Non-pressurized Tank (cont’d)</a:t>
            </a:r>
          </a:p>
        </p:txBody>
      </p:sp>
      <p:pic>
        <p:nvPicPr>
          <p:cNvPr id="3" name="Picture 2" descr="A picture containing electrical wiring, machine, indoor, wall&#10;&#10;Description automatically generated">
            <a:extLst>
              <a:ext uri="{FF2B5EF4-FFF2-40B4-BE49-F238E27FC236}">
                <a16:creationId xmlns:a16="http://schemas.microsoft.com/office/drawing/2014/main" id="{45ED90BE-7376-7979-1246-FE3939EAA0D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0896" t="2398" r="18942" b="59100"/>
          <a:stretch/>
        </p:blipFill>
        <p:spPr>
          <a:xfrm>
            <a:off x="1665114" y="4645170"/>
            <a:ext cx="1992485" cy="1646523"/>
          </a:xfrm>
          <a:prstGeom prst="rect">
            <a:avLst/>
          </a:prstGeom>
          <a:ln>
            <a:solidFill>
              <a:schemeClr val="accent2">
                <a:lumMod val="75000"/>
              </a:schemeClr>
            </a:solidFill>
          </a:ln>
        </p:spPr>
      </p:pic>
    </p:spTree>
    <p:extLst>
      <p:ext uri="{BB962C8B-B14F-4D97-AF65-F5344CB8AC3E}">
        <p14:creationId xmlns:p14="http://schemas.microsoft.com/office/powerpoint/2010/main" val="32319678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normAutofit/>
          </a:bodyPr>
          <a:lstStyle/>
          <a:p>
            <a:r>
              <a:rPr lang="en-US" sz="4400" b="1" dirty="0">
                <a:solidFill>
                  <a:schemeClr val="tx1"/>
                </a:solidFill>
                <a:latin typeface="+mn-lt"/>
                <a:cs typeface="Arial" pitchFamily="34" charset="0"/>
              </a:rPr>
              <a:t>Private Well</a:t>
            </a:r>
          </a:p>
        </p:txBody>
      </p:sp>
      <p:sp>
        <p:nvSpPr>
          <p:cNvPr id="237581" name="Text Box 13"/>
          <p:cNvSpPr txBox="1">
            <a:spLocks noChangeArrowheads="1"/>
          </p:cNvSpPr>
          <p:nvPr/>
        </p:nvSpPr>
        <p:spPr bwMode="auto">
          <a:xfrm>
            <a:off x="7698772" y="2600894"/>
            <a:ext cx="4229068" cy="400110"/>
          </a:xfrm>
          <a:prstGeom prst="rect">
            <a:avLst/>
          </a:prstGeom>
          <a:noFill/>
          <a:ln w="38100" algn="ctr">
            <a:noFill/>
            <a:miter lim="800000"/>
            <a:headEnd/>
            <a:tailEnd/>
          </a:ln>
          <a:effectLst/>
        </p:spPr>
        <p:txBody>
          <a:bodyPr wrap="square">
            <a:spAutoFit/>
          </a:bodyPr>
          <a:lstStyle/>
          <a:p>
            <a:r>
              <a:rPr lang="en-US" sz="2000" i="1" u="sng" dirty="0">
                <a:cs typeface="Arial" pitchFamily="34" charset="0"/>
              </a:rPr>
              <a:t>Sample</a:t>
            </a:r>
            <a:r>
              <a:rPr lang="en-US" sz="2000" dirty="0">
                <a:cs typeface="Arial" pitchFamily="34" charset="0"/>
              </a:rPr>
              <a:t> system demand = 260 gallons</a:t>
            </a:r>
          </a:p>
        </p:txBody>
      </p:sp>
      <p:sp>
        <p:nvSpPr>
          <p:cNvPr id="237574" name="AutoShape 6"/>
          <p:cNvSpPr>
            <a:spLocks noChangeArrowheads="1"/>
          </p:cNvSpPr>
          <p:nvPr/>
        </p:nvSpPr>
        <p:spPr bwMode="auto">
          <a:xfrm>
            <a:off x="1981200" y="2452255"/>
            <a:ext cx="1371600" cy="3886200"/>
          </a:xfrm>
          <a:prstGeom prst="can">
            <a:avLst>
              <a:gd name="adj" fmla="val 41650"/>
            </a:avLst>
          </a:prstGeom>
          <a:solidFill>
            <a:srgbClr val="3399FF"/>
          </a:solidFill>
          <a:ln w="38100">
            <a:solidFill>
              <a:srgbClr val="C00000"/>
            </a:solidFill>
            <a:round/>
            <a:headEnd/>
            <a:tailEnd/>
          </a:ln>
          <a:effectLst/>
        </p:spPr>
        <p:txBody>
          <a:bodyPr wrap="none" anchor="ctr"/>
          <a:lstStyle/>
          <a:p>
            <a:endParaRPr lang="en-US"/>
          </a:p>
        </p:txBody>
      </p:sp>
      <p:sp>
        <p:nvSpPr>
          <p:cNvPr id="237577" name="Line 9"/>
          <p:cNvSpPr>
            <a:spLocks noChangeShapeType="1"/>
          </p:cNvSpPr>
          <p:nvPr/>
        </p:nvSpPr>
        <p:spPr bwMode="auto">
          <a:xfrm flipV="1">
            <a:off x="2657707" y="1995055"/>
            <a:ext cx="0" cy="3886200"/>
          </a:xfrm>
          <a:prstGeom prst="line">
            <a:avLst/>
          </a:prstGeom>
          <a:noFill/>
          <a:ln w="38100">
            <a:solidFill>
              <a:srgbClr val="C00000"/>
            </a:solidFill>
            <a:round/>
            <a:headEnd/>
            <a:tailEnd/>
          </a:ln>
          <a:effectLst/>
        </p:spPr>
        <p:txBody>
          <a:bodyPr wrap="none"/>
          <a:lstStyle/>
          <a:p>
            <a:endParaRPr lang="en-US"/>
          </a:p>
        </p:txBody>
      </p:sp>
      <p:sp>
        <p:nvSpPr>
          <p:cNvPr id="237578" name="Line 10"/>
          <p:cNvSpPr>
            <a:spLocks noChangeShapeType="1"/>
          </p:cNvSpPr>
          <p:nvPr/>
        </p:nvSpPr>
        <p:spPr bwMode="auto">
          <a:xfrm flipV="1">
            <a:off x="2660017" y="1995055"/>
            <a:ext cx="3054984" cy="34636"/>
          </a:xfrm>
          <a:prstGeom prst="line">
            <a:avLst/>
          </a:prstGeom>
          <a:noFill/>
          <a:ln w="38100">
            <a:solidFill>
              <a:srgbClr val="C00000"/>
            </a:solidFill>
            <a:round/>
            <a:headEnd/>
            <a:tailEnd/>
          </a:ln>
          <a:effectLst/>
        </p:spPr>
        <p:txBody>
          <a:bodyPr wrap="none"/>
          <a:lstStyle/>
          <a:p>
            <a:endParaRPr lang="en-US"/>
          </a:p>
        </p:txBody>
      </p:sp>
      <p:sp>
        <p:nvSpPr>
          <p:cNvPr id="237580" name="Text Box 12"/>
          <p:cNvSpPr txBox="1">
            <a:spLocks noChangeArrowheads="1"/>
          </p:cNvSpPr>
          <p:nvPr/>
        </p:nvSpPr>
        <p:spPr bwMode="auto">
          <a:xfrm>
            <a:off x="3572107" y="4517439"/>
            <a:ext cx="6220677" cy="430887"/>
          </a:xfrm>
          <a:prstGeom prst="rect">
            <a:avLst/>
          </a:prstGeom>
          <a:noFill/>
          <a:ln w="38100" algn="ctr">
            <a:noFill/>
            <a:miter lim="800000"/>
            <a:headEnd/>
            <a:tailEnd/>
          </a:ln>
          <a:effectLst/>
        </p:spPr>
        <p:txBody>
          <a:bodyPr wrap="none">
            <a:spAutoFit/>
          </a:bodyPr>
          <a:lstStyle/>
          <a:p>
            <a:r>
              <a:rPr lang="en-US" sz="2200" dirty="0">
                <a:cs typeface="Arial" pitchFamily="34" charset="0"/>
              </a:rPr>
              <a:t>Well casing capacity and/or refresh rate= 260 gallons</a:t>
            </a:r>
          </a:p>
        </p:txBody>
      </p:sp>
      <p:sp>
        <p:nvSpPr>
          <p:cNvPr id="237583" name="AutoShape 15"/>
          <p:cNvSpPr>
            <a:spLocks noChangeArrowheads="1"/>
          </p:cNvSpPr>
          <p:nvPr/>
        </p:nvSpPr>
        <p:spPr bwMode="auto">
          <a:xfrm>
            <a:off x="2438400" y="1842655"/>
            <a:ext cx="533400" cy="381000"/>
          </a:xfrm>
          <a:prstGeom prst="rightArrowCallout">
            <a:avLst>
              <a:gd name="adj1" fmla="val 25000"/>
              <a:gd name="adj2" fmla="val 25000"/>
              <a:gd name="adj3" fmla="val 30556"/>
              <a:gd name="adj4" fmla="val 66667"/>
            </a:avLst>
          </a:prstGeom>
          <a:solidFill>
            <a:srgbClr val="3399FF"/>
          </a:solidFill>
          <a:ln w="38100" algn="ctr">
            <a:solidFill>
              <a:srgbClr val="C00000"/>
            </a:solidFill>
            <a:miter lim="800000"/>
            <a:headEnd/>
            <a:tailEnd/>
          </a:ln>
          <a:effectLst/>
        </p:spPr>
        <p:txBody>
          <a:bodyPr wrap="none" anchor="ctr"/>
          <a:lstStyle/>
          <a:p>
            <a:endParaRPr lang="en-US"/>
          </a:p>
        </p:txBody>
      </p:sp>
      <p:sp>
        <p:nvSpPr>
          <p:cNvPr id="237584" name="Oval 16"/>
          <p:cNvSpPr>
            <a:spLocks noChangeArrowheads="1"/>
          </p:cNvSpPr>
          <p:nvPr/>
        </p:nvSpPr>
        <p:spPr bwMode="auto">
          <a:xfrm>
            <a:off x="2514600" y="1918855"/>
            <a:ext cx="228600" cy="228600"/>
          </a:xfrm>
          <a:prstGeom prst="ellipse">
            <a:avLst/>
          </a:prstGeom>
          <a:solidFill>
            <a:schemeClr val="tx1"/>
          </a:solidFill>
          <a:ln w="38100" algn="ctr">
            <a:solidFill>
              <a:srgbClr val="C00000"/>
            </a:solidFill>
            <a:round/>
            <a:headEnd/>
            <a:tailEnd/>
          </a:ln>
          <a:effectLst/>
        </p:spPr>
        <p:txBody>
          <a:bodyPr wrap="none" anchor="ctr"/>
          <a:lstStyle/>
          <a:p>
            <a:endParaRPr lang="en-US"/>
          </a:p>
        </p:txBody>
      </p:sp>
      <p:sp>
        <p:nvSpPr>
          <p:cNvPr id="237575" name="Line 7"/>
          <p:cNvSpPr>
            <a:spLocks noChangeShapeType="1"/>
          </p:cNvSpPr>
          <p:nvPr/>
        </p:nvSpPr>
        <p:spPr bwMode="auto">
          <a:xfrm flipH="1" flipV="1">
            <a:off x="7207853" y="2242184"/>
            <a:ext cx="0" cy="1339216"/>
          </a:xfrm>
          <a:prstGeom prst="line">
            <a:avLst/>
          </a:prstGeom>
          <a:noFill/>
          <a:ln w="38100">
            <a:solidFill>
              <a:srgbClr val="C00000"/>
            </a:solidFill>
            <a:round/>
            <a:headEnd/>
            <a:tailEnd/>
          </a:ln>
          <a:effectLst/>
        </p:spPr>
        <p:txBody>
          <a:bodyPr wrap="none"/>
          <a:lstStyle/>
          <a:p>
            <a:endParaRPr lang="en-US"/>
          </a:p>
        </p:txBody>
      </p:sp>
      <p:sp>
        <p:nvSpPr>
          <p:cNvPr id="237576" name="Line 8"/>
          <p:cNvSpPr>
            <a:spLocks noChangeShapeType="1"/>
          </p:cNvSpPr>
          <p:nvPr/>
        </p:nvSpPr>
        <p:spPr bwMode="auto">
          <a:xfrm flipV="1">
            <a:off x="7207852" y="2228330"/>
            <a:ext cx="3236621" cy="13854"/>
          </a:xfrm>
          <a:prstGeom prst="line">
            <a:avLst/>
          </a:prstGeom>
          <a:noFill/>
          <a:ln w="38100">
            <a:solidFill>
              <a:srgbClr val="C00000"/>
            </a:solidFill>
            <a:round/>
            <a:headEnd/>
            <a:tailEnd type="triangle" w="med" len="med"/>
          </a:ln>
          <a:effectLst/>
        </p:spPr>
        <p:txBody>
          <a:bodyPr wrap="none"/>
          <a:lstStyle/>
          <a:p>
            <a:endParaRPr lang="en-US"/>
          </a:p>
        </p:txBody>
      </p:sp>
      <p:sp>
        <p:nvSpPr>
          <p:cNvPr id="23" name="Can 22"/>
          <p:cNvSpPr/>
          <p:nvPr/>
        </p:nvSpPr>
        <p:spPr>
          <a:xfrm>
            <a:off x="2590800" y="5805055"/>
            <a:ext cx="152400" cy="152400"/>
          </a:xfrm>
          <a:prstGeom prst="can">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Line 10"/>
          <p:cNvSpPr>
            <a:spLocks noChangeShapeType="1"/>
          </p:cNvSpPr>
          <p:nvPr/>
        </p:nvSpPr>
        <p:spPr bwMode="auto">
          <a:xfrm flipV="1">
            <a:off x="5715000" y="3581400"/>
            <a:ext cx="1524000" cy="0"/>
          </a:xfrm>
          <a:prstGeom prst="line">
            <a:avLst/>
          </a:prstGeom>
          <a:noFill/>
          <a:ln w="38100">
            <a:solidFill>
              <a:srgbClr val="C00000"/>
            </a:solidFill>
            <a:round/>
            <a:headEnd/>
            <a:tailEnd/>
          </a:ln>
          <a:effectLst/>
        </p:spPr>
        <p:txBody>
          <a:bodyPr wrap="none"/>
          <a:lstStyle/>
          <a:p>
            <a:endParaRPr lang="en-US"/>
          </a:p>
        </p:txBody>
      </p:sp>
      <p:sp>
        <p:nvSpPr>
          <p:cNvPr id="25" name="Line 10"/>
          <p:cNvSpPr>
            <a:spLocks noChangeShapeType="1"/>
          </p:cNvSpPr>
          <p:nvPr/>
        </p:nvSpPr>
        <p:spPr bwMode="auto">
          <a:xfrm flipV="1">
            <a:off x="5715000" y="1995055"/>
            <a:ext cx="0" cy="1600200"/>
          </a:xfrm>
          <a:prstGeom prst="line">
            <a:avLst/>
          </a:prstGeom>
          <a:noFill/>
          <a:ln w="38100">
            <a:solidFill>
              <a:srgbClr val="C00000"/>
            </a:solidFill>
            <a:round/>
            <a:headEnd/>
            <a:tailEnd/>
          </a:ln>
          <a:effectLst/>
        </p:spPr>
        <p:txBody>
          <a:bodyPr wrap="none"/>
          <a:lstStyle/>
          <a:p>
            <a:endParaRPr lang="en-US"/>
          </a:p>
        </p:txBody>
      </p:sp>
      <p:sp>
        <p:nvSpPr>
          <p:cNvPr id="27" name="Oval 22"/>
          <p:cNvSpPr>
            <a:spLocks noChangeArrowheads="1"/>
          </p:cNvSpPr>
          <p:nvPr/>
        </p:nvSpPr>
        <p:spPr bwMode="auto">
          <a:xfrm>
            <a:off x="7315200" y="2452255"/>
            <a:ext cx="152400" cy="152400"/>
          </a:xfrm>
          <a:prstGeom prst="ellipse">
            <a:avLst/>
          </a:prstGeom>
          <a:solidFill>
            <a:schemeClr val="bg1"/>
          </a:solidFill>
          <a:ln w="9525">
            <a:solidFill>
              <a:srgbClr val="C00000"/>
            </a:solidFill>
            <a:round/>
            <a:headEnd/>
            <a:tailEnd/>
          </a:ln>
          <a:effectLst/>
        </p:spPr>
        <p:txBody>
          <a:bodyPr wrap="none" anchor="ctr"/>
          <a:lstStyle/>
          <a:p>
            <a:endParaRPr lang="en-US"/>
          </a:p>
        </p:txBody>
      </p:sp>
      <p:cxnSp>
        <p:nvCxnSpPr>
          <p:cNvPr id="29" name="Straight Connector 28"/>
          <p:cNvCxnSpPr>
            <a:endCxn id="27" idx="4"/>
          </p:cNvCxnSpPr>
          <p:nvPr/>
        </p:nvCxnSpPr>
        <p:spPr>
          <a:xfrm>
            <a:off x="7239000" y="2604655"/>
            <a:ext cx="1524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058025" y="3090430"/>
            <a:ext cx="4572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7277100" y="3099955"/>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7353300" y="3099955"/>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Line 7"/>
          <p:cNvSpPr>
            <a:spLocks noChangeShapeType="1"/>
          </p:cNvSpPr>
          <p:nvPr/>
        </p:nvSpPr>
        <p:spPr bwMode="auto">
          <a:xfrm flipV="1">
            <a:off x="6934200" y="2757055"/>
            <a:ext cx="304800" cy="0"/>
          </a:xfrm>
          <a:prstGeom prst="line">
            <a:avLst/>
          </a:prstGeom>
          <a:noFill/>
          <a:ln w="38100">
            <a:solidFill>
              <a:srgbClr val="C00000"/>
            </a:solidFill>
            <a:round/>
            <a:headEnd/>
            <a:tailEnd/>
          </a:ln>
          <a:effectLst/>
        </p:spPr>
        <p:txBody>
          <a:bodyPr wrap="none"/>
          <a:lstStyle/>
          <a:p>
            <a:endParaRPr lang="en-US"/>
          </a:p>
        </p:txBody>
      </p:sp>
      <p:sp>
        <p:nvSpPr>
          <p:cNvPr id="42" name="Line 7"/>
          <p:cNvSpPr>
            <a:spLocks noChangeShapeType="1"/>
          </p:cNvSpPr>
          <p:nvPr/>
        </p:nvSpPr>
        <p:spPr bwMode="auto">
          <a:xfrm>
            <a:off x="6934200" y="2757055"/>
            <a:ext cx="0" cy="152400"/>
          </a:xfrm>
          <a:prstGeom prst="line">
            <a:avLst/>
          </a:prstGeom>
          <a:noFill/>
          <a:ln w="38100">
            <a:solidFill>
              <a:srgbClr val="C00000"/>
            </a:solidFill>
            <a:round/>
            <a:headEnd/>
            <a:tailEnd/>
          </a:ln>
          <a:effectLst/>
        </p:spPr>
        <p:txBody>
          <a:bodyPr wrap="none"/>
          <a:lstStyle/>
          <a:p>
            <a:endParaRPr lang="en-US"/>
          </a:p>
        </p:txBody>
      </p:sp>
    </p:spTree>
    <p:extLst>
      <p:ext uri="{BB962C8B-B14F-4D97-AF65-F5344CB8AC3E}">
        <p14:creationId xmlns:p14="http://schemas.microsoft.com/office/powerpoint/2010/main" val="3752734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7" name="Rectangle 3">
            <a:extLst>
              <a:ext uri="{FF2B5EF4-FFF2-40B4-BE49-F238E27FC236}">
                <a16:creationId xmlns:a16="http://schemas.microsoft.com/office/drawing/2014/main" id="{7AE13A8D-7CA2-30B0-6EBD-6B8BD569F173}"/>
              </a:ext>
            </a:extLst>
          </p:cNvPr>
          <p:cNvSpPr>
            <a:spLocks noGrp="1" noChangeArrowheads="1"/>
          </p:cNvSpPr>
          <p:nvPr>
            <p:ph idx="1"/>
          </p:nvPr>
        </p:nvSpPr>
        <p:spPr>
          <a:xfrm>
            <a:off x="1097280" y="1921934"/>
            <a:ext cx="11007634" cy="4023360"/>
          </a:xfrm>
        </p:spPr>
        <p:txBody>
          <a:bodyPr vert="horz" lIns="91440" tIns="45720" rIns="91440" bIns="45720" rtlCol="0">
            <a:normAutofit fontScale="85000" lnSpcReduction="10000"/>
          </a:bodyPr>
          <a:lstStyle/>
          <a:p>
            <a:pPr>
              <a:defRPr/>
            </a:pPr>
            <a:r>
              <a:rPr lang="en-US" altLang="en-US" sz="2800" dirty="0">
                <a:solidFill>
                  <a:schemeClr val="tx1"/>
                </a:solidFill>
              </a:rPr>
              <a:t>You will be able to:</a:t>
            </a:r>
          </a:p>
          <a:p>
            <a:pPr lvl="1">
              <a:spcBef>
                <a:spcPts val="1200"/>
              </a:spcBef>
              <a:spcAft>
                <a:spcPts val="1200"/>
              </a:spcAft>
              <a:defRPr/>
            </a:pPr>
            <a:r>
              <a:rPr lang="en-US" altLang="en-US" sz="2800" dirty="0">
                <a:solidFill>
                  <a:schemeClr val="tx1"/>
                </a:solidFill>
              </a:rPr>
              <a:t>Describe occupancy types where residential fire sprinkler designs may be installed.</a:t>
            </a:r>
          </a:p>
          <a:p>
            <a:pPr lvl="1">
              <a:spcBef>
                <a:spcPts val="1200"/>
              </a:spcBef>
              <a:spcAft>
                <a:spcPts val="1200"/>
              </a:spcAft>
              <a:defRPr/>
            </a:pPr>
            <a:r>
              <a:rPr lang="en-US" altLang="en-US" sz="2800" dirty="0">
                <a:solidFill>
                  <a:schemeClr val="tx1"/>
                </a:solidFill>
              </a:rPr>
              <a:t>List the four primary fire sprinkler design and installation standards for residential sprinkler systems.</a:t>
            </a:r>
          </a:p>
          <a:p>
            <a:pPr lvl="1">
              <a:spcBef>
                <a:spcPts val="1200"/>
              </a:spcBef>
              <a:spcAft>
                <a:spcPts val="1200"/>
              </a:spcAft>
              <a:defRPr/>
            </a:pPr>
            <a:r>
              <a:rPr lang="en-US" altLang="en-US" sz="2800" dirty="0">
                <a:solidFill>
                  <a:schemeClr val="tx1"/>
                </a:solidFill>
              </a:rPr>
              <a:t>Identify five different connection means between residential fire sprinkler systems and their water supplies.</a:t>
            </a:r>
          </a:p>
          <a:p>
            <a:pPr lvl="1">
              <a:spcBef>
                <a:spcPts val="1200"/>
              </a:spcBef>
              <a:spcAft>
                <a:spcPts val="1200"/>
              </a:spcAft>
              <a:defRPr/>
            </a:pPr>
            <a:r>
              <a:rPr lang="en-US" altLang="en-US" sz="2800" dirty="0">
                <a:solidFill>
                  <a:schemeClr val="tx1"/>
                </a:solidFill>
              </a:rPr>
              <a:t>Identify design details required for residential fire sprinklers.</a:t>
            </a:r>
          </a:p>
          <a:p>
            <a:pPr lvl="1">
              <a:spcBef>
                <a:spcPts val="1200"/>
              </a:spcBef>
              <a:spcAft>
                <a:spcPts val="1200"/>
              </a:spcAft>
              <a:defRPr/>
            </a:pPr>
            <a:r>
              <a:rPr lang="en-US" altLang="en-US" sz="2800" dirty="0">
                <a:solidFill>
                  <a:schemeClr val="tx1"/>
                </a:solidFill>
              </a:rPr>
              <a:t>Explain the required tests and inspections for residential sprinkler systems.</a:t>
            </a:r>
          </a:p>
          <a:p>
            <a:pPr lvl="1">
              <a:spcBef>
                <a:spcPts val="0"/>
              </a:spcBef>
              <a:spcAft>
                <a:spcPts val="0"/>
              </a:spcAft>
              <a:defRPr/>
            </a:pPr>
            <a:endParaRPr lang="en-US" altLang="en-US" sz="2800" dirty="0">
              <a:solidFill>
                <a:schemeClr val="tx1"/>
              </a:solidFill>
            </a:endParaRPr>
          </a:p>
          <a:p>
            <a:pPr lvl="1">
              <a:defRPr/>
            </a:pPr>
            <a:endParaRPr lang="en-US" altLang="en-US" sz="2800" dirty="0">
              <a:solidFill>
                <a:schemeClr val="tx1"/>
              </a:solidFill>
            </a:endParaRPr>
          </a:p>
          <a:p>
            <a:pPr lvl="1">
              <a:defRPr/>
            </a:pPr>
            <a:endParaRPr lang="en-US" altLang="en-US" sz="2800" dirty="0">
              <a:solidFill>
                <a:schemeClr val="tx1"/>
              </a:solidFill>
            </a:endParaRPr>
          </a:p>
        </p:txBody>
      </p:sp>
      <p:sp>
        <p:nvSpPr>
          <p:cNvPr id="2" name="Slide Number Placeholder 3">
            <a:extLst>
              <a:ext uri="{FF2B5EF4-FFF2-40B4-BE49-F238E27FC236}">
                <a16:creationId xmlns:a16="http://schemas.microsoft.com/office/drawing/2014/main" id="{87CDC64C-492A-41B0-3876-97ABAE54F176}"/>
              </a:ext>
            </a:extLst>
          </p:cNvPr>
          <p:cNvSpPr>
            <a:spLocks noGrp="1"/>
          </p:cNvSpPr>
          <p:nvPr>
            <p:ph type="sldNum" sz="quarter" idx="4294967295"/>
          </p:nvPr>
        </p:nvSpPr>
        <p:spPr>
          <a:xfrm>
            <a:off x="10880725" y="6459538"/>
            <a:ext cx="1311275" cy="365125"/>
          </a:xfrm>
          <a:prstGeom prst="rect">
            <a:avLst/>
          </a:prstGeom>
        </p:spPr>
        <p:txBody>
          <a:bodyPr/>
          <a:lstStyle/>
          <a:p>
            <a:pPr>
              <a:defRPr/>
            </a:pPr>
            <a:fld id="{1A226D8D-160F-4031-B98B-888E5C0033C4}" type="slidenum">
              <a:rPr lang="en-US" altLang="en-US">
                <a:solidFill>
                  <a:schemeClr val="bg1"/>
                </a:solidFill>
              </a:rPr>
              <a:pPr>
                <a:defRPr/>
              </a:pPr>
              <a:t>5</a:t>
            </a:fld>
            <a:endParaRPr lang="en-US" altLang="en-US" dirty="0">
              <a:solidFill>
                <a:schemeClr val="bg1"/>
              </a:solidFill>
            </a:endParaRPr>
          </a:p>
        </p:txBody>
      </p:sp>
    </p:spTree>
    <p:extLst>
      <p:ext uri="{BB962C8B-B14F-4D97-AF65-F5344CB8AC3E}">
        <p14:creationId xmlns:p14="http://schemas.microsoft.com/office/powerpoint/2010/main" val="40522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150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150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150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1493520" y="875003"/>
            <a:ext cx="8534400" cy="715962"/>
          </a:xfrm>
        </p:spPr>
        <p:txBody>
          <a:bodyPr>
            <a:normAutofit/>
          </a:bodyPr>
          <a:lstStyle/>
          <a:p>
            <a:r>
              <a:rPr lang="en-US" sz="3600" b="1" dirty="0">
                <a:latin typeface="+mn-lt"/>
                <a:cs typeface="Arial" pitchFamily="34" charset="0"/>
              </a:rPr>
              <a:t>Combined</a:t>
            </a:r>
            <a:r>
              <a:rPr lang="en-US" sz="4000" b="1" dirty="0">
                <a:latin typeface="+mn-lt"/>
                <a:cs typeface="Arial" pitchFamily="34" charset="0"/>
              </a:rPr>
              <a:t> Well / Storage</a:t>
            </a:r>
          </a:p>
        </p:txBody>
      </p:sp>
      <p:sp>
        <p:nvSpPr>
          <p:cNvPr id="237581" name="Text Box 13"/>
          <p:cNvSpPr txBox="1">
            <a:spLocks noChangeArrowheads="1"/>
          </p:cNvSpPr>
          <p:nvPr/>
        </p:nvSpPr>
        <p:spPr bwMode="auto">
          <a:xfrm>
            <a:off x="7910302" y="2078244"/>
            <a:ext cx="4019049" cy="400110"/>
          </a:xfrm>
          <a:prstGeom prst="rect">
            <a:avLst/>
          </a:prstGeom>
          <a:noFill/>
          <a:ln w="38100" algn="ctr">
            <a:noFill/>
            <a:miter lim="800000"/>
            <a:headEnd/>
            <a:tailEnd/>
          </a:ln>
          <a:effectLst/>
        </p:spPr>
        <p:txBody>
          <a:bodyPr wrap="none">
            <a:spAutoFit/>
          </a:bodyPr>
          <a:lstStyle/>
          <a:p>
            <a:r>
              <a:rPr lang="en-US" sz="2000" i="1" u="sng" dirty="0">
                <a:cs typeface="Arial" pitchFamily="34" charset="0"/>
              </a:rPr>
              <a:t>Sample</a:t>
            </a:r>
            <a:r>
              <a:rPr lang="en-US" sz="2000" dirty="0">
                <a:cs typeface="Arial" pitchFamily="34" charset="0"/>
              </a:rPr>
              <a:t> system demand = 260 gallons</a:t>
            </a:r>
          </a:p>
        </p:txBody>
      </p:sp>
      <p:sp>
        <p:nvSpPr>
          <p:cNvPr id="237574" name="AutoShape 6"/>
          <p:cNvSpPr>
            <a:spLocks noChangeArrowheads="1"/>
          </p:cNvSpPr>
          <p:nvPr/>
        </p:nvSpPr>
        <p:spPr bwMode="auto">
          <a:xfrm>
            <a:off x="2514600" y="2452255"/>
            <a:ext cx="304800" cy="3886200"/>
          </a:xfrm>
          <a:prstGeom prst="can">
            <a:avLst>
              <a:gd name="adj" fmla="val 41650"/>
            </a:avLst>
          </a:prstGeom>
          <a:solidFill>
            <a:srgbClr val="3399FF"/>
          </a:solidFill>
          <a:ln w="38100">
            <a:solidFill>
              <a:srgbClr val="D4382C"/>
            </a:solidFill>
            <a:round/>
            <a:headEnd/>
            <a:tailEnd/>
          </a:ln>
          <a:effectLst/>
        </p:spPr>
        <p:txBody>
          <a:bodyPr wrap="none" anchor="ctr"/>
          <a:lstStyle/>
          <a:p>
            <a:endParaRPr lang="en-US"/>
          </a:p>
        </p:txBody>
      </p:sp>
      <p:sp>
        <p:nvSpPr>
          <p:cNvPr id="237577" name="Line 9"/>
          <p:cNvSpPr>
            <a:spLocks noChangeShapeType="1"/>
          </p:cNvSpPr>
          <p:nvPr/>
        </p:nvSpPr>
        <p:spPr bwMode="auto">
          <a:xfrm flipV="1">
            <a:off x="2657707" y="1995055"/>
            <a:ext cx="0" cy="3886200"/>
          </a:xfrm>
          <a:prstGeom prst="line">
            <a:avLst/>
          </a:prstGeom>
          <a:noFill/>
          <a:ln w="38100">
            <a:solidFill>
              <a:srgbClr val="D4382C"/>
            </a:solidFill>
            <a:round/>
            <a:headEnd/>
            <a:tailEnd/>
          </a:ln>
          <a:effectLst/>
        </p:spPr>
        <p:txBody>
          <a:bodyPr wrap="none"/>
          <a:lstStyle/>
          <a:p>
            <a:endParaRPr lang="en-US"/>
          </a:p>
        </p:txBody>
      </p:sp>
      <p:sp>
        <p:nvSpPr>
          <p:cNvPr id="237578" name="Line 10"/>
          <p:cNvSpPr>
            <a:spLocks noChangeShapeType="1"/>
          </p:cNvSpPr>
          <p:nvPr/>
        </p:nvSpPr>
        <p:spPr bwMode="auto">
          <a:xfrm>
            <a:off x="2660017" y="2029691"/>
            <a:ext cx="3500639" cy="0"/>
          </a:xfrm>
          <a:prstGeom prst="line">
            <a:avLst/>
          </a:prstGeom>
          <a:noFill/>
          <a:ln w="38100">
            <a:solidFill>
              <a:srgbClr val="D4382C"/>
            </a:solidFill>
            <a:round/>
            <a:headEnd/>
            <a:tailEnd/>
          </a:ln>
          <a:effectLst/>
        </p:spPr>
        <p:txBody>
          <a:bodyPr wrap="none"/>
          <a:lstStyle/>
          <a:p>
            <a:endParaRPr lang="en-US"/>
          </a:p>
        </p:txBody>
      </p:sp>
      <p:sp>
        <p:nvSpPr>
          <p:cNvPr id="237580" name="Text Box 12"/>
          <p:cNvSpPr txBox="1">
            <a:spLocks noChangeArrowheads="1"/>
          </p:cNvSpPr>
          <p:nvPr/>
        </p:nvSpPr>
        <p:spPr bwMode="auto">
          <a:xfrm>
            <a:off x="2895601" y="4509656"/>
            <a:ext cx="3906006" cy="430887"/>
          </a:xfrm>
          <a:prstGeom prst="rect">
            <a:avLst/>
          </a:prstGeom>
          <a:noFill/>
          <a:ln w="38100" algn="ctr">
            <a:noFill/>
            <a:miter lim="800000"/>
            <a:headEnd/>
            <a:tailEnd/>
          </a:ln>
          <a:effectLst/>
        </p:spPr>
        <p:txBody>
          <a:bodyPr wrap="none">
            <a:spAutoFit/>
          </a:bodyPr>
          <a:lstStyle/>
          <a:p>
            <a:r>
              <a:rPr lang="en-US" sz="2200" dirty="0">
                <a:cs typeface="Arial" pitchFamily="34" charset="0"/>
              </a:rPr>
              <a:t>Well casing capacity = 60 gallons</a:t>
            </a:r>
          </a:p>
        </p:txBody>
      </p:sp>
      <p:sp>
        <p:nvSpPr>
          <p:cNvPr id="237582" name="Text Box 14"/>
          <p:cNvSpPr txBox="1">
            <a:spLocks noChangeArrowheads="1"/>
          </p:cNvSpPr>
          <p:nvPr/>
        </p:nvSpPr>
        <p:spPr bwMode="auto">
          <a:xfrm>
            <a:off x="7796562" y="3023041"/>
            <a:ext cx="2310248" cy="430887"/>
          </a:xfrm>
          <a:prstGeom prst="rect">
            <a:avLst/>
          </a:prstGeom>
          <a:noFill/>
          <a:ln w="38100" algn="ctr">
            <a:noFill/>
            <a:miter lim="800000"/>
            <a:headEnd/>
            <a:tailEnd/>
          </a:ln>
          <a:effectLst/>
        </p:spPr>
        <p:txBody>
          <a:bodyPr wrap="none">
            <a:spAutoFit/>
          </a:bodyPr>
          <a:lstStyle/>
          <a:p>
            <a:pPr algn="ctr"/>
            <a:r>
              <a:rPr lang="en-US" sz="2200">
                <a:cs typeface="Arial" pitchFamily="34" charset="0"/>
              </a:rPr>
              <a:t>Tank = 200 gallons</a:t>
            </a:r>
          </a:p>
        </p:txBody>
      </p:sp>
      <p:sp>
        <p:nvSpPr>
          <p:cNvPr id="237583" name="AutoShape 15"/>
          <p:cNvSpPr>
            <a:spLocks noChangeArrowheads="1"/>
          </p:cNvSpPr>
          <p:nvPr/>
        </p:nvSpPr>
        <p:spPr bwMode="auto">
          <a:xfrm>
            <a:off x="2438400" y="1842655"/>
            <a:ext cx="533400" cy="381000"/>
          </a:xfrm>
          <a:prstGeom prst="rightArrowCallout">
            <a:avLst>
              <a:gd name="adj1" fmla="val 25000"/>
              <a:gd name="adj2" fmla="val 25000"/>
              <a:gd name="adj3" fmla="val 30556"/>
              <a:gd name="adj4" fmla="val 66667"/>
            </a:avLst>
          </a:prstGeom>
          <a:solidFill>
            <a:srgbClr val="3399FF"/>
          </a:solidFill>
          <a:ln w="38100" algn="ctr">
            <a:solidFill>
              <a:srgbClr val="D4382C"/>
            </a:solidFill>
            <a:miter lim="800000"/>
            <a:headEnd/>
            <a:tailEnd/>
          </a:ln>
          <a:effectLst/>
        </p:spPr>
        <p:txBody>
          <a:bodyPr wrap="none" anchor="ctr"/>
          <a:lstStyle/>
          <a:p>
            <a:endParaRPr lang="en-US"/>
          </a:p>
        </p:txBody>
      </p:sp>
      <p:sp>
        <p:nvSpPr>
          <p:cNvPr id="237584" name="Oval 16"/>
          <p:cNvSpPr>
            <a:spLocks noChangeArrowheads="1"/>
          </p:cNvSpPr>
          <p:nvPr/>
        </p:nvSpPr>
        <p:spPr bwMode="auto">
          <a:xfrm>
            <a:off x="2514600" y="1918855"/>
            <a:ext cx="228600" cy="228600"/>
          </a:xfrm>
          <a:prstGeom prst="ellipse">
            <a:avLst/>
          </a:prstGeom>
          <a:solidFill>
            <a:schemeClr val="tx1"/>
          </a:solidFill>
          <a:ln w="38100" algn="ctr">
            <a:solidFill>
              <a:srgbClr val="D4382C"/>
            </a:solidFill>
            <a:round/>
            <a:headEnd/>
            <a:tailEnd/>
          </a:ln>
          <a:effectLst/>
        </p:spPr>
        <p:txBody>
          <a:bodyPr wrap="none" anchor="ctr"/>
          <a:lstStyle/>
          <a:p>
            <a:endParaRPr lang="en-US"/>
          </a:p>
        </p:txBody>
      </p:sp>
      <p:sp>
        <p:nvSpPr>
          <p:cNvPr id="237572" name="AutoShape 4"/>
          <p:cNvSpPr>
            <a:spLocks noChangeArrowheads="1"/>
          </p:cNvSpPr>
          <p:nvPr/>
        </p:nvSpPr>
        <p:spPr bwMode="auto">
          <a:xfrm>
            <a:off x="5334001" y="2452255"/>
            <a:ext cx="2462561" cy="1371600"/>
          </a:xfrm>
          <a:prstGeom prst="can">
            <a:avLst>
              <a:gd name="adj" fmla="val 25000"/>
            </a:avLst>
          </a:prstGeom>
          <a:solidFill>
            <a:srgbClr val="3399FF"/>
          </a:solidFill>
          <a:ln w="38100">
            <a:solidFill>
              <a:srgbClr val="D4382C"/>
            </a:solidFill>
            <a:round/>
            <a:headEnd/>
            <a:tailEnd/>
          </a:ln>
          <a:effectLst/>
        </p:spPr>
        <p:txBody>
          <a:bodyPr wrap="none" anchor="ctr"/>
          <a:lstStyle/>
          <a:p>
            <a:endParaRPr lang="en-US"/>
          </a:p>
        </p:txBody>
      </p:sp>
      <p:sp>
        <p:nvSpPr>
          <p:cNvPr id="237575" name="Line 7"/>
          <p:cNvSpPr>
            <a:spLocks noChangeShapeType="1"/>
          </p:cNvSpPr>
          <p:nvPr/>
        </p:nvSpPr>
        <p:spPr bwMode="auto">
          <a:xfrm flipH="1" flipV="1">
            <a:off x="7196703" y="1752600"/>
            <a:ext cx="11150" cy="1828800"/>
          </a:xfrm>
          <a:prstGeom prst="line">
            <a:avLst/>
          </a:prstGeom>
          <a:noFill/>
          <a:ln w="38100">
            <a:solidFill>
              <a:srgbClr val="D4382C"/>
            </a:solidFill>
            <a:round/>
            <a:headEnd/>
            <a:tailEnd/>
          </a:ln>
          <a:effectLst/>
        </p:spPr>
        <p:txBody>
          <a:bodyPr wrap="none"/>
          <a:lstStyle/>
          <a:p>
            <a:endParaRPr lang="en-US"/>
          </a:p>
        </p:txBody>
      </p:sp>
      <p:sp>
        <p:nvSpPr>
          <p:cNvPr id="237576" name="Line 8"/>
          <p:cNvSpPr>
            <a:spLocks noChangeShapeType="1"/>
          </p:cNvSpPr>
          <p:nvPr/>
        </p:nvSpPr>
        <p:spPr bwMode="auto">
          <a:xfrm flipV="1">
            <a:off x="7194396" y="1752600"/>
            <a:ext cx="3224684" cy="13855"/>
          </a:xfrm>
          <a:prstGeom prst="line">
            <a:avLst/>
          </a:prstGeom>
          <a:noFill/>
          <a:ln w="38100">
            <a:solidFill>
              <a:srgbClr val="D4382C"/>
            </a:solidFill>
            <a:round/>
            <a:headEnd/>
            <a:tailEnd type="triangle" w="med" len="med"/>
          </a:ln>
          <a:effectLst/>
        </p:spPr>
        <p:txBody>
          <a:bodyPr wrap="none"/>
          <a:lstStyle/>
          <a:p>
            <a:endParaRPr lang="en-US"/>
          </a:p>
        </p:txBody>
      </p:sp>
      <p:sp>
        <p:nvSpPr>
          <p:cNvPr id="237579" name="Line 11"/>
          <p:cNvSpPr>
            <a:spLocks noChangeShapeType="1"/>
          </p:cNvSpPr>
          <p:nvPr/>
        </p:nvSpPr>
        <p:spPr bwMode="auto">
          <a:xfrm>
            <a:off x="6139873" y="2013528"/>
            <a:ext cx="0" cy="609600"/>
          </a:xfrm>
          <a:prstGeom prst="line">
            <a:avLst/>
          </a:prstGeom>
          <a:noFill/>
          <a:ln w="38100">
            <a:solidFill>
              <a:srgbClr val="D4382C"/>
            </a:solidFill>
            <a:round/>
            <a:headEnd/>
            <a:tailEnd type="triangle" w="med" len="med"/>
          </a:ln>
          <a:effectLst/>
        </p:spPr>
        <p:txBody>
          <a:bodyPr wrap="none"/>
          <a:lstStyle/>
          <a:p>
            <a:endParaRPr lang="en-US"/>
          </a:p>
        </p:txBody>
      </p:sp>
      <p:grpSp>
        <p:nvGrpSpPr>
          <p:cNvPr id="22" name="Group 21"/>
          <p:cNvGrpSpPr/>
          <p:nvPr/>
        </p:nvGrpSpPr>
        <p:grpSpPr>
          <a:xfrm>
            <a:off x="7041995" y="1995055"/>
            <a:ext cx="304800" cy="381000"/>
            <a:chOff x="5517995" y="2133600"/>
            <a:chExt cx="304800" cy="381000"/>
          </a:xfrm>
        </p:grpSpPr>
        <p:sp>
          <p:nvSpPr>
            <p:cNvPr id="17" name="AutoShape 15"/>
            <p:cNvSpPr>
              <a:spLocks noChangeArrowheads="1"/>
            </p:cNvSpPr>
            <p:nvPr/>
          </p:nvSpPr>
          <p:spPr bwMode="auto">
            <a:xfrm rot="16200000">
              <a:off x="5479895" y="2171700"/>
              <a:ext cx="381000" cy="304800"/>
            </a:xfrm>
            <a:prstGeom prst="rightArrowCallout">
              <a:avLst>
                <a:gd name="adj1" fmla="val 25000"/>
                <a:gd name="adj2" fmla="val 25000"/>
                <a:gd name="adj3" fmla="val 30556"/>
                <a:gd name="adj4" fmla="val 60607"/>
              </a:avLst>
            </a:prstGeom>
            <a:solidFill>
              <a:srgbClr val="3399FF"/>
            </a:solidFill>
            <a:ln w="38100" algn="ctr">
              <a:solidFill>
                <a:srgbClr val="D4382C"/>
              </a:solidFill>
              <a:miter lim="800000"/>
              <a:headEnd/>
              <a:tailEnd/>
            </a:ln>
            <a:effectLst/>
          </p:spPr>
          <p:txBody>
            <a:bodyPr wrap="none" anchor="ctr"/>
            <a:lstStyle/>
            <a:p>
              <a:endParaRPr lang="en-US"/>
            </a:p>
          </p:txBody>
        </p:sp>
        <p:sp>
          <p:nvSpPr>
            <p:cNvPr id="21" name="Oval 16"/>
            <p:cNvSpPr>
              <a:spLocks noChangeArrowheads="1"/>
            </p:cNvSpPr>
            <p:nvPr/>
          </p:nvSpPr>
          <p:spPr bwMode="auto">
            <a:xfrm>
              <a:off x="5585691" y="2325255"/>
              <a:ext cx="152400" cy="152400"/>
            </a:xfrm>
            <a:prstGeom prst="ellipse">
              <a:avLst/>
            </a:prstGeom>
            <a:solidFill>
              <a:schemeClr val="tx1"/>
            </a:solidFill>
            <a:ln w="38100" algn="ctr">
              <a:solidFill>
                <a:srgbClr val="D4382C"/>
              </a:solidFill>
              <a:round/>
              <a:headEnd/>
              <a:tailEnd/>
            </a:ln>
            <a:effectLst/>
          </p:spPr>
          <p:txBody>
            <a:bodyPr wrap="none" anchor="ctr"/>
            <a:lstStyle/>
            <a:p>
              <a:endParaRPr lang="en-US"/>
            </a:p>
          </p:txBody>
        </p:sp>
      </p:grpSp>
      <p:sp>
        <p:nvSpPr>
          <p:cNvPr id="23" name="Can 22"/>
          <p:cNvSpPr/>
          <p:nvPr/>
        </p:nvSpPr>
        <p:spPr>
          <a:xfrm>
            <a:off x="2590800" y="5805055"/>
            <a:ext cx="152400" cy="152400"/>
          </a:xfrm>
          <a:prstGeom prst="can">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983029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0706C-E445-58A7-539C-FEFBC2372B04}"/>
              </a:ext>
            </a:extLst>
          </p:cNvPr>
          <p:cNvSpPr>
            <a:spLocks noGrp="1"/>
          </p:cNvSpPr>
          <p:nvPr>
            <p:ph type="title"/>
          </p:nvPr>
        </p:nvSpPr>
        <p:spPr/>
        <p:txBody>
          <a:bodyPr>
            <a:normAutofit/>
          </a:bodyPr>
          <a:lstStyle/>
          <a:p>
            <a:r>
              <a:rPr lang="en-US" sz="4000" dirty="0"/>
              <a:t>Pressure Tank</a:t>
            </a:r>
          </a:p>
        </p:txBody>
      </p:sp>
      <p:pic>
        <p:nvPicPr>
          <p:cNvPr id="6" name="Content Placeholder 5" descr="A picture containing pipe, cylinder, pipeline transport, industry&#10;&#10;Description automatically generated">
            <a:extLst>
              <a:ext uri="{FF2B5EF4-FFF2-40B4-BE49-F238E27FC236}">
                <a16:creationId xmlns:a16="http://schemas.microsoft.com/office/drawing/2014/main" id="{3C065E6C-F041-23A9-604E-DF14AF1FA7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2680" y="1834118"/>
            <a:ext cx="4508605" cy="3381454"/>
          </a:xfrm>
        </p:spPr>
      </p:pic>
      <p:sp>
        <p:nvSpPr>
          <p:cNvPr id="4" name="Slide Number Placeholder 3">
            <a:extLst>
              <a:ext uri="{FF2B5EF4-FFF2-40B4-BE49-F238E27FC236}">
                <a16:creationId xmlns:a16="http://schemas.microsoft.com/office/drawing/2014/main" id="{FD9CD77A-EB06-7129-1473-5B28999FEF2F}"/>
              </a:ext>
            </a:extLst>
          </p:cNvPr>
          <p:cNvSpPr>
            <a:spLocks noGrp="1"/>
          </p:cNvSpPr>
          <p:nvPr>
            <p:ph type="sldNum" sz="quarter" idx="12"/>
          </p:nvPr>
        </p:nvSpPr>
        <p:spPr/>
        <p:txBody>
          <a:bodyPr/>
          <a:lstStyle/>
          <a:p>
            <a:fld id="{FCCC9066-DBE8-4CF8-8A1C-2EBC87DF690F}" type="slidenum">
              <a:rPr lang="en-US" smtClean="0"/>
              <a:t>51</a:t>
            </a:fld>
            <a:endParaRPr lang="en-US" dirty="0"/>
          </a:p>
        </p:txBody>
      </p:sp>
      <p:pic>
        <p:nvPicPr>
          <p:cNvPr id="8" name="Picture 7" descr="A picture containing building, cylinder, wall, indoor&#10;&#10;Description automatically generated">
            <a:extLst>
              <a:ext uri="{FF2B5EF4-FFF2-40B4-BE49-F238E27FC236}">
                <a16:creationId xmlns:a16="http://schemas.microsoft.com/office/drawing/2014/main" id="{4EB36225-8527-A84F-04B2-3741FF91D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450" y="1790383"/>
            <a:ext cx="3216910" cy="4289213"/>
          </a:xfrm>
          <a:prstGeom prst="rect">
            <a:avLst/>
          </a:prstGeom>
        </p:spPr>
      </p:pic>
      <p:sp>
        <p:nvSpPr>
          <p:cNvPr id="9" name="TextBox 8">
            <a:extLst>
              <a:ext uri="{FF2B5EF4-FFF2-40B4-BE49-F238E27FC236}">
                <a16:creationId xmlns:a16="http://schemas.microsoft.com/office/drawing/2014/main" id="{469C9C4C-4399-D3C9-EB9D-31ADD44E3E9B}"/>
              </a:ext>
            </a:extLst>
          </p:cNvPr>
          <p:cNvSpPr txBox="1"/>
          <p:nvPr/>
        </p:nvSpPr>
        <p:spPr>
          <a:xfrm>
            <a:off x="5040630" y="5312331"/>
            <a:ext cx="3813810" cy="369332"/>
          </a:xfrm>
          <a:prstGeom prst="rect">
            <a:avLst/>
          </a:prstGeom>
          <a:noFill/>
        </p:spPr>
        <p:txBody>
          <a:bodyPr wrap="square" rtlCol="0">
            <a:spAutoFit/>
          </a:bodyPr>
          <a:lstStyle/>
          <a:p>
            <a:r>
              <a:rPr lang="en-US" sz="1800" dirty="0"/>
              <a:t>Gettysburg National Military Park</a:t>
            </a:r>
            <a:endParaRPr lang="en-US" dirty="0"/>
          </a:p>
        </p:txBody>
      </p:sp>
    </p:spTree>
    <p:extLst>
      <p:ext uri="{BB962C8B-B14F-4D97-AF65-F5344CB8AC3E}">
        <p14:creationId xmlns:p14="http://schemas.microsoft.com/office/powerpoint/2010/main" val="2279724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tx1"/>
                </a:solidFill>
                <a:effectLst>
                  <a:outerShdw blurRad="38100" dist="38100" dir="2700000" algn="tl">
                    <a:srgbClr val="000000">
                      <a:alpha val="43137"/>
                    </a:srgbClr>
                  </a:outerShdw>
                </a:effectLst>
                <a:latin typeface="+mn-lt"/>
                <a:cs typeface="Arial" pitchFamily="34" charset="0"/>
              </a:rPr>
              <a:t>Stored Water Supplies</a:t>
            </a:r>
          </a:p>
        </p:txBody>
      </p:sp>
      <p:sp>
        <p:nvSpPr>
          <p:cNvPr id="3" name="Content Placeholder 2"/>
          <p:cNvSpPr>
            <a:spLocks noGrp="1"/>
          </p:cNvSpPr>
          <p:nvPr>
            <p:ph idx="4294967295"/>
          </p:nvPr>
        </p:nvSpPr>
        <p:spPr>
          <a:xfrm>
            <a:off x="1051560" y="1877477"/>
            <a:ext cx="10246360" cy="4572000"/>
          </a:xfrm>
        </p:spPr>
        <p:txBody>
          <a:bodyPr>
            <a:noAutofit/>
          </a:bodyPr>
          <a:lstStyle/>
          <a:p>
            <a:pPr marL="574675" indent="-374650">
              <a:buClr>
                <a:schemeClr val="accent2">
                  <a:lumMod val="75000"/>
                </a:schemeClr>
              </a:buClr>
              <a:buFont typeface="Courier New" panose="02070309020205020404" pitchFamily="49" charset="0"/>
              <a:buChar char="o"/>
            </a:pPr>
            <a:r>
              <a:rPr lang="en-US" sz="2600" dirty="0">
                <a:solidFill>
                  <a:schemeClr val="tx1"/>
                </a:solidFill>
                <a:cs typeface="Arial" pitchFamily="34" charset="0"/>
              </a:rPr>
              <a:t>Sprinkler design flow rates for minimum time</a:t>
            </a:r>
          </a:p>
          <a:p>
            <a:pPr marL="630238" indent="-401638">
              <a:buClr>
                <a:schemeClr val="accent2">
                  <a:lumMod val="75000"/>
                </a:schemeClr>
              </a:buClr>
              <a:buFont typeface="Courier New" panose="02070309020205020404" pitchFamily="49" charset="0"/>
              <a:buChar char="o"/>
            </a:pPr>
            <a:r>
              <a:rPr lang="en-US" sz="2400" dirty="0">
                <a:solidFill>
                  <a:schemeClr val="tx1"/>
                </a:solidFill>
                <a:cs typeface="Arial" pitchFamily="34" charset="0"/>
              </a:rPr>
              <a:t>NFPA 13D/IRC P2904</a:t>
            </a:r>
          </a:p>
          <a:p>
            <a:pPr marL="1198563" lvl="1" indent="-633413">
              <a:buClr>
                <a:schemeClr val="accent2">
                  <a:lumMod val="75000"/>
                </a:schemeClr>
              </a:buClr>
              <a:buFont typeface="Courier New" panose="02070309020205020404" pitchFamily="49" charset="0"/>
              <a:buChar char="o"/>
            </a:pPr>
            <a:r>
              <a:rPr lang="en-US" sz="2400" dirty="0">
                <a:solidFill>
                  <a:schemeClr val="tx1"/>
                </a:solidFill>
                <a:cs typeface="Arial" pitchFamily="34" charset="0"/>
              </a:rPr>
              <a:t>One-story dwelling less than 2,000 ft</a:t>
            </a:r>
            <a:r>
              <a:rPr lang="en-US" sz="2400" baseline="30000" dirty="0">
                <a:solidFill>
                  <a:schemeClr val="tx1"/>
                </a:solidFill>
                <a:cs typeface="Arial" pitchFamily="34" charset="0"/>
              </a:rPr>
              <a:t>2</a:t>
            </a:r>
          </a:p>
          <a:p>
            <a:pPr marL="1381443" lvl="2" indent="-633413">
              <a:buClr>
                <a:schemeClr val="accent2">
                  <a:lumMod val="75000"/>
                </a:schemeClr>
              </a:buClr>
              <a:buFont typeface="Courier New" panose="02070309020205020404" pitchFamily="49" charset="0"/>
              <a:buChar char="o"/>
            </a:pPr>
            <a:r>
              <a:rPr lang="en-US" sz="2400" dirty="0">
                <a:solidFill>
                  <a:schemeClr val="tx1"/>
                </a:solidFill>
                <a:cs typeface="Arial" pitchFamily="34" charset="0"/>
              </a:rPr>
              <a:t>Two sprinklers* x 7 minutes</a:t>
            </a:r>
          </a:p>
          <a:p>
            <a:pPr marL="1198563" lvl="3" indent="-633413">
              <a:buClr>
                <a:schemeClr val="accent2">
                  <a:lumMod val="75000"/>
                </a:schemeClr>
              </a:buClr>
              <a:buFont typeface="Courier New" panose="02070309020205020404" pitchFamily="49" charset="0"/>
              <a:buChar char="o"/>
            </a:pPr>
            <a:r>
              <a:rPr lang="en-US" sz="2400" dirty="0">
                <a:solidFill>
                  <a:schemeClr val="tx1"/>
                </a:solidFill>
                <a:cs typeface="Arial" pitchFamily="34" charset="0"/>
              </a:rPr>
              <a:t>Two- or more story dwelling or more than 2,000 ft</a:t>
            </a:r>
            <a:r>
              <a:rPr lang="en-US" sz="2400" baseline="30000" dirty="0">
                <a:solidFill>
                  <a:schemeClr val="tx1"/>
                </a:solidFill>
                <a:cs typeface="Arial" pitchFamily="34" charset="0"/>
              </a:rPr>
              <a:t>2</a:t>
            </a:r>
          </a:p>
          <a:p>
            <a:pPr marL="1381443" lvl="4" indent="-633413">
              <a:buClr>
                <a:schemeClr val="accent2">
                  <a:lumMod val="75000"/>
                </a:schemeClr>
              </a:buClr>
              <a:buFont typeface="Courier New" panose="02070309020205020404" pitchFamily="49" charset="0"/>
              <a:buChar char="o"/>
            </a:pPr>
            <a:r>
              <a:rPr lang="en-US" sz="2400" dirty="0">
                <a:solidFill>
                  <a:schemeClr val="tx1"/>
                </a:solidFill>
                <a:cs typeface="Arial" pitchFamily="34" charset="0"/>
              </a:rPr>
              <a:t>Two sprinklers* x 10 minutes</a:t>
            </a:r>
          </a:p>
          <a:p>
            <a:pPr marL="574675" indent="-374650">
              <a:buClr>
                <a:schemeClr val="accent2">
                  <a:lumMod val="75000"/>
                </a:schemeClr>
              </a:buClr>
              <a:buFont typeface="Courier New" panose="02070309020205020404" pitchFamily="49" charset="0"/>
              <a:buChar char="o"/>
            </a:pPr>
            <a:r>
              <a:rPr lang="en-US" sz="2400" dirty="0">
                <a:solidFill>
                  <a:schemeClr val="tx1"/>
                </a:solidFill>
                <a:cs typeface="Arial" pitchFamily="34" charset="0"/>
              </a:rPr>
              <a:t>NFPA 13R</a:t>
            </a:r>
          </a:p>
          <a:p>
            <a:pPr marL="1143000" lvl="1" indent="-568325">
              <a:buClr>
                <a:schemeClr val="accent2">
                  <a:lumMod val="75000"/>
                </a:schemeClr>
              </a:buClr>
              <a:buFont typeface="Courier New" panose="02070309020205020404" pitchFamily="49" charset="0"/>
              <a:buChar char="o"/>
            </a:pPr>
            <a:r>
              <a:rPr lang="en-US" sz="2400" dirty="0">
                <a:solidFill>
                  <a:schemeClr val="tx1"/>
                </a:solidFill>
                <a:cs typeface="Arial" pitchFamily="34" charset="0"/>
              </a:rPr>
              <a:t>Four sprinklers x 30 minutes</a:t>
            </a:r>
          </a:p>
        </p:txBody>
      </p:sp>
      <p:sp>
        <p:nvSpPr>
          <p:cNvPr id="6" name="TextBox 5"/>
          <p:cNvSpPr txBox="1"/>
          <p:nvPr/>
        </p:nvSpPr>
        <p:spPr>
          <a:xfrm>
            <a:off x="1399226" y="5563914"/>
            <a:ext cx="5480090" cy="400110"/>
          </a:xfrm>
          <a:prstGeom prst="rect">
            <a:avLst/>
          </a:prstGeom>
          <a:noFill/>
        </p:spPr>
        <p:txBody>
          <a:bodyPr wrap="none" rtlCol="0">
            <a:spAutoFit/>
          </a:bodyPr>
          <a:lstStyle/>
          <a:p>
            <a:r>
              <a:rPr lang="en-US" sz="2000" dirty="0">
                <a:cs typeface="Arial" pitchFamily="34" charset="0"/>
              </a:rPr>
              <a:t>* See exception for single sprinkler in largest room</a:t>
            </a:r>
          </a:p>
        </p:txBody>
      </p:sp>
      <p:pic>
        <p:nvPicPr>
          <p:cNvPr id="5" name="Picture 4" descr="A picture containing indoor, wall, bathroom, house&#10;&#10;Description automatically generated">
            <a:extLst>
              <a:ext uri="{FF2B5EF4-FFF2-40B4-BE49-F238E27FC236}">
                <a16:creationId xmlns:a16="http://schemas.microsoft.com/office/drawing/2014/main" id="{A1ADDBF1-9205-5468-7CBB-D62B4B20F89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944649" y="1772920"/>
            <a:ext cx="2937471" cy="4423486"/>
          </a:xfrm>
          <a:prstGeom prst="rect">
            <a:avLst/>
          </a:prstGeom>
          <a:ln>
            <a:solidFill>
              <a:schemeClr val="accent2">
                <a:lumMod val="75000"/>
              </a:schemeClr>
            </a:solidFill>
          </a:ln>
        </p:spPr>
      </p:pic>
    </p:spTree>
    <p:extLst>
      <p:ext uri="{BB962C8B-B14F-4D97-AF65-F5344CB8AC3E}">
        <p14:creationId xmlns:p14="http://schemas.microsoft.com/office/powerpoint/2010/main" val="4030207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87465-FE69-625B-84B3-6F25941D754C}"/>
              </a:ext>
            </a:extLst>
          </p:cNvPr>
          <p:cNvSpPr>
            <a:spLocks noGrp="1"/>
          </p:cNvSpPr>
          <p:nvPr>
            <p:ph type="title"/>
          </p:nvPr>
        </p:nvSpPr>
        <p:spPr>
          <a:xfrm>
            <a:off x="457199" y="594359"/>
            <a:ext cx="3509320" cy="2286000"/>
          </a:xfrm>
        </p:spPr>
        <p:txBody>
          <a:bodyPr/>
          <a:lstStyle/>
          <a:p>
            <a:r>
              <a:rPr lang="en-US" b="1" dirty="0"/>
              <a:t>DETAILED DESIGN</a:t>
            </a:r>
          </a:p>
        </p:txBody>
      </p:sp>
      <p:pic>
        <p:nvPicPr>
          <p:cNvPr id="3" name="Content Placeholder 2" descr="A picture containing device, meter, wall, pipe&#10;&#10;Description automatically generated">
            <a:extLst>
              <a:ext uri="{FF2B5EF4-FFF2-40B4-BE49-F238E27FC236}">
                <a16:creationId xmlns:a16="http://schemas.microsoft.com/office/drawing/2014/main" id="{172C2179-E6CF-1029-1C36-486315FD15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6648" y="1085493"/>
            <a:ext cx="6249352" cy="4687014"/>
          </a:xfrm>
          <a:ln>
            <a:solidFill>
              <a:schemeClr val="accent2">
                <a:lumMod val="75000"/>
              </a:schemeClr>
            </a:solidFill>
          </a:ln>
        </p:spPr>
      </p:pic>
      <p:sp>
        <p:nvSpPr>
          <p:cNvPr id="6" name="Text Placeholder 5">
            <a:extLst>
              <a:ext uri="{FF2B5EF4-FFF2-40B4-BE49-F238E27FC236}">
                <a16:creationId xmlns:a16="http://schemas.microsoft.com/office/drawing/2014/main" id="{6931251A-2B28-2B41-F1E0-85B2B90C4E49}"/>
              </a:ext>
            </a:extLst>
          </p:cNvPr>
          <p:cNvSpPr>
            <a:spLocks noGrp="1"/>
          </p:cNvSpPr>
          <p:nvPr>
            <p:ph type="body" sz="half" idx="2"/>
          </p:nvPr>
        </p:nvSpPr>
        <p:spPr/>
        <p:txBody>
          <a:bodyPr/>
          <a:lstStyle/>
          <a:p>
            <a:r>
              <a:rPr lang="en-US" b="1" dirty="0"/>
              <a:t>MODULE NO. 4</a:t>
            </a:r>
          </a:p>
        </p:txBody>
      </p:sp>
    </p:spTree>
    <p:extLst>
      <p:ext uri="{BB962C8B-B14F-4D97-AF65-F5344CB8AC3E}">
        <p14:creationId xmlns:p14="http://schemas.microsoft.com/office/powerpoint/2010/main" val="28247462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normAutofit/>
          </a:bodyPr>
          <a:lstStyle/>
          <a:p>
            <a:r>
              <a:rPr lang="en-US" sz="4400" b="1" dirty="0">
                <a:latin typeface="+mn-lt"/>
                <a:cs typeface="Arial" pitchFamily="34" charset="0"/>
              </a:rPr>
              <a:t>System Types</a:t>
            </a:r>
          </a:p>
        </p:txBody>
      </p:sp>
      <p:sp>
        <p:nvSpPr>
          <p:cNvPr id="171011" name="Rectangle 3"/>
          <p:cNvSpPr>
            <a:spLocks noGrp="1" noChangeArrowheads="1"/>
          </p:cNvSpPr>
          <p:nvPr>
            <p:ph idx="4294967295"/>
          </p:nvPr>
        </p:nvSpPr>
        <p:spPr bwMode="auto">
          <a:xfrm>
            <a:off x="4651274" y="1913229"/>
            <a:ext cx="7205446" cy="4525962"/>
          </a:xfrm>
          <a:noFill/>
          <a:ln>
            <a:miter lim="800000"/>
            <a:headEnd/>
            <a:tailEnd/>
          </a:ln>
        </p:spPr>
        <p:txBody>
          <a:bodyPr vert="horz" wrap="square" lIns="91440" tIns="45720" rIns="91440" bIns="45720" numCol="1" rtlCol="0" anchor="t" anchorCtr="0" compatLnSpc="1">
            <a:prstTxWarp prst="textNoShape">
              <a:avLst/>
            </a:prstTxWarp>
            <a:noAutofit/>
          </a:bodyPr>
          <a:lstStyle/>
          <a:p>
            <a:r>
              <a:rPr lang="en-US" sz="2800" dirty="0">
                <a:cs typeface="Arial" pitchFamily="34" charset="0"/>
              </a:rPr>
              <a:t>Wet pipe</a:t>
            </a:r>
          </a:p>
          <a:p>
            <a:pPr lvl="1"/>
            <a:r>
              <a:rPr lang="en-US" sz="2400" dirty="0">
                <a:cs typeface="Arial" pitchFamily="34" charset="0"/>
              </a:rPr>
              <a:t>Where temperature ≥ 40°F  can be maintained</a:t>
            </a:r>
          </a:p>
          <a:p>
            <a:r>
              <a:rPr lang="en-US" sz="2800" dirty="0">
                <a:cs typeface="Arial" pitchFamily="34" charset="0"/>
              </a:rPr>
              <a:t>Dry pipe</a:t>
            </a:r>
          </a:p>
          <a:p>
            <a:pPr lvl="1"/>
            <a:r>
              <a:rPr lang="en-US" sz="2400" dirty="0">
                <a:cs typeface="Arial" pitchFamily="34" charset="0"/>
              </a:rPr>
              <a:t>Must have sprinklers listed for dry-pipe systems</a:t>
            </a:r>
          </a:p>
          <a:p>
            <a:r>
              <a:rPr lang="en-US" sz="2800" dirty="0">
                <a:cs typeface="Arial" pitchFamily="34" charset="0"/>
              </a:rPr>
              <a:t>Pre-action</a:t>
            </a:r>
          </a:p>
          <a:p>
            <a:pPr lvl="1"/>
            <a:r>
              <a:rPr lang="en-US" sz="2400" dirty="0">
                <a:cs typeface="Arial" pitchFamily="34" charset="0"/>
              </a:rPr>
              <a:t>Must have sprinklers listed for dry-pipe systems</a:t>
            </a:r>
          </a:p>
          <a:p>
            <a:r>
              <a:rPr lang="en-US" sz="2800" dirty="0">
                <a:cs typeface="Arial" pitchFamily="34" charset="0"/>
              </a:rPr>
              <a:t>Water/Antifreeze</a:t>
            </a:r>
          </a:p>
          <a:p>
            <a:pPr lvl="1"/>
            <a:r>
              <a:rPr lang="en-US" sz="2400" dirty="0">
                <a:cs typeface="Arial" pitchFamily="34" charset="0"/>
              </a:rPr>
              <a:t>Food grade </a:t>
            </a:r>
            <a:r>
              <a:rPr lang="en-US" sz="2400" dirty="0" err="1">
                <a:cs typeface="Arial" pitchFamily="34" charset="0"/>
              </a:rPr>
              <a:t>glycerine</a:t>
            </a:r>
            <a:endParaRPr lang="en-US" sz="2400" dirty="0">
              <a:cs typeface="Arial" pitchFamily="34" charset="0"/>
            </a:endParaRPr>
          </a:p>
          <a:p>
            <a:pPr lvl="1"/>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214121" y="1819753"/>
            <a:ext cx="2971800" cy="4465925"/>
          </a:xfrm>
          <a:prstGeom prst="rect">
            <a:avLst/>
          </a:prstGeom>
          <a:noFill/>
          <a:ln w="9525">
            <a:solidFill>
              <a:schemeClr val="accent2">
                <a:lumMod val="75000"/>
              </a:schemeClr>
            </a:solidFill>
            <a:miter lim="800000"/>
            <a:headEnd/>
            <a:tailEnd/>
          </a:ln>
          <a:effectLst/>
        </p:spPr>
      </p:pic>
    </p:spTree>
    <p:extLst>
      <p:ext uri="{BB962C8B-B14F-4D97-AF65-F5344CB8AC3E}">
        <p14:creationId xmlns:p14="http://schemas.microsoft.com/office/powerpoint/2010/main" val="1279301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F7C22-74DA-F977-0ECD-4DEC0C88E384}"/>
              </a:ext>
            </a:extLst>
          </p:cNvPr>
          <p:cNvSpPr>
            <a:spLocks noGrp="1"/>
          </p:cNvSpPr>
          <p:nvPr>
            <p:ph type="title"/>
          </p:nvPr>
        </p:nvSpPr>
        <p:spPr/>
        <p:txBody>
          <a:bodyPr>
            <a:normAutofit/>
          </a:bodyPr>
          <a:lstStyle/>
          <a:p>
            <a:r>
              <a:rPr lang="en-US" sz="4000" dirty="0"/>
              <a:t>System Types (cont’d)</a:t>
            </a:r>
          </a:p>
        </p:txBody>
      </p:sp>
      <p:sp>
        <p:nvSpPr>
          <p:cNvPr id="3" name="Content Placeholder 2">
            <a:extLst>
              <a:ext uri="{FF2B5EF4-FFF2-40B4-BE49-F238E27FC236}">
                <a16:creationId xmlns:a16="http://schemas.microsoft.com/office/drawing/2014/main" id="{DA88C510-E0A9-0F27-8531-597C66D1CC65}"/>
              </a:ext>
            </a:extLst>
          </p:cNvPr>
          <p:cNvSpPr>
            <a:spLocks noGrp="1"/>
          </p:cNvSpPr>
          <p:nvPr>
            <p:ph idx="1"/>
          </p:nvPr>
        </p:nvSpPr>
        <p:spPr>
          <a:xfrm>
            <a:off x="4155439" y="1932940"/>
            <a:ext cx="7213600" cy="4023360"/>
          </a:xfrm>
        </p:spPr>
        <p:txBody>
          <a:bodyPr>
            <a:normAutofit/>
          </a:bodyPr>
          <a:lstStyle/>
          <a:p>
            <a:pPr marL="457200" indent="-457200">
              <a:buClr>
                <a:schemeClr val="accent2">
                  <a:lumMod val="75000"/>
                </a:schemeClr>
              </a:buClr>
              <a:buFont typeface="Courier New" panose="02070309020205020404" pitchFamily="49" charset="0"/>
              <a:buChar char="o"/>
            </a:pPr>
            <a:r>
              <a:rPr lang="en-US" sz="2800" dirty="0"/>
              <a:t>Network</a:t>
            </a:r>
          </a:p>
          <a:p>
            <a:pPr marL="749808" lvl="1" indent="-457200">
              <a:buClr>
                <a:schemeClr val="accent2">
                  <a:lumMod val="75000"/>
                </a:schemeClr>
              </a:buClr>
              <a:buFont typeface="Courier New" panose="02070309020205020404" pitchFamily="49" charset="0"/>
              <a:buChar char="o"/>
            </a:pPr>
            <a:r>
              <a:rPr lang="en-US" sz="2400" dirty="0"/>
              <a:t>Each sprinkler served by three separate paths</a:t>
            </a:r>
          </a:p>
          <a:p>
            <a:pPr marL="932688" lvl="2" indent="-457200">
              <a:buClr>
                <a:schemeClr val="accent2">
                  <a:lumMod val="75000"/>
                </a:schemeClr>
              </a:buClr>
              <a:buFont typeface="Courier New" panose="02070309020205020404" pitchFamily="49" charset="0"/>
              <a:buChar char="o"/>
            </a:pPr>
            <a:r>
              <a:rPr lang="en-US" sz="1800" dirty="0" err="1"/>
              <a:t>Aquasafe</a:t>
            </a:r>
            <a:r>
              <a:rPr lang="en-US" sz="1800" baseline="30000" dirty="0"/>
              <a:t>®</a:t>
            </a:r>
            <a:r>
              <a:rPr lang="en-US" sz="1800" dirty="0"/>
              <a:t>/Viega</a:t>
            </a:r>
            <a:r>
              <a:rPr lang="en-US" sz="1800" baseline="30000" dirty="0"/>
              <a:t>®</a:t>
            </a:r>
          </a:p>
          <a:p>
            <a:pPr marL="457200" indent="-457200">
              <a:buClr>
                <a:schemeClr val="accent2">
                  <a:lumMod val="75000"/>
                </a:schemeClr>
              </a:buClr>
              <a:buFont typeface="Courier New" panose="02070309020205020404" pitchFamily="49" charset="0"/>
              <a:buChar char="o"/>
            </a:pPr>
            <a:r>
              <a:rPr lang="en-US" sz="2800" dirty="0"/>
              <a:t>Multi-purpose</a:t>
            </a:r>
          </a:p>
          <a:p>
            <a:pPr marL="749808" lvl="1" indent="-457200">
              <a:buClr>
                <a:schemeClr val="accent2">
                  <a:lumMod val="75000"/>
                </a:schemeClr>
              </a:buClr>
              <a:buFont typeface="Courier New" panose="02070309020205020404" pitchFamily="49" charset="0"/>
              <a:buChar char="o"/>
            </a:pPr>
            <a:r>
              <a:rPr lang="en-US" sz="2400" dirty="0"/>
              <a:t>Fire protection and domestic in excess of single fixture</a:t>
            </a:r>
          </a:p>
          <a:p>
            <a:pPr marL="457200" indent="-457200">
              <a:buClr>
                <a:schemeClr val="accent2">
                  <a:lumMod val="75000"/>
                </a:schemeClr>
              </a:buClr>
              <a:buFont typeface="Courier New" panose="02070309020205020404" pitchFamily="49" charset="0"/>
              <a:buChar char="o"/>
            </a:pPr>
            <a:r>
              <a:rPr lang="en-US" sz="2800" dirty="0"/>
              <a:t>Passive purge</a:t>
            </a:r>
          </a:p>
          <a:p>
            <a:pPr marL="749808" lvl="1" indent="-457200">
              <a:buClr>
                <a:schemeClr val="accent2">
                  <a:lumMod val="75000"/>
                </a:schemeClr>
              </a:buClr>
              <a:buFont typeface="Courier New" panose="02070309020205020404" pitchFamily="49" charset="0"/>
              <a:buChar char="o"/>
            </a:pPr>
            <a:r>
              <a:rPr lang="en-US" sz="2400" dirty="0"/>
              <a:t>Fire protection and single toilet</a:t>
            </a:r>
          </a:p>
          <a:p>
            <a:pPr marL="749808" lvl="1" indent="-457200">
              <a:buClr>
                <a:schemeClr val="accent2">
                  <a:lumMod val="75000"/>
                </a:schemeClr>
              </a:buClr>
              <a:buFont typeface="Courier New" panose="02070309020205020404" pitchFamily="49" charset="0"/>
              <a:buChar char="o"/>
            </a:pPr>
            <a:endParaRPr lang="en-US" sz="2400" dirty="0"/>
          </a:p>
        </p:txBody>
      </p:sp>
      <p:sp>
        <p:nvSpPr>
          <p:cNvPr id="4" name="Slide Number Placeholder 3">
            <a:extLst>
              <a:ext uri="{FF2B5EF4-FFF2-40B4-BE49-F238E27FC236}">
                <a16:creationId xmlns:a16="http://schemas.microsoft.com/office/drawing/2014/main" id="{74108B7A-7F0B-C9A4-059D-81C6AF38DA23}"/>
              </a:ext>
            </a:extLst>
          </p:cNvPr>
          <p:cNvSpPr>
            <a:spLocks noGrp="1"/>
          </p:cNvSpPr>
          <p:nvPr>
            <p:ph type="sldNum" sz="quarter" idx="12"/>
          </p:nvPr>
        </p:nvSpPr>
        <p:spPr/>
        <p:txBody>
          <a:bodyPr/>
          <a:lstStyle/>
          <a:p>
            <a:fld id="{FCCC9066-DBE8-4CF8-8A1C-2EBC87DF690F}" type="slidenum">
              <a:rPr lang="en-US" smtClean="0"/>
              <a:t>55</a:t>
            </a:fld>
            <a:endParaRPr lang="en-US" dirty="0"/>
          </a:p>
        </p:txBody>
      </p:sp>
      <p:pic>
        <p:nvPicPr>
          <p:cNvPr id="8" name="Picture 7" descr="Close-up of a sprinkler system&#10;&#10;Description automatically generated with medium confidence">
            <a:extLst>
              <a:ext uri="{FF2B5EF4-FFF2-40B4-BE49-F238E27FC236}">
                <a16:creationId xmlns:a16="http://schemas.microsoft.com/office/drawing/2014/main" id="{9FD88E9A-D8E6-6E09-99ED-BD90C05C1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330" y="1932940"/>
            <a:ext cx="2990850" cy="3987800"/>
          </a:xfrm>
          <a:prstGeom prst="rect">
            <a:avLst/>
          </a:prstGeom>
          <a:ln>
            <a:solidFill>
              <a:schemeClr val="accent2">
                <a:lumMod val="75000"/>
              </a:schemeClr>
            </a:solidFill>
          </a:ln>
        </p:spPr>
      </p:pic>
    </p:spTree>
    <p:extLst>
      <p:ext uri="{BB962C8B-B14F-4D97-AF65-F5344CB8AC3E}">
        <p14:creationId xmlns:p14="http://schemas.microsoft.com/office/powerpoint/2010/main" val="17889711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mn-lt"/>
                <a:cs typeface="Arial" pitchFamily="34" charset="0"/>
              </a:rPr>
              <a:t>System Layouts</a:t>
            </a:r>
          </a:p>
        </p:txBody>
      </p:sp>
      <p:sp>
        <p:nvSpPr>
          <p:cNvPr id="3" name="Content Placeholder 2"/>
          <p:cNvSpPr>
            <a:spLocks noGrp="1"/>
          </p:cNvSpPr>
          <p:nvPr>
            <p:ph idx="4294967295"/>
          </p:nvPr>
        </p:nvSpPr>
        <p:spPr>
          <a:xfrm>
            <a:off x="1220833" y="3475358"/>
            <a:ext cx="8229600" cy="4525962"/>
          </a:xfrm>
          <a:ln>
            <a:noFill/>
          </a:ln>
        </p:spPr>
        <p:txBody>
          <a:bodyPr/>
          <a:lstStyle/>
          <a:p>
            <a:r>
              <a:rPr lang="en-US" dirty="0">
                <a:cs typeface="Arial" pitchFamily="34" charset="0"/>
              </a:rPr>
              <a:t>Tree</a:t>
            </a:r>
          </a:p>
        </p:txBody>
      </p:sp>
      <p:grpSp>
        <p:nvGrpSpPr>
          <p:cNvPr id="4" name="Group 3"/>
          <p:cNvGrpSpPr/>
          <p:nvPr/>
        </p:nvGrpSpPr>
        <p:grpSpPr>
          <a:xfrm>
            <a:off x="3399949" y="1857708"/>
            <a:ext cx="5453062" cy="4395787"/>
            <a:chOff x="1862138" y="1928813"/>
            <a:chExt cx="5453062" cy="4395787"/>
          </a:xfrm>
        </p:grpSpPr>
        <p:grpSp>
          <p:nvGrpSpPr>
            <p:cNvPr id="66" name="Group 65"/>
            <p:cNvGrpSpPr/>
            <p:nvPr/>
          </p:nvGrpSpPr>
          <p:grpSpPr>
            <a:xfrm>
              <a:off x="1862138" y="1928813"/>
              <a:ext cx="5453062" cy="4395787"/>
              <a:chOff x="1633538" y="1928813"/>
              <a:chExt cx="5414962" cy="4167187"/>
            </a:xfrm>
            <a:solidFill>
              <a:schemeClr val="bg1"/>
            </a:solidFill>
          </p:grpSpPr>
          <p:cxnSp>
            <p:nvCxnSpPr>
              <p:cNvPr id="14" name="Straight Connector 13"/>
              <p:cNvCxnSpPr/>
              <p:nvPr/>
            </p:nvCxnSpPr>
            <p:spPr>
              <a:xfrm rot="16200000" flipH="1">
                <a:off x="2247900" y="3924300"/>
                <a:ext cx="3962400" cy="76200"/>
              </a:xfrm>
              <a:prstGeom prst="line">
                <a:avLst/>
              </a:prstGeom>
              <a:grpFill/>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24200" y="1981200"/>
                <a:ext cx="2438400" cy="0"/>
              </a:xfrm>
              <a:prstGeom prst="line">
                <a:avLst/>
              </a:prstGeom>
              <a:grpFill/>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48000" y="2743200"/>
                <a:ext cx="3962400" cy="0"/>
              </a:xfrm>
              <a:prstGeom prst="line">
                <a:avLst/>
              </a:prstGeom>
              <a:grpFill/>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76400" y="3733800"/>
                <a:ext cx="3962400" cy="0"/>
              </a:xfrm>
              <a:prstGeom prst="line">
                <a:avLst/>
              </a:prstGeom>
              <a:grpFill/>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2514600" y="4191000"/>
                <a:ext cx="1219200" cy="0"/>
              </a:xfrm>
              <a:prstGeom prst="line">
                <a:avLst/>
              </a:prstGeom>
              <a:grpFill/>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5105400" y="3733800"/>
                <a:ext cx="1066800" cy="0"/>
              </a:xfrm>
              <a:prstGeom prst="line">
                <a:avLst/>
              </a:prstGeom>
              <a:grpFill/>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38800" y="3200400"/>
                <a:ext cx="1371600" cy="0"/>
              </a:xfrm>
              <a:prstGeom prst="line">
                <a:avLst/>
              </a:prstGeom>
              <a:grpFill/>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38800" y="4267200"/>
                <a:ext cx="1371600" cy="0"/>
              </a:xfrm>
              <a:prstGeom prst="line">
                <a:avLst/>
              </a:prstGeom>
              <a:grpFill/>
              <a:ln>
                <a:solidFill>
                  <a:srgbClr val="D4382C"/>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3067050" y="1928813"/>
                <a:ext cx="76200" cy="76200"/>
              </a:xfrm>
              <a:prstGeom prst="ellipse">
                <a:avLst/>
              </a:prstGeom>
              <a:grp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524500" y="1943100"/>
                <a:ext cx="76200" cy="76200"/>
              </a:xfrm>
              <a:prstGeom prst="ellipse">
                <a:avLst/>
              </a:prstGeom>
              <a:grp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033713" y="2700338"/>
                <a:ext cx="76200" cy="76200"/>
              </a:xfrm>
              <a:prstGeom prst="ellipse">
                <a:avLst/>
              </a:prstGeom>
              <a:grp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967538" y="2695575"/>
                <a:ext cx="76200" cy="76200"/>
              </a:xfrm>
              <a:prstGeom prst="ellipse">
                <a:avLst/>
              </a:prstGeom>
              <a:grp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967538" y="3162300"/>
                <a:ext cx="76200" cy="76200"/>
              </a:xfrm>
              <a:prstGeom prst="ellipse">
                <a:avLst/>
              </a:prstGeom>
              <a:grp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876800" y="3686175"/>
                <a:ext cx="76200" cy="76200"/>
              </a:xfrm>
              <a:prstGeom prst="ellipse">
                <a:avLst/>
              </a:prstGeom>
              <a:grp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972300" y="4233863"/>
                <a:ext cx="76200" cy="76200"/>
              </a:xfrm>
              <a:prstGeom prst="ellipse">
                <a:avLst/>
              </a:prstGeom>
              <a:grp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633538" y="3686175"/>
                <a:ext cx="76200" cy="76200"/>
              </a:xfrm>
              <a:prstGeom prst="ellipse">
                <a:avLst/>
              </a:prstGeom>
              <a:grp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076575" y="4743450"/>
                <a:ext cx="76200" cy="76200"/>
              </a:xfrm>
              <a:prstGeom prst="ellipse">
                <a:avLst/>
              </a:prstGeom>
              <a:grp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090863" y="3538538"/>
                <a:ext cx="76200" cy="76200"/>
              </a:xfrm>
              <a:prstGeom prst="ellipse">
                <a:avLst/>
              </a:prstGeom>
              <a:grp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p:nvPr/>
            </p:nvCxnSpPr>
            <p:spPr>
              <a:xfrm>
                <a:off x="4233863" y="4724400"/>
                <a:ext cx="185737" cy="0"/>
              </a:xfrm>
              <a:prstGeom prst="line">
                <a:avLst/>
              </a:prstGeom>
              <a:grpFill/>
              <a:ln>
                <a:solidFill>
                  <a:srgbClr val="D4382C"/>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4400550" y="4672013"/>
                <a:ext cx="76200" cy="76200"/>
              </a:xfrm>
              <a:prstGeom prst="ellipse">
                <a:avLst/>
              </a:prstGeom>
              <a:grp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16200000" flipH="1">
                <a:off x="3067050" y="4895850"/>
                <a:ext cx="2362200" cy="38100"/>
              </a:xfrm>
              <a:prstGeom prst="line">
                <a:avLst/>
              </a:prstGeom>
              <a:grpFill/>
              <a:ln w="104775">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flipH="1">
                <a:off x="3114675" y="3057525"/>
                <a:ext cx="2190750" cy="38100"/>
              </a:xfrm>
              <a:prstGeom prst="line">
                <a:avLst/>
              </a:prstGeom>
              <a:grpFill/>
              <a:ln w="508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4224339" y="2728912"/>
                <a:ext cx="1343025" cy="9526"/>
              </a:xfrm>
              <a:prstGeom prst="line">
                <a:avLst/>
              </a:prstGeom>
              <a:grpFill/>
              <a:ln w="50800">
                <a:solidFill>
                  <a:srgbClr val="D4382C"/>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529263" y="2695575"/>
                <a:ext cx="76200" cy="76200"/>
              </a:xfrm>
              <a:prstGeom prst="ellipse">
                <a:avLst/>
              </a:prstGeom>
              <a:grp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rot="10800000">
                <a:off x="3124200" y="3733800"/>
                <a:ext cx="1752600" cy="0"/>
              </a:xfrm>
              <a:prstGeom prst="line">
                <a:avLst/>
              </a:prstGeom>
              <a:grpFill/>
              <a:ln w="50800">
                <a:solidFill>
                  <a:srgbClr val="D4382C"/>
                </a:solidFill>
              </a:ln>
            </p:spPr>
            <p:style>
              <a:lnRef idx="1">
                <a:schemeClr val="accent1"/>
              </a:lnRef>
              <a:fillRef idx="0">
                <a:schemeClr val="accent1"/>
              </a:fillRef>
              <a:effectRef idx="0">
                <a:schemeClr val="accent1"/>
              </a:effectRef>
              <a:fontRef idx="minor">
                <a:schemeClr val="tx1"/>
              </a:fontRef>
            </p:style>
          </p:cxnSp>
        </p:grpSp>
        <p:sp>
          <p:nvSpPr>
            <p:cNvPr id="67" name="Oval 66"/>
            <p:cNvSpPr/>
            <p:nvPr/>
          </p:nvSpPr>
          <p:spPr>
            <a:xfrm>
              <a:off x="4419600" y="6096000"/>
              <a:ext cx="228600" cy="228600"/>
            </a:xfrm>
            <a:prstGeom prst="ellipse">
              <a:avLst/>
            </a:prstGeom>
            <a:solidFill>
              <a:schemeClr val="tx1"/>
            </a:solidFill>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124200" y="5943600"/>
              <a:ext cx="1059906" cy="338554"/>
            </a:xfrm>
            <a:prstGeom prst="rect">
              <a:avLst/>
            </a:prstGeom>
            <a:noFill/>
            <a:ln>
              <a:solidFill>
                <a:srgbClr val="D4382C"/>
              </a:solidFill>
            </a:ln>
          </p:spPr>
          <p:txBody>
            <a:bodyPr wrap="none" rtlCol="0">
              <a:spAutoFit/>
            </a:bodyPr>
            <a:lstStyle/>
            <a:p>
              <a:r>
                <a:rPr lang="en-US" sz="1600">
                  <a:solidFill>
                    <a:schemeClr val="tx1">
                      <a:lumMod val="95000"/>
                      <a:lumOff val="5000"/>
                    </a:schemeClr>
                  </a:solidFill>
                  <a:latin typeface="Arial" pitchFamily="34" charset="0"/>
                  <a:cs typeface="Arial" pitchFamily="34" charset="0"/>
                </a:rPr>
                <a:t>Plan view</a:t>
              </a:r>
            </a:p>
          </p:txBody>
        </p:sp>
      </p:grpSp>
    </p:spTree>
    <p:extLst>
      <p:ext uri="{BB962C8B-B14F-4D97-AF65-F5344CB8AC3E}">
        <p14:creationId xmlns:p14="http://schemas.microsoft.com/office/powerpoint/2010/main" val="714116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20520" y="3006726"/>
            <a:ext cx="8229600" cy="4525963"/>
          </a:xfrm>
          <a:ln>
            <a:noFill/>
          </a:ln>
        </p:spPr>
        <p:txBody>
          <a:bodyPr/>
          <a:lstStyle/>
          <a:p>
            <a:r>
              <a:rPr lang="en-US" dirty="0">
                <a:cs typeface="Arial" pitchFamily="34" charset="0"/>
              </a:rPr>
              <a:t>Grid</a:t>
            </a:r>
          </a:p>
        </p:txBody>
      </p:sp>
      <p:grpSp>
        <p:nvGrpSpPr>
          <p:cNvPr id="55" name="Group 54"/>
          <p:cNvGrpSpPr/>
          <p:nvPr/>
        </p:nvGrpSpPr>
        <p:grpSpPr>
          <a:xfrm>
            <a:off x="4090743" y="2083277"/>
            <a:ext cx="3424237" cy="3814763"/>
            <a:chOff x="2690813" y="2076450"/>
            <a:chExt cx="3424237" cy="3814763"/>
          </a:xfrm>
        </p:grpSpPr>
        <p:sp>
          <p:nvSpPr>
            <p:cNvPr id="5" name="Oval 4"/>
            <p:cNvSpPr/>
            <p:nvPr/>
          </p:nvSpPr>
          <p:spPr>
            <a:xfrm>
              <a:off x="5886450" y="5662613"/>
              <a:ext cx="228600" cy="2286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rot="5400000" flipH="1" flipV="1">
              <a:off x="4210051" y="3881439"/>
              <a:ext cx="3562349" cy="0"/>
            </a:xfrm>
            <a:prstGeom prst="line">
              <a:avLst/>
            </a:prstGeom>
            <a:ln w="8255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1091189" y="3690362"/>
              <a:ext cx="3200403" cy="1155"/>
            </a:xfrm>
            <a:prstGeom prst="line">
              <a:avLst/>
            </a:prstGeom>
            <a:ln w="8255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28913" y="5286375"/>
              <a:ext cx="3200400" cy="0"/>
            </a:xfrm>
            <a:prstGeom prst="line">
              <a:avLst/>
            </a:prstGeom>
            <a:ln>
              <a:solidFill>
                <a:srgbClr val="D4382C"/>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3124200" y="5257800"/>
              <a:ext cx="2371724" cy="76200"/>
              <a:chOff x="3195638" y="5257800"/>
              <a:chExt cx="2371724" cy="76200"/>
            </a:xfrm>
          </p:grpSpPr>
          <p:sp>
            <p:nvSpPr>
              <p:cNvPr id="18" name="Oval 17"/>
              <p:cNvSpPr/>
              <p:nvPr/>
            </p:nvSpPr>
            <p:spPr>
              <a:xfrm>
                <a:off x="3195638"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0386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4864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8006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3124200" y="4667250"/>
              <a:ext cx="2371724" cy="76200"/>
              <a:chOff x="3195638" y="5257800"/>
              <a:chExt cx="2371724" cy="76200"/>
            </a:xfrm>
          </p:grpSpPr>
          <p:sp>
            <p:nvSpPr>
              <p:cNvPr id="24" name="Oval 23"/>
              <p:cNvSpPr/>
              <p:nvPr/>
            </p:nvSpPr>
            <p:spPr>
              <a:xfrm>
                <a:off x="3195638"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0386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4864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8006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3124200" y="4152900"/>
              <a:ext cx="2371724" cy="76200"/>
              <a:chOff x="3195638" y="5257800"/>
              <a:chExt cx="2371724" cy="76200"/>
            </a:xfrm>
          </p:grpSpPr>
          <p:sp>
            <p:nvSpPr>
              <p:cNvPr id="29" name="Oval 28"/>
              <p:cNvSpPr/>
              <p:nvPr/>
            </p:nvSpPr>
            <p:spPr>
              <a:xfrm>
                <a:off x="3195638"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0386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4864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8006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3133725" y="3462338"/>
              <a:ext cx="2371724" cy="76200"/>
              <a:chOff x="3195638" y="5257800"/>
              <a:chExt cx="2371724" cy="76200"/>
            </a:xfrm>
          </p:grpSpPr>
          <p:sp>
            <p:nvSpPr>
              <p:cNvPr id="34" name="Oval 33"/>
              <p:cNvSpPr/>
              <p:nvPr/>
            </p:nvSpPr>
            <p:spPr>
              <a:xfrm>
                <a:off x="3195638"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0386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4864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8006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Connector 37"/>
            <p:cNvCxnSpPr/>
            <p:nvPr/>
          </p:nvCxnSpPr>
          <p:spPr>
            <a:xfrm>
              <a:off x="2743200" y="4724400"/>
              <a:ext cx="3200400" cy="0"/>
            </a:xfrm>
            <a:prstGeom prst="line">
              <a:avLst/>
            </a:prstGeom>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743200" y="4191000"/>
              <a:ext cx="3200400" cy="0"/>
            </a:xfrm>
            <a:prstGeom prst="line">
              <a:avLst/>
            </a:prstGeom>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743200" y="3505200"/>
              <a:ext cx="3200400" cy="0"/>
            </a:xfrm>
            <a:prstGeom prst="line">
              <a:avLst/>
            </a:prstGeom>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743200" y="2895600"/>
              <a:ext cx="3200400" cy="0"/>
            </a:xfrm>
            <a:prstGeom prst="line">
              <a:avLst/>
            </a:prstGeom>
            <a:ln>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743200" y="2133600"/>
              <a:ext cx="3200400" cy="0"/>
            </a:xfrm>
            <a:prstGeom prst="line">
              <a:avLst/>
            </a:prstGeom>
            <a:ln>
              <a:solidFill>
                <a:srgbClr val="D4382C"/>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3128963" y="2076450"/>
              <a:ext cx="2371724" cy="76200"/>
              <a:chOff x="3195638" y="5257800"/>
              <a:chExt cx="2371724" cy="76200"/>
            </a:xfrm>
          </p:grpSpPr>
          <p:sp>
            <p:nvSpPr>
              <p:cNvPr id="44" name="Oval 43"/>
              <p:cNvSpPr/>
              <p:nvPr/>
            </p:nvSpPr>
            <p:spPr>
              <a:xfrm>
                <a:off x="3195638"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0386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4864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8006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3133725" y="2843213"/>
              <a:ext cx="2371724" cy="76200"/>
              <a:chOff x="3195638" y="5257800"/>
              <a:chExt cx="2371724" cy="76200"/>
            </a:xfrm>
          </p:grpSpPr>
          <p:sp>
            <p:nvSpPr>
              <p:cNvPr id="49" name="Oval 48"/>
              <p:cNvSpPr/>
              <p:nvPr/>
            </p:nvSpPr>
            <p:spPr>
              <a:xfrm>
                <a:off x="3195638"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0386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4864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800600" y="5257800"/>
                <a:ext cx="80962" cy="76200"/>
              </a:xfrm>
              <a:prstGeom prst="ellipse">
                <a:avLst/>
              </a:prstGeom>
              <a:ln>
                <a:solidFill>
                  <a:srgbClr val="D438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 name="TextBox 52"/>
          <p:cNvSpPr txBox="1"/>
          <p:nvPr/>
        </p:nvSpPr>
        <p:spPr>
          <a:xfrm>
            <a:off x="7988689" y="5193506"/>
            <a:ext cx="1059906" cy="338554"/>
          </a:xfrm>
          <a:prstGeom prst="rect">
            <a:avLst/>
          </a:prstGeom>
          <a:noFill/>
          <a:ln>
            <a:noFill/>
          </a:ln>
        </p:spPr>
        <p:txBody>
          <a:bodyPr wrap="none" rtlCol="0">
            <a:spAutoFit/>
          </a:bodyPr>
          <a:lstStyle/>
          <a:p>
            <a:r>
              <a:rPr lang="en-US" sz="1600">
                <a:solidFill>
                  <a:schemeClr val="tx1">
                    <a:lumMod val="95000"/>
                    <a:lumOff val="5000"/>
                  </a:schemeClr>
                </a:solidFill>
                <a:latin typeface="Arial" pitchFamily="34" charset="0"/>
                <a:cs typeface="Arial" pitchFamily="34" charset="0"/>
              </a:rPr>
              <a:t>Plan view</a:t>
            </a:r>
          </a:p>
        </p:txBody>
      </p:sp>
      <p:sp>
        <p:nvSpPr>
          <p:cNvPr id="6" name="Title 5">
            <a:extLst>
              <a:ext uri="{FF2B5EF4-FFF2-40B4-BE49-F238E27FC236}">
                <a16:creationId xmlns:a16="http://schemas.microsoft.com/office/drawing/2014/main" id="{3EE2B22B-3EC4-DFEF-893B-87CC50ADA2BC}"/>
              </a:ext>
            </a:extLst>
          </p:cNvPr>
          <p:cNvSpPr>
            <a:spLocks noGrp="1"/>
          </p:cNvSpPr>
          <p:nvPr>
            <p:ph type="title"/>
          </p:nvPr>
        </p:nvSpPr>
        <p:spPr/>
        <p:txBody>
          <a:bodyPr/>
          <a:lstStyle/>
          <a:p>
            <a:r>
              <a:rPr lang="en-US" sz="4800" b="1" dirty="0">
                <a:latin typeface="+mn-lt"/>
                <a:cs typeface="Arial" pitchFamily="34" charset="0"/>
              </a:rPr>
              <a:t>System Layouts</a:t>
            </a:r>
            <a:endParaRPr lang="en-US" dirty="0"/>
          </a:p>
        </p:txBody>
      </p:sp>
    </p:spTree>
    <p:extLst>
      <p:ext uri="{BB962C8B-B14F-4D97-AF65-F5344CB8AC3E}">
        <p14:creationId xmlns:p14="http://schemas.microsoft.com/office/powerpoint/2010/main" val="13549075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normAutofit/>
          </a:bodyPr>
          <a:lstStyle/>
          <a:p>
            <a:r>
              <a:rPr lang="en-US" b="1" dirty="0">
                <a:effectLst>
                  <a:outerShdw blurRad="38100" dist="38100" dir="2700000" algn="tl">
                    <a:srgbClr val="000000">
                      <a:alpha val="43137"/>
                    </a:srgbClr>
                  </a:outerShdw>
                </a:effectLst>
                <a:latin typeface="+mn-lt"/>
                <a:cs typeface="Arial" pitchFamily="34" charset="0"/>
              </a:rPr>
              <a:t>Network or Multipurpose</a:t>
            </a:r>
          </a:p>
        </p:txBody>
      </p:sp>
      <p:grpSp>
        <p:nvGrpSpPr>
          <p:cNvPr id="5" name="Group 4"/>
          <p:cNvGrpSpPr/>
          <p:nvPr/>
        </p:nvGrpSpPr>
        <p:grpSpPr>
          <a:xfrm>
            <a:off x="6694906" y="1835265"/>
            <a:ext cx="3510154" cy="4305300"/>
            <a:chOff x="5122863" y="1485900"/>
            <a:chExt cx="3352800" cy="4191000"/>
          </a:xfrm>
        </p:grpSpPr>
        <p:grpSp>
          <p:nvGrpSpPr>
            <p:cNvPr id="2" name="Group 13"/>
            <p:cNvGrpSpPr>
              <a:grpSpLocks/>
            </p:cNvGrpSpPr>
            <p:nvPr/>
          </p:nvGrpSpPr>
          <p:grpSpPr bwMode="auto">
            <a:xfrm>
              <a:off x="5122863" y="1485900"/>
              <a:ext cx="3352800" cy="4191000"/>
              <a:chOff x="3168" y="960"/>
              <a:chExt cx="2112" cy="2640"/>
            </a:xfrm>
          </p:grpSpPr>
          <p:sp>
            <p:nvSpPr>
              <p:cNvPr id="192517" name="Rectangle 5"/>
              <p:cNvSpPr>
                <a:spLocks noChangeArrowheads="1"/>
              </p:cNvSpPr>
              <p:nvPr/>
            </p:nvSpPr>
            <p:spPr bwMode="auto">
              <a:xfrm>
                <a:off x="3168" y="960"/>
                <a:ext cx="2112" cy="2640"/>
              </a:xfrm>
              <a:prstGeom prst="rect">
                <a:avLst/>
              </a:prstGeom>
              <a:noFill/>
              <a:ln w="38100" algn="ctr">
                <a:solidFill>
                  <a:schemeClr val="bg1"/>
                </a:solidFill>
                <a:miter lim="800000"/>
                <a:headEnd/>
                <a:tailEnd/>
              </a:ln>
              <a:effectLst/>
            </p:spPr>
            <p:txBody>
              <a:bodyPr wrap="none" anchor="ctr"/>
              <a:lstStyle/>
              <a:p>
                <a:endParaRPr lang="en-US"/>
              </a:p>
            </p:txBody>
          </p:sp>
          <p:sp>
            <p:nvSpPr>
              <p:cNvPr id="192518" name="Line 6"/>
              <p:cNvSpPr>
                <a:spLocks noChangeShapeType="1"/>
              </p:cNvSpPr>
              <p:nvPr/>
            </p:nvSpPr>
            <p:spPr bwMode="auto">
              <a:xfrm>
                <a:off x="3168" y="1776"/>
                <a:ext cx="912" cy="0"/>
              </a:xfrm>
              <a:prstGeom prst="line">
                <a:avLst/>
              </a:prstGeom>
              <a:noFill/>
              <a:ln w="38100">
                <a:solidFill>
                  <a:schemeClr val="bg1"/>
                </a:solidFill>
                <a:round/>
                <a:headEnd/>
                <a:tailEnd/>
              </a:ln>
              <a:effectLst/>
            </p:spPr>
            <p:txBody>
              <a:bodyPr wrap="none"/>
              <a:lstStyle/>
              <a:p>
                <a:endParaRPr lang="en-US"/>
              </a:p>
            </p:txBody>
          </p:sp>
          <p:sp>
            <p:nvSpPr>
              <p:cNvPr id="192519" name="Line 7"/>
              <p:cNvSpPr>
                <a:spLocks noChangeShapeType="1"/>
              </p:cNvSpPr>
              <p:nvPr/>
            </p:nvSpPr>
            <p:spPr bwMode="auto">
              <a:xfrm>
                <a:off x="3168" y="2448"/>
                <a:ext cx="912" cy="0"/>
              </a:xfrm>
              <a:prstGeom prst="line">
                <a:avLst/>
              </a:prstGeom>
              <a:noFill/>
              <a:ln w="38100">
                <a:solidFill>
                  <a:schemeClr val="bg1"/>
                </a:solidFill>
                <a:round/>
                <a:headEnd/>
                <a:tailEnd/>
              </a:ln>
              <a:effectLst/>
            </p:spPr>
            <p:txBody>
              <a:bodyPr wrap="none"/>
              <a:lstStyle/>
              <a:p>
                <a:endParaRPr lang="en-US"/>
              </a:p>
            </p:txBody>
          </p:sp>
          <p:sp>
            <p:nvSpPr>
              <p:cNvPr id="192520" name="Line 8"/>
              <p:cNvSpPr>
                <a:spLocks noChangeShapeType="1"/>
              </p:cNvSpPr>
              <p:nvPr/>
            </p:nvSpPr>
            <p:spPr bwMode="auto">
              <a:xfrm>
                <a:off x="4464" y="2832"/>
                <a:ext cx="816" cy="0"/>
              </a:xfrm>
              <a:prstGeom prst="line">
                <a:avLst/>
              </a:prstGeom>
              <a:noFill/>
              <a:ln w="38100">
                <a:solidFill>
                  <a:schemeClr val="bg1"/>
                </a:solidFill>
                <a:round/>
                <a:headEnd/>
                <a:tailEnd/>
              </a:ln>
              <a:effectLst/>
            </p:spPr>
            <p:txBody>
              <a:bodyPr wrap="none"/>
              <a:lstStyle/>
              <a:p>
                <a:endParaRPr lang="en-US"/>
              </a:p>
            </p:txBody>
          </p:sp>
          <p:sp>
            <p:nvSpPr>
              <p:cNvPr id="192521" name="Line 9"/>
              <p:cNvSpPr>
                <a:spLocks noChangeShapeType="1"/>
              </p:cNvSpPr>
              <p:nvPr/>
            </p:nvSpPr>
            <p:spPr bwMode="auto">
              <a:xfrm>
                <a:off x="4464" y="2016"/>
                <a:ext cx="816" cy="0"/>
              </a:xfrm>
              <a:prstGeom prst="line">
                <a:avLst/>
              </a:prstGeom>
              <a:noFill/>
              <a:ln w="38100">
                <a:solidFill>
                  <a:schemeClr val="bg1"/>
                </a:solidFill>
                <a:round/>
                <a:headEnd/>
                <a:tailEnd/>
              </a:ln>
              <a:effectLst/>
            </p:spPr>
            <p:txBody>
              <a:bodyPr wrap="none"/>
              <a:lstStyle/>
              <a:p>
                <a:endParaRPr lang="en-US"/>
              </a:p>
            </p:txBody>
          </p:sp>
          <p:sp>
            <p:nvSpPr>
              <p:cNvPr id="192522" name="Line 10"/>
              <p:cNvSpPr>
                <a:spLocks noChangeShapeType="1"/>
              </p:cNvSpPr>
              <p:nvPr/>
            </p:nvSpPr>
            <p:spPr bwMode="auto">
              <a:xfrm>
                <a:off x="4080" y="1776"/>
                <a:ext cx="0" cy="528"/>
              </a:xfrm>
              <a:prstGeom prst="line">
                <a:avLst/>
              </a:prstGeom>
              <a:noFill/>
              <a:ln w="38100">
                <a:solidFill>
                  <a:schemeClr val="bg1"/>
                </a:solidFill>
                <a:round/>
                <a:headEnd/>
                <a:tailEnd/>
              </a:ln>
              <a:effectLst/>
            </p:spPr>
            <p:txBody>
              <a:bodyPr wrap="none"/>
              <a:lstStyle/>
              <a:p>
                <a:endParaRPr lang="en-US"/>
              </a:p>
            </p:txBody>
          </p:sp>
          <p:sp>
            <p:nvSpPr>
              <p:cNvPr id="192523" name="Line 11"/>
              <p:cNvSpPr>
                <a:spLocks noChangeShapeType="1"/>
              </p:cNvSpPr>
              <p:nvPr/>
            </p:nvSpPr>
            <p:spPr bwMode="auto">
              <a:xfrm>
                <a:off x="4464" y="2016"/>
                <a:ext cx="0" cy="528"/>
              </a:xfrm>
              <a:prstGeom prst="line">
                <a:avLst/>
              </a:prstGeom>
              <a:noFill/>
              <a:ln w="38100">
                <a:solidFill>
                  <a:schemeClr val="bg1"/>
                </a:solidFill>
                <a:round/>
                <a:headEnd/>
                <a:tailEnd/>
              </a:ln>
              <a:effectLst/>
            </p:spPr>
            <p:txBody>
              <a:bodyPr wrap="none"/>
              <a:lstStyle/>
              <a:p>
                <a:endParaRPr lang="en-US"/>
              </a:p>
            </p:txBody>
          </p:sp>
          <p:sp>
            <p:nvSpPr>
              <p:cNvPr id="192524" name="Line 12"/>
              <p:cNvSpPr>
                <a:spLocks noChangeShapeType="1"/>
              </p:cNvSpPr>
              <p:nvPr/>
            </p:nvSpPr>
            <p:spPr bwMode="auto">
              <a:xfrm>
                <a:off x="4464" y="960"/>
                <a:ext cx="0" cy="768"/>
              </a:xfrm>
              <a:prstGeom prst="line">
                <a:avLst/>
              </a:prstGeom>
              <a:noFill/>
              <a:ln w="38100">
                <a:solidFill>
                  <a:schemeClr val="bg1"/>
                </a:solidFill>
                <a:round/>
                <a:headEnd/>
                <a:tailEnd/>
              </a:ln>
              <a:effectLst/>
            </p:spPr>
            <p:txBody>
              <a:bodyPr wrap="none"/>
              <a:lstStyle/>
              <a:p>
                <a:endParaRPr lang="en-US"/>
              </a:p>
            </p:txBody>
          </p:sp>
        </p:grpSp>
        <p:sp>
          <p:nvSpPr>
            <p:cNvPr id="192539" name="Freeform 27"/>
            <p:cNvSpPr>
              <a:spLocks/>
            </p:cNvSpPr>
            <p:nvPr/>
          </p:nvSpPr>
          <p:spPr bwMode="auto">
            <a:xfrm>
              <a:off x="5140326" y="1917700"/>
              <a:ext cx="3071812" cy="3251200"/>
            </a:xfrm>
            <a:custGeom>
              <a:avLst/>
              <a:gdLst/>
              <a:ahLst/>
              <a:cxnLst>
                <a:cxn ang="0">
                  <a:pos x="0" y="594"/>
                </a:cxn>
                <a:cxn ang="0">
                  <a:pos x="421" y="585"/>
                </a:cxn>
                <a:cxn ang="0">
                  <a:pos x="503" y="503"/>
                </a:cxn>
                <a:cxn ang="0">
                  <a:pos x="586" y="110"/>
                </a:cxn>
                <a:cxn ang="0">
                  <a:pos x="814" y="0"/>
                </a:cxn>
                <a:cxn ang="0">
                  <a:pos x="1472" y="9"/>
                </a:cxn>
                <a:cxn ang="0">
                  <a:pos x="1555" y="55"/>
                </a:cxn>
                <a:cxn ang="0">
                  <a:pos x="1610" y="119"/>
                </a:cxn>
                <a:cxn ang="0">
                  <a:pos x="1628" y="549"/>
                </a:cxn>
                <a:cxn ang="0">
                  <a:pos x="1655" y="905"/>
                </a:cxn>
                <a:cxn ang="0">
                  <a:pos x="1573" y="2048"/>
                </a:cxn>
                <a:cxn ang="0">
                  <a:pos x="759" y="2011"/>
                </a:cxn>
                <a:cxn ang="0">
                  <a:pos x="375" y="1966"/>
                </a:cxn>
                <a:cxn ang="0">
                  <a:pos x="320" y="1929"/>
                </a:cxn>
                <a:cxn ang="0">
                  <a:pos x="275" y="1883"/>
                </a:cxn>
                <a:cxn ang="0">
                  <a:pos x="320" y="1627"/>
                </a:cxn>
                <a:cxn ang="0">
                  <a:pos x="366" y="1545"/>
                </a:cxn>
                <a:cxn ang="0">
                  <a:pos x="384" y="1518"/>
                </a:cxn>
                <a:cxn ang="0">
                  <a:pos x="403" y="1490"/>
                </a:cxn>
                <a:cxn ang="0">
                  <a:pos x="430" y="1408"/>
                </a:cxn>
                <a:cxn ang="0">
                  <a:pos x="439" y="1381"/>
                </a:cxn>
                <a:cxn ang="0">
                  <a:pos x="357" y="777"/>
                </a:cxn>
                <a:cxn ang="0">
                  <a:pos x="165" y="613"/>
                </a:cxn>
                <a:cxn ang="0">
                  <a:pos x="19" y="603"/>
                </a:cxn>
                <a:cxn ang="0">
                  <a:pos x="165" y="603"/>
                </a:cxn>
              </a:cxnLst>
              <a:rect l="0" t="0" r="r" b="b"/>
              <a:pathLst>
                <a:path w="1935" h="2048">
                  <a:moveTo>
                    <a:pt x="0" y="594"/>
                  </a:moveTo>
                  <a:cubicBezTo>
                    <a:pt x="141" y="602"/>
                    <a:pt x="281" y="612"/>
                    <a:pt x="421" y="585"/>
                  </a:cubicBezTo>
                  <a:cubicBezTo>
                    <a:pt x="456" y="562"/>
                    <a:pt x="480" y="538"/>
                    <a:pt x="503" y="503"/>
                  </a:cubicBezTo>
                  <a:cubicBezTo>
                    <a:pt x="505" y="451"/>
                    <a:pt x="448" y="154"/>
                    <a:pt x="586" y="110"/>
                  </a:cubicBezTo>
                  <a:cubicBezTo>
                    <a:pt x="648" y="45"/>
                    <a:pt x="728" y="17"/>
                    <a:pt x="814" y="0"/>
                  </a:cubicBezTo>
                  <a:cubicBezTo>
                    <a:pt x="1033" y="3"/>
                    <a:pt x="1253" y="3"/>
                    <a:pt x="1472" y="9"/>
                  </a:cubicBezTo>
                  <a:cubicBezTo>
                    <a:pt x="1504" y="10"/>
                    <a:pt x="1555" y="55"/>
                    <a:pt x="1555" y="55"/>
                  </a:cubicBezTo>
                  <a:cubicBezTo>
                    <a:pt x="1572" y="80"/>
                    <a:pt x="1588" y="98"/>
                    <a:pt x="1610" y="119"/>
                  </a:cubicBezTo>
                  <a:cubicBezTo>
                    <a:pt x="1662" y="275"/>
                    <a:pt x="1613" y="119"/>
                    <a:pt x="1628" y="549"/>
                  </a:cubicBezTo>
                  <a:cubicBezTo>
                    <a:pt x="1632" y="667"/>
                    <a:pt x="1636" y="789"/>
                    <a:pt x="1655" y="905"/>
                  </a:cubicBezTo>
                  <a:cubicBezTo>
                    <a:pt x="1652" y="1287"/>
                    <a:pt x="1935" y="1927"/>
                    <a:pt x="1573" y="2048"/>
                  </a:cubicBezTo>
                  <a:cubicBezTo>
                    <a:pt x="1301" y="2039"/>
                    <a:pt x="1030" y="2023"/>
                    <a:pt x="759" y="2011"/>
                  </a:cubicBezTo>
                  <a:cubicBezTo>
                    <a:pt x="630" y="1997"/>
                    <a:pt x="503" y="1980"/>
                    <a:pt x="375" y="1966"/>
                  </a:cubicBezTo>
                  <a:cubicBezTo>
                    <a:pt x="357" y="1954"/>
                    <a:pt x="338" y="1941"/>
                    <a:pt x="320" y="1929"/>
                  </a:cubicBezTo>
                  <a:cubicBezTo>
                    <a:pt x="302" y="1917"/>
                    <a:pt x="275" y="1883"/>
                    <a:pt x="275" y="1883"/>
                  </a:cubicBezTo>
                  <a:cubicBezTo>
                    <a:pt x="279" y="1807"/>
                    <a:pt x="259" y="1692"/>
                    <a:pt x="320" y="1627"/>
                  </a:cubicBezTo>
                  <a:cubicBezTo>
                    <a:pt x="337" y="1580"/>
                    <a:pt x="325" y="1607"/>
                    <a:pt x="366" y="1545"/>
                  </a:cubicBezTo>
                  <a:cubicBezTo>
                    <a:pt x="372" y="1536"/>
                    <a:pt x="378" y="1527"/>
                    <a:pt x="384" y="1518"/>
                  </a:cubicBezTo>
                  <a:cubicBezTo>
                    <a:pt x="390" y="1509"/>
                    <a:pt x="403" y="1490"/>
                    <a:pt x="403" y="1490"/>
                  </a:cubicBezTo>
                  <a:cubicBezTo>
                    <a:pt x="424" y="1426"/>
                    <a:pt x="415" y="1453"/>
                    <a:pt x="430" y="1408"/>
                  </a:cubicBezTo>
                  <a:cubicBezTo>
                    <a:pt x="433" y="1399"/>
                    <a:pt x="439" y="1381"/>
                    <a:pt x="439" y="1381"/>
                  </a:cubicBezTo>
                  <a:cubicBezTo>
                    <a:pt x="467" y="1184"/>
                    <a:pt x="543" y="901"/>
                    <a:pt x="357" y="777"/>
                  </a:cubicBezTo>
                  <a:cubicBezTo>
                    <a:pt x="311" y="708"/>
                    <a:pt x="234" y="659"/>
                    <a:pt x="165" y="613"/>
                  </a:cubicBezTo>
                  <a:cubicBezTo>
                    <a:pt x="124" y="586"/>
                    <a:pt x="19" y="652"/>
                    <a:pt x="19" y="603"/>
                  </a:cubicBezTo>
                  <a:cubicBezTo>
                    <a:pt x="19" y="554"/>
                    <a:pt x="116" y="603"/>
                    <a:pt x="165" y="603"/>
                  </a:cubicBezTo>
                </a:path>
              </a:pathLst>
            </a:custGeom>
            <a:noFill/>
            <a:ln w="38100" cap="flat" cmpd="sng">
              <a:solidFill>
                <a:schemeClr val="accent4">
                  <a:lumMod val="75000"/>
                </a:schemeClr>
              </a:solidFill>
              <a:prstDash val="solid"/>
              <a:round/>
              <a:headEnd type="none" w="med" len="med"/>
              <a:tailEnd type="none" w="med" len="med"/>
            </a:ln>
            <a:effectLst/>
          </p:spPr>
          <p:txBody>
            <a:bodyPr wrap="none"/>
            <a:lstStyle/>
            <a:p>
              <a:endParaRPr lang="en-US"/>
            </a:p>
          </p:txBody>
        </p:sp>
        <p:sp>
          <p:nvSpPr>
            <p:cNvPr id="192540" name="Line 28"/>
            <p:cNvSpPr>
              <a:spLocks noChangeShapeType="1"/>
            </p:cNvSpPr>
            <p:nvPr/>
          </p:nvSpPr>
          <p:spPr bwMode="auto">
            <a:xfrm flipH="1">
              <a:off x="6951663" y="3390900"/>
              <a:ext cx="838200" cy="0"/>
            </a:xfrm>
            <a:prstGeom prst="line">
              <a:avLst/>
            </a:prstGeom>
            <a:noFill/>
            <a:ln w="38100">
              <a:solidFill>
                <a:schemeClr val="accent4">
                  <a:lumMod val="75000"/>
                </a:schemeClr>
              </a:solidFill>
              <a:round/>
              <a:headEnd/>
              <a:tailEnd/>
            </a:ln>
            <a:effectLst/>
          </p:spPr>
          <p:txBody>
            <a:bodyPr wrap="none"/>
            <a:lstStyle/>
            <a:p>
              <a:endParaRPr lang="en-US"/>
            </a:p>
          </p:txBody>
        </p:sp>
        <p:sp>
          <p:nvSpPr>
            <p:cNvPr id="192541" name="Oval 29"/>
            <p:cNvSpPr>
              <a:spLocks noChangeArrowheads="1"/>
            </p:cNvSpPr>
            <p:nvPr/>
          </p:nvSpPr>
          <p:spPr bwMode="auto">
            <a:xfrm>
              <a:off x="5884863" y="49911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sp>
          <p:nvSpPr>
            <p:cNvPr id="192542" name="Oval 30"/>
            <p:cNvSpPr>
              <a:spLocks noChangeArrowheads="1"/>
            </p:cNvSpPr>
            <p:nvPr/>
          </p:nvSpPr>
          <p:spPr bwMode="auto">
            <a:xfrm>
              <a:off x="7637463" y="50673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sp>
          <p:nvSpPr>
            <p:cNvPr id="192543" name="Oval 31"/>
            <p:cNvSpPr>
              <a:spLocks noChangeArrowheads="1"/>
            </p:cNvSpPr>
            <p:nvPr/>
          </p:nvSpPr>
          <p:spPr bwMode="auto">
            <a:xfrm>
              <a:off x="7713663" y="37719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sp>
          <p:nvSpPr>
            <p:cNvPr id="192544" name="Oval 32"/>
            <p:cNvSpPr>
              <a:spLocks noChangeArrowheads="1"/>
            </p:cNvSpPr>
            <p:nvPr/>
          </p:nvSpPr>
          <p:spPr bwMode="auto">
            <a:xfrm>
              <a:off x="6875463" y="33147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sp>
          <p:nvSpPr>
            <p:cNvPr id="192545" name="Oval 33"/>
            <p:cNvSpPr>
              <a:spLocks noChangeArrowheads="1"/>
            </p:cNvSpPr>
            <p:nvPr/>
          </p:nvSpPr>
          <p:spPr bwMode="auto">
            <a:xfrm>
              <a:off x="5732463" y="32385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sp>
          <p:nvSpPr>
            <p:cNvPr id="192546" name="Oval 34"/>
            <p:cNvSpPr>
              <a:spLocks noChangeArrowheads="1"/>
            </p:cNvSpPr>
            <p:nvPr/>
          </p:nvSpPr>
          <p:spPr bwMode="auto">
            <a:xfrm>
              <a:off x="6037263" y="19431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sp>
          <p:nvSpPr>
            <p:cNvPr id="192547" name="Oval 35"/>
            <p:cNvSpPr>
              <a:spLocks noChangeArrowheads="1"/>
            </p:cNvSpPr>
            <p:nvPr/>
          </p:nvSpPr>
          <p:spPr bwMode="auto">
            <a:xfrm>
              <a:off x="7637463" y="22479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grpSp>
      <p:grpSp>
        <p:nvGrpSpPr>
          <p:cNvPr id="4" name="Group 3"/>
          <p:cNvGrpSpPr/>
          <p:nvPr/>
        </p:nvGrpSpPr>
        <p:grpSpPr>
          <a:xfrm>
            <a:off x="1773139" y="1880985"/>
            <a:ext cx="3427143" cy="4378960"/>
            <a:chOff x="762000" y="1562100"/>
            <a:chExt cx="3352800" cy="4191000"/>
          </a:xfrm>
        </p:grpSpPr>
        <p:grpSp>
          <p:nvGrpSpPr>
            <p:cNvPr id="3" name="Group 14"/>
            <p:cNvGrpSpPr>
              <a:grpSpLocks/>
            </p:cNvGrpSpPr>
            <p:nvPr/>
          </p:nvGrpSpPr>
          <p:grpSpPr bwMode="auto">
            <a:xfrm>
              <a:off x="762000" y="1562100"/>
              <a:ext cx="3352800" cy="4191000"/>
              <a:chOff x="3168" y="960"/>
              <a:chExt cx="2112" cy="2640"/>
            </a:xfrm>
          </p:grpSpPr>
          <p:sp>
            <p:nvSpPr>
              <p:cNvPr id="192527" name="Rectangle 15"/>
              <p:cNvSpPr>
                <a:spLocks noChangeArrowheads="1"/>
              </p:cNvSpPr>
              <p:nvPr/>
            </p:nvSpPr>
            <p:spPr bwMode="auto">
              <a:xfrm>
                <a:off x="3168" y="960"/>
                <a:ext cx="2112" cy="2640"/>
              </a:xfrm>
              <a:prstGeom prst="rect">
                <a:avLst/>
              </a:prstGeom>
              <a:noFill/>
              <a:ln w="38100" algn="ctr">
                <a:solidFill>
                  <a:schemeClr val="bg1"/>
                </a:solidFill>
                <a:miter lim="800000"/>
                <a:headEnd/>
                <a:tailEnd/>
              </a:ln>
              <a:effectLst/>
            </p:spPr>
            <p:txBody>
              <a:bodyPr wrap="none" anchor="ctr"/>
              <a:lstStyle/>
              <a:p>
                <a:endParaRPr lang="en-US"/>
              </a:p>
            </p:txBody>
          </p:sp>
          <p:sp>
            <p:nvSpPr>
              <p:cNvPr id="192528" name="Line 16"/>
              <p:cNvSpPr>
                <a:spLocks noChangeShapeType="1"/>
              </p:cNvSpPr>
              <p:nvPr/>
            </p:nvSpPr>
            <p:spPr bwMode="auto">
              <a:xfrm>
                <a:off x="3168" y="1776"/>
                <a:ext cx="912" cy="0"/>
              </a:xfrm>
              <a:prstGeom prst="line">
                <a:avLst/>
              </a:prstGeom>
              <a:noFill/>
              <a:ln w="38100">
                <a:solidFill>
                  <a:schemeClr val="bg1"/>
                </a:solidFill>
                <a:round/>
                <a:headEnd/>
                <a:tailEnd/>
              </a:ln>
              <a:effectLst/>
            </p:spPr>
            <p:txBody>
              <a:bodyPr wrap="none"/>
              <a:lstStyle/>
              <a:p>
                <a:endParaRPr lang="en-US"/>
              </a:p>
            </p:txBody>
          </p:sp>
          <p:sp>
            <p:nvSpPr>
              <p:cNvPr id="192529" name="Line 17"/>
              <p:cNvSpPr>
                <a:spLocks noChangeShapeType="1"/>
              </p:cNvSpPr>
              <p:nvPr/>
            </p:nvSpPr>
            <p:spPr bwMode="auto">
              <a:xfrm>
                <a:off x="3168" y="2448"/>
                <a:ext cx="912" cy="0"/>
              </a:xfrm>
              <a:prstGeom prst="line">
                <a:avLst/>
              </a:prstGeom>
              <a:noFill/>
              <a:ln w="38100">
                <a:solidFill>
                  <a:schemeClr val="bg1"/>
                </a:solidFill>
                <a:round/>
                <a:headEnd/>
                <a:tailEnd/>
              </a:ln>
              <a:effectLst/>
            </p:spPr>
            <p:txBody>
              <a:bodyPr wrap="none"/>
              <a:lstStyle/>
              <a:p>
                <a:endParaRPr lang="en-US"/>
              </a:p>
            </p:txBody>
          </p:sp>
          <p:sp>
            <p:nvSpPr>
              <p:cNvPr id="192530" name="Line 18"/>
              <p:cNvSpPr>
                <a:spLocks noChangeShapeType="1"/>
              </p:cNvSpPr>
              <p:nvPr/>
            </p:nvSpPr>
            <p:spPr bwMode="auto">
              <a:xfrm>
                <a:off x="4464" y="2832"/>
                <a:ext cx="816" cy="0"/>
              </a:xfrm>
              <a:prstGeom prst="line">
                <a:avLst/>
              </a:prstGeom>
              <a:noFill/>
              <a:ln w="38100">
                <a:solidFill>
                  <a:schemeClr val="bg1"/>
                </a:solidFill>
                <a:round/>
                <a:headEnd/>
                <a:tailEnd/>
              </a:ln>
              <a:effectLst/>
            </p:spPr>
            <p:txBody>
              <a:bodyPr wrap="none"/>
              <a:lstStyle/>
              <a:p>
                <a:endParaRPr lang="en-US"/>
              </a:p>
            </p:txBody>
          </p:sp>
          <p:sp>
            <p:nvSpPr>
              <p:cNvPr id="192531" name="Line 19"/>
              <p:cNvSpPr>
                <a:spLocks noChangeShapeType="1"/>
              </p:cNvSpPr>
              <p:nvPr/>
            </p:nvSpPr>
            <p:spPr bwMode="auto">
              <a:xfrm>
                <a:off x="4464" y="2016"/>
                <a:ext cx="816" cy="0"/>
              </a:xfrm>
              <a:prstGeom prst="line">
                <a:avLst/>
              </a:prstGeom>
              <a:noFill/>
              <a:ln w="38100">
                <a:solidFill>
                  <a:schemeClr val="bg1"/>
                </a:solidFill>
                <a:round/>
                <a:headEnd/>
                <a:tailEnd/>
              </a:ln>
              <a:effectLst/>
            </p:spPr>
            <p:txBody>
              <a:bodyPr wrap="none"/>
              <a:lstStyle/>
              <a:p>
                <a:endParaRPr lang="en-US"/>
              </a:p>
            </p:txBody>
          </p:sp>
          <p:sp>
            <p:nvSpPr>
              <p:cNvPr id="192532" name="Line 20"/>
              <p:cNvSpPr>
                <a:spLocks noChangeShapeType="1"/>
              </p:cNvSpPr>
              <p:nvPr/>
            </p:nvSpPr>
            <p:spPr bwMode="auto">
              <a:xfrm>
                <a:off x="4080" y="1776"/>
                <a:ext cx="0" cy="528"/>
              </a:xfrm>
              <a:prstGeom prst="line">
                <a:avLst/>
              </a:prstGeom>
              <a:noFill/>
              <a:ln w="38100">
                <a:solidFill>
                  <a:schemeClr val="bg1"/>
                </a:solidFill>
                <a:round/>
                <a:headEnd/>
                <a:tailEnd/>
              </a:ln>
              <a:effectLst/>
            </p:spPr>
            <p:txBody>
              <a:bodyPr wrap="none"/>
              <a:lstStyle/>
              <a:p>
                <a:endParaRPr lang="en-US"/>
              </a:p>
            </p:txBody>
          </p:sp>
          <p:sp>
            <p:nvSpPr>
              <p:cNvPr id="192533" name="Line 21"/>
              <p:cNvSpPr>
                <a:spLocks noChangeShapeType="1"/>
              </p:cNvSpPr>
              <p:nvPr/>
            </p:nvSpPr>
            <p:spPr bwMode="auto">
              <a:xfrm>
                <a:off x="4464" y="2016"/>
                <a:ext cx="0" cy="528"/>
              </a:xfrm>
              <a:prstGeom prst="line">
                <a:avLst/>
              </a:prstGeom>
              <a:noFill/>
              <a:ln w="38100">
                <a:solidFill>
                  <a:schemeClr val="bg1"/>
                </a:solidFill>
                <a:round/>
                <a:headEnd/>
                <a:tailEnd/>
              </a:ln>
              <a:effectLst/>
            </p:spPr>
            <p:txBody>
              <a:bodyPr wrap="none"/>
              <a:lstStyle/>
              <a:p>
                <a:endParaRPr lang="en-US"/>
              </a:p>
            </p:txBody>
          </p:sp>
          <p:sp>
            <p:nvSpPr>
              <p:cNvPr id="192534" name="Line 22"/>
              <p:cNvSpPr>
                <a:spLocks noChangeShapeType="1"/>
              </p:cNvSpPr>
              <p:nvPr/>
            </p:nvSpPr>
            <p:spPr bwMode="auto">
              <a:xfrm>
                <a:off x="4464" y="960"/>
                <a:ext cx="0" cy="768"/>
              </a:xfrm>
              <a:prstGeom prst="line">
                <a:avLst/>
              </a:prstGeom>
              <a:noFill/>
              <a:ln w="38100">
                <a:solidFill>
                  <a:schemeClr val="bg1"/>
                </a:solidFill>
                <a:round/>
                <a:headEnd/>
                <a:tailEnd/>
              </a:ln>
              <a:effectLst/>
            </p:spPr>
            <p:txBody>
              <a:bodyPr wrap="none"/>
              <a:lstStyle/>
              <a:p>
                <a:endParaRPr lang="en-US"/>
              </a:p>
            </p:txBody>
          </p:sp>
        </p:grpSp>
        <p:sp>
          <p:nvSpPr>
            <p:cNvPr id="192548" name="Oval 36"/>
            <p:cNvSpPr>
              <a:spLocks noChangeArrowheads="1"/>
            </p:cNvSpPr>
            <p:nvPr/>
          </p:nvSpPr>
          <p:spPr bwMode="auto">
            <a:xfrm>
              <a:off x="1524000" y="20193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sp>
          <p:nvSpPr>
            <p:cNvPr id="192549" name="Oval 37"/>
            <p:cNvSpPr>
              <a:spLocks noChangeArrowheads="1"/>
            </p:cNvSpPr>
            <p:nvPr/>
          </p:nvSpPr>
          <p:spPr bwMode="auto">
            <a:xfrm>
              <a:off x="3276600" y="21717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sp>
          <p:nvSpPr>
            <p:cNvPr id="192550" name="Oval 38"/>
            <p:cNvSpPr>
              <a:spLocks noChangeArrowheads="1"/>
            </p:cNvSpPr>
            <p:nvPr/>
          </p:nvSpPr>
          <p:spPr bwMode="auto">
            <a:xfrm>
              <a:off x="2438400" y="33147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sp>
          <p:nvSpPr>
            <p:cNvPr id="192551" name="Oval 39"/>
            <p:cNvSpPr>
              <a:spLocks noChangeArrowheads="1"/>
            </p:cNvSpPr>
            <p:nvPr/>
          </p:nvSpPr>
          <p:spPr bwMode="auto">
            <a:xfrm>
              <a:off x="1295400" y="32385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sp>
          <p:nvSpPr>
            <p:cNvPr id="192552" name="Oval 40"/>
            <p:cNvSpPr>
              <a:spLocks noChangeArrowheads="1"/>
            </p:cNvSpPr>
            <p:nvPr/>
          </p:nvSpPr>
          <p:spPr bwMode="auto">
            <a:xfrm>
              <a:off x="3429000" y="36957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sp>
          <p:nvSpPr>
            <p:cNvPr id="192553" name="Oval 41"/>
            <p:cNvSpPr>
              <a:spLocks noChangeArrowheads="1"/>
            </p:cNvSpPr>
            <p:nvPr/>
          </p:nvSpPr>
          <p:spPr bwMode="auto">
            <a:xfrm>
              <a:off x="3124200" y="50673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sp>
          <p:nvSpPr>
            <p:cNvPr id="192554" name="Oval 42"/>
            <p:cNvSpPr>
              <a:spLocks noChangeArrowheads="1"/>
            </p:cNvSpPr>
            <p:nvPr/>
          </p:nvSpPr>
          <p:spPr bwMode="auto">
            <a:xfrm>
              <a:off x="1447800" y="4991100"/>
              <a:ext cx="152400" cy="152400"/>
            </a:xfrm>
            <a:prstGeom prst="ellipse">
              <a:avLst/>
            </a:prstGeom>
            <a:solidFill>
              <a:schemeClr val="accent1"/>
            </a:solidFill>
            <a:ln w="38100" algn="ctr">
              <a:solidFill>
                <a:schemeClr val="bg2">
                  <a:lumMod val="20000"/>
                  <a:lumOff val="80000"/>
                </a:schemeClr>
              </a:solidFill>
              <a:round/>
              <a:headEnd/>
              <a:tailEnd/>
            </a:ln>
            <a:effectLst/>
          </p:spPr>
          <p:txBody>
            <a:bodyPr wrap="none" anchor="ctr"/>
            <a:lstStyle/>
            <a:p>
              <a:endParaRPr lang="en-US"/>
            </a:p>
          </p:txBody>
        </p:sp>
        <p:sp>
          <p:nvSpPr>
            <p:cNvPr id="192555" name="Freeform 43"/>
            <p:cNvSpPr>
              <a:spLocks/>
            </p:cNvSpPr>
            <p:nvPr/>
          </p:nvSpPr>
          <p:spPr bwMode="auto">
            <a:xfrm>
              <a:off x="1447800" y="2247900"/>
              <a:ext cx="1828800" cy="990600"/>
            </a:xfrm>
            <a:custGeom>
              <a:avLst/>
              <a:gdLst/>
              <a:ahLst/>
              <a:cxnLst>
                <a:cxn ang="0">
                  <a:pos x="0" y="624"/>
                </a:cxn>
                <a:cxn ang="0">
                  <a:pos x="1152" y="0"/>
                </a:cxn>
              </a:cxnLst>
              <a:rect l="0" t="0" r="r" b="b"/>
              <a:pathLst>
                <a:path w="1152" h="624">
                  <a:moveTo>
                    <a:pt x="0" y="624"/>
                  </a:moveTo>
                  <a:cubicBezTo>
                    <a:pt x="480" y="364"/>
                    <a:pt x="960" y="104"/>
                    <a:pt x="1152" y="0"/>
                  </a:cubicBezTo>
                </a:path>
              </a:pathLst>
            </a:custGeom>
            <a:noFill/>
            <a:ln w="28575" cap="flat" cmpd="sng">
              <a:solidFill>
                <a:schemeClr val="hlink"/>
              </a:solidFill>
              <a:prstDash val="solid"/>
              <a:round/>
              <a:headEnd type="none" w="med" len="med"/>
              <a:tailEnd type="none" w="med" len="med"/>
            </a:ln>
            <a:effectLst/>
          </p:spPr>
          <p:txBody>
            <a:bodyPr wrap="none"/>
            <a:lstStyle/>
            <a:p>
              <a:endParaRPr lang="en-US"/>
            </a:p>
          </p:txBody>
        </p:sp>
        <p:sp>
          <p:nvSpPr>
            <p:cNvPr id="192556" name="Freeform 44"/>
            <p:cNvSpPr>
              <a:spLocks/>
            </p:cNvSpPr>
            <p:nvPr/>
          </p:nvSpPr>
          <p:spPr bwMode="auto">
            <a:xfrm flipV="1">
              <a:off x="1676400" y="2095500"/>
              <a:ext cx="1600200" cy="152400"/>
            </a:xfrm>
            <a:custGeom>
              <a:avLst/>
              <a:gdLst/>
              <a:ahLst/>
              <a:cxnLst>
                <a:cxn ang="0">
                  <a:pos x="0" y="624"/>
                </a:cxn>
                <a:cxn ang="0">
                  <a:pos x="1152" y="0"/>
                </a:cxn>
              </a:cxnLst>
              <a:rect l="0" t="0" r="r" b="b"/>
              <a:pathLst>
                <a:path w="1152" h="624">
                  <a:moveTo>
                    <a:pt x="0" y="624"/>
                  </a:moveTo>
                  <a:cubicBezTo>
                    <a:pt x="480" y="364"/>
                    <a:pt x="960" y="104"/>
                    <a:pt x="1152" y="0"/>
                  </a:cubicBezTo>
                </a:path>
              </a:pathLst>
            </a:custGeom>
            <a:noFill/>
            <a:ln w="28575" cap="flat" cmpd="sng">
              <a:solidFill>
                <a:schemeClr val="hlink"/>
              </a:solidFill>
              <a:prstDash val="solid"/>
              <a:round/>
              <a:headEnd type="none" w="med" len="med"/>
              <a:tailEnd type="none" w="med" len="med"/>
            </a:ln>
            <a:effectLst/>
          </p:spPr>
          <p:txBody>
            <a:bodyPr wrap="none"/>
            <a:lstStyle/>
            <a:p>
              <a:endParaRPr lang="en-US"/>
            </a:p>
          </p:txBody>
        </p:sp>
        <p:sp>
          <p:nvSpPr>
            <p:cNvPr id="192557" name="Freeform 45"/>
            <p:cNvSpPr>
              <a:spLocks/>
            </p:cNvSpPr>
            <p:nvPr/>
          </p:nvSpPr>
          <p:spPr bwMode="auto">
            <a:xfrm flipV="1">
              <a:off x="1371600" y="3390900"/>
              <a:ext cx="152400" cy="1600200"/>
            </a:xfrm>
            <a:custGeom>
              <a:avLst/>
              <a:gdLst/>
              <a:ahLst/>
              <a:cxnLst>
                <a:cxn ang="0">
                  <a:pos x="0" y="624"/>
                </a:cxn>
                <a:cxn ang="0">
                  <a:pos x="1152" y="0"/>
                </a:cxn>
              </a:cxnLst>
              <a:rect l="0" t="0" r="r" b="b"/>
              <a:pathLst>
                <a:path w="1152" h="624">
                  <a:moveTo>
                    <a:pt x="0" y="624"/>
                  </a:moveTo>
                  <a:cubicBezTo>
                    <a:pt x="480" y="364"/>
                    <a:pt x="960" y="104"/>
                    <a:pt x="1152" y="0"/>
                  </a:cubicBezTo>
                </a:path>
              </a:pathLst>
            </a:custGeom>
            <a:noFill/>
            <a:ln w="28575" cap="flat" cmpd="sng">
              <a:solidFill>
                <a:srgbClr val="FF0000"/>
              </a:solidFill>
              <a:prstDash val="solid"/>
              <a:round/>
              <a:headEnd type="none" w="med" len="med"/>
              <a:tailEnd type="none" w="med" len="med"/>
            </a:ln>
            <a:effectLst/>
          </p:spPr>
          <p:txBody>
            <a:bodyPr wrap="none"/>
            <a:lstStyle/>
            <a:p>
              <a:endParaRPr lang="en-US"/>
            </a:p>
          </p:txBody>
        </p:sp>
        <p:sp>
          <p:nvSpPr>
            <p:cNvPr id="192558" name="Freeform 46"/>
            <p:cNvSpPr>
              <a:spLocks/>
            </p:cNvSpPr>
            <p:nvPr/>
          </p:nvSpPr>
          <p:spPr bwMode="auto">
            <a:xfrm flipH="1" flipV="1">
              <a:off x="1600200" y="3848100"/>
              <a:ext cx="1828800" cy="1143000"/>
            </a:xfrm>
            <a:custGeom>
              <a:avLst/>
              <a:gdLst/>
              <a:ahLst/>
              <a:cxnLst>
                <a:cxn ang="0">
                  <a:pos x="0" y="624"/>
                </a:cxn>
                <a:cxn ang="0">
                  <a:pos x="1152" y="0"/>
                </a:cxn>
              </a:cxnLst>
              <a:rect l="0" t="0" r="r" b="b"/>
              <a:pathLst>
                <a:path w="1152" h="624">
                  <a:moveTo>
                    <a:pt x="0" y="624"/>
                  </a:moveTo>
                  <a:cubicBezTo>
                    <a:pt x="480" y="364"/>
                    <a:pt x="960" y="104"/>
                    <a:pt x="1152" y="0"/>
                  </a:cubicBezTo>
                </a:path>
              </a:pathLst>
            </a:custGeom>
            <a:noFill/>
            <a:ln w="28575" cap="flat" cmpd="sng">
              <a:solidFill>
                <a:schemeClr val="hlink"/>
              </a:solidFill>
              <a:prstDash val="solid"/>
              <a:round/>
              <a:headEnd type="none" w="med" len="med"/>
              <a:tailEnd type="none" w="med" len="med"/>
            </a:ln>
            <a:effectLst/>
          </p:spPr>
          <p:txBody>
            <a:bodyPr wrap="none"/>
            <a:lstStyle/>
            <a:p>
              <a:endParaRPr lang="en-US"/>
            </a:p>
          </p:txBody>
        </p:sp>
        <p:sp>
          <p:nvSpPr>
            <p:cNvPr id="192559" name="Line 47"/>
            <p:cNvSpPr>
              <a:spLocks noChangeShapeType="1"/>
            </p:cNvSpPr>
            <p:nvPr/>
          </p:nvSpPr>
          <p:spPr bwMode="auto">
            <a:xfrm flipH="1">
              <a:off x="762000" y="3314700"/>
              <a:ext cx="533400" cy="0"/>
            </a:xfrm>
            <a:prstGeom prst="line">
              <a:avLst/>
            </a:prstGeom>
            <a:noFill/>
            <a:ln w="38100">
              <a:solidFill>
                <a:schemeClr val="accent1">
                  <a:lumMod val="40000"/>
                  <a:lumOff val="60000"/>
                </a:schemeClr>
              </a:solidFill>
              <a:round/>
              <a:headEnd/>
              <a:tailEnd/>
            </a:ln>
            <a:effectLst/>
          </p:spPr>
          <p:txBody>
            <a:bodyPr wrap="none"/>
            <a:lstStyle/>
            <a:p>
              <a:endParaRPr lang="en-US"/>
            </a:p>
          </p:txBody>
        </p:sp>
        <p:sp>
          <p:nvSpPr>
            <p:cNvPr id="192560" name="Line 48"/>
            <p:cNvSpPr>
              <a:spLocks noChangeShapeType="1"/>
            </p:cNvSpPr>
            <p:nvPr/>
          </p:nvSpPr>
          <p:spPr bwMode="auto">
            <a:xfrm>
              <a:off x="1447800" y="3314700"/>
              <a:ext cx="990600" cy="76200"/>
            </a:xfrm>
            <a:prstGeom prst="line">
              <a:avLst/>
            </a:prstGeom>
            <a:noFill/>
            <a:ln w="28575">
              <a:solidFill>
                <a:schemeClr val="accent6">
                  <a:lumMod val="75000"/>
                </a:schemeClr>
              </a:solidFill>
              <a:round/>
              <a:headEnd/>
              <a:tailEnd/>
            </a:ln>
            <a:effectLst/>
          </p:spPr>
          <p:txBody>
            <a:bodyPr wrap="none"/>
            <a:lstStyle/>
            <a:p>
              <a:endParaRPr lang="en-US"/>
            </a:p>
          </p:txBody>
        </p:sp>
        <p:sp>
          <p:nvSpPr>
            <p:cNvPr id="192561" name="Line 49"/>
            <p:cNvSpPr>
              <a:spLocks noChangeShapeType="1"/>
            </p:cNvSpPr>
            <p:nvPr/>
          </p:nvSpPr>
          <p:spPr bwMode="auto">
            <a:xfrm>
              <a:off x="2590800" y="3467100"/>
              <a:ext cx="838200" cy="228600"/>
            </a:xfrm>
            <a:prstGeom prst="line">
              <a:avLst/>
            </a:prstGeom>
            <a:noFill/>
            <a:ln w="28575">
              <a:solidFill>
                <a:schemeClr val="accent6">
                  <a:lumMod val="75000"/>
                </a:schemeClr>
              </a:solidFill>
              <a:round/>
              <a:headEnd/>
              <a:tailEnd/>
            </a:ln>
            <a:effectLst/>
          </p:spPr>
          <p:txBody>
            <a:bodyPr wrap="none"/>
            <a:lstStyle/>
            <a:p>
              <a:endParaRPr lang="en-US"/>
            </a:p>
          </p:txBody>
        </p:sp>
        <p:sp>
          <p:nvSpPr>
            <p:cNvPr id="192562" name="Line 50"/>
            <p:cNvSpPr>
              <a:spLocks noChangeShapeType="1"/>
            </p:cNvSpPr>
            <p:nvPr/>
          </p:nvSpPr>
          <p:spPr bwMode="auto">
            <a:xfrm>
              <a:off x="3352800" y="2324100"/>
              <a:ext cx="152400" cy="1371600"/>
            </a:xfrm>
            <a:prstGeom prst="line">
              <a:avLst/>
            </a:prstGeom>
            <a:noFill/>
            <a:ln w="28575">
              <a:solidFill>
                <a:schemeClr val="accent6">
                  <a:lumMod val="75000"/>
                </a:schemeClr>
              </a:solidFill>
              <a:round/>
              <a:headEnd/>
              <a:tailEnd/>
            </a:ln>
            <a:effectLst/>
          </p:spPr>
          <p:txBody>
            <a:bodyPr wrap="none"/>
            <a:lstStyle/>
            <a:p>
              <a:endParaRPr lang="en-US"/>
            </a:p>
          </p:txBody>
        </p:sp>
        <p:sp>
          <p:nvSpPr>
            <p:cNvPr id="192563" name="Line 51"/>
            <p:cNvSpPr>
              <a:spLocks noChangeShapeType="1"/>
            </p:cNvSpPr>
            <p:nvPr/>
          </p:nvSpPr>
          <p:spPr bwMode="auto">
            <a:xfrm flipH="1">
              <a:off x="3200400" y="3848100"/>
              <a:ext cx="304800" cy="1219200"/>
            </a:xfrm>
            <a:prstGeom prst="line">
              <a:avLst/>
            </a:prstGeom>
            <a:noFill/>
            <a:ln w="28575">
              <a:solidFill>
                <a:schemeClr val="accent6">
                  <a:lumMod val="75000"/>
                </a:schemeClr>
              </a:solidFill>
              <a:round/>
              <a:headEnd/>
              <a:tailEnd/>
            </a:ln>
            <a:effectLst/>
          </p:spPr>
          <p:txBody>
            <a:bodyPr wrap="none"/>
            <a:lstStyle/>
            <a:p>
              <a:endParaRPr lang="en-US"/>
            </a:p>
          </p:txBody>
        </p:sp>
        <p:sp>
          <p:nvSpPr>
            <p:cNvPr id="192564" name="Line 52"/>
            <p:cNvSpPr>
              <a:spLocks noChangeShapeType="1"/>
            </p:cNvSpPr>
            <p:nvPr/>
          </p:nvSpPr>
          <p:spPr bwMode="auto">
            <a:xfrm>
              <a:off x="1600200" y="5067300"/>
              <a:ext cx="1524000" cy="76200"/>
            </a:xfrm>
            <a:prstGeom prst="line">
              <a:avLst/>
            </a:prstGeom>
            <a:noFill/>
            <a:ln w="6350">
              <a:solidFill>
                <a:srgbClr val="99CCFF"/>
              </a:solidFill>
              <a:round/>
              <a:headEnd/>
              <a:tailEnd/>
            </a:ln>
            <a:effectLst/>
          </p:spPr>
          <p:txBody>
            <a:bodyPr wrap="none"/>
            <a:lstStyle/>
            <a:p>
              <a:endParaRPr lang="en-US"/>
            </a:p>
          </p:txBody>
        </p:sp>
        <p:sp>
          <p:nvSpPr>
            <p:cNvPr id="192565" name="Line 53"/>
            <p:cNvSpPr>
              <a:spLocks noChangeShapeType="1"/>
            </p:cNvSpPr>
            <p:nvPr/>
          </p:nvSpPr>
          <p:spPr bwMode="auto">
            <a:xfrm>
              <a:off x="1447800" y="3390900"/>
              <a:ext cx="1676400" cy="1676400"/>
            </a:xfrm>
            <a:prstGeom prst="line">
              <a:avLst/>
            </a:prstGeom>
            <a:noFill/>
            <a:ln w="6350">
              <a:solidFill>
                <a:srgbClr val="99CCFF"/>
              </a:solidFill>
              <a:round/>
              <a:headEnd/>
              <a:tailEnd/>
            </a:ln>
            <a:effectLst/>
          </p:spPr>
          <p:txBody>
            <a:bodyPr wrap="none"/>
            <a:lstStyle/>
            <a:p>
              <a:endParaRPr lang="en-US"/>
            </a:p>
          </p:txBody>
        </p:sp>
        <p:sp>
          <p:nvSpPr>
            <p:cNvPr id="192566" name="Line 54"/>
            <p:cNvSpPr>
              <a:spLocks noChangeShapeType="1"/>
            </p:cNvSpPr>
            <p:nvPr/>
          </p:nvSpPr>
          <p:spPr bwMode="auto">
            <a:xfrm>
              <a:off x="1600200" y="5067300"/>
              <a:ext cx="1524000" cy="76200"/>
            </a:xfrm>
            <a:prstGeom prst="line">
              <a:avLst/>
            </a:prstGeom>
            <a:noFill/>
            <a:ln w="28575">
              <a:solidFill>
                <a:srgbClr val="99CCFF"/>
              </a:solidFill>
              <a:round/>
              <a:headEnd/>
              <a:tailEnd/>
            </a:ln>
            <a:effectLst/>
          </p:spPr>
          <p:txBody>
            <a:bodyPr wrap="none"/>
            <a:lstStyle/>
            <a:p>
              <a:endParaRPr lang="en-US"/>
            </a:p>
          </p:txBody>
        </p:sp>
        <p:sp>
          <p:nvSpPr>
            <p:cNvPr id="192567" name="Line 55"/>
            <p:cNvSpPr>
              <a:spLocks noChangeShapeType="1"/>
            </p:cNvSpPr>
            <p:nvPr/>
          </p:nvSpPr>
          <p:spPr bwMode="auto">
            <a:xfrm>
              <a:off x="1447800" y="3390900"/>
              <a:ext cx="1676400" cy="1676400"/>
            </a:xfrm>
            <a:prstGeom prst="line">
              <a:avLst/>
            </a:prstGeom>
            <a:noFill/>
            <a:ln w="28575">
              <a:solidFill>
                <a:srgbClr val="99CCFF"/>
              </a:solidFill>
              <a:round/>
              <a:headEnd/>
              <a:tailEnd/>
            </a:ln>
            <a:effectLst/>
          </p:spPr>
          <p:txBody>
            <a:bodyPr wrap="none"/>
            <a:lstStyle/>
            <a:p>
              <a:endParaRPr lang="en-US"/>
            </a:p>
          </p:txBody>
        </p:sp>
        <p:sp>
          <p:nvSpPr>
            <p:cNvPr id="192569" name="Line 57"/>
            <p:cNvSpPr>
              <a:spLocks noChangeShapeType="1"/>
            </p:cNvSpPr>
            <p:nvPr/>
          </p:nvSpPr>
          <p:spPr bwMode="auto">
            <a:xfrm>
              <a:off x="1676400" y="2171700"/>
              <a:ext cx="838200" cy="1143000"/>
            </a:xfrm>
            <a:prstGeom prst="line">
              <a:avLst/>
            </a:prstGeom>
            <a:noFill/>
            <a:ln w="28575">
              <a:solidFill>
                <a:srgbClr val="99CCFF"/>
              </a:solidFill>
              <a:round/>
              <a:headEnd/>
              <a:tailEnd/>
            </a:ln>
            <a:effectLst/>
          </p:spPr>
          <p:txBody>
            <a:bodyPr wrap="none"/>
            <a:lstStyle/>
            <a:p>
              <a:endParaRPr lang="en-US"/>
            </a:p>
          </p:txBody>
        </p:sp>
        <p:sp>
          <p:nvSpPr>
            <p:cNvPr id="192570" name="Line 58"/>
            <p:cNvSpPr>
              <a:spLocks noChangeShapeType="1"/>
            </p:cNvSpPr>
            <p:nvPr/>
          </p:nvSpPr>
          <p:spPr bwMode="auto">
            <a:xfrm flipV="1">
              <a:off x="2514600" y="2324100"/>
              <a:ext cx="762000" cy="990600"/>
            </a:xfrm>
            <a:prstGeom prst="line">
              <a:avLst/>
            </a:prstGeom>
            <a:noFill/>
            <a:ln w="28575">
              <a:solidFill>
                <a:srgbClr val="66FF33"/>
              </a:solidFill>
              <a:round/>
              <a:headEnd/>
              <a:tailEnd/>
            </a:ln>
            <a:effectLst/>
          </p:spPr>
          <p:txBody>
            <a:bodyPr wrap="none"/>
            <a:lstStyle/>
            <a:p>
              <a:endParaRPr lang="en-US"/>
            </a:p>
          </p:txBody>
        </p:sp>
        <p:sp>
          <p:nvSpPr>
            <p:cNvPr id="192571" name="Line 59"/>
            <p:cNvSpPr>
              <a:spLocks noChangeShapeType="1"/>
            </p:cNvSpPr>
            <p:nvPr/>
          </p:nvSpPr>
          <p:spPr bwMode="auto">
            <a:xfrm flipH="1" flipV="1">
              <a:off x="2514600" y="3467100"/>
              <a:ext cx="685800" cy="1600200"/>
            </a:xfrm>
            <a:prstGeom prst="line">
              <a:avLst/>
            </a:prstGeom>
            <a:noFill/>
            <a:ln w="28575">
              <a:solidFill>
                <a:srgbClr val="66FF33"/>
              </a:solidFill>
              <a:round/>
              <a:headEnd/>
              <a:tailEnd/>
            </a:ln>
            <a:effectLst/>
          </p:spPr>
          <p:txBody>
            <a:bodyPr wrap="none"/>
            <a:lstStyle/>
            <a:p>
              <a:endParaRPr lang="en-US"/>
            </a:p>
          </p:txBody>
        </p:sp>
        <p:sp>
          <p:nvSpPr>
            <p:cNvPr id="192572" name="Line 60"/>
            <p:cNvSpPr>
              <a:spLocks noChangeShapeType="1"/>
            </p:cNvSpPr>
            <p:nvPr/>
          </p:nvSpPr>
          <p:spPr bwMode="auto">
            <a:xfrm flipV="1">
              <a:off x="1371600" y="2171700"/>
              <a:ext cx="228600" cy="1066800"/>
            </a:xfrm>
            <a:prstGeom prst="line">
              <a:avLst/>
            </a:prstGeom>
            <a:noFill/>
            <a:ln w="25400" cmpd="sng">
              <a:solidFill>
                <a:srgbClr val="66FF33"/>
              </a:solidFill>
              <a:round/>
              <a:headEnd/>
              <a:tailEnd/>
            </a:ln>
            <a:effectLst/>
          </p:spPr>
          <p:txBody>
            <a:bodyPr wrap="none"/>
            <a:lstStyle/>
            <a:p>
              <a:endParaRPr lang="en-US"/>
            </a:p>
          </p:txBody>
        </p:sp>
      </p:grpSp>
      <p:sp>
        <p:nvSpPr>
          <p:cNvPr id="6" name="TextBox 5"/>
          <p:cNvSpPr txBox="1"/>
          <p:nvPr/>
        </p:nvSpPr>
        <p:spPr>
          <a:xfrm>
            <a:off x="5562600" y="5682734"/>
            <a:ext cx="1060290" cy="369332"/>
          </a:xfrm>
          <a:prstGeom prst="rect">
            <a:avLst/>
          </a:prstGeom>
          <a:noFill/>
        </p:spPr>
        <p:txBody>
          <a:bodyPr wrap="none" rtlCol="0">
            <a:spAutoFit/>
          </a:bodyPr>
          <a:lstStyle/>
          <a:p>
            <a:r>
              <a:rPr lang="en-US">
                <a:solidFill>
                  <a:schemeClr val="bg1"/>
                </a:solidFill>
              </a:rPr>
              <a:t>Plan View</a:t>
            </a:r>
          </a:p>
        </p:txBody>
      </p:sp>
    </p:spTree>
    <p:extLst>
      <p:ext uri="{BB962C8B-B14F-4D97-AF65-F5344CB8AC3E}">
        <p14:creationId xmlns:p14="http://schemas.microsoft.com/office/powerpoint/2010/main" val="27655377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r>
              <a:rPr lang="en-US" sz="4000" b="1" dirty="0">
                <a:latin typeface="+mn-lt"/>
                <a:cs typeface="Arial" pitchFamily="34" charset="0"/>
              </a:rPr>
              <a:t>Network/Multipurpose System</a:t>
            </a:r>
          </a:p>
        </p:txBody>
      </p:sp>
      <p:sp>
        <p:nvSpPr>
          <p:cNvPr id="8" name="Content Placeholder 7"/>
          <p:cNvSpPr>
            <a:spLocks noGrp="1"/>
          </p:cNvSpPr>
          <p:nvPr>
            <p:ph idx="4294967295"/>
          </p:nvPr>
        </p:nvSpPr>
        <p:spPr>
          <a:xfrm>
            <a:off x="855347" y="2240439"/>
            <a:ext cx="6139813" cy="2620962"/>
          </a:xfrm>
        </p:spPr>
        <p:txBody>
          <a:bodyPr>
            <a:noAutofit/>
          </a:bodyPr>
          <a:lstStyle/>
          <a:p>
            <a:pPr marL="457200" indent="-457200">
              <a:buClr>
                <a:schemeClr val="accent2">
                  <a:lumMod val="75000"/>
                </a:schemeClr>
              </a:buClr>
              <a:buFont typeface="Courier New" panose="02070309020205020404" pitchFamily="49" charset="0"/>
              <a:buChar char="o"/>
            </a:pPr>
            <a:r>
              <a:rPr lang="en-US" sz="2800" dirty="0" err="1">
                <a:cs typeface="Arial" pitchFamily="34" charset="0"/>
              </a:rPr>
              <a:t>Aquasafe</a:t>
            </a:r>
            <a:r>
              <a:rPr lang="en-US" sz="2800" baseline="30000" dirty="0">
                <a:cs typeface="Arial" pitchFamily="34" charset="0"/>
              </a:rPr>
              <a:t>® </a:t>
            </a:r>
            <a:r>
              <a:rPr lang="en-US" sz="2800" dirty="0">
                <a:cs typeface="Arial" pitchFamily="34" charset="0"/>
              </a:rPr>
              <a:t>/Viega</a:t>
            </a:r>
            <a:r>
              <a:rPr lang="en-US" sz="2800" baseline="30000" dirty="0">
                <a:cs typeface="Arial" pitchFamily="34" charset="0"/>
              </a:rPr>
              <a:t>®</a:t>
            </a:r>
            <a:endParaRPr lang="en-US" sz="2800" dirty="0">
              <a:cs typeface="Arial" pitchFamily="34" charset="0"/>
            </a:endParaRPr>
          </a:p>
          <a:p>
            <a:pPr marL="457200" indent="-457200">
              <a:buClr>
                <a:schemeClr val="accent2">
                  <a:lumMod val="75000"/>
                </a:schemeClr>
              </a:buClr>
              <a:buFont typeface="Courier New" panose="02070309020205020404" pitchFamily="49" charset="0"/>
              <a:buChar char="o"/>
            </a:pPr>
            <a:r>
              <a:rPr lang="en-US" sz="2800" dirty="0">
                <a:cs typeface="Arial" pitchFamily="34" charset="0"/>
              </a:rPr>
              <a:t>Network</a:t>
            </a:r>
          </a:p>
          <a:p>
            <a:pPr marL="803275" lvl="1" indent="-346075">
              <a:buClr>
                <a:schemeClr val="accent2">
                  <a:lumMod val="75000"/>
                </a:schemeClr>
              </a:buClr>
              <a:buFont typeface="Courier New" panose="02070309020205020404" pitchFamily="49" charset="0"/>
              <a:buChar char="o"/>
            </a:pPr>
            <a:r>
              <a:rPr lang="en-US" sz="2400" dirty="0">
                <a:cs typeface="Arial" pitchFamily="34" charset="0"/>
              </a:rPr>
              <a:t>Proprietary design</a:t>
            </a:r>
          </a:p>
          <a:p>
            <a:pPr marL="803275" lvl="1" indent="-346075">
              <a:buClr>
                <a:schemeClr val="accent2">
                  <a:lumMod val="75000"/>
                </a:schemeClr>
              </a:buClr>
              <a:buFont typeface="Courier New" panose="02070309020205020404" pitchFamily="49" charset="0"/>
              <a:buChar char="o"/>
            </a:pPr>
            <a:r>
              <a:rPr lang="en-US" sz="2400" u="sng" dirty="0">
                <a:cs typeface="Arial" pitchFamily="34" charset="0"/>
              </a:rPr>
              <a:t>&gt;</a:t>
            </a:r>
            <a:r>
              <a:rPr lang="en-US" sz="2400" dirty="0">
                <a:cs typeface="Arial" pitchFamily="34" charset="0"/>
              </a:rPr>
              <a:t> 1/2-inch cross-linked polyethylene (PEX)</a:t>
            </a:r>
          </a:p>
          <a:p>
            <a:pPr marL="803275" lvl="2" indent="-346075">
              <a:buClr>
                <a:schemeClr val="accent2">
                  <a:lumMod val="75000"/>
                </a:schemeClr>
              </a:buClr>
              <a:buFont typeface="Courier New" panose="02070309020205020404" pitchFamily="49" charset="0"/>
              <a:buChar char="o"/>
            </a:pPr>
            <a:r>
              <a:rPr lang="en-US" dirty="0">
                <a:cs typeface="Arial" pitchFamily="34" charset="0"/>
              </a:rPr>
              <a:t>Limited number of domestic connections between sprinklers</a:t>
            </a:r>
          </a:p>
          <a:p>
            <a:endParaRPr lang="en-US" sz="2800" dirty="0">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7157721" y="2006601"/>
            <a:ext cx="4441825" cy="3978275"/>
          </a:xfrm>
          <a:prstGeom prst="rect">
            <a:avLst/>
          </a:prstGeom>
          <a:noFill/>
          <a:ln w="9525">
            <a:noFill/>
            <a:miter lim="800000"/>
            <a:headEnd/>
            <a:tailEnd/>
          </a:ln>
          <a:effectLst/>
        </p:spPr>
      </p:pic>
    </p:spTree>
    <p:extLst>
      <p:ext uri="{BB962C8B-B14F-4D97-AF65-F5344CB8AC3E}">
        <p14:creationId xmlns:p14="http://schemas.microsoft.com/office/powerpoint/2010/main" val="4160980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FC50D-9978-B2A3-1AC5-0BE843DF394D}"/>
              </a:ext>
            </a:extLst>
          </p:cNvPr>
          <p:cNvSpPr>
            <a:spLocks noGrp="1"/>
          </p:cNvSpPr>
          <p:nvPr>
            <p:ph type="title"/>
          </p:nvPr>
        </p:nvSpPr>
        <p:spPr/>
        <p:txBody>
          <a:bodyPr>
            <a:normAutofit/>
          </a:bodyPr>
          <a:lstStyle/>
          <a:p>
            <a:r>
              <a:rPr lang="en-US" sz="4000" dirty="0"/>
              <a:t>Tomorrow</a:t>
            </a:r>
          </a:p>
        </p:txBody>
      </p:sp>
      <p:sp>
        <p:nvSpPr>
          <p:cNvPr id="3" name="Content Placeholder 2">
            <a:extLst>
              <a:ext uri="{FF2B5EF4-FFF2-40B4-BE49-F238E27FC236}">
                <a16:creationId xmlns:a16="http://schemas.microsoft.com/office/drawing/2014/main" id="{2C680FEB-7FEE-F336-AD63-07993B12017C}"/>
              </a:ext>
            </a:extLst>
          </p:cNvPr>
          <p:cNvSpPr>
            <a:spLocks noGrp="1"/>
          </p:cNvSpPr>
          <p:nvPr>
            <p:ph idx="1"/>
          </p:nvPr>
        </p:nvSpPr>
        <p:spPr>
          <a:xfrm>
            <a:off x="1097280" y="1845734"/>
            <a:ext cx="10058400" cy="1217226"/>
          </a:xfrm>
        </p:spPr>
        <p:txBody>
          <a:bodyPr/>
          <a:lstStyle/>
          <a:p>
            <a:pPr algn="ctr"/>
            <a:r>
              <a:rPr lang="en-US" b="1" i="1" dirty="0"/>
              <a:t>Not all Fire Sprinkler Systems are Created Equal</a:t>
            </a:r>
          </a:p>
          <a:p>
            <a:pPr algn="ctr"/>
            <a:r>
              <a:rPr lang="en-US" dirty="0"/>
              <a:t>0900-Noon – Competition Center</a:t>
            </a:r>
          </a:p>
        </p:txBody>
      </p:sp>
      <p:sp>
        <p:nvSpPr>
          <p:cNvPr id="4" name="Slide Number Placeholder 3">
            <a:extLst>
              <a:ext uri="{FF2B5EF4-FFF2-40B4-BE49-F238E27FC236}">
                <a16:creationId xmlns:a16="http://schemas.microsoft.com/office/drawing/2014/main" id="{788B7324-6DEB-598A-4A98-357A1714A09A}"/>
              </a:ext>
            </a:extLst>
          </p:cNvPr>
          <p:cNvSpPr>
            <a:spLocks noGrp="1"/>
          </p:cNvSpPr>
          <p:nvPr>
            <p:ph type="sldNum" sz="quarter" idx="12"/>
          </p:nvPr>
        </p:nvSpPr>
        <p:spPr/>
        <p:txBody>
          <a:bodyPr/>
          <a:lstStyle/>
          <a:p>
            <a:fld id="{FCCC9066-DBE8-4CF8-8A1C-2EBC87DF690F}" type="slidenum">
              <a:rPr lang="en-US" smtClean="0"/>
              <a:t>6</a:t>
            </a:fld>
            <a:endParaRPr lang="en-US" dirty="0"/>
          </a:p>
        </p:txBody>
      </p:sp>
      <p:pic>
        <p:nvPicPr>
          <p:cNvPr id="6" name="Picture 5" descr="A large brick house&#10;&#10;Description automatically generated with low confidence">
            <a:extLst>
              <a:ext uri="{FF2B5EF4-FFF2-40B4-BE49-F238E27FC236}">
                <a16:creationId xmlns:a16="http://schemas.microsoft.com/office/drawing/2014/main" id="{1B0E93B0-86B0-3679-1647-C2B474159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888" y="3429000"/>
            <a:ext cx="3310965" cy="2198688"/>
          </a:xfrm>
          <a:prstGeom prst="rect">
            <a:avLst/>
          </a:prstGeom>
          <a:ln>
            <a:solidFill>
              <a:schemeClr val="accent2">
                <a:lumMod val="75000"/>
              </a:schemeClr>
            </a:solidFill>
          </a:ln>
        </p:spPr>
      </p:pic>
      <p:pic>
        <p:nvPicPr>
          <p:cNvPr id="8" name="Picture 7" descr="A picture containing building, sky, outdoor, house&#10;&#10;Description automatically generated">
            <a:extLst>
              <a:ext uri="{FF2B5EF4-FFF2-40B4-BE49-F238E27FC236}">
                <a16:creationId xmlns:a16="http://schemas.microsoft.com/office/drawing/2014/main" id="{462943D5-B5A7-1B04-360B-B70722D89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455" y="3429000"/>
            <a:ext cx="2968267" cy="2164338"/>
          </a:xfrm>
          <a:prstGeom prst="rect">
            <a:avLst/>
          </a:prstGeom>
          <a:ln>
            <a:solidFill>
              <a:schemeClr val="accent2">
                <a:lumMod val="75000"/>
              </a:schemeClr>
            </a:solidFill>
          </a:ln>
        </p:spPr>
      </p:pic>
      <p:pic>
        <p:nvPicPr>
          <p:cNvPr id="10" name="Picture 9" descr="A large white building with trees in front of it&#10;&#10;Description automatically generated with medium confidence">
            <a:extLst>
              <a:ext uri="{FF2B5EF4-FFF2-40B4-BE49-F238E27FC236}">
                <a16:creationId xmlns:a16="http://schemas.microsoft.com/office/drawing/2014/main" id="{0299B8B0-CFF3-B347-EA62-32B26B55AEA8}"/>
              </a:ext>
            </a:extLst>
          </p:cNvPr>
          <p:cNvPicPr>
            <a:picLocks noChangeAspect="1"/>
          </p:cNvPicPr>
          <p:nvPr/>
        </p:nvPicPr>
        <p:blipFill rotWithShape="1">
          <a:blip r:embed="rId4">
            <a:extLst>
              <a:ext uri="{28A0092B-C50C-407E-A947-70E740481C1C}">
                <a14:useLocalDpi xmlns:a14="http://schemas.microsoft.com/office/drawing/2010/main" val="0"/>
              </a:ext>
            </a:extLst>
          </a:blip>
          <a:srcRect t="5431" b="14361"/>
          <a:stretch/>
        </p:blipFill>
        <p:spPr>
          <a:xfrm>
            <a:off x="8008040" y="3429000"/>
            <a:ext cx="3441083" cy="2164338"/>
          </a:xfrm>
          <a:prstGeom prst="rect">
            <a:avLst/>
          </a:prstGeom>
          <a:ln>
            <a:solidFill>
              <a:schemeClr val="accent2">
                <a:lumMod val="60000"/>
                <a:lumOff val="40000"/>
              </a:schemeClr>
            </a:solidFill>
          </a:ln>
        </p:spPr>
      </p:pic>
    </p:spTree>
    <p:extLst>
      <p:ext uri="{BB962C8B-B14F-4D97-AF65-F5344CB8AC3E}">
        <p14:creationId xmlns:p14="http://schemas.microsoft.com/office/powerpoint/2010/main" val="9792489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09507-EE55-15AD-F686-C210DBAE01C2}"/>
              </a:ext>
            </a:extLst>
          </p:cNvPr>
          <p:cNvSpPr>
            <a:spLocks noGrp="1"/>
          </p:cNvSpPr>
          <p:nvPr>
            <p:ph type="title"/>
          </p:nvPr>
        </p:nvSpPr>
        <p:spPr/>
        <p:txBody>
          <a:bodyPr>
            <a:normAutofit/>
          </a:bodyPr>
          <a:lstStyle/>
          <a:p>
            <a:r>
              <a:rPr lang="en-US" sz="4000" dirty="0"/>
              <a:t>Anti-Freeze Systems</a:t>
            </a:r>
          </a:p>
        </p:txBody>
      </p:sp>
      <p:sp>
        <p:nvSpPr>
          <p:cNvPr id="3" name="Content Placeholder 2">
            <a:extLst>
              <a:ext uri="{FF2B5EF4-FFF2-40B4-BE49-F238E27FC236}">
                <a16:creationId xmlns:a16="http://schemas.microsoft.com/office/drawing/2014/main" id="{4000D22D-29F2-3AF1-3D18-85B31066F3DF}"/>
              </a:ext>
            </a:extLst>
          </p:cNvPr>
          <p:cNvSpPr>
            <a:spLocks noGrp="1"/>
          </p:cNvSpPr>
          <p:nvPr>
            <p:ph idx="1"/>
          </p:nvPr>
        </p:nvSpPr>
        <p:spPr>
          <a:xfrm>
            <a:off x="1306909" y="2031796"/>
            <a:ext cx="3740534" cy="4023360"/>
          </a:xfrm>
        </p:spPr>
        <p:txBody>
          <a:bodyPr>
            <a:normAutofit/>
          </a:bodyPr>
          <a:lstStyle/>
          <a:p>
            <a:pPr marL="457200" indent="-457200">
              <a:buClr>
                <a:schemeClr val="accent2">
                  <a:lumMod val="75000"/>
                </a:schemeClr>
              </a:buClr>
              <a:buFont typeface="Courier New" panose="02070309020205020404" pitchFamily="49" charset="0"/>
              <a:buChar char="o"/>
            </a:pPr>
            <a:r>
              <a:rPr lang="en-US" sz="2800" dirty="0"/>
              <a:t>Anti-freeze solution</a:t>
            </a:r>
          </a:p>
          <a:p>
            <a:pPr marL="749808" lvl="1" indent="-457200">
              <a:buClr>
                <a:schemeClr val="accent2">
                  <a:lumMod val="75000"/>
                </a:schemeClr>
              </a:buClr>
              <a:buFont typeface="Courier New" panose="02070309020205020404" pitchFamily="49" charset="0"/>
              <a:buChar char="o"/>
            </a:pPr>
            <a:r>
              <a:rPr lang="en-US" sz="2000" dirty="0"/>
              <a:t>New systems: listed</a:t>
            </a:r>
          </a:p>
          <a:p>
            <a:pPr marL="749808" lvl="1" indent="-457200">
              <a:buClr>
                <a:schemeClr val="accent2">
                  <a:lumMod val="75000"/>
                </a:schemeClr>
              </a:buClr>
              <a:buFont typeface="Courier New" panose="02070309020205020404" pitchFamily="49" charset="0"/>
              <a:buChar char="o"/>
            </a:pPr>
            <a:r>
              <a:rPr lang="en-US" sz="2000" dirty="0"/>
              <a:t>Existing systems:  USP </a:t>
            </a:r>
            <a:r>
              <a:rPr lang="en-US" sz="2000" dirty="0" err="1"/>
              <a:t>Glycerine</a:t>
            </a:r>
            <a:r>
              <a:rPr lang="en-US" sz="2000" dirty="0"/>
              <a:t> max 40% by volume</a:t>
            </a:r>
          </a:p>
          <a:p>
            <a:pPr marL="749808" lvl="1" indent="-457200">
              <a:buClr>
                <a:schemeClr val="accent2">
                  <a:lumMod val="75000"/>
                </a:schemeClr>
              </a:buClr>
              <a:buFont typeface="Courier New" panose="02070309020205020404" pitchFamily="49" charset="0"/>
              <a:buChar char="o"/>
            </a:pPr>
            <a:endParaRPr lang="en-US" sz="2400" dirty="0"/>
          </a:p>
          <a:p>
            <a:pPr marL="342900" indent="-342900">
              <a:buClr>
                <a:schemeClr val="accent2">
                  <a:lumMod val="75000"/>
                </a:schemeClr>
              </a:buClr>
              <a:buFont typeface="Courier New" panose="02070309020205020404" pitchFamily="49" charset="0"/>
              <a:buChar char="o"/>
            </a:pPr>
            <a:r>
              <a:rPr lang="en-US" sz="2800" dirty="0"/>
              <a:t>Connection with backflow installed</a:t>
            </a:r>
          </a:p>
        </p:txBody>
      </p:sp>
      <p:sp>
        <p:nvSpPr>
          <p:cNvPr id="4" name="Slide Number Placeholder 3">
            <a:extLst>
              <a:ext uri="{FF2B5EF4-FFF2-40B4-BE49-F238E27FC236}">
                <a16:creationId xmlns:a16="http://schemas.microsoft.com/office/drawing/2014/main" id="{93C42D66-F1FF-98A7-969F-545759AD4B4B}"/>
              </a:ext>
            </a:extLst>
          </p:cNvPr>
          <p:cNvSpPr>
            <a:spLocks noGrp="1"/>
          </p:cNvSpPr>
          <p:nvPr>
            <p:ph type="sldNum" sz="quarter" idx="12"/>
          </p:nvPr>
        </p:nvSpPr>
        <p:spPr/>
        <p:txBody>
          <a:bodyPr/>
          <a:lstStyle/>
          <a:p>
            <a:fld id="{FCCC9066-DBE8-4CF8-8A1C-2EBC87DF690F}" type="slidenum">
              <a:rPr lang="en-US" smtClean="0"/>
              <a:t>60</a:t>
            </a:fld>
            <a:endParaRPr lang="en-US" dirty="0"/>
          </a:p>
        </p:txBody>
      </p:sp>
      <p:sp>
        <p:nvSpPr>
          <p:cNvPr id="5" name="Rectangle 4">
            <a:extLst>
              <a:ext uri="{FF2B5EF4-FFF2-40B4-BE49-F238E27FC236}">
                <a16:creationId xmlns:a16="http://schemas.microsoft.com/office/drawing/2014/main" id="{16ED09CC-F186-080F-ACF8-CE65576C5278}"/>
              </a:ext>
            </a:extLst>
          </p:cNvPr>
          <p:cNvSpPr/>
          <p:nvPr/>
        </p:nvSpPr>
        <p:spPr>
          <a:xfrm>
            <a:off x="9992712" y="1845734"/>
            <a:ext cx="215757" cy="4509328"/>
          </a:xfrm>
          <a:prstGeom prst="rect">
            <a:avLst/>
          </a:prstGeom>
          <a:pattFill prst="lt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70F9F6D-29EF-8CF4-ECBF-CC94CB56A931}"/>
              </a:ext>
            </a:extLst>
          </p:cNvPr>
          <p:cNvCxnSpPr>
            <a:cxnSpLocks/>
          </p:cNvCxnSpPr>
          <p:nvPr/>
        </p:nvCxnSpPr>
        <p:spPr>
          <a:xfrm>
            <a:off x="9123359" y="2953480"/>
            <a:ext cx="2062914" cy="0"/>
          </a:xfrm>
          <a:prstGeom prst="line">
            <a:avLst/>
          </a:prstGeom>
          <a:ln w="381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59BDBFF-7E2A-657F-7D50-A6A79B008049}"/>
              </a:ext>
            </a:extLst>
          </p:cNvPr>
          <p:cNvCxnSpPr>
            <a:cxnSpLocks/>
          </p:cNvCxnSpPr>
          <p:nvPr/>
        </p:nvCxnSpPr>
        <p:spPr>
          <a:xfrm flipV="1">
            <a:off x="6126480" y="3237479"/>
            <a:ext cx="2996879" cy="28846"/>
          </a:xfrm>
          <a:prstGeom prst="line">
            <a:avLst/>
          </a:prstGeom>
          <a:ln w="381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A45AFB-3780-66C8-7B06-24F28041914C}"/>
              </a:ext>
            </a:extLst>
          </p:cNvPr>
          <p:cNvCxnSpPr>
            <a:cxnSpLocks/>
          </p:cNvCxnSpPr>
          <p:nvPr/>
        </p:nvCxnSpPr>
        <p:spPr>
          <a:xfrm flipV="1">
            <a:off x="9138771" y="2418885"/>
            <a:ext cx="0" cy="1306530"/>
          </a:xfrm>
          <a:prstGeom prst="line">
            <a:avLst/>
          </a:prstGeom>
          <a:ln w="38100">
            <a:solidFill>
              <a:srgbClr val="D4382C"/>
            </a:solidFill>
          </a:ln>
        </p:spPr>
        <p:style>
          <a:lnRef idx="1">
            <a:schemeClr val="accent1"/>
          </a:lnRef>
          <a:fillRef idx="0">
            <a:schemeClr val="accent1"/>
          </a:fillRef>
          <a:effectRef idx="0">
            <a:schemeClr val="accent1"/>
          </a:effectRef>
          <a:fontRef idx="minor">
            <a:schemeClr val="tx1"/>
          </a:fontRef>
        </p:style>
      </p:cxnSp>
      <p:sp>
        <p:nvSpPr>
          <p:cNvPr id="13" name="Chord 12">
            <a:extLst>
              <a:ext uri="{FF2B5EF4-FFF2-40B4-BE49-F238E27FC236}">
                <a16:creationId xmlns:a16="http://schemas.microsoft.com/office/drawing/2014/main" id="{D87F40E0-C09A-ED09-1BB3-D303734E07EE}"/>
              </a:ext>
            </a:extLst>
          </p:cNvPr>
          <p:cNvSpPr/>
          <p:nvPr/>
        </p:nvSpPr>
        <p:spPr>
          <a:xfrm rot="17275686">
            <a:off x="9005733" y="2163188"/>
            <a:ext cx="268373" cy="324538"/>
          </a:xfrm>
          <a:prstGeom prst="chord">
            <a:avLst>
              <a:gd name="adj1" fmla="val 2700000"/>
              <a:gd name="adj2" fmla="val 166603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9ABDDF9C-0BC4-78F9-CD30-CA458A656C46}"/>
              </a:ext>
            </a:extLst>
          </p:cNvPr>
          <p:cNvCxnSpPr>
            <a:cxnSpLocks/>
          </p:cNvCxnSpPr>
          <p:nvPr/>
        </p:nvCxnSpPr>
        <p:spPr>
          <a:xfrm flipH="1">
            <a:off x="8939396" y="2683854"/>
            <a:ext cx="455640" cy="0"/>
          </a:xfrm>
          <a:prstGeom prst="line">
            <a:avLst/>
          </a:prstGeom>
          <a:ln w="381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FC0953D-6E74-8D6B-C11A-3A2B6FA0DEC6}"/>
              </a:ext>
            </a:extLst>
          </p:cNvPr>
          <p:cNvCxnSpPr>
            <a:cxnSpLocks/>
          </p:cNvCxnSpPr>
          <p:nvPr/>
        </p:nvCxnSpPr>
        <p:spPr>
          <a:xfrm flipH="1">
            <a:off x="8895539" y="3569133"/>
            <a:ext cx="455640" cy="0"/>
          </a:xfrm>
          <a:prstGeom prst="line">
            <a:avLst/>
          </a:prstGeom>
          <a:ln w="381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16DE1BB-9235-3A65-D0C4-A18014D68EF0}"/>
              </a:ext>
            </a:extLst>
          </p:cNvPr>
          <p:cNvCxnSpPr>
            <a:cxnSpLocks/>
          </p:cNvCxnSpPr>
          <p:nvPr/>
        </p:nvCxnSpPr>
        <p:spPr>
          <a:xfrm>
            <a:off x="9350800" y="3485377"/>
            <a:ext cx="0" cy="1907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CC1005-E0DF-A8C0-CDC0-63E05C2D6A4E}"/>
              </a:ext>
            </a:extLst>
          </p:cNvPr>
          <p:cNvCxnSpPr>
            <a:cxnSpLocks/>
          </p:cNvCxnSpPr>
          <p:nvPr/>
        </p:nvCxnSpPr>
        <p:spPr>
          <a:xfrm>
            <a:off x="9379296" y="2568068"/>
            <a:ext cx="0" cy="2271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509EEF-BB94-F061-0B22-A0A224FB6B90}"/>
              </a:ext>
            </a:extLst>
          </p:cNvPr>
          <p:cNvCxnSpPr>
            <a:cxnSpLocks/>
          </p:cNvCxnSpPr>
          <p:nvPr/>
        </p:nvCxnSpPr>
        <p:spPr>
          <a:xfrm flipV="1">
            <a:off x="8187310" y="3022355"/>
            <a:ext cx="0" cy="225312"/>
          </a:xfrm>
          <a:prstGeom prst="line">
            <a:avLst/>
          </a:prstGeom>
          <a:ln w="381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211C8EE-14AE-07B9-478A-2D3D2862CF2B}"/>
              </a:ext>
            </a:extLst>
          </p:cNvPr>
          <p:cNvCxnSpPr>
            <a:cxnSpLocks/>
          </p:cNvCxnSpPr>
          <p:nvPr/>
        </p:nvCxnSpPr>
        <p:spPr>
          <a:xfrm flipH="1">
            <a:off x="7959490" y="3129405"/>
            <a:ext cx="455640" cy="0"/>
          </a:xfrm>
          <a:prstGeom prst="line">
            <a:avLst/>
          </a:prstGeom>
          <a:ln w="381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475C144-ACFB-160C-80A8-042783CC8469}"/>
              </a:ext>
            </a:extLst>
          </p:cNvPr>
          <p:cNvCxnSpPr>
            <a:cxnSpLocks/>
          </p:cNvCxnSpPr>
          <p:nvPr/>
        </p:nvCxnSpPr>
        <p:spPr>
          <a:xfrm>
            <a:off x="8415130" y="3018743"/>
            <a:ext cx="0" cy="1907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2A8D5A7C-FE5D-4693-AB60-280D2AB1F8E5}"/>
              </a:ext>
            </a:extLst>
          </p:cNvPr>
          <p:cNvSpPr/>
          <p:nvPr/>
        </p:nvSpPr>
        <p:spPr>
          <a:xfrm>
            <a:off x="8032635" y="2332188"/>
            <a:ext cx="340934" cy="69890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B223DA9A-26B2-C3DC-4951-AF75B4D019BC}"/>
              </a:ext>
            </a:extLst>
          </p:cNvPr>
          <p:cNvSpPr/>
          <p:nvPr/>
        </p:nvSpPr>
        <p:spPr>
          <a:xfrm rot="5400000">
            <a:off x="6595829" y="3168748"/>
            <a:ext cx="234486" cy="19515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A7899838-5C1D-3955-0D3E-9442A8027010}"/>
              </a:ext>
            </a:extLst>
          </p:cNvPr>
          <p:cNvSpPr/>
          <p:nvPr/>
        </p:nvSpPr>
        <p:spPr>
          <a:xfrm rot="5400000">
            <a:off x="6786535" y="3168748"/>
            <a:ext cx="234486" cy="19515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218ABE20-B66F-E8D7-EEAF-13F4E9B1B08F}"/>
              </a:ext>
            </a:extLst>
          </p:cNvPr>
          <p:cNvCxnSpPr>
            <a:cxnSpLocks/>
          </p:cNvCxnSpPr>
          <p:nvPr/>
        </p:nvCxnSpPr>
        <p:spPr>
          <a:xfrm>
            <a:off x="7036892" y="3031091"/>
            <a:ext cx="0" cy="361705"/>
          </a:xfrm>
          <a:prstGeom prst="line">
            <a:avLst/>
          </a:prstGeom>
          <a:ln w="381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33A048D-CC33-4820-1D93-4CD160D042C9}"/>
              </a:ext>
            </a:extLst>
          </p:cNvPr>
          <p:cNvCxnSpPr>
            <a:cxnSpLocks/>
          </p:cNvCxnSpPr>
          <p:nvPr/>
        </p:nvCxnSpPr>
        <p:spPr>
          <a:xfrm>
            <a:off x="6524362" y="3056626"/>
            <a:ext cx="0" cy="361705"/>
          </a:xfrm>
          <a:prstGeom prst="line">
            <a:avLst/>
          </a:prstGeom>
          <a:ln w="381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FEDC644-4EA7-8CDA-5D09-DCE32C5DA711}"/>
              </a:ext>
            </a:extLst>
          </p:cNvPr>
          <p:cNvCxnSpPr>
            <a:cxnSpLocks/>
          </p:cNvCxnSpPr>
          <p:nvPr/>
        </p:nvCxnSpPr>
        <p:spPr>
          <a:xfrm flipH="1">
            <a:off x="6961974" y="3018743"/>
            <a:ext cx="1498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F19028E-CB94-4049-C632-2821A73968A5}"/>
              </a:ext>
            </a:extLst>
          </p:cNvPr>
          <p:cNvCxnSpPr>
            <a:cxnSpLocks/>
          </p:cNvCxnSpPr>
          <p:nvPr/>
        </p:nvCxnSpPr>
        <p:spPr>
          <a:xfrm flipH="1">
            <a:off x="6444417" y="3053977"/>
            <a:ext cx="1498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8B65E5B-FD9D-990B-125F-9AD610033FA0}"/>
              </a:ext>
            </a:extLst>
          </p:cNvPr>
          <p:cNvSpPr txBox="1"/>
          <p:nvPr/>
        </p:nvSpPr>
        <p:spPr>
          <a:xfrm>
            <a:off x="8739356" y="1862519"/>
            <a:ext cx="798829" cy="338554"/>
          </a:xfrm>
          <a:prstGeom prst="rect">
            <a:avLst/>
          </a:prstGeom>
          <a:noFill/>
        </p:spPr>
        <p:txBody>
          <a:bodyPr wrap="square" rtlCol="0">
            <a:spAutoFit/>
          </a:bodyPr>
          <a:lstStyle/>
          <a:p>
            <a:pPr algn="ctr"/>
            <a:r>
              <a:rPr lang="en-US" sz="1600" dirty="0">
                <a:solidFill>
                  <a:schemeClr val="accent2">
                    <a:lumMod val="50000"/>
                  </a:schemeClr>
                </a:solidFill>
              </a:rPr>
              <a:t>Fill cup</a:t>
            </a:r>
          </a:p>
        </p:txBody>
      </p:sp>
      <p:sp>
        <p:nvSpPr>
          <p:cNvPr id="50" name="TextBox 49">
            <a:extLst>
              <a:ext uri="{FF2B5EF4-FFF2-40B4-BE49-F238E27FC236}">
                <a16:creationId xmlns:a16="http://schemas.microsoft.com/office/drawing/2014/main" id="{C13FC90C-719B-09F3-53AC-BB83048C89D3}"/>
              </a:ext>
            </a:extLst>
          </p:cNvPr>
          <p:cNvSpPr txBox="1"/>
          <p:nvPr/>
        </p:nvSpPr>
        <p:spPr>
          <a:xfrm>
            <a:off x="6084149" y="2407660"/>
            <a:ext cx="1377832" cy="584775"/>
          </a:xfrm>
          <a:prstGeom prst="rect">
            <a:avLst/>
          </a:prstGeom>
          <a:noFill/>
        </p:spPr>
        <p:txBody>
          <a:bodyPr wrap="square" rtlCol="0">
            <a:spAutoFit/>
          </a:bodyPr>
          <a:lstStyle/>
          <a:p>
            <a:pPr algn="ctr"/>
            <a:r>
              <a:rPr lang="en-US" sz="1600" dirty="0">
                <a:solidFill>
                  <a:schemeClr val="accent2">
                    <a:lumMod val="50000"/>
                  </a:schemeClr>
                </a:solidFill>
              </a:rPr>
              <a:t>Backflow with Control Valves</a:t>
            </a:r>
          </a:p>
        </p:txBody>
      </p:sp>
      <p:sp>
        <p:nvSpPr>
          <p:cNvPr id="51" name="TextBox 50">
            <a:extLst>
              <a:ext uri="{FF2B5EF4-FFF2-40B4-BE49-F238E27FC236}">
                <a16:creationId xmlns:a16="http://schemas.microsoft.com/office/drawing/2014/main" id="{E23B5070-8245-6AC7-14FD-759E37BA570B}"/>
              </a:ext>
            </a:extLst>
          </p:cNvPr>
          <p:cNvSpPr txBox="1"/>
          <p:nvPr/>
        </p:nvSpPr>
        <p:spPr>
          <a:xfrm>
            <a:off x="7319861" y="3237478"/>
            <a:ext cx="1702391" cy="584775"/>
          </a:xfrm>
          <a:prstGeom prst="rect">
            <a:avLst/>
          </a:prstGeom>
          <a:noFill/>
        </p:spPr>
        <p:txBody>
          <a:bodyPr wrap="square" rtlCol="0">
            <a:spAutoFit/>
          </a:bodyPr>
          <a:lstStyle/>
          <a:p>
            <a:pPr algn="ctr"/>
            <a:r>
              <a:rPr lang="en-US" sz="1600" dirty="0">
                <a:solidFill>
                  <a:schemeClr val="accent2">
                    <a:lumMod val="50000"/>
                  </a:schemeClr>
                </a:solidFill>
              </a:rPr>
              <a:t>Expansion Chamber</a:t>
            </a:r>
          </a:p>
        </p:txBody>
      </p:sp>
      <p:sp>
        <p:nvSpPr>
          <p:cNvPr id="52" name="TextBox 51">
            <a:extLst>
              <a:ext uri="{FF2B5EF4-FFF2-40B4-BE49-F238E27FC236}">
                <a16:creationId xmlns:a16="http://schemas.microsoft.com/office/drawing/2014/main" id="{FC2E9354-EFC1-8CC9-43B4-158C9CD23680}"/>
              </a:ext>
            </a:extLst>
          </p:cNvPr>
          <p:cNvSpPr txBox="1"/>
          <p:nvPr/>
        </p:nvSpPr>
        <p:spPr>
          <a:xfrm>
            <a:off x="8723943" y="3774873"/>
            <a:ext cx="798829" cy="338554"/>
          </a:xfrm>
          <a:prstGeom prst="rect">
            <a:avLst/>
          </a:prstGeom>
          <a:noFill/>
        </p:spPr>
        <p:txBody>
          <a:bodyPr wrap="square" rtlCol="0">
            <a:spAutoFit/>
          </a:bodyPr>
          <a:lstStyle/>
          <a:p>
            <a:pPr algn="ctr"/>
            <a:r>
              <a:rPr lang="en-US" sz="1600" dirty="0">
                <a:solidFill>
                  <a:schemeClr val="accent2">
                    <a:lumMod val="50000"/>
                  </a:schemeClr>
                </a:solidFill>
              </a:rPr>
              <a:t>Drain</a:t>
            </a:r>
          </a:p>
        </p:txBody>
      </p:sp>
      <p:sp>
        <p:nvSpPr>
          <p:cNvPr id="53" name="TextBox 52">
            <a:extLst>
              <a:ext uri="{FF2B5EF4-FFF2-40B4-BE49-F238E27FC236}">
                <a16:creationId xmlns:a16="http://schemas.microsoft.com/office/drawing/2014/main" id="{E96D8AB5-0E67-512B-0311-8D559B46332D}"/>
              </a:ext>
            </a:extLst>
          </p:cNvPr>
          <p:cNvSpPr txBox="1"/>
          <p:nvPr/>
        </p:nvSpPr>
        <p:spPr>
          <a:xfrm>
            <a:off x="4927614" y="3097048"/>
            <a:ext cx="1377832" cy="338554"/>
          </a:xfrm>
          <a:prstGeom prst="rect">
            <a:avLst/>
          </a:prstGeom>
          <a:noFill/>
        </p:spPr>
        <p:txBody>
          <a:bodyPr wrap="square" rtlCol="0">
            <a:spAutoFit/>
          </a:bodyPr>
          <a:lstStyle/>
          <a:p>
            <a:pPr algn="ctr"/>
            <a:r>
              <a:rPr lang="en-US" sz="1600" dirty="0">
                <a:solidFill>
                  <a:schemeClr val="accent2">
                    <a:lumMod val="50000"/>
                  </a:schemeClr>
                </a:solidFill>
              </a:rPr>
              <a:t>Supply</a:t>
            </a:r>
          </a:p>
        </p:txBody>
      </p:sp>
      <p:sp>
        <p:nvSpPr>
          <p:cNvPr id="54" name="TextBox 53">
            <a:extLst>
              <a:ext uri="{FF2B5EF4-FFF2-40B4-BE49-F238E27FC236}">
                <a16:creationId xmlns:a16="http://schemas.microsoft.com/office/drawing/2014/main" id="{890153D9-340F-304F-8878-D8A0E0B38BC7}"/>
              </a:ext>
            </a:extLst>
          </p:cNvPr>
          <p:cNvSpPr txBox="1"/>
          <p:nvPr/>
        </p:nvSpPr>
        <p:spPr>
          <a:xfrm>
            <a:off x="10879474" y="2775560"/>
            <a:ext cx="1377832" cy="338554"/>
          </a:xfrm>
          <a:prstGeom prst="rect">
            <a:avLst/>
          </a:prstGeom>
          <a:noFill/>
        </p:spPr>
        <p:txBody>
          <a:bodyPr wrap="square" rtlCol="0">
            <a:spAutoFit/>
          </a:bodyPr>
          <a:lstStyle/>
          <a:p>
            <a:pPr algn="ctr"/>
            <a:r>
              <a:rPr lang="en-US" sz="1600" dirty="0">
                <a:solidFill>
                  <a:schemeClr val="accent2">
                    <a:lumMod val="50000"/>
                  </a:schemeClr>
                </a:solidFill>
              </a:rPr>
              <a:t>System</a:t>
            </a:r>
          </a:p>
        </p:txBody>
      </p:sp>
      <p:sp>
        <p:nvSpPr>
          <p:cNvPr id="55" name="Isosceles Triangle 54">
            <a:extLst>
              <a:ext uri="{FF2B5EF4-FFF2-40B4-BE49-F238E27FC236}">
                <a16:creationId xmlns:a16="http://schemas.microsoft.com/office/drawing/2014/main" id="{65730838-6CF0-C129-61F3-BE19ECF073B9}"/>
              </a:ext>
            </a:extLst>
          </p:cNvPr>
          <p:cNvSpPr/>
          <p:nvPr/>
        </p:nvSpPr>
        <p:spPr>
          <a:xfrm rot="10800000">
            <a:off x="10749412" y="2775560"/>
            <a:ext cx="130062" cy="16927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9CF94996-9FB1-41FF-368D-800655B62FAD}"/>
              </a:ext>
            </a:extLst>
          </p:cNvPr>
          <p:cNvSpPr txBox="1"/>
          <p:nvPr/>
        </p:nvSpPr>
        <p:spPr>
          <a:xfrm>
            <a:off x="8325072" y="5960042"/>
            <a:ext cx="2108448" cy="369332"/>
          </a:xfrm>
          <a:prstGeom prst="rect">
            <a:avLst/>
          </a:prstGeom>
          <a:noFill/>
        </p:spPr>
        <p:txBody>
          <a:bodyPr wrap="square" rtlCol="0">
            <a:spAutoFit/>
          </a:bodyPr>
          <a:lstStyle/>
          <a:p>
            <a:r>
              <a:rPr lang="en-US" dirty="0"/>
              <a:t>Section View</a:t>
            </a:r>
          </a:p>
        </p:txBody>
      </p:sp>
    </p:spTree>
    <p:extLst>
      <p:ext uri="{BB962C8B-B14F-4D97-AF65-F5344CB8AC3E}">
        <p14:creationId xmlns:p14="http://schemas.microsoft.com/office/powerpoint/2010/main" val="21477395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Autofit/>
          </a:bodyPr>
          <a:lstStyle/>
          <a:p>
            <a:r>
              <a:rPr lang="en-US" sz="4400" b="1" dirty="0">
                <a:latin typeface="+mn-lt"/>
                <a:cs typeface="Arial" pitchFamily="34" charset="0"/>
              </a:rPr>
              <a:t> System Components</a:t>
            </a:r>
          </a:p>
        </p:txBody>
      </p:sp>
      <p:sp>
        <p:nvSpPr>
          <p:cNvPr id="13315" name="Rectangle 3"/>
          <p:cNvSpPr>
            <a:spLocks noGrp="1" noChangeArrowheads="1"/>
          </p:cNvSpPr>
          <p:nvPr>
            <p:ph idx="4294967295"/>
          </p:nvPr>
        </p:nvSpPr>
        <p:spPr bwMode="auto">
          <a:xfrm>
            <a:off x="1656080" y="2101315"/>
            <a:ext cx="4127820" cy="4525962"/>
          </a:xfrm>
          <a:noFill/>
          <a:ln>
            <a:miter lim="800000"/>
            <a:headEnd/>
            <a:tailEnd/>
          </a:ln>
        </p:spPr>
        <p:txBody>
          <a:bodyPr vert="horz" wrap="square" lIns="91440" tIns="45720" rIns="91440" bIns="45720" numCol="1" rtlCol="0" anchor="t" anchorCtr="0" compatLnSpc="1">
            <a:prstTxWarp prst="textNoShape">
              <a:avLst/>
            </a:prstTxWarp>
            <a:normAutofit/>
          </a:bodyPr>
          <a:lstStyle/>
          <a:p>
            <a:pPr marL="512763" indent="-512763">
              <a:buClr>
                <a:schemeClr val="accent2">
                  <a:lumMod val="75000"/>
                </a:schemeClr>
              </a:buClr>
              <a:buFont typeface="Courier New" panose="02070309020205020404" pitchFamily="49" charset="0"/>
              <a:buChar char="o"/>
            </a:pPr>
            <a:r>
              <a:rPr lang="en-US" dirty="0">
                <a:cs typeface="Arial" pitchFamily="34" charset="0"/>
              </a:rPr>
              <a:t>Pipe</a:t>
            </a:r>
          </a:p>
          <a:p>
            <a:pPr marL="512763" indent="-512763">
              <a:buClr>
                <a:schemeClr val="accent2">
                  <a:lumMod val="75000"/>
                </a:schemeClr>
              </a:buClr>
              <a:buFont typeface="Courier New" panose="02070309020205020404" pitchFamily="49" charset="0"/>
              <a:buChar char="o"/>
            </a:pPr>
            <a:r>
              <a:rPr lang="en-US" dirty="0">
                <a:cs typeface="Arial" pitchFamily="34" charset="0"/>
              </a:rPr>
              <a:t>Hangers</a:t>
            </a:r>
          </a:p>
          <a:p>
            <a:pPr marL="512763" indent="-512763">
              <a:buClr>
                <a:schemeClr val="accent2">
                  <a:lumMod val="75000"/>
                </a:schemeClr>
              </a:buClr>
              <a:buFont typeface="Courier New" panose="02070309020205020404" pitchFamily="49" charset="0"/>
              <a:buChar char="o"/>
            </a:pPr>
            <a:r>
              <a:rPr lang="en-US" dirty="0">
                <a:cs typeface="Arial" pitchFamily="34" charset="0"/>
              </a:rPr>
              <a:t>Valves</a:t>
            </a:r>
          </a:p>
          <a:p>
            <a:pPr marL="512763" indent="-512763">
              <a:buClr>
                <a:schemeClr val="accent2">
                  <a:lumMod val="75000"/>
                </a:schemeClr>
              </a:buClr>
              <a:buFont typeface="Courier New" panose="02070309020205020404" pitchFamily="49" charset="0"/>
              <a:buChar char="o"/>
            </a:pPr>
            <a:r>
              <a:rPr lang="en-US" dirty="0">
                <a:cs typeface="Arial" pitchFamily="34" charset="0"/>
              </a:rPr>
              <a:t>Alarm</a:t>
            </a:r>
          </a:p>
          <a:p>
            <a:pPr marL="512763" indent="-512763">
              <a:buClr>
                <a:schemeClr val="accent2">
                  <a:lumMod val="75000"/>
                </a:schemeClr>
              </a:buClr>
              <a:buFont typeface="Courier New" panose="02070309020205020404" pitchFamily="49" charset="0"/>
              <a:buChar char="o"/>
            </a:pPr>
            <a:r>
              <a:rPr lang="en-US" dirty="0">
                <a:cs typeface="Arial" pitchFamily="34" charset="0"/>
              </a:rPr>
              <a:t>Sprinklers</a:t>
            </a:r>
          </a:p>
          <a:p>
            <a:pPr>
              <a:buClr>
                <a:schemeClr val="accent2">
                  <a:lumMod val="75000"/>
                </a:schemeClr>
              </a:buClr>
            </a:pPr>
            <a:endParaRPr lang="en-US" dirty="0"/>
          </a:p>
        </p:txBody>
      </p:sp>
      <p:pic>
        <p:nvPicPr>
          <p:cNvPr id="5" name="Picture 4" descr="A picture containing iron, playground, red, metal&#10;&#10;Description automatically generated">
            <a:extLst>
              <a:ext uri="{FF2B5EF4-FFF2-40B4-BE49-F238E27FC236}">
                <a16:creationId xmlns:a16="http://schemas.microsoft.com/office/drawing/2014/main" id="{160351AC-4A86-2F5D-4280-C65DD2D93B98}"/>
              </a:ext>
            </a:extLst>
          </p:cNvPr>
          <p:cNvPicPr>
            <a:picLocks noChangeAspect="1"/>
          </p:cNvPicPr>
          <p:nvPr/>
        </p:nvPicPr>
        <p:blipFill rotWithShape="1">
          <a:blip r:embed="rId2">
            <a:extLst>
              <a:ext uri="{28A0092B-C50C-407E-A947-70E740481C1C}">
                <a14:useLocalDpi xmlns:a14="http://schemas.microsoft.com/office/drawing/2010/main" val="0"/>
              </a:ext>
            </a:extLst>
          </a:blip>
          <a:srcRect b="20601"/>
          <a:stretch/>
        </p:blipFill>
        <p:spPr>
          <a:xfrm>
            <a:off x="5113313" y="1874520"/>
            <a:ext cx="5422607" cy="4381979"/>
          </a:xfrm>
          <a:prstGeom prst="rect">
            <a:avLst/>
          </a:prstGeom>
          <a:ln>
            <a:solidFill>
              <a:schemeClr val="accent2">
                <a:lumMod val="75000"/>
              </a:schemeClr>
            </a:solidFill>
          </a:ln>
        </p:spPr>
      </p:pic>
    </p:spTree>
    <p:extLst>
      <p:ext uri="{BB962C8B-B14F-4D97-AF65-F5344CB8AC3E}">
        <p14:creationId xmlns:p14="http://schemas.microsoft.com/office/powerpoint/2010/main" val="28287147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r>
              <a:rPr lang="en-US" b="1" dirty="0">
                <a:effectLst>
                  <a:outerShdw blurRad="38100" dist="38100" dir="2700000" algn="tl">
                    <a:srgbClr val="000000">
                      <a:alpha val="43137"/>
                    </a:srgbClr>
                  </a:outerShdw>
                </a:effectLst>
                <a:latin typeface="+mn-lt"/>
                <a:cs typeface="Arial" pitchFamily="34" charset="0"/>
              </a:rPr>
              <a:t>Sprinkler Pipe</a:t>
            </a:r>
          </a:p>
        </p:txBody>
      </p:sp>
      <p:sp>
        <p:nvSpPr>
          <p:cNvPr id="19459" name="Rectangle 3"/>
          <p:cNvSpPr>
            <a:spLocks noGrp="1" noChangeArrowheads="1"/>
          </p:cNvSpPr>
          <p:nvPr>
            <p:ph idx="4294967295"/>
          </p:nvPr>
        </p:nvSpPr>
        <p:spPr bwMode="auto">
          <a:xfrm>
            <a:off x="1291225" y="1981200"/>
            <a:ext cx="6705600" cy="3886200"/>
          </a:xfrm>
          <a:noFill/>
          <a:ln>
            <a:miter lim="800000"/>
            <a:headEnd/>
            <a:tailEnd/>
          </a:ln>
        </p:spPr>
        <p:txBody>
          <a:bodyPr vert="horz" wrap="square" lIns="91440" tIns="45720" rIns="91440" bIns="45720" numCol="1" rtlCol="0" anchor="t" anchorCtr="0" compatLnSpc="1">
            <a:prstTxWarp prst="textNoShape">
              <a:avLst/>
            </a:prstTxWarp>
            <a:noAutofit/>
          </a:bodyPr>
          <a:lstStyle/>
          <a:p>
            <a:pPr marL="457200" indent="-457200">
              <a:spcBef>
                <a:spcPts val="600"/>
              </a:spcBef>
              <a:spcAft>
                <a:spcPts val="600"/>
              </a:spcAft>
              <a:buClr>
                <a:schemeClr val="accent2">
                  <a:lumMod val="75000"/>
                </a:schemeClr>
              </a:buClr>
              <a:buFont typeface="Courier New" panose="02070309020205020404" pitchFamily="49" charset="0"/>
              <a:buChar char="o"/>
            </a:pPr>
            <a:r>
              <a:rPr lang="en-US" sz="2800" dirty="0">
                <a:cs typeface="Arial" pitchFamily="34" charset="0"/>
              </a:rPr>
              <a:t>May be one or a combination of:</a:t>
            </a:r>
          </a:p>
          <a:p>
            <a:pPr marL="914400" lvl="1" indent="-457200">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Black iron or steel</a:t>
            </a:r>
          </a:p>
          <a:p>
            <a:pPr marL="914400" lvl="1" indent="-457200">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Type K, L, or M copper</a:t>
            </a:r>
          </a:p>
          <a:p>
            <a:pPr marL="457200" indent="-457200">
              <a:spcBef>
                <a:spcPts val="600"/>
              </a:spcBef>
              <a:spcAft>
                <a:spcPts val="600"/>
              </a:spcAft>
              <a:buClr>
                <a:schemeClr val="accent2">
                  <a:lumMod val="75000"/>
                </a:schemeClr>
              </a:buClr>
              <a:buFont typeface="Courier New" panose="02070309020205020404" pitchFamily="49" charset="0"/>
              <a:buChar char="o"/>
            </a:pPr>
            <a:r>
              <a:rPr lang="en-US" sz="2800" dirty="0">
                <a:cs typeface="Arial" pitchFamily="34" charset="0"/>
              </a:rPr>
              <a:t>Plastic</a:t>
            </a:r>
          </a:p>
          <a:p>
            <a:pPr marL="914400" lvl="1" indent="-457200">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CPVC</a:t>
            </a:r>
          </a:p>
          <a:p>
            <a:pPr marL="914400" lvl="1" indent="-457200">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PEX</a:t>
            </a:r>
          </a:p>
          <a:p>
            <a:pPr lvl="1"/>
            <a:endParaRPr lang="en-US" dirty="0">
              <a:cs typeface="Arial" pitchFamily="34" charset="0"/>
            </a:endParaRPr>
          </a:p>
        </p:txBody>
      </p:sp>
      <p:pic>
        <p:nvPicPr>
          <p:cNvPr id="10242" name="Picture 2"/>
          <p:cNvPicPr>
            <a:picLocks noChangeAspect="1" noChangeArrowheads="1"/>
          </p:cNvPicPr>
          <p:nvPr/>
        </p:nvPicPr>
        <p:blipFill>
          <a:blip r:embed="rId2" cstate="print"/>
          <a:srcRect/>
          <a:stretch>
            <a:fillRect/>
          </a:stretch>
        </p:blipFill>
        <p:spPr bwMode="auto">
          <a:xfrm>
            <a:off x="7742238" y="1981200"/>
            <a:ext cx="3464242" cy="4290960"/>
          </a:xfrm>
          <a:prstGeom prst="rect">
            <a:avLst/>
          </a:prstGeom>
          <a:noFill/>
          <a:ln w="9525">
            <a:solidFill>
              <a:schemeClr val="accent2">
                <a:lumMod val="75000"/>
              </a:schemeClr>
            </a:solidFill>
            <a:miter lim="800000"/>
            <a:headEnd/>
            <a:tailEnd/>
          </a:ln>
          <a:effectLst/>
        </p:spPr>
      </p:pic>
    </p:spTree>
    <p:extLst>
      <p:ext uri="{BB962C8B-B14F-4D97-AF65-F5344CB8AC3E}">
        <p14:creationId xmlns:p14="http://schemas.microsoft.com/office/powerpoint/2010/main" val="2121972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a:bodyPr>
          <a:lstStyle/>
          <a:p>
            <a:r>
              <a:rPr lang="en-US" sz="4000" b="1" dirty="0">
                <a:effectLst>
                  <a:outerShdw blurRad="38100" dist="38100" dir="2700000" algn="tl">
                    <a:srgbClr val="000000">
                      <a:alpha val="43137"/>
                    </a:srgbClr>
                  </a:outerShdw>
                </a:effectLst>
                <a:latin typeface="+mn-lt"/>
                <a:cs typeface="Arial" pitchFamily="34" charset="0"/>
              </a:rPr>
              <a:t>Black Iron Or Steel</a:t>
            </a:r>
          </a:p>
        </p:txBody>
      </p:sp>
      <p:sp>
        <p:nvSpPr>
          <p:cNvPr id="56323" name="Rectangle 3"/>
          <p:cNvSpPr>
            <a:spLocks noGrp="1" noChangeArrowheads="1"/>
          </p:cNvSpPr>
          <p:nvPr>
            <p:ph idx="4294967295"/>
          </p:nvPr>
        </p:nvSpPr>
        <p:spPr bwMode="auto">
          <a:xfrm>
            <a:off x="1005840" y="1879600"/>
            <a:ext cx="5867400" cy="4525962"/>
          </a:xfrm>
          <a:noFill/>
          <a:ln>
            <a:miter lim="800000"/>
            <a:headEnd/>
            <a:tailEnd/>
          </a:ln>
        </p:spPr>
        <p:txBody>
          <a:bodyPr vert="horz" wrap="square" lIns="91440" tIns="45720" rIns="91440" bIns="45720" numCol="1" rtlCol="0" anchor="t" anchorCtr="0" compatLnSpc="1">
            <a:prstTxWarp prst="textNoShape">
              <a:avLst/>
            </a:prstTxWarp>
            <a:noAutofit/>
          </a:bodyPr>
          <a:lstStyle/>
          <a:p>
            <a:pPr marL="457200" indent="-457200">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Schedule 40, 30,10, 7, or 5</a:t>
            </a:r>
          </a:p>
          <a:p>
            <a:pPr marL="457200" lvl="1" indent="-457200">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NFPA 13D</a:t>
            </a:r>
          </a:p>
          <a:p>
            <a:pPr marL="969963" lvl="2" indent="-457200">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Generally not larger than 1-in.         </a:t>
            </a:r>
          </a:p>
          <a:p>
            <a:pPr marL="457200" lvl="1" indent="-457200">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NFPA 13R </a:t>
            </a:r>
          </a:p>
          <a:p>
            <a:pPr marL="914400" lvl="2" indent="-457200">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Size dependent on number of sprinklers supplied</a:t>
            </a:r>
          </a:p>
          <a:p>
            <a:pPr lvl="2">
              <a:spcBef>
                <a:spcPts val="0"/>
              </a:spcBef>
            </a:pPr>
            <a:endParaRPr lang="en-US" sz="2400" dirty="0"/>
          </a:p>
        </p:txBody>
      </p:sp>
      <p:pic>
        <p:nvPicPr>
          <p:cNvPr id="11266" name="Picture 2"/>
          <p:cNvPicPr>
            <a:picLocks noChangeAspect="1" noChangeArrowheads="1"/>
          </p:cNvPicPr>
          <p:nvPr/>
        </p:nvPicPr>
        <p:blipFill>
          <a:blip r:embed="rId2" cstate="print"/>
          <a:srcRect/>
          <a:stretch>
            <a:fillRect/>
          </a:stretch>
        </p:blipFill>
        <p:spPr bwMode="auto">
          <a:xfrm>
            <a:off x="7174866" y="2053430"/>
            <a:ext cx="4643822" cy="3925729"/>
          </a:xfrm>
          <a:prstGeom prst="rect">
            <a:avLst/>
          </a:prstGeom>
          <a:noFill/>
          <a:ln w="9525">
            <a:solidFill>
              <a:schemeClr val="accent2">
                <a:lumMod val="75000"/>
              </a:schemeClr>
            </a:solidFill>
            <a:miter lim="800000"/>
            <a:headEnd/>
            <a:tailEnd/>
          </a:ln>
          <a:effectLst/>
        </p:spPr>
      </p:pic>
    </p:spTree>
    <p:extLst>
      <p:ext uri="{BB962C8B-B14F-4D97-AF65-F5344CB8AC3E}">
        <p14:creationId xmlns:p14="http://schemas.microsoft.com/office/powerpoint/2010/main" val="40975438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a:bodyPr>
          <a:lstStyle/>
          <a:p>
            <a:r>
              <a:rPr lang="en-US" b="1" dirty="0">
                <a:effectLst>
                  <a:outerShdw blurRad="38100" dist="38100" dir="2700000" algn="tl">
                    <a:srgbClr val="000000">
                      <a:alpha val="43137"/>
                    </a:srgbClr>
                  </a:outerShdw>
                </a:effectLst>
                <a:latin typeface="+mn-lt"/>
                <a:cs typeface="Arial" pitchFamily="34" charset="0"/>
              </a:rPr>
              <a:t>Copper</a:t>
            </a:r>
          </a:p>
        </p:txBody>
      </p:sp>
      <p:sp>
        <p:nvSpPr>
          <p:cNvPr id="57351" name="Rectangle 7"/>
          <p:cNvSpPr>
            <a:spLocks noGrp="1" noChangeArrowheads="1"/>
          </p:cNvSpPr>
          <p:nvPr>
            <p:ph idx="4294967295"/>
          </p:nvPr>
        </p:nvSpPr>
        <p:spPr bwMode="auto">
          <a:xfrm>
            <a:off x="3251200" y="1895606"/>
            <a:ext cx="8661400" cy="3733800"/>
          </a:xfrm>
          <a:noFill/>
          <a:ln>
            <a:miter lim="800000"/>
            <a:headEnd/>
            <a:tailEnd/>
          </a:ln>
        </p:spPr>
        <p:txBody>
          <a:bodyPr vert="horz" wrap="square" lIns="91440" tIns="45720" rIns="91440" bIns="45720" numCol="1" rtlCol="0" anchor="t" anchorCtr="0" compatLnSpc="1">
            <a:prstTxWarp prst="textNoShape">
              <a:avLst/>
            </a:prstTxWarp>
            <a:noAutofit/>
          </a:bodyPr>
          <a:lstStyle/>
          <a:p>
            <a:pPr marL="457200" indent="-457200">
              <a:spcBef>
                <a:spcPts val="600"/>
              </a:spcBef>
              <a:spcAft>
                <a:spcPts val="600"/>
              </a:spcAft>
              <a:buClr>
                <a:schemeClr val="accent2">
                  <a:lumMod val="75000"/>
                </a:schemeClr>
              </a:buClr>
              <a:buFont typeface="Courier New" panose="02070309020205020404" pitchFamily="49" charset="0"/>
              <a:buChar char="o"/>
            </a:pPr>
            <a:r>
              <a:rPr lang="en-US" sz="2800" dirty="0">
                <a:cs typeface="Arial" pitchFamily="34" charset="0"/>
              </a:rPr>
              <a:t>Types K, L, M</a:t>
            </a:r>
          </a:p>
          <a:p>
            <a:pPr marL="741363" lvl="1" indent="-541338">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IRC P2904 recognizes </a:t>
            </a:r>
            <a:r>
              <a:rPr lang="en-US" u="sng" dirty="0" err="1">
                <a:cs typeface="Arial" pitchFamily="34" charset="0"/>
              </a:rPr>
              <a:t>only</a:t>
            </a:r>
            <a:r>
              <a:rPr lang="en-US" dirty="0" err="1">
                <a:cs typeface="Arial" pitchFamily="34" charset="0"/>
              </a:rPr>
              <a:t>Type</a:t>
            </a:r>
            <a:r>
              <a:rPr lang="en-US" dirty="0">
                <a:cs typeface="Arial" pitchFamily="34" charset="0"/>
              </a:rPr>
              <a:t> M</a:t>
            </a:r>
            <a:endParaRPr lang="en-US" u="sng" dirty="0">
              <a:cs typeface="Arial" pitchFamily="34" charset="0"/>
            </a:endParaRPr>
          </a:p>
          <a:p>
            <a:pPr marL="741363" lvl="1" indent="-541338">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NFPA 13D/IRC P2940</a:t>
            </a:r>
          </a:p>
          <a:p>
            <a:pPr marL="1257300" lvl="2" indent="-342900">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Generally not larger than 1-in. diameter</a:t>
            </a:r>
          </a:p>
          <a:p>
            <a:pPr marL="741363" lvl="3" indent="-512763">
              <a:spcBef>
                <a:spcPts val="600"/>
              </a:spcBef>
              <a:spcAft>
                <a:spcPts val="600"/>
              </a:spcAft>
              <a:buClr>
                <a:schemeClr val="accent2">
                  <a:lumMod val="75000"/>
                </a:schemeClr>
              </a:buClr>
              <a:buFont typeface="Courier New" panose="02070309020205020404" pitchFamily="49" charset="0"/>
              <a:buChar char="o"/>
            </a:pPr>
            <a:r>
              <a:rPr lang="en-US" sz="2800" dirty="0">
                <a:cs typeface="Arial" pitchFamily="34" charset="0"/>
              </a:rPr>
              <a:t>NFPA 13R</a:t>
            </a:r>
          </a:p>
          <a:p>
            <a:pPr marL="1371600" lvl="4" indent="-457200">
              <a:spcBef>
                <a:spcPts val="600"/>
              </a:spcBef>
              <a:spcAft>
                <a:spcPts val="600"/>
              </a:spcAft>
              <a:buClr>
                <a:schemeClr val="accent2">
                  <a:lumMod val="75000"/>
                </a:schemeClr>
              </a:buClr>
              <a:buFont typeface="Courier New" panose="02070309020205020404" pitchFamily="49" charset="0"/>
              <a:buChar char="o"/>
            </a:pPr>
            <a:r>
              <a:rPr lang="en-US" sz="2800" dirty="0">
                <a:cs typeface="Arial" pitchFamily="34" charset="0"/>
              </a:rPr>
              <a:t>Size dependent on number of sprinklers supplied</a:t>
            </a:r>
          </a:p>
          <a:p>
            <a:pPr marL="914400" lvl="2" indent="0">
              <a:spcBef>
                <a:spcPts val="600"/>
              </a:spcBef>
              <a:spcAft>
                <a:spcPts val="600"/>
              </a:spcAft>
              <a:buNone/>
            </a:pPr>
            <a:endParaRPr lang="en-US" dirty="0">
              <a:cs typeface="Arial" pitchFamily="34" charset="0"/>
            </a:endParaRPr>
          </a:p>
          <a:p>
            <a:pPr marL="914400" lvl="2" indent="0">
              <a:spcBef>
                <a:spcPts val="0"/>
              </a:spcBef>
              <a:buNone/>
            </a:pPr>
            <a:endParaRPr lang="en-US" dirty="0">
              <a:cs typeface="Arial" pitchFamily="34" charset="0"/>
            </a:endParaRPr>
          </a:p>
        </p:txBody>
      </p:sp>
      <p:pic>
        <p:nvPicPr>
          <p:cNvPr id="12290" name="Picture 2"/>
          <p:cNvPicPr>
            <a:picLocks noChangeAspect="1" noChangeArrowheads="1"/>
          </p:cNvPicPr>
          <p:nvPr/>
        </p:nvPicPr>
        <p:blipFill rotWithShape="1">
          <a:blip r:embed="rId3" cstate="print"/>
          <a:srcRect l="11838" t="-715" r="-964" b="715"/>
          <a:stretch/>
        </p:blipFill>
        <p:spPr bwMode="auto">
          <a:xfrm>
            <a:off x="193040" y="2388585"/>
            <a:ext cx="3286761" cy="2841625"/>
          </a:xfrm>
          <a:prstGeom prst="rect">
            <a:avLst/>
          </a:prstGeom>
          <a:noFill/>
          <a:ln w="9525">
            <a:solidFill>
              <a:schemeClr val="accent2">
                <a:lumMod val="75000"/>
              </a:schemeClr>
            </a:solidFill>
            <a:miter lim="800000"/>
            <a:headEnd/>
            <a:tailEnd/>
          </a:ln>
          <a:effectLst/>
        </p:spPr>
      </p:pic>
    </p:spTree>
    <p:extLst>
      <p:ext uri="{BB962C8B-B14F-4D97-AF65-F5344CB8AC3E}">
        <p14:creationId xmlns:p14="http://schemas.microsoft.com/office/powerpoint/2010/main" val="39122945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Autofit/>
          </a:bodyPr>
          <a:lstStyle/>
          <a:p>
            <a:r>
              <a:rPr lang="en-US" sz="4400" dirty="0">
                <a:effectLst>
                  <a:outerShdw blurRad="38100" dist="38100" dir="2700000" algn="tl">
                    <a:srgbClr val="000000">
                      <a:alpha val="43137"/>
                    </a:srgbClr>
                  </a:outerShdw>
                </a:effectLst>
                <a:latin typeface="+mn-lt"/>
                <a:cs typeface="Arial" pitchFamily="34" charset="0"/>
              </a:rPr>
              <a:t>Chlorinated Polyvinyl Chloride</a:t>
            </a:r>
          </a:p>
        </p:txBody>
      </p:sp>
      <p:sp>
        <p:nvSpPr>
          <p:cNvPr id="58375" name="Rectangle 7"/>
          <p:cNvSpPr>
            <a:spLocks noGrp="1" noChangeArrowheads="1"/>
          </p:cNvSpPr>
          <p:nvPr>
            <p:ph idx="4294967295"/>
          </p:nvPr>
        </p:nvSpPr>
        <p:spPr bwMode="auto">
          <a:xfrm>
            <a:off x="1044258" y="1981201"/>
            <a:ext cx="7373301" cy="3886200"/>
          </a:xfrm>
          <a:noFill/>
          <a:ln>
            <a:miter lim="800000"/>
            <a:headEnd/>
            <a:tailEnd/>
          </a:ln>
        </p:spPr>
        <p:txBody>
          <a:bodyPr vert="horz" wrap="square" lIns="91440" tIns="45720" rIns="91440" bIns="45720" numCol="1" rtlCol="0" anchor="t" anchorCtr="0" compatLnSpc="1">
            <a:prstTxWarp prst="textNoShape">
              <a:avLst/>
            </a:prstTxWarp>
            <a:noAutofit/>
          </a:bodyPr>
          <a:lstStyle/>
          <a:p>
            <a:pPr marL="457200" indent="-457200">
              <a:buClr>
                <a:schemeClr val="accent2">
                  <a:lumMod val="75000"/>
                </a:schemeClr>
              </a:buClr>
              <a:buFont typeface="Courier New" panose="02070309020205020404" pitchFamily="49" charset="0"/>
              <a:buChar char="o"/>
            </a:pPr>
            <a:r>
              <a:rPr lang="en-US" sz="2400" dirty="0"/>
              <a:t>Generally sized 3/4- to 1</a:t>
            </a:r>
            <a:r>
              <a:rPr lang="en-US" sz="2400" baseline="30000" dirty="0"/>
              <a:t>1/2</a:t>
            </a:r>
            <a:r>
              <a:rPr lang="en-US" sz="2400" dirty="0"/>
              <a:t>-inch</a:t>
            </a:r>
          </a:p>
          <a:p>
            <a:pPr marL="457200" indent="-457200">
              <a:buClr>
                <a:schemeClr val="accent2">
                  <a:lumMod val="75000"/>
                </a:schemeClr>
              </a:buClr>
              <a:buFont typeface="Courier New" panose="02070309020205020404" pitchFamily="49" charset="0"/>
              <a:buChar char="o"/>
            </a:pPr>
            <a:r>
              <a:rPr lang="en-US" sz="2400" dirty="0"/>
              <a:t>Listed for fire protection service</a:t>
            </a:r>
          </a:p>
          <a:p>
            <a:pPr marL="457200" indent="-457200">
              <a:buClr>
                <a:schemeClr val="accent2">
                  <a:lumMod val="75000"/>
                </a:schemeClr>
              </a:buClr>
              <a:buFont typeface="Courier New" panose="02070309020205020404" pitchFamily="49" charset="0"/>
              <a:buChar char="o"/>
            </a:pPr>
            <a:r>
              <a:rPr lang="en-US" sz="2400" dirty="0"/>
              <a:t>Concealed locations:</a:t>
            </a:r>
          </a:p>
          <a:p>
            <a:pPr marL="630238" lvl="1" indent="-430213">
              <a:buClr>
                <a:schemeClr val="accent2">
                  <a:lumMod val="75000"/>
                </a:schemeClr>
              </a:buClr>
              <a:buFont typeface="Courier New" panose="02070309020205020404" pitchFamily="49" charset="0"/>
              <a:buChar char="o"/>
            </a:pPr>
            <a:r>
              <a:rPr lang="en-US" sz="2400" dirty="0"/>
              <a:t>Must have a thermal barrier</a:t>
            </a:r>
          </a:p>
          <a:p>
            <a:pPr marL="803275" lvl="2" indent="-419100">
              <a:buClr>
                <a:schemeClr val="accent2">
                  <a:lumMod val="75000"/>
                </a:schemeClr>
              </a:buClr>
              <a:buFont typeface="Courier New" panose="02070309020205020404" pitchFamily="49" charset="0"/>
              <a:buChar char="o"/>
            </a:pPr>
            <a:r>
              <a:rPr lang="en-US" sz="2200" dirty="0"/>
              <a:t>3/8-inch gypsum wallboard</a:t>
            </a:r>
          </a:p>
          <a:p>
            <a:pPr marL="803275" lvl="2" indent="-419100">
              <a:buClr>
                <a:schemeClr val="accent2">
                  <a:lumMod val="75000"/>
                </a:schemeClr>
              </a:buClr>
              <a:buFont typeface="Courier New" panose="02070309020205020404" pitchFamily="49" charset="0"/>
              <a:buChar char="o"/>
            </a:pPr>
            <a:r>
              <a:rPr lang="en-US" sz="2200" dirty="0"/>
              <a:t>1/2-inch plywood veneer</a:t>
            </a:r>
          </a:p>
          <a:p>
            <a:pPr marL="803275" lvl="2" indent="-419100">
              <a:buClr>
                <a:schemeClr val="accent2">
                  <a:lumMod val="75000"/>
                </a:schemeClr>
              </a:buClr>
              <a:buFont typeface="Courier New" panose="02070309020205020404" pitchFamily="49" charset="0"/>
              <a:buChar char="o"/>
            </a:pPr>
            <a:r>
              <a:rPr lang="en-US" sz="2200" dirty="0"/>
              <a:t>Suspended membrane metal-grid ceiling with lay-in panels or tiles having a minimum weight of not less than 0.35 </a:t>
            </a:r>
            <a:r>
              <a:rPr lang="en-US" sz="2200" dirty="0" err="1"/>
              <a:t>lb</a:t>
            </a:r>
            <a:r>
              <a:rPr lang="en-US" sz="2200" dirty="0"/>
              <a:t>/ft</a:t>
            </a:r>
            <a:r>
              <a:rPr lang="en-US" sz="2200" baseline="30000" dirty="0"/>
              <a:t>2</a:t>
            </a:r>
          </a:p>
        </p:txBody>
      </p:sp>
      <p:pic>
        <p:nvPicPr>
          <p:cNvPr id="13314" name="Picture 2"/>
          <p:cNvPicPr>
            <a:picLocks noChangeAspect="1" noChangeArrowheads="1"/>
          </p:cNvPicPr>
          <p:nvPr/>
        </p:nvPicPr>
        <p:blipFill>
          <a:blip r:embed="rId2" cstate="print"/>
          <a:srcRect/>
          <a:stretch>
            <a:fillRect/>
          </a:stretch>
        </p:blipFill>
        <p:spPr bwMode="auto">
          <a:xfrm>
            <a:off x="8923338" y="1981201"/>
            <a:ext cx="2659063" cy="4130675"/>
          </a:xfrm>
          <a:prstGeom prst="rect">
            <a:avLst/>
          </a:prstGeom>
          <a:noFill/>
          <a:ln w="9525">
            <a:noFill/>
            <a:miter lim="800000"/>
            <a:headEnd/>
            <a:tailEnd/>
          </a:ln>
          <a:effectLst/>
        </p:spPr>
      </p:pic>
    </p:spTree>
    <p:extLst>
      <p:ext uri="{BB962C8B-B14F-4D97-AF65-F5344CB8AC3E}">
        <p14:creationId xmlns:p14="http://schemas.microsoft.com/office/powerpoint/2010/main" val="28885504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746551" y="285968"/>
            <a:ext cx="11094720" cy="1450757"/>
          </a:xfrm>
        </p:spPr>
        <p:txBody>
          <a:bodyPr>
            <a:noAutofit/>
          </a:bodyPr>
          <a:lstStyle/>
          <a:p>
            <a:r>
              <a:rPr lang="en-US" dirty="0">
                <a:latin typeface="+mn-lt"/>
                <a:cs typeface="Arial" pitchFamily="34" charset="0"/>
              </a:rPr>
              <a:t>CPVC (cont’d)</a:t>
            </a:r>
          </a:p>
        </p:txBody>
      </p:sp>
      <p:sp>
        <p:nvSpPr>
          <p:cNvPr id="58375" name="Rectangle 7"/>
          <p:cNvSpPr>
            <a:spLocks noGrp="1" noChangeArrowheads="1"/>
          </p:cNvSpPr>
          <p:nvPr>
            <p:ph idx="4294967295"/>
          </p:nvPr>
        </p:nvSpPr>
        <p:spPr bwMode="auto">
          <a:xfrm>
            <a:off x="967666" y="1736725"/>
            <a:ext cx="9166934" cy="3886200"/>
          </a:xfrm>
          <a:noFill/>
          <a:ln>
            <a:miter lim="800000"/>
            <a:headEnd/>
            <a:tailEnd/>
          </a:ln>
        </p:spPr>
        <p:txBody>
          <a:bodyPr vert="horz" wrap="square" lIns="91440" tIns="45720" rIns="91440" bIns="45720" numCol="1" rtlCol="0" anchor="t" anchorCtr="0" compatLnSpc="1">
            <a:prstTxWarp prst="textNoShape">
              <a:avLst/>
            </a:prstTxWarp>
            <a:noAutofit/>
          </a:bodyPr>
          <a:lstStyle/>
          <a:p>
            <a:pPr marL="382588" indent="-382588">
              <a:buFont typeface="Courier New" panose="02070309020205020404" pitchFamily="49" charset="0"/>
              <a:buChar char="o"/>
            </a:pPr>
            <a:r>
              <a:rPr lang="en-US" dirty="0"/>
              <a:t>Chemical/product compatibility</a:t>
            </a:r>
          </a:p>
          <a:p>
            <a:pPr marL="742950" indent="-400050">
              <a:buFont typeface="Courier New" panose="02070309020205020404" pitchFamily="49" charset="0"/>
              <a:buChar char="o"/>
            </a:pPr>
            <a:r>
              <a:rPr lang="en-US" sz="2800" dirty="0"/>
              <a:t>Use only manufacturer-approved </a:t>
            </a:r>
          </a:p>
          <a:p>
            <a:pPr marL="742950" lvl="1" indent="-400050">
              <a:buFont typeface="Courier New" panose="02070309020205020404" pitchFamily="49" charset="0"/>
              <a:buChar char="o"/>
            </a:pPr>
            <a:r>
              <a:rPr lang="en-US" sz="2400" dirty="0"/>
              <a:t>Solvents</a:t>
            </a:r>
          </a:p>
          <a:p>
            <a:pPr marL="742950" lvl="1" indent="-400050">
              <a:buFont typeface="Courier New" panose="02070309020205020404" pitchFamily="49" charset="0"/>
              <a:buChar char="o"/>
            </a:pPr>
            <a:r>
              <a:rPr lang="en-US" sz="2400" dirty="0"/>
              <a:t>Cements</a:t>
            </a:r>
          </a:p>
          <a:p>
            <a:pPr marL="742950" lvl="1" indent="-400050">
              <a:buFont typeface="Courier New" panose="02070309020205020404" pitchFamily="49" charset="0"/>
              <a:buChar char="o"/>
            </a:pPr>
            <a:r>
              <a:rPr lang="en-US" sz="2400" dirty="0"/>
              <a:t>Sealants</a:t>
            </a:r>
          </a:p>
          <a:p>
            <a:pPr marL="382588" indent="-382588">
              <a:buFont typeface="Courier New" panose="02070309020205020404" pitchFamily="49" charset="0"/>
              <a:buChar char="o"/>
            </a:pPr>
            <a:r>
              <a:rPr lang="en-US" sz="2800" dirty="0"/>
              <a:t>Avoid</a:t>
            </a:r>
          </a:p>
          <a:p>
            <a:pPr marL="687388" lvl="1" indent="-382588">
              <a:buFont typeface="Courier New" panose="02070309020205020404" pitchFamily="49" charset="0"/>
              <a:buChar char="o"/>
            </a:pPr>
            <a:r>
              <a:rPr lang="en-US" sz="2400" dirty="0"/>
              <a:t>Cutting and packing oils</a:t>
            </a:r>
          </a:p>
          <a:p>
            <a:pPr marL="687388" lvl="1" indent="-382588">
              <a:buFont typeface="Courier New" panose="02070309020205020404" pitchFamily="49" charset="0"/>
              <a:buChar char="o"/>
            </a:pPr>
            <a:r>
              <a:rPr lang="en-US" sz="2400" dirty="0"/>
              <a:t>Non-water-based paints</a:t>
            </a:r>
          </a:p>
          <a:p>
            <a:pPr marL="687388" lvl="1" indent="-382588">
              <a:buFont typeface="Courier New" panose="02070309020205020404" pitchFamily="49" charset="0"/>
              <a:buChar char="o"/>
            </a:pPr>
            <a:r>
              <a:rPr lang="en-US" sz="2400" dirty="0"/>
              <a:t>Pipe thread paste and dope</a:t>
            </a:r>
          </a:p>
          <a:p>
            <a:pPr marL="687388" lvl="1" indent="-382588">
              <a:buFont typeface="Courier New" panose="02070309020205020404" pitchFamily="49" charset="0"/>
              <a:buChar char="o"/>
            </a:pPr>
            <a:r>
              <a:rPr lang="en-US" sz="2400" dirty="0"/>
              <a:t>Adhesive tape</a:t>
            </a:r>
          </a:p>
          <a:p>
            <a:pPr lvl="1"/>
            <a:endParaRPr lang="en-US" sz="2000" dirty="0"/>
          </a:p>
        </p:txBody>
      </p:sp>
      <p:sp>
        <p:nvSpPr>
          <p:cNvPr id="2" name="TextBox 1"/>
          <p:cNvSpPr txBox="1"/>
          <p:nvPr/>
        </p:nvSpPr>
        <p:spPr>
          <a:xfrm>
            <a:off x="7526564" y="5493897"/>
            <a:ext cx="4314707" cy="830997"/>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For latest:</a:t>
            </a:r>
          </a:p>
          <a:p>
            <a:r>
              <a:rPr lang="en-US" sz="2400" b="1" dirty="0">
                <a:effectLst>
                  <a:outerShdw blurRad="38100" dist="38100" dir="2700000" algn="tl">
                    <a:srgbClr val="000000">
                      <a:alpha val="43137"/>
                    </a:srgbClr>
                  </a:outerShdw>
                </a:effectLst>
              </a:rPr>
              <a:t>www.systemcompatible.com</a:t>
            </a:r>
          </a:p>
        </p:txBody>
      </p:sp>
      <p:pic>
        <p:nvPicPr>
          <p:cNvPr id="3" name="Picture 2">
            <a:extLst>
              <a:ext uri="{FF2B5EF4-FFF2-40B4-BE49-F238E27FC236}">
                <a16:creationId xmlns:a16="http://schemas.microsoft.com/office/drawing/2014/main" id="{FE7F96A2-9457-840E-B414-6358CAF9D09F}"/>
              </a:ext>
            </a:extLst>
          </p:cNvPr>
          <p:cNvPicPr>
            <a:picLocks noChangeAspect="1"/>
          </p:cNvPicPr>
          <p:nvPr/>
        </p:nvPicPr>
        <p:blipFill>
          <a:blip r:embed="rId2"/>
          <a:stretch>
            <a:fillRect/>
          </a:stretch>
        </p:blipFill>
        <p:spPr>
          <a:xfrm>
            <a:off x="7608744" y="1878069"/>
            <a:ext cx="3541394" cy="3370882"/>
          </a:xfrm>
          <a:prstGeom prst="rect">
            <a:avLst/>
          </a:prstGeom>
        </p:spPr>
      </p:pic>
    </p:spTree>
    <p:extLst>
      <p:ext uri="{BB962C8B-B14F-4D97-AF65-F5344CB8AC3E}">
        <p14:creationId xmlns:p14="http://schemas.microsoft.com/office/powerpoint/2010/main" val="39473411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Autofit/>
          </a:bodyPr>
          <a:lstStyle/>
          <a:p>
            <a:r>
              <a:rPr lang="en-US" sz="4400" dirty="0">
                <a:latin typeface="+mn-lt"/>
                <a:cs typeface="Arial" pitchFamily="34" charset="0"/>
              </a:rPr>
              <a:t>Exposed Installations</a:t>
            </a:r>
          </a:p>
        </p:txBody>
      </p:sp>
      <p:sp>
        <p:nvSpPr>
          <p:cNvPr id="58375" name="Rectangle 7"/>
          <p:cNvSpPr>
            <a:spLocks noGrp="1" noChangeArrowheads="1"/>
          </p:cNvSpPr>
          <p:nvPr>
            <p:ph idx="4294967295"/>
          </p:nvPr>
        </p:nvSpPr>
        <p:spPr bwMode="auto">
          <a:xfrm>
            <a:off x="1140912" y="1896650"/>
            <a:ext cx="10014768" cy="3886200"/>
          </a:xfrm>
          <a:noFill/>
          <a:ln>
            <a:miter lim="800000"/>
            <a:headEnd/>
            <a:tailEnd/>
          </a:ln>
        </p:spPr>
        <p:txBody>
          <a:bodyPr vert="horz" wrap="square" lIns="91440" tIns="45720" rIns="91440" bIns="45720" numCol="1" rtlCol="0" anchor="t" anchorCtr="0" compatLnSpc="1">
            <a:prstTxWarp prst="textNoShape">
              <a:avLst/>
            </a:prstTxWarp>
            <a:noAutofit/>
          </a:bodyPr>
          <a:lstStyle/>
          <a:p>
            <a:r>
              <a:rPr lang="en-US" sz="2400" dirty="0"/>
              <a:t>Beneath smooth, flat ceiling with approved one-step solvent.</a:t>
            </a:r>
          </a:p>
          <a:p>
            <a:endParaRPr lang="en-US" sz="2400" dirty="0"/>
          </a:p>
          <a:p>
            <a:endParaRPr lang="en-US" sz="2400" dirty="0"/>
          </a:p>
          <a:p>
            <a:endParaRPr lang="en-US" sz="2400" dirty="0"/>
          </a:p>
          <a:p>
            <a:endParaRPr lang="en-US" sz="2400" dirty="0"/>
          </a:p>
          <a:p>
            <a:endParaRPr lang="en-US" sz="2400" dirty="0"/>
          </a:p>
          <a:p>
            <a:r>
              <a:rPr lang="en-US" sz="2400" dirty="0"/>
              <a:t>Refer to manufacturer’s installation guide for other applications</a:t>
            </a:r>
          </a:p>
          <a:p>
            <a:pPr lvl="1"/>
            <a:endParaRPr lang="en-US" sz="2000" dirty="0"/>
          </a:p>
        </p:txBody>
      </p:sp>
      <p:graphicFrame>
        <p:nvGraphicFramePr>
          <p:cNvPr id="2" name="Table 3">
            <a:extLst>
              <a:ext uri="{FF2B5EF4-FFF2-40B4-BE49-F238E27FC236}">
                <a16:creationId xmlns:a16="http://schemas.microsoft.com/office/drawing/2014/main" id="{0D59C6B3-3D19-9E86-EDF2-AC4634F5F48C}"/>
              </a:ext>
            </a:extLst>
          </p:cNvPr>
          <p:cNvGraphicFramePr>
            <a:graphicFrameLocks noGrp="1"/>
          </p:cNvGraphicFramePr>
          <p:nvPr>
            <p:extLst>
              <p:ext uri="{D42A27DB-BD31-4B8C-83A1-F6EECF244321}">
                <p14:modId xmlns:p14="http://schemas.microsoft.com/office/powerpoint/2010/main" val="442455467"/>
              </p:ext>
            </p:extLst>
          </p:nvPr>
        </p:nvGraphicFramePr>
        <p:xfrm>
          <a:off x="741681" y="2568786"/>
          <a:ext cx="10769598" cy="2179320"/>
        </p:xfrm>
        <a:graphic>
          <a:graphicData uri="http://schemas.openxmlformats.org/drawingml/2006/table">
            <a:tbl>
              <a:tblPr firstRow="1" bandRow="1">
                <a:tableStyleId>{21E4AEA4-8DFA-4A89-87EB-49C32662AFE0}</a:tableStyleId>
              </a:tblPr>
              <a:tblGrid>
                <a:gridCol w="1270000">
                  <a:extLst>
                    <a:ext uri="{9D8B030D-6E8A-4147-A177-3AD203B41FA5}">
                      <a16:colId xmlns:a16="http://schemas.microsoft.com/office/drawing/2014/main" val="3691518301"/>
                    </a:ext>
                  </a:extLst>
                </a:gridCol>
                <a:gridCol w="1107440">
                  <a:extLst>
                    <a:ext uri="{9D8B030D-6E8A-4147-A177-3AD203B41FA5}">
                      <a16:colId xmlns:a16="http://schemas.microsoft.com/office/drawing/2014/main" val="3861233794"/>
                    </a:ext>
                  </a:extLst>
                </a:gridCol>
                <a:gridCol w="1524000">
                  <a:extLst>
                    <a:ext uri="{9D8B030D-6E8A-4147-A177-3AD203B41FA5}">
                      <a16:colId xmlns:a16="http://schemas.microsoft.com/office/drawing/2014/main" val="177035896"/>
                    </a:ext>
                  </a:extLst>
                </a:gridCol>
                <a:gridCol w="1493520">
                  <a:extLst>
                    <a:ext uri="{9D8B030D-6E8A-4147-A177-3AD203B41FA5}">
                      <a16:colId xmlns:a16="http://schemas.microsoft.com/office/drawing/2014/main" val="3200357469"/>
                    </a:ext>
                  </a:extLst>
                </a:gridCol>
                <a:gridCol w="1391920">
                  <a:extLst>
                    <a:ext uri="{9D8B030D-6E8A-4147-A177-3AD203B41FA5}">
                      <a16:colId xmlns:a16="http://schemas.microsoft.com/office/drawing/2014/main" val="302032516"/>
                    </a:ext>
                  </a:extLst>
                </a:gridCol>
                <a:gridCol w="3982718">
                  <a:extLst>
                    <a:ext uri="{9D8B030D-6E8A-4147-A177-3AD203B41FA5}">
                      <a16:colId xmlns:a16="http://schemas.microsoft.com/office/drawing/2014/main" val="1064226047"/>
                    </a:ext>
                  </a:extLst>
                </a:gridCol>
              </a:tblGrid>
              <a:tr h="370840">
                <a:tc>
                  <a:txBody>
                    <a:bodyPr/>
                    <a:lstStyle/>
                    <a:p>
                      <a:pPr algn="ctr"/>
                      <a:r>
                        <a:rPr lang="en-US" sz="1600" b="0" dirty="0">
                          <a:solidFill>
                            <a:schemeClr val="bg1"/>
                          </a:solidFill>
                        </a:rPr>
                        <a:t>Sprinkler</a:t>
                      </a:r>
                    </a:p>
                    <a:p>
                      <a:pPr algn="ctr"/>
                      <a:r>
                        <a:rPr lang="en-US" sz="1600" b="0" dirty="0">
                          <a:solidFill>
                            <a:schemeClr val="bg1"/>
                          </a:solidFill>
                        </a:rPr>
                        <a:t>Type</a:t>
                      </a:r>
                    </a:p>
                  </a:txBody>
                  <a:tcPr anchor="ctr">
                    <a:solidFill>
                      <a:schemeClr val="accent2">
                        <a:lumMod val="75000"/>
                      </a:schemeClr>
                    </a:solidFill>
                  </a:tcPr>
                </a:tc>
                <a:tc>
                  <a:txBody>
                    <a:bodyPr/>
                    <a:lstStyle/>
                    <a:p>
                      <a:pPr algn="ctr"/>
                      <a:r>
                        <a:rPr lang="en-US" sz="1600" b="0" dirty="0">
                          <a:solidFill>
                            <a:schemeClr val="bg1"/>
                          </a:solidFill>
                        </a:rPr>
                        <a:t>Max Sprinkler Temp (°F)</a:t>
                      </a:r>
                    </a:p>
                  </a:txBody>
                  <a:tcPr>
                    <a:solidFill>
                      <a:schemeClr val="accent2">
                        <a:lumMod val="75000"/>
                      </a:schemeClr>
                    </a:solidFill>
                  </a:tcPr>
                </a:tc>
                <a:tc>
                  <a:txBody>
                    <a:bodyPr/>
                    <a:lstStyle/>
                    <a:p>
                      <a:pPr algn="ctr"/>
                      <a:r>
                        <a:rPr lang="en-US" sz="1600" b="0" dirty="0">
                          <a:solidFill>
                            <a:schemeClr val="bg1"/>
                          </a:solidFill>
                        </a:rPr>
                        <a:t>Max Clearance below ceiling (in.)</a:t>
                      </a:r>
                    </a:p>
                  </a:txBody>
                  <a:tcPr>
                    <a:solidFill>
                      <a:schemeClr val="accent2">
                        <a:lumMod val="75000"/>
                      </a:schemeClr>
                    </a:solidFill>
                  </a:tcPr>
                </a:tc>
                <a:tc>
                  <a:txBody>
                    <a:bodyPr/>
                    <a:lstStyle/>
                    <a:p>
                      <a:pPr algn="ctr"/>
                      <a:r>
                        <a:rPr lang="en-US" sz="1600" b="0" dirty="0">
                          <a:solidFill>
                            <a:schemeClr val="bg1"/>
                          </a:solidFill>
                        </a:rPr>
                        <a:t>Max Clearance from sidewall (in.)</a:t>
                      </a:r>
                    </a:p>
                  </a:txBody>
                  <a:tcPr>
                    <a:solidFill>
                      <a:schemeClr val="accent2">
                        <a:lumMod val="75000"/>
                      </a:schemeClr>
                    </a:solidFill>
                  </a:tcPr>
                </a:tc>
                <a:tc>
                  <a:txBody>
                    <a:bodyPr/>
                    <a:lstStyle/>
                    <a:p>
                      <a:pPr algn="ctr"/>
                      <a:r>
                        <a:rPr lang="en-US" sz="1600" b="0" dirty="0">
                          <a:solidFill>
                            <a:schemeClr val="bg1"/>
                          </a:solidFill>
                        </a:rPr>
                        <a:t>Max spacing between sprinklers</a:t>
                      </a:r>
                      <a:br>
                        <a:rPr lang="en-US" sz="1600" b="0" dirty="0">
                          <a:solidFill>
                            <a:schemeClr val="bg1"/>
                          </a:solidFill>
                        </a:rPr>
                      </a:br>
                      <a:r>
                        <a:rPr lang="en-US" sz="1600" b="0" dirty="0">
                          <a:solidFill>
                            <a:schemeClr val="bg1"/>
                          </a:solidFill>
                        </a:rPr>
                        <a:t>(ft)</a:t>
                      </a:r>
                    </a:p>
                  </a:txBody>
                  <a:tcPr>
                    <a:solidFill>
                      <a:schemeClr val="accent2">
                        <a:lumMod val="75000"/>
                      </a:schemeClr>
                    </a:solidFill>
                  </a:tcPr>
                </a:tc>
                <a:tc>
                  <a:txBody>
                    <a:bodyPr/>
                    <a:lstStyle/>
                    <a:p>
                      <a:pPr algn="ctr"/>
                      <a:r>
                        <a:rPr lang="en-US" sz="1600" b="0" dirty="0">
                          <a:solidFill>
                            <a:schemeClr val="bg1"/>
                          </a:solidFill>
                        </a:rPr>
                        <a:t>Special Conditions</a:t>
                      </a:r>
                    </a:p>
                  </a:txBody>
                  <a:tcPr anchor="ctr">
                    <a:solidFill>
                      <a:schemeClr val="accent2">
                        <a:lumMod val="75000"/>
                      </a:schemeClr>
                    </a:solidFill>
                  </a:tcPr>
                </a:tc>
                <a:extLst>
                  <a:ext uri="{0D108BD9-81ED-4DB2-BD59-A6C34878D82A}">
                    <a16:rowId xmlns:a16="http://schemas.microsoft.com/office/drawing/2014/main" val="314185133"/>
                  </a:ext>
                </a:extLst>
              </a:tr>
              <a:tr h="370840">
                <a:tc>
                  <a:txBody>
                    <a:bodyPr/>
                    <a:lstStyle/>
                    <a:p>
                      <a:r>
                        <a:rPr lang="en-US" dirty="0"/>
                        <a:t>Pendent</a:t>
                      </a:r>
                    </a:p>
                  </a:txBody>
                  <a:tcPr/>
                </a:tc>
                <a:tc>
                  <a:txBody>
                    <a:bodyPr/>
                    <a:lstStyle/>
                    <a:p>
                      <a:pPr algn="ctr"/>
                      <a:r>
                        <a:rPr lang="en-US" dirty="0"/>
                        <a:t>170</a:t>
                      </a:r>
                    </a:p>
                  </a:txBody>
                  <a:tcPr/>
                </a:tc>
                <a:tc>
                  <a:txBody>
                    <a:bodyPr/>
                    <a:lstStyle/>
                    <a:p>
                      <a:pPr algn="ctr"/>
                      <a:r>
                        <a:rPr lang="en-US" dirty="0"/>
                        <a:t>8 </a:t>
                      </a:r>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a:t>Pipe mounted direct to ceiling</a:t>
                      </a:r>
                    </a:p>
                  </a:txBody>
                  <a:tcPr/>
                </a:tc>
                <a:extLst>
                  <a:ext uri="{0D108BD9-81ED-4DB2-BD59-A6C34878D82A}">
                    <a16:rowId xmlns:a16="http://schemas.microsoft.com/office/drawing/2014/main" val="2707643587"/>
                  </a:ext>
                </a:extLst>
              </a:tr>
              <a:tr h="370840">
                <a:tc>
                  <a:txBody>
                    <a:bodyPr/>
                    <a:lstStyle/>
                    <a:p>
                      <a:r>
                        <a:rPr lang="en-US" dirty="0"/>
                        <a:t>Sidewall</a:t>
                      </a:r>
                    </a:p>
                  </a:txBody>
                  <a:tcPr/>
                </a:tc>
                <a:tc>
                  <a:txBody>
                    <a:bodyPr/>
                    <a:lstStyle/>
                    <a:p>
                      <a:pPr algn="ctr"/>
                      <a:r>
                        <a:rPr lang="en-US" dirty="0"/>
                        <a:t>200</a:t>
                      </a:r>
                    </a:p>
                  </a:txBody>
                  <a:tcPr/>
                </a:tc>
                <a:tc>
                  <a:txBody>
                    <a:bodyPr/>
                    <a:lstStyle/>
                    <a:p>
                      <a:pPr algn="ctr"/>
                      <a:r>
                        <a:rPr lang="en-US" dirty="0"/>
                        <a:t>12</a:t>
                      </a:r>
                    </a:p>
                  </a:txBody>
                  <a:tcPr/>
                </a:tc>
                <a:tc>
                  <a:txBody>
                    <a:bodyPr/>
                    <a:lstStyle/>
                    <a:p>
                      <a:pPr algn="ctr"/>
                      <a:r>
                        <a:rPr lang="en-US" dirty="0"/>
                        <a:t>6</a:t>
                      </a:r>
                    </a:p>
                  </a:txBody>
                  <a:tcPr/>
                </a:tc>
                <a:tc>
                  <a:txBody>
                    <a:bodyPr/>
                    <a:lstStyle/>
                    <a:p>
                      <a:pPr algn="ctr"/>
                      <a:r>
                        <a:rPr lang="en-US" dirty="0"/>
                        <a:t>14</a:t>
                      </a:r>
                    </a:p>
                  </a:txBody>
                  <a:tcPr/>
                </a:tc>
                <a:tc>
                  <a:txBody>
                    <a:bodyPr/>
                    <a:lstStyle/>
                    <a:p>
                      <a:pPr algn="ctr"/>
                      <a:r>
                        <a:rPr lang="en-US" dirty="0"/>
                        <a:t>Pipe mounted direct to sidewall</a:t>
                      </a:r>
                    </a:p>
                  </a:txBody>
                  <a:tcPr/>
                </a:tc>
                <a:extLst>
                  <a:ext uri="{0D108BD9-81ED-4DB2-BD59-A6C34878D82A}">
                    <a16:rowId xmlns:a16="http://schemas.microsoft.com/office/drawing/2014/main" val="42539384"/>
                  </a:ext>
                </a:extLst>
              </a:tr>
              <a:tr h="370840">
                <a:tc>
                  <a:txBody>
                    <a:bodyPr/>
                    <a:lstStyle/>
                    <a:p>
                      <a:r>
                        <a:rPr lang="en-US" dirty="0"/>
                        <a:t>Upright</a:t>
                      </a:r>
                    </a:p>
                  </a:txBody>
                  <a:tcPr/>
                </a:tc>
                <a:tc>
                  <a:txBody>
                    <a:bodyPr/>
                    <a:lstStyle/>
                    <a:p>
                      <a:pPr algn="ctr"/>
                      <a:r>
                        <a:rPr lang="en-US" dirty="0"/>
                        <a:t>155</a:t>
                      </a:r>
                    </a:p>
                  </a:txBody>
                  <a:tcPr/>
                </a:tc>
                <a:tc>
                  <a:txBody>
                    <a:bodyPr/>
                    <a:lstStyle/>
                    <a:p>
                      <a:pPr algn="ctr"/>
                      <a:r>
                        <a:rPr lang="en-US" dirty="0"/>
                        <a:t>4</a:t>
                      </a:r>
                    </a:p>
                  </a:txBody>
                  <a:tcPr/>
                </a:tc>
                <a:tc>
                  <a:txBody>
                    <a:bodyPr/>
                    <a:lstStyle/>
                    <a:p>
                      <a:pPr algn="ctr"/>
                      <a:endParaRPr lang="en-US" dirty="0"/>
                    </a:p>
                  </a:txBody>
                  <a:tcPr/>
                </a:tc>
                <a:tc>
                  <a:txBody>
                    <a:bodyPr/>
                    <a:lstStyle/>
                    <a:p>
                      <a:pPr algn="ctr"/>
                      <a:r>
                        <a:rPr lang="en-US" dirty="0"/>
                        <a:t>15</a:t>
                      </a:r>
                    </a:p>
                  </a:txBody>
                  <a:tcPr/>
                </a:tc>
                <a:tc>
                  <a:txBody>
                    <a:bodyPr/>
                    <a:lstStyle/>
                    <a:p>
                      <a:pPr algn="ctr"/>
                      <a:r>
                        <a:rPr lang="en-US" dirty="0"/>
                        <a:t>Max ceiling to pipe centerline 7</a:t>
                      </a:r>
                      <a:r>
                        <a:rPr lang="en-US" baseline="30000" dirty="0"/>
                        <a:t>1/2</a:t>
                      </a:r>
                      <a:r>
                        <a:rPr lang="en-US" dirty="0"/>
                        <a:t>-in.</a:t>
                      </a:r>
                    </a:p>
                  </a:txBody>
                  <a:tcPr/>
                </a:tc>
                <a:extLst>
                  <a:ext uri="{0D108BD9-81ED-4DB2-BD59-A6C34878D82A}">
                    <a16:rowId xmlns:a16="http://schemas.microsoft.com/office/drawing/2014/main" val="3935122290"/>
                  </a:ext>
                </a:extLst>
              </a:tr>
            </a:tbl>
          </a:graphicData>
        </a:graphic>
      </p:graphicFrame>
    </p:spTree>
    <p:extLst>
      <p:ext uri="{BB962C8B-B14F-4D97-AF65-F5344CB8AC3E}">
        <p14:creationId xmlns:p14="http://schemas.microsoft.com/office/powerpoint/2010/main" val="9546766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a:bodyPr>
          <a:lstStyle/>
          <a:p>
            <a:r>
              <a:rPr lang="en-US" sz="4000" b="1" dirty="0">
                <a:effectLst>
                  <a:outerShdw blurRad="38100" dist="38100" dir="2700000" algn="tl">
                    <a:srgbClr val="000000">
                      <a:alpha val="43137"/>
                    </a:srgbClr>
                  </a:outerShdw>
                </a:effectLst>
                <a:latin typeface="+mn-lt"/>
                <a:cs typeface="Arial" pitchFamily="34" charset="0"/>
              </a:rPr>
              <a:t>Cross-linked Polyethylene</a:t>
            </a:r>
          </a:p>
        </p:txBody>
      </p:sp>
      <p:sp>
        <p:nvSpPr>
          <p:cNvPr id="59396" name="Rectangle 4"/>
          <p:cNvSpPr>
            <a:spLocks noGrp="1" noChangeArrowheads="1"/>
          </p:cNvSpPr>
          <p:nvPr>
            <p:ph idx="4294967295"/>
          </p:nvPr>
        </p:nvSpPr>
        <p:spPr bwMode="auto">
          <a:xfrm>
            <a:off x="4032058" y="2045434"/>
            <a:ext cx="7657021" cy="4525963"/>
          </a:xfrm>
          <a:noFill/>
          <a:ln>
            <a:miter lim="800000"/>
            <a:headEnd/>
            <a:tailEnd/>
          </a:ln>
        </p:spPr>
        <p:txBody>
          <a:bodyPr vert="horz" wrap="square" lIns="91440" tIns="45720" rIns="91440" bIns="45720" numCol="1" rtlCol="0" anchor="t" anchorCtr="0" compatLnSpc="1">
            <a:prstTxWarp prst="textNoShape">
              <a:avLst/>
            </a:prstTxWarp>
            <a:noAutofit/>
          </a:bodyPr>
          <a:lstStyle/>
          <a:p>
            <a:pPr marL="457200" indent="-457200">
              <a:spcAft>
                <a:spcPts val="1200"/>
              </a:spcAft>
              <a:buClr>
                <a:schemeClr val="accent2">
                  <a:lumMod val="75000"/>
                </a:schemeClr>
              </a:buClr>
              <a:buFont typeface="Courier New" panose="02070309020205020404" pitchFamily="49" charset="0"/>
              <a:buChar char="o"/>
            </a:pPr>
            <a:r>
              <a:rPr lang="en-US" sz="2400" dirty="0">
                <a:cs typeface="Arial" pitchFamily="34" charset="0"/>
              </a:rPr>
              <a:t>Listed for fire protection service in one- and two-family</a:t>
            </a:r>
          </a:p>
          <a:p>
            <a:pPr marL="457200" indent="-457200">
              <a:spcAft>
                <a:spcPts val="1200"/>
              </a:spcAft>
              <a:buClr>
                <a:schemeClr val="accent2">
                  <a:lumMod val="75000"/>
                </a:schemeClr>
              </a:buClr>
              <a:buFont typeface="Courier New" panose="02070309020205020404" pitchFamily="49" charset="0"/>
              <a:buChar char="o"/>
            </a:pPr>
            <a:r>
              <a:rPr lang="en-US" sz="2400" dirty="0">
                <a:cs typeface="Arial" pitchFamily="34" charset="0"/>
              </a:rPr>
              <a:t>Intended for network/multipurpose combination systems</a:t>
            </a:r>
          </a:p>
          <a:p>
            <a:pPr marL="457200" lvl="1" indent="-457200">
              <a:spcBef>
                <a:spcPts val="1200"/>
              </a:spcBef>
              <a:spcAft>
                <a:spcPts val="1200"/>
              </a:spcAft>
              <a:buClr>
                <a:schemeClr val="accent2">
                  <a:lumMod val="75000"/>
                </a:schemeClr>
              </a:buClr>
              <a:buFont typeface="Courier New" panose="02070309020205020404" pitchFamily="49" charset="0"/>
              <a:buChar char="o"/>
            </a:pPr>
            <a:r>
              <a:rPr lang="en-US" sz="2400" dirty="0">
                <a:cs typeface="Arial" pitchFamily="34" charset="0"/>
              </a:rPr>
              <a:t>Must meet National Sanitation Foundation (NSF) potability standards</a:t>
            </a:r>
          </a:p>
          <a:p>
            <a:pPr marL="457200" lvl="1" indent="-457200">
              <a:spcBef>
                <a:spcPts val="1200"/>
              </a:spcBef>
              <a:spcAft>
                <a:spcPts val="1200"/>
              </a:spcAft>
              <a:buClr>
                <a:schemeClr val="accent2">
                  <a:lumMod val="75000"/>
                </a:schemeClr>
              </a:buClr>
              <a:buFont typeface="Courier New" panose="02070309020205020404" pitchFamily="49" charset="0"/>
              <a:buChar char="o"/>
            </a:pPr>
            <a:r>
              <a:rPr lang="en-US" sz="2400" dirty="0">
                <a:cs typeface="Arial" pitchFamily="34" charset="0"/>
              </a:rPr>
              <a:t>Thermal protection required</a:t>
            </a:r>
          </a:p>
        </p:txBody>
      </p:sp>
      <p:pic>
        <p:nvPicPr>
          <p:cNvPr id="14338" name="Picture 2"/>
          <p:cNvPicPr>
            <a:picLocks noChangeAspect="1" noChangeArrowheads="1"/>
          </p:cNvPicPr>
          <p:nvPr/>
        </p:nvPicPr>
        <p:blipFill>
          <a:blip r:embed="rId3" cstate="print"/>
          <a:srcRect/>
          <a:stretch>
            <a:fillRect/>
          </a:stretch>
        </p:blipFill>
        <p:spPr bwMode="auto">
          <a:xfrm>
            <a:off x="833121" y="1965192"/>
            <a:ext cx="2849563" cy="4060825"/>
          </a:xfrm>
          <a:prstGeom prst="rect">
            <a:avLst/>
          </a:prstGeom>
          <a:noFill/>
          <a:ln w="9525">
            <a:solidFill>
              <a:schemeClr val="accent2">
                <a:lumMod val="75000"/>
              </a:schemeClr>
            </a:solidFill>
            <a:miter lim="800000"/>
            <a:headEnd/>
            <a:tailEnd/>
          </a:ln>
          <a:effectLst/>
        </p:spPr>
      </p:pic>
    </p:spTree>
    <p:extLst>
      <p:ext uri="{BB962C8B-B14F-4D97-AF65-F5344CB8AC3E}">
        <p14:creationId xmlns:p14="http://schemas.microsoft.com/office/powerpoint/2010/main" val="24533343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normAutofit/>
          </a:bodyPr>
          <a:lstStyle/>
          <a:p>
            <a:r>
              <a:rPr lang="en-US" b="1" dirty="0">
                <a:latin typeface="+mn-lt"/>
                <a:cs typeface="Arial" pitchFamily="34" charset="0"/>
              </a:rPr>
              <a:t>Pipe Hangers</a:t>
            </a:r>
          </a:p>
        </p:txBody>
      </p:sp>
      <p:pic>
        <p:nvPicPr>
          <p:cNvPr id="2050" name="Picture 2"/>
          <p:cNvPicPr>
            <a:picLocks noChangeAspect="1" noChangeArrowheads="1"/>
          </p:cNvPicPr>
          <p:nvPr/>
        </p:nvPicPr>
        <p:blipFill>
          <a:blip r:embed="rId3" cstate="print"/>
          <a:srcRect/>
          <a:stretch>
            <a:fillRect/>
          </a:stretch>
        </p:blipFill>
        <p:spPr bwMode="auto">
          <a:xfrm>
            <a:off x="1508125" y="2201450"/>
            <a:ext cx="4587875" cy="35972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6747295" y="1524001"/>
            <a:ext cx="3679825" cy="4365625"/>
          </a:xfrm>
          <a:prstGeom prst="rect">
            <a:avLst/>
          </a:prstGeom>
          <a:noFill/>
          <a:ln w="9525">
            <a:noFill/>
            <a:miter lim="800000"/>
            <a:headEnd/>
            <a:tailEnd/>
          </a:ln>
          <a:effectLst/>
        </p:spPr>
      </p:pic>
    </p:spTree>
    <p:extLst>
      <p:ext uri="{BB962C8B-B14F-4D97-AF65-F5344CB8AC3E}">
        <p14:creationId xmlns:p14="http://schemas.microsoft.com/office/powerpoint/2010/main" val="2272839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2B3151A9-A052-2A2B-8C07-CBEC932C87BA}"/>
              </a:ext>
            </a:extLst>
          </p:cNvPr>
          <p:cNvGraphicFramePr>
            <a:graphicFrameLocks noGrp="1"/>
          </p:cNvGraphicFramePr>
          <p:nvPr>
            <p:extLst>
              <p:ext uri="{D42A27DB-BD31-4B8C-83A1-F6EECF244321}">
                <p14:modId xmlns:p14="http://schemas.microsoft.com/office/powerpoint/2010/main" val="2962853764"/>
              </p:ext>
            </p:extLst>
          </p:nvPr>
        </p:nvGraphicFramePr>
        <p:xfrm>
          <a:off x="1987905" y="1969606"/>
          <a:ext cx="8948665" cy="3910968"/>
        </p:xfrm>
        <a:graphic>
          <a:graphicData uri="http://schemas.openxmlformats.org/drawingml/2006/table">
            <a:tbl>
              <a:tblPr firstRow="1" bandRow="1">
                <a:tableStyleId>{9DCAF9ED-07DC-4A11-8D7F-57B35C25682E}</a:tableStyleId>
              </a:tblPr>
              <a:tblGrid>
                <a:gridCol w="1476965">
                  <a:extLst>
                    <a:ext uri="{9D8B030D-6E8A-4147-A177-3AD203B41FA5}">
                      <a16:colId xmlns:a16="http://schemas.microsoft.com/office/drawing/2014/main" val="1678127111"/>
                    </a:ext>
                  </a:extLst>
                </a:gridCol>
                <a:gridCol w="7471700">
                  <a:extLst>
                    <a:ext uri="{9D8B030D-6E8A-4147-A177-3AD203B41FA5}">
                      <a16:colId xmlns:a16="http://schemas.microsoft.com/office/drawing/2014/main" val="1795176265"/>
                    </a:ext>
                  </a:extLst>
                </a:gridCol>
              </a:tblGrid>
              <a:tr h="370840">
                <a:tc>
                  <a:txBody>
                    <a:bodyPr/>
                    <a:lstStyle/>
                    <a:p>
                      <a:pPr algn="ctr"/>
                      <a:r>
                        <a:rPr lang="en-US" sz="2400" dirty="0"/>
                        <a:t>Module</a:t>
                      </a:r>
                    </a:p>
                  </a:txBody>
                  <a:tcPr/>
                </a:tc>
                <a:tc>
                  <a:txBody>
                    <a:bodyPr/>
                    <a:lstStyle/>
                    <a:p>
                      <a:pPr algn="ctr"/>
                      <a:r>
                        <a:rPr lang="en-US" sz="2400" dirty="0"/>
                        <a:t>Scope</a:t>
                      </a:r>
                    </a:p>
                  </a:txBody>
                  <a:tcPr/>
                </a:tc>
                <a:extLst>
                  <a:ext uri="{0D108BD9-81ED-4DB2-BD59-A6C34878D82A}">
                    <a16:rowId xmlns:a16="http://schemas.microsoft.com/office/drawing/2014/main" val="1170666266"/>
                  </a:ext>
                </a:extLst>
              </a:tr>
              <a:tr h="370840">
                <a:tc>
                  <a:txBody>
                    <a:bodyPr/>
                    <a:lstStyle/>
                    <a:p>
                      <a:pPr algn="ctr">
                        <a:lnSpc>
                          <a:spcPct val="150000"/>
                        </a:lnSpc>
                        <a:spcBef>
                          <a:spcPts val="600"/>
                        </a:spcBef>
                        <a:spcAft>
                          <a:spcPts val="600"/>
                        </a:spcAft>
                      </a:pPr>
                      <a:r>
                        <a:rPr lang="en-US" sz="2400" dirty="0"/>
                        <a:t>1</a:t>
                      </a:r>
                    </a:p>
                  </a:txBody>
                  <a:tcPr/>
                </a:tc>
                <a:tc>
                  <a:txBody>
                    <a:bodyPr/>
                    <a:lstStyle/>
                    <a:p>
                      <a:pPr>
                        <a:lnSpc>
                          <a:spcPct val="150000"/>
                        </a:lnSpc>
                        <a:spcBef>
                          <a:spcPts val="600"/>
                        </a:spcBef>
                        <a:spcAft>
                          <a:spcPts val="600"/>
                        </a:spcAft>
                      </a:pPr>
                      <a:r>
                        <a:rPr lang="en-US" sz="2400" dirty="0"/>
                        <a:t>Application and Standards</a:t>
                      </a:r>
                    </a:p>
                  </a:txBody>
                  <a:tcPr/>
                </a:tc>
                <a:extLst>
                  <a:ext uri="{0D108BD9-81ED-4DB2-BD59-A6C34878D82A}">
                    <a16:rowId xmlns:a16="http://schemas.microsoft.com/office/drawing/2014/main" val="518439613"/>
                  </a:ext>
                </a:extLst>
              </a:tr>
              <a:tr h="370840">
                <a:tc>
                  <a:txBody>
                    <a:bodyPr/>
                    <a:lstStyle/>
                    <a:p>
                      <a:pPr algn="ctr">
                        <a:lnSpc>
                          <a:spcPct val="150000"/>
                        </a:lnSpc>
                        <a:spcBef>
                          <a:spcPts val="600"/>
                        </a:spcBef>
                        <a:spcAft>
                          <a:spcPts val="600"/>
                        </a:spcAft>
                      </a:pPr>
                      <a:r>
                        <a:rPr lang="en-US" sz="2400" dirty="0"/>
                        <a:t>2</a:t>
                      </a:r>
                    </a:p>
                  </a:txBody>
                  <a:tcPr/>
                </a:tc>
                <a:tc>
                  <a:txBody>
                    <a:bodyPr/>
                    <a:lstStyle/>
                    <a:p>
                      <a:pPr>
                        <a:lnSpc>
                          <a:spcPct val="150000"/>
                        </a:lnSpc>
                        <a:spcBef>
                          <a:spcPts val="600"/>
                        </a:spcBef>
                        <a:spcAft>
                          <a:spcPts val="600"/>
                        </a:spcAft>
                      </a:pPr>
                      <a:r>
                        <a:rPr lang="en-US" sz="2400" dirty="0"/>
                        <a:t>System Design Criteria</a:t>
                      </a:r>
                    </a:p>
                  </a:txBody>
                  <a:tcPr/>
                </a:tc>
                <a:extLst>
                  <a:ext uri="{0D108BD9-81ED-4DB2-BD59-A6C34878D82A}">
                    <a16:rowId xmlns:a16="http://schemas.microsoft.com/office/drawing/2014/main" val="2621909390"/>
                  </a:ext>
                </a:extLst>
              </a:tr>
              <a:tr h="370840">
                <a:tc>
                  <a:txBody>
                    <a:bodyPr/>
                    <a:lstStyle/>
                    <a:p>
                      <a:pPr algn="ctr">
                        <a:lnSpc>
                          <a:spcPct val="150000"/>
                        </a:lnSpc>
                        <a:spcBef>
                          <a:spcPts val="600"/>
                        </a:spcBef>
                        <a:spcAft>
                          <a:spcPts val="600"/>
                        </a:spcAft>
                      </a:pPr>
                      <a:r>
                        <a:rPr lang="en-US" sz="2400" dirty="0"/>
                        <a:t>3</a:t>
                      </a:r>
                    </a:p>
                  </a:txBody>
                  <a:tcPr/>
                </a:tc>
                <a:tc>
                  <a:txBody>
                    <a:bodyPr/>
                    <a:lstStyle/>
                    <a:p>
                      <a:pPr>
                        <a:lnSpc>
                          <a:spcPct val="150000"/>
                        </a:lnSpc>
                        <a:spcBef>
                          <a:spcPts val="600"/>
                        </a:spcBef>
                        <a:spcAft>
                          <a:spcPts val="600"/>
                        </a:spcAft>
                      </a:pPr>
                      <a:r>
                        <a:rPr lang="en-US" sz="2400" dirty="0"/>
                        <a:t>Water Supplies</a:t>
                      </a:r>
                    </a:p>
                  </a:txBody>
                  <a:tcPr/>
                </a:tc>
                <a:extLst>
                  <a:ext uri="{0D108BD9-81ED-4DB2-BD59-A6C34878D82A}">
                    <a16:rowId xmlns:a16="http://schemas.microsoft.com/office/drawing/2014/main" val="2465014754"/>
                  </a:ext>
                </a:extLst>
              </a:tr>
              <a:tr h="370840">
                <a:tc>
                  <a:txBody>
                    <a:bodyPr/>
                    <a:lstStyle/>
                    <a:p>
                      <a:pPr algn="ctr">
                        <a:lnSpc>
                          <a:spcPct val="150000"/>
                        </a:lnSpc>
                        <a:spcBef>
                          <a:spcPts val="600"/>
                        </a:spcBef>
                        <a:spcAft>
                          <a:spcPts val="600"/>
                        </a:spcAft>
                      </a:pPr>
                      <a:r>
                        <a:rPr lang="en-US" sz="2400" dirty="0"/>
                        <a:t>4</a:t>
                      </a:r>
                    </a:p>
                  </a:txBody>
                  <a:tcPr/>
                </a:tc>
                <a:tc>
                  <a:txBody>
                    <a:bodyPr/>
                    <a:lstStyle/>
                    <a:p>
                      <a:pPr>
                        <a:lnSpc>
                          <a:spcPct val="150000"/>
                        </a:lnSpc>
                        <a:spcBef>
                          <a:spcPts val="600"/>
                        </a:spcBef>
                        <a:spcAft>
                          <a:spcPts val="600"/>
                        </a:spcAft>
                      </a:pPr>
                      <a:r>
                        <a:rPr lang="en-US" sz="2400" dirty="0"/>
                        <a:t>Detailed Design</a:t>
                      </a:r>
                    </a:p>
                  </a:txBody>
                  <a:tcPr/>
                </a:tc>
                <a:extLst>
                  <a:ext uri="{0D108BD9-81ED-4DB2-BD59-A6C34878D82A}">
                    <a16:rowId xmlns:a16="http://schemas.microsoft.com/office/drawing/2014/main" val="2879527601"/>
                  </a:ext>
                </a:extLst>
              </a:tr>
              <a:tr h="370840">
                <a:tc>
                  <a:txBody>
                    <a:bodyPr/>
                    <a:lstStyle/>
                    <a:p>
                      <a:pPr algn="ctr">
                        <a:lnSpc>
                          <a:spcPct val="150000"/>
                        </a:lnSpc>
                        <a:spcBef>
                          <a:spcPts val="600"/>
                        </a:spcBef>
                        <a:spcAft>
                          <a:spcPts val="600"/>
                        </a:spcAft>
                      </a:pPr>
                      <a:r>
                        <a:rPr lang="en-US" sz="2400" dirty="0"/>
                        <a:t>5</a:t>
                      </a:r>
                    </a:p>
                  </a:txBody>
                  <a:tcPr/>
                </a:tc>
                <a:tc>
                  <a:txBody>
                    <a:bodyPr/>
                    <a:lstStyle/>
                    <a:p>
                      <a:pPr>
                        <a:lnSpc>
                          <a:spcPct val="150000"/>
                        </a:lnSpc>
                        <a:spcBef>
                          <a:spcPts val="600"/>
                        </a:spcBef>
                        <a:spcAft>
                          <a:spcPts val="600"/>
                        </a:spcAft>
                      </a:pPr>
                      <a:r>
                        <a:rPr lang="en-US" sz="2400" dirty="0"/>
                        <a:t>Inspections and Tests</a:t>
                      </a:r>
                    </a:p>
                  </a:txBody>
                  <a:tcPr/>
                </a:tc>
                <a:extLst>
                  <a:ext uri="{0D108BD9-81ED-4DB2-BD59-A6C34878D82A}">
                    <a16:rowId xmlns:a16="http://schemas.microsoft.com/office/drawing/2014/main" val="2574845445"/>
                  </a:ext>
                </a:extLst>
              </a:tr>
              <a:tr h="370840">
                <a:tc>
                  <a:txBody>
                    <a:bodyPr/>
                    <a:lstStyle/>
                    <a:p>
                      <a:pPr algn="ctr">
                        <a:lnSpc>
                          <a:spcPct val="150000"/>
                        </a:lnSpc>
                        <a:spcBef>
                          <a:spcPts val="600"/>
                        </a:spcBef>
                        <a:spcAft>
                          <a:spcPts val="600"/>
                        </a:spcAft>
                      </a:pPr>
                      <a:r>
                        <a:rPr lang="en-US" sz="2400" dirty="0"/>
                        <a:t>6</a:t>
                      </a:r>
                    </a:p>
                  </a:txBody>
                  <a:tcPr/>
                </a:tc>
                <a:tc>
                  <a:txBody>
                    <a:bodyPr/>
                    <a:lstStyle/>
                    <a:p>
                      <a:pPr>
                        <a:lnSpc>
                          <a:spcPct val="150000"/>
                        </a:lnSpc>
                        <a:spcBef>
                          <a:spcPts val="600"/>
                        </a:spcBef>
                        <a:spcAft>
                          <a:spcPts val="600"/>
                        </a:spcAft>
                      </a:pPr>
                      <a:r>
                        <a:rPr lang="en-US" sz="2400" dirty="0"/>
                        <a:t>Review and Post-Test</a:t>
                      </a:r>
                    </a:p>
                  </a:txBody>
                  <a:tcPr/>
                </a:tc>
                <a:extLst>
                  <a:ext uri="{0D108BD9-81ED-4DB2-BD59-A6C34878D82A}">
                    <a16:rowId xmlns:a16="http://schemas.microsoft.com/office/drawing/2014/main" val="3366015888"/>
                  </a:ext>
                </a:extLst>
              </a:tr>
            </a:tbl>
          </a:graphicData>
        </a:graphic>
      </p:graphicFrame>
    </p:spTree>
    <p:custDataLst>
      <p:tags r:id="rId1"/>
    </p:custDataLst>
    <p:extLst>
      <p:ext uri="{BB962C8B-B14F-4D97-AF65-F5344CB8AC3E}">
        <p14:creationId xmlns:p14="http://schemas.microsoft.com/office/powerpoint/2010/main" val="37299524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noAutofit/>
          </a:bodyPr>
          <a:lstStyle/>
          <a:p>
            <a:r>
              <a:rPr lang="en-US" sz="4400" dirty="0">
                <a:latin typeface="+mn-lt"/>
                <a:cs typeface="Arial" pitchFamily="34" charset="0"/>
              </a:rPr>
              <a:t>Hanger Spacing</a:t>
            </a:r>
          </a:p>
        </p:txBody>
      </p:sp>
      <p:sp>
        <p:nvSpPr>
          <p:cNvPr id="219139" name="Rectangle 3"/>
          <p:cNvSpPr>
            <a:spLocks noGrp="1" noChangeArrowheads="1"/>
          </p:cNvSpPr>
          <p:nvPr>
            <p:ph idx="1"/>
          </p:nvPr>
        </p:nvSpPr>
        <p:spPr bwMode="auto">
          <a:xfrm>
            <a:off x="1021080" y="1885920"/>
            <a:ext cx="10058400" cy="4023360"/>
          </a:xfrm>
          <a:noFill/>
          <a:ln>
            <a:miter lim="800000"/>
            <a:headEnd/>
            <a:tailEnd/>
          </a:ln>
        </p:spPr>
        <p:txBody>
          <a:bodyPr vert="horz" wrap="square" lIns="91440" tIns="45720" rIns="91440" bIns="45720" numCol="1" rtlCol="0" anchor="t" anchorCtr="0" compatLnSpc="1">
            <a:prstTxWarp prst="textNoShape">
              <a:avLst/>
            </a:prstTxWarp>
            <a:normAutofit/>
          </a:bodyPr>
          <a:lstStyle/>
          <a:p>
            <a:pPr>
              <a:spcBef>
                <a:spcPts val="600"/>
              </a:spcBef>
              <a:spcAft>
                <a:spcPts val="600"/>
              </a:spcAft>
              <a:buClr>
                <a:schemeClr val="accent2">
                  <a:lumMod val="75000"/>
                </a:schemeClr>
              </a:buClr>
              <a:buFont typeface="Courier New" panose="02070309020205020404" pitchFamily="49" charset="0"/>
              <a:buChar char="o"/>
            </a:pPr>
            <a:r>
              <a:rPr lang="en-US" sz="2800" dirty="0"/>
              <a:t> </a:t>
            </a:r>
            <a:r>
              <a:rPr lang="en-US" sz="2400" dirty="0"/>
              <a:t>P</a:t>
            </a:r>
            <a:r>
              <a:rPr lang="en-US" sz="2400" dirty="0">
                <a:cs typeface="Arial" pitchFamily="34" charset="0"/>
              </a:rPr>
              <a:t>revent routine pipe movement, or,</a:t>
            </a:r>
          </a:p>
          <a:p>
            <a:pPr>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   Vertical displacement when sprinkler operates</a:t>
            </a:r>
          </a:p>
          <a:p>
            <a:pPr marL="757555" lvl="2" indent="-374650">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Black iron/steel:  One hanger per pipe section</a:t>
            </a:r>
          </a:p>
          <a:p>
            <a:pPr marL="757555" lvl="2" indent="-374650">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Copper:  Follow plumbing code </a:t>
            </a:r>
          </a:p>
          <a:p>
            <a:pPr marL="757555" lvl="2" indent="-374650">
              <a:spcBef>
                <a:spcPts val="600"/>
              </a:spcBef>
              <a:spcAft>
                <a:spcPts val="600"/>
              </a:spcAft>
              <a:buClr>
                <a:schemeClr val="accent2">
                  <a:lumMod val="75000"/>
                </a:schemeClr>
              </a:buClr>
              <a:buFont typeface="Courier New" panose="02070309020205020404" pitchFamily="49" charset="0"/>
              <a:buChar char="o"/>
            </a:pPr>
            <a:r>
              <a:rPr lang="en-US" dirty="0">
                <a:cs typeface="Arial" pitchFamily="34" charset="0"/>
              </a:rPr>
              <a:t>Nonmetallic:  Follow manufacturer guidelines</a:t>
            </a:r>
          </a:p>
        </p:txBody>
      </p:sp>
      <p:pic>
        <p:nvPicPr>
          <p:cNvPr id="3074" name="Picture 2"/>
          <p:cNvPicPr>
            <a:picLocks noChangeAspect="1" noChangeArrowheads="1"/>
          </p:cNvPicPr>
          <p:nvPr/>
        </p:nvPicPr>
        <p:blipFill>
          <a:blip r:embed="rId3" cstate="print"/>
          <a:srcRect/>
          <a:stretch>
            <a:fillRect/>
          </a:stretch>
        </p:blipFill>
        <p:spPr bwMode="auto">
          <a:xfrm>
            <a:off x="7050230" y="4445127"/>
            <a:ext cx="1606090" cy="1502508"/>
          </a:xfrm>
          <a:prstGeom prst="rect">
            <a:avLst/>
          </a:prstGeom>
          <a:noFill/>
          <a:ln w="9525">
            <a:solidFill>
              <a:schemeClr val="accent2">
                <a:lumMod val="75000"/>
              </a:schemeClr>
            </a:solidFill>
            <a:miter lim="800000"/>
            <a:headEnd/>
            <a:tailEnd/>
          </a:ln>
          <a:effectLst/>
        </p:spPr>
      </p:pic>
      <p:grpSp>
        <p:nvGrpSpPr>
          <p:cNvPr id="4" name="Group 3">
            <a:extLst>
              <a:ext uri="{FF2B5EF4-FFF2-40B4-BE49-F238E27FC236}">
                <a16:creationId xmlns:a16="http://schemas.microsoft.com/office/drawing/2014/main" id="{B5BF76F5-9320-D317-8C0E-4FE18B5D6BD2}"/>
              </a:ext>
            </a:extLst>
          </p:cNvPr>
          <p:cNvGrpSpPr/>
          <p:nvPr/>
        </p:nvGrpSpPr>
        <p:grpSpPr>
          <a:xfrm>
            <a:off x="1905000" y="4446418"/>
            <a:ext cx="4876800" cy="1795731"/>
            <a:chOff x="2286000" y="4343401"/>
            <a:chExt cx="4876800" cy="1795731"/>
          </a:xfrm>
        </p:grpSpPr>
        <p:sp>
          <p:nvSpPr>
            <p:cNvPr id="219150" name="Rectangle 14" descr="Oak"/>
            <p:cNvSpPr>
              <a:spLocks noChangeArrowheads="1"/>
            </p:cNvSpPr>
            <p:nvPr/>
          </p:nvSpPr>
          <p:spPr bwMode="auto">
            <a:xfrm>
              <a:off x="2286000" y="4343401"/>
              <a:ext cx="4876800" cy="371475"/>
            </a:xfrm>
            <a:prstGeom prst="rect">
              <a:avLst/>
            </a:prstGeom>
            <a:blipFill dpi="0" rotWithShape="1">
              <a:blip r:embed="rId4" cstate="print">
                <a:alphaModFix amt="43000"/>
                <a:lum bright="1000" contrast="61000"/>
              </a:blip>
              <a:srcRect/>
              <a:tile tx="0" ty="0" sx="100000" sy="100000" flip="none" algn="tl"/>
            </a:blipFill>
            <a:ln w="38100" algn="ctr">
              <a:noFill/>
              <a:miter lim="800000"/>
              <a:headEnd/>
              <a:tailEnd/>
            </a:ln>
            <a:effectLst/>
          </p:spPr>
          <p:txBody>
            <a:bodyPr wrap="none" anchor="ctr"/>
            <a:lstStyle/>
            <a:p>
              <a:endParaRPr lang="en-US"/>
            </a:p>
          </p:txBody>
        </p:sp>
        <p:sp>
          <p:nvSpPr>
            <p:cNvPr id="219142" name="Rectangle 6"/>
            <p:cNvSpPr>
              <a:spLocks noChangeArrowheads="1"/>
            </p:cNvSpPr>
            <p:nvPr/>
          </p:nvSpPr>
          <p:spPr bwMode="auto">
            <a:xfrm>
              <a:off x="2286000" y="5410200"/>
              <a:ext cx="4876800" cy="76200"/>
            </a:xfrm>
            <a:prstGeom prst="rect">
              <a:avLst/>
            </a:prstGeom>
            <a:solidFill>
              <a:srgbClr val="969696"/>
            </a:solidFill>
            <a:ln w="38100" algn="ctr">
              <a:solidFill>
                <a:srgbClr val="969696"/>
              </a:solidFill>
              <a:miter lim="800000"/>
              <a:headEnd/>
              <a:tailEnd/>
            </a:ln>
            <a:effectLst/>
          </p:spPr>
          <p:txBody>
            <a:bodyPr wrap="none" anchor="ctr"/>
            <a:lstStyle/>
            <a:p>
              <a:endParaRPr lang="en-US"/>
            </a:p>
          </p:txBody>
        </p:sp>
        <p:sp>
          <p:nvSpPr>
            <p:cNvPr id="219143" name="Line 7"/>
            <p:cNvSpPr>
              <a:spLocks noChangeShapeType="1"/>
            </p:cNvSpPr>
            <p:nvPr/>
          </p:nvSpPr>
          <p:spPr bwMode="auto">
            <a:xfrm>
              <a:off x="2362200" y="4495800"/>
              <a:ext cx="3048000" cy="0"/>
            </a:xfrm>
            <a:prstGeom prst="line">
              <a:avLst/>
            </a:prstGeom>
            <a:noFill/>
            <a:ln w="66675">
              <a:solidFill>
                <a:srgbClr val="FF9900"/>
              </a:solidFill>
              <a:round/>
              <a:headEnd/>
              <a:tailEnd/>
            </a:ln>
            <a:effectLst/>
          </p:spPr>
          <p:txBody>
            <a:bodyPr wrap="none"/>
            <a:lstStyle/>
            <a:p>
              <a:endParaRPr lang="en-US"/>
            </a:p>
          </p:txBody>
        </p:sp>
        <p:sp>
          <p:nvSpPr>
            <p:cNvPr id="219144" name="Line 8"/>
            <p:cNvSpPr>
              <a:spLocks noChangeShapeType="1"/>
            </p:cNvSpPr>
            <p:nvPr/>
          </p:nvSpPr>
          <p:spPr bwMode="auto">
            <a:xfrm>
              <a:off x="3276600" y="4495800"/>
              <a:ext cx="0" cy="1066800"/>
            </a:xfrm>
            <a:prstGeom prst="line">
              <a:avLst/>
            </a:prstGeom>
            <a:noFill/>
            <a:ln w="38100">
              <a:solidFill>
                <a:srgbClr val="FF9900"/>
              </a:solidFill>
              <a:round/>
              <a:headEnd/>
              <a:tailEnd/>
            </a:ln>
            <a:effectLst/>
          </p:spPr>
          <p:txBody>
            <a:bodyPr wrap="none"/>
            <a:lstStyle/>
            <a:p>
              <a:endParaRPr lang="en-US"/>
            </a:p>
          </p:txBody>
        </p:sp>
        <p:sp>
          <p:nvSpPr>
            <p:cNvPr id="219145" name="Oval 9"/>
            <p:cNvSpPr>
              <a:spLocks noChangeArrowheads="1"/>
            </p:cNvSpPr>
            <p:nvPr/>
          </p:nvSpPr>
          <p:spPr bwMode="auto">
            <a:xfrm>
              <a:off x="5334000" y="5562600"/>
              <a:ext cx="152400" cy="152400"/>
            </a:xfrm>
            <a:prstGeom prst="ellipse">
              <a:avLst/>
            </a:prstGeom>
            <a:solidFill>
              <a:schemeClr val="tx1"/>
            </a:solidFill>
            <a:ln w="6350" algn="ctr">
              <a:solidFill>
                <a:schemeClr val="bg1"/>
              </a:solidFill>
              <a:round/>
              <a:headEnd/>
              <a:tailEnd/>
            </a:ln>
            <a:effectLst/>
          </p:spPr>
          <p:txBody>
            <a:bodyPr wrap="none" anchor="ctr"/>
            <a:lstStyle/>
            <a:p>
              <a:endParaRPr lang="en-US"/>
            </a:p>
          </p:txBody>
        </p:sp>
        <p:sp>
          <p:nvSpPr>
            <p:cNvPr id="219146" name="Line 10"/>
            <p:cNvSpPr>
              <a:spLocks noChangeShapeType="1"/>
            </p:cNvSpPr>
            <p:nvPr/>
          </p:nvSpPr>
          <p:spPr bwMode="auto">
            <a:xfrm>
              <a:off x="5257800" y="5715000"/>
              <a:ext cx="304800" cy="0"/>
            </a:xfrm>
            <a:prstGeom prst="line">
              <a:avLst/>
            </a:prstGeom>
            <a:noFill/>
            <a:ln w="38100">
              <a:solidFill>
                <a:schemeClr val="tx1"/>
              </a:solidFill>
              <a:round/>
              <a:headEnd/>
              <a:tailEnd/>
            </a:ln>
            <a:effectLst/>
          </p:spPr>
          <p:txBody>
            <a:bodyPr wrap="none"/>
            <a:lstStyle/>
            <a:p>
              <a:endParaRPr lang="en-US"/>
            </a:p>
          </p:txBody>
        </p:sp>
        <p:sp>
          <p:nvSpPr>
            <p:cNvPr id="219147" name="Line 11"/>
            <p:cNvSpPr>
              <a:spLocks noChangeShapeType="1"/>
            </p:cNvSpPr>
            <p:nvPr/>
          </p:nvSpPr>
          <p:spPr bwMode="auto">
            <a:xfrm>
              <a:off x="4267200" y="4419600"/>
              <a:ext cx="0" cy="228600"/>
            </a:xfrm>
            <a:prstGeom prst="line">
              <a:avLst/>
            </a:prstGeom>
            <a:noFill/>
            <a:ln w="38100">
              <a:solidFill>
                <a:schemeClr val="accent4">
                  <a:lumMod val="75000"/>
                </a:schemeClr>
              </a:solidFill>
              <a:round/>
              <a:headEnd/>
              <a:tailEnd/>
            </a:ln>
            <a:effectLst/>
          </p:spPr>
          <p:txBody>
            <a:bodyPr wrap="none"/>
            <a:lstStyle/>
            <a:p>
              <a:endParaRPr lang="en-US"/>
            </a:p>
          </p:txBody>
        </p:sp>
        <p:sp>
          <p:nvSpPr>
            <p:cNvPr id="219148" name="Line 12"/>
            <p:cNvSpPr>
              <a:spLocks noChangeShapeType="1"/>
            </p:cNvSpPr>
            <p:nvPr/>
          </p:nvSpPr>
          <p:spPr bwMode="auto">
            <a:xfrm>
              <a:off x="2895600" y="4419600"/>
              <a:ext cx="0" cy="228600"/>
            </a:xfrm>
            <a:prstGeom prst="line">
              <a:avLst/>
            </a:prstGeom>
            <a:noFill/>
            <a:ln w="38100">
              <a:solidFill>
                <a:schemeClr val="accent4">
                  <a:lumMod val="75000"/>
                </a:schemeClr>
              </a:solidFill>
              <a:round/>
              <a:headEnd/>
              <a:tailEnd/>
            </a:ln>
            <a:effectLst/>
          </p:spPr>
          <p:txBody>
            <a:bodyPr wrap="none"/>
            <a:lstStyle/>
            <a:p>
              <a:endParaRPr lang="en-US"/>
            </a:p>
          </p:txBody>
        </p:sp>
        <p:sp>
          <p:nvSpPr>
            <p:cNvPr id="219149" name="AutoShape 13"/>
            <p:cNvSpPr>
              <a:spLocks noChangeArrowheads="1"/>
            </p:cNvSpPr>
            <p:nvPr/>
          </p:nvSpPr>
          <p:spPr bwMode="auto">
            <a:xfrm>
              <a:off x="4953000" y="4615132"/>
              <a:ext cx="228600" cy="1524000"/>
            </a:xfrm>
            <a:prstGeom prst="upDownArrow">
              <a:avLst>
                <a:gd name="adj1" fmla="val 50000"/>
                <a:gd name="adj2" fmla="val 86667"/>
              </a:avLst>
            </a:prstGeom>
            <a:gradFill rotWithShape="1">
              <a:gsLst>
                <a:gs pos="0">
                  <a:srgbClr val="969696"/>
                </a:gs>
                <a:gs pos="50000">
                  <a:srgbClr val="969696">
                    <a:gamma/>
                    <a:shade val="46275"/>
                    <a:invGamma/>
                  </a:srgbClr>
                </a:gs>
                <a:gs pos="100000">
                  <a:srgbClr val="969696"/>
                </a:gs>
              </a:gsLst>
              <a:lin ang="5400000" scaled="1"/>
            </a:gradFill>
            <a:ln w="6350" algn="ctr">
              <a:solidFill>
                <a:schemeClr val="accent4">
                  <a:lumMod val="20000"/>
                  <a:lumOff val="80000"/>
                </a:schemeClr>
              </a:solidFill>
              <a:prstDash val="sysDot"/>
              <a:miter lim="800000"/>
              <a:headEnd/>
              <a:tailEnd/>
            </a:ln>
            <a:effectLst>
              <a:softEdge rad="12700"/>
            </a:effectLst>
          </p:spPr>
          <p:txBody>
            <a:bodyPr wrap="none" anchor="ctr"/>
            <a:lstStyle/>
            <a:p>
              <a:endParaRPr lang="en-US"/>
            </a:p>
          </p:txBody>
        </p:sp>
        <p:sp>
          <p:nvSpPr>
            <p:cNvPr id="14" name="Line 8"/>
            <p:cNvSpPr>
              <a:spLocks noChangeShapeType="1"/>
            </p:cNvSpPr>
            <p:nvPr/>
          </p:nvSpPr>
          <p:spPr bwMode="auto">
            <a:xfrm>
              <a:off x="5403011" y="4495800"/>
              <a:ext cx="0" cy="1066800"/>
            </a:xfrm>
            <a:prstGeom prst="line">
              <a:avLst/>
            </a:prstGeom>
            <a:noFill/>
            <a:ln w="38100">
              <a:solidFill>
                <a:srgbClr val="FF9900"/>
              </a:solidFill>
              <a:round/>
              <a:headEnd/>
              <a:tailEnd/>
            </a:ln>
            <a:effectLst/>
          </p:spPr>
          <p:txBody>
            <a:bodyPr wrap="none"/>
            <a:lstStyle/>
            <a:p>
              <a:endParaRPr lang="en-US"/>
            </a:p>
          </p:txBody>
        </p:sp>
        <p:sp>
          <p:nvSpPr>
            <p:cNvPr id="16" name="Oval 9"/>
            <p:cNvSpPr>
              <a:spLocks noChangeArrowheads="1"/>
            </p:cNvSpPr>
            <p:nvPr/>
          </p:nvSpPr>
          <p:spPr bwMode="auto">
            <a:xfrm>
              <a:off x="3200400" y="5562600"/>
              <a:ext cx="152400" cy="152400"/>
            </a:xfrm>
            <a:prstGeom prst="ellipse">
              <a:avLst/>
            </a:prstGeom>
            <a:solidFill>
              <a:schemeClr val="tx1"/>
            </a:solidFill>
            <a:ln w="6350" algn="ctr">
              <a:solidFill>
                <a:schemeClr val="bg1"/>
              </a:solidFill>
              <a:round/>
              <a:headEnd/>
              <a:tailEnd/>
            </a:ln>
            <a:effectLst/>
          </p:spPr>
          <p:txBody>
            <a:bodyPr wrap="none" anchor="ctr"/>
            <a:lstStyle/>
            <a:p>
              <a:endParaRPr lang="en-US"/>
            </a:p>
          </p:txBody>
        </p:sp>
        <p:sp>
          <p:nvSpPr>
            <p:cNvPr id="15" name="Line 10"/>
            <p:cNvSpPr>
              <a:spLocks noChangeShapeType="1"/>
            </p:cNvSpPr>
            <p:nvPr/>
          </p:nvSpPr>
          <p:spPr bwMode="auto">
            <a:xfrm>
              <a:off x="3124200" y="5719313"/>
              <a:ext cx="304800" cy="0"/>
            </a:xfrm>
            <a:prstGeom prst="line">
              <a:avLst/>
            </a:prstGeom>
            <a:noFill/>
            <a:ln w="38100">
              <a:solidFill>
                <a:schemeClr val="tx1"/>
              </a:solidFill>
              <a:round/>
              <a:headEnd/>
              <a:tailEnd/>
            </a:ln>
            <a:effectLst/>
          </p:spPr>
          <p:txBody>
            <a:bodyPr wrap="none"/>
            <a:lstStyle/>
            <a:p>
              <a:endParaRPr lang="en-US"/>
            </a:p>
          </p:txBody>
        </p:sp>
      </p:grpSp>
      <p:pic>
        <p:nvPicPr>
          <p:cNvPr id="3" name="Picture 2" descr="A picture containing metal, household hardware, cylinder, text&#10;&#10;Description automatically generated">
            <a:extLst>
              <a:ext uri="{FF2B5EF4-FFF2-40B4-BE49-F238E27FC236}">
                <a16:creationId xmlns:a16="http://schemas.microsoft.com/office/drawing/2014/main" id="{6983C9EE-B137-A33A-23B8-22F5E35A4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2110" y="1789498"/>
            <a:ext cx="3546649" cy="2507069"/>
          </a:xfrm>
          <a:prstGeom prst="rect">
            <a:avLst/>
          </a:prstGeom>
          <a:ln>
            <a:solidFill>
              <a:schemeClr val="accent2">
                <a:lumMod val="75000"/>
              </a:schemeClr>
            </a:solidFill>
          </a:ln>
        </p:spPr>
      </p:pic>
    </p:spTree>
    <p:extLst>
      <p:ext uri="{BB962C8B-B14F-4D97-AF65-F5344CB8AC3E}">
        <p14:creationId xmlns:p14="http://schemas.microsoft.com/office/powerpoint/2010/main" val="16085939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2136557"/>
          </a:xfrm>
        </p:spPr>
        <p:txBody>
          <a:bodyPr>
            <a:noAutofit/>
          </a:bodyPr>
          <a:lstStyle/>
          <a:p>
            <a:r>
              <a:rPr lang="en-US" sz="4400" b="1" dirty="0">
                <a:effectLst>
                  <a:outerShdw blurRad="38100" dist="38100" dir="2700000" algn="tl">
                    <a:srgbClr val="000000">
                      <a:alpha val="43137"/>
                    </a:srgbClr>
                  </a:outerShdw>
                </a:effectLst>
                <a:latin typeface="+mn-lt"/>
                <a:cs typeface="Arial" pitchFamily="34" charset="0"/>
              </a:rPr>
              <a:t>Control Valves</a:t>
            </a:r>
            <a:br>
              <a:rPr lang="en-US" b="1" dirty="0">
                <a:effectLst>
                  <a:outerShdw blurRad="38100" dist="38100" dir="2700000" algn="tl">
                    <a:srgbClr val="000000">
                      <a:alpha val="43137"/>
                    </a:srgbClr>
                  </a:outerShdw>
                </a:effectLst>
                <a:latin typeface="Arial" pitchFamily="34" charset="0"/>
                <a:cs typeface="Arial" pitchFamily="34" charset="0"/>
              </a:rPr>
            </a:br>
            <a:endParaRPr lang="en-US" b="1" dirty="0">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4294967295"/>
          </p:nvPr>
        </p:nvSpPr>
        <p:spPr>
          <a:xfrm>
            <a:off x="1026160" y="1828939"/>
            <a:ext cx="7010400" cy="4525962"/>
          </a:xfrm>
        </p:spPr>
        <p:txBody>
          <a:bodyPr>
            <a:noAutofit/>
          </a:bodyPr>
          <a:lstStyle/>
          <a:p>
            <a:pPr>
              <a:spcBef>
                <a:spcPts val="768"/>
              </a:spcBef>
            </a:pPr>
            <a:r>
              <a:rPr lang="en-US" dirty="0">
                <a:cs typeface="Arial" pitchFamily="34" charset="0"/>
              </a:rPr>
              <a:t>Indicating and non-indicating</a:t>
            </a:r>
          </a:p>
          <a:p>
            <a:pPr lvl="1">
              <a:spcBef>
                <a:spcPts val="768"/>
              </a:spcBef>
            </a:pPr>
            <a:r>
              <a:rPr lang="en-US" dirty="0">
                <a:cs typeface="Arial" pitchFamily="34" charset="0"/>
              </a:rPr>
              <a:t>For combined domestic/fire</a:t>
            </a:r>
          </a:p>
          <a:p>
            <a:pPr marL="1257300" lvl="2" indent="-342900">
              <a:spcBef>
                <a:spcPts val="768"/>
              </a:spcBef>
              <a:buFont typeface="Courier New" panose="02070309020205020404" pitchFamily="49" charset="0"/>
              <a:buChar char="o"/>
            </a:pPr>
            <a:r>
              <a:rPr lang="en-US" dirty="0">
                <a:cs typeface="Arial" pitchFamily="34" charset="0"/>
              </a:rPr>
              <a:t>Control valve must shut off both</a:t>
            </a:r>
          </a:p>
          <a:p>
            <a:pPr lvl="1">
              <a:spcBef>
                <a:spcPts val="768"/>
              </a:spcBef>
            </a:pPr>
            <a:r>
              <a:rPr lang="en-US" dirty="0">
                <a:cs typeface="Arial" pitchFamily="34" charset="0"/>
              </a:rPr>
              <a:t>Multipurpose sprinkler system may not have control valve unless</a:t>
            </a:r>
          </a:p>
          <a:p>
            <a:pPr marL="1257300" lvl="2" indent="-342900">
              <a:spcBef>
                <a:spcPts val="768"/>
              </a:spcBef>
              <a:buFont typeface="Courier New" panose="02070309020205020404" pitchFamily="49" charset="0"/>
              <a:buChar char="o"/>
            </a:pPr>
            <a:r>
              <a:rPr lang="en-US" dirty="0">
                <a:cs typeface="Arial" pitchFamily="34" charset="0"/>
              </a:rPr>
              <a:t>Electronically supervised, or</a:t>
            </a:r>
          </a:p>
          <a:p>
            <a:pPr marL="1257300" lvl="2" indent="-342900">
              <a:spcBef>
                <a:spcPts val="768"/>
              </a:spcBef>
              <a:buFont typeface="Courier New" panose="02070309020205020404" pitchFamily="49" charset="0"/>
              <a:buChar char="o"/>
            </a:pPr>
            <a:r>
              <a:rPr lang="en-US" dirty="0">
                <a:cs typeface="Arial" pitchFamily="34" charset="0"/>
              </a:rPr>
              <a:t>Locked in "open" position</a:t>
            </a:r>
          </a:p>
        </p:txBody>
      </p:sp>
      <p:pic>
        <p:nvPicPr>
          <p:cNvPr id="3074" name="Picture 2"/>
          <p:cNvPicPr>
            <a:picLocks noChangeAspect="1" noChangeArrowheads="1"/>
          </p:cNvPicPr>
          <p:nvPr/>
        </p:nvPicPr>
        <p:blipFill>
          <a:blip r:embed="rId2" cstate="print"/>
          <a:srcRect/>
          <a:stretch>
            <a:fillRect/>
          </a:stretch>
        </p:blipFill>
        <p:spPr bwMode="auto">
          <a:xfrm>
            <a:off x="8488680" y="1828939"/>
            <a:ext cx="1905000" cy="4355536"/>
          </a:xfrm>
          <a:prstGeom prst="rect">
            <a:avLst/>
          </a:prstGeom>
          <a:noFill/>
          <a:ln w="9525">
            <a:solidFill>
              <a:schemeClr val="accent2">
                <a:lumMod val="75000"/>
              </a:schemeClr>
            </a:solidFill>
            <a:miter lim="800000"/>
            <a:headEnd/>
            <a:tailEnd/>
          </a:ln>
          <a:effectLst/>
        </p:spPr>
      </p:pic>
    </p:spTree>
    <p:extLst>
      <p:ext uri="{BB962C8B-B14F-4D97-AF65-F5344CB8AC3E}">
        <p14:creationId xmlns:p14="http://schemas.microsoft.com/office/powerpoint/2010/main" val="11432216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mn-lt"/>
                <a:cs typeface="Arial" pitchFamily="34" charset="0"/>
              </a:rPr>
              <a:t>Drain /Test Apparatus</a:t>
            </a:r>
          </a:p>
        </p:txBody>
      </p:sp>
      <p:sp>
        <p:nvSpPr>
          <p:cNvPr id="3" name="Content Placeholder 2"/>
          <p:cNvSpPr>
            <a:spLocks noGrp="1"/>
          </p:cNvSpPr>
          <p:nvPr>
            <p:ph idx="4294967295"/>
          </p:nvPr>
        </p:nvSpPr>
        <p:spPr>
          <a:xfrm>
            <a:off x="4201160" y="1993731"/>
            <a:ext cx="7833360" cy="4525962"/>
          </a:xfrm>
        </p:spPr>
        <p:txBody>
          <a:bodyPr>
            <a:noAutofit/>
          </a:bodyPr>
          <a:lstStyle/>
          <a:p>
            <a:pPr>
              <a:spcBef>
                <a:spcPts val="768"/>
              </a:spcBef>
            </a:pPr>
            <a:r>
              <a:rPr lang="en-US" dirty="0">
                <a:cs typeface="Arial" pitchFamily="34" charset="0"/>
              </a:rPr>
              <a:t>All systems must have drain valve </a:t>
            </a:r>
          </a:p>
          <a:p>
            <a:pPr lvl="1">
              <a:spcBef>
                <a:spcPts val="768"/>
              </a:spcBef>
            </a:pPr>
            <a:r>
              <a:rPr lang="en-US" dirty="0">
                <a:cs typeface="Arial" pitchFamily="34" charset="0"/>
              </a:rPr>
              <a:t>Should drain to safe location</a:t>
            </a:r>
          </a:p>
          <a:p>
            <a:pPr marL="1257300" lvl="2" indent="-342900">
              <a:spcBef>
                <a:spcPts val="768"/>
              </a:spcBef>
              <a:buFont typeface="Courier New" panose="02070309020205020404" pitchFamily="49" charset="0"/>
              <a:buChar char="o"/>
            </a:pPr>
            <a:r>
              <a:rPr lang="en-US" sz="2400" dirty="0">
                <a:cs typeface="Arial" pitchFamily="34" charset="0"/>
              </a:rPr>
              <a:t>Back into tank for stand-alone systems </a:t>
            </a:r>
          </a:p>
          <a:p>
            <a:pPr lvl="1">
              <a:spcBef>
                <a:spcPts val="768"/>
              </a:spcBef>
            </a:pPr>
            <a:r>
              <a:rPr lang="en-US" dirty="0">
                <a:cs typeface="Arial" pitchFamily="34" charset="0"/>
              </a:rPr>
              <a:t>May be combined with flow test valve</a:t>
            </a:r>
          </a:p>
          <a:p>
            <a:pPr marL="1257300" lvl="2" indent="-342900">
              <a:spcBef>
                <a:spcPts val="768"/>
              </a:spcBef>
              <a:buFont typeface="Courier New" panose="02070309020205020404" pitchFamily="49" charset="0"/>
              <a:buChar char="o"/>
            </a:pPr>
            <a:r>
              <a:rPr lang="en-US" sz="2400" dirty="0">
                <a:cs typeface="Arial" pitchFamily="34" charset="0"/>
              </a:rPr>
              <a:t>If waterflow alarm is provided</a:t>
            </a:r>
          </a:p>
        </p:txBody>
      </p:sp>
      <p:pic>
        <p:nvPicPr>
          <p:cNvPr id="4098" name="Picture 2"/>
          <p:cNvPicPr>
            <a:picLocks noChangeAspect="1" noChangeArrowheads="1"/>
          </p:cNvPicPr>
          <p:nvPr/>
        </p:nvPicPr>
        <p:blipFill>
          <a:blip r:embed="rId2" cstate="print"/>
          <a:srcRect/>
          <a:stretch>
            <a:fillRect/>
          </a:stretch>
        </p:blipFill>
        <p:spPr bwMode="auto">
          <a:xfrm>
            <a:off x="1198880" y="1899921"/>
            <a:ext cx="2562198" cy="4307839"/>
          </a:xfrm>
          <a:prstGeom prst="rect">
            <a:avLst/>
          </a:prstGeom>
          <a:noFill/>
          <a:ln w="9525">
            <a:solidFill>
              <a:schemeClr val="accent2">
                <a:lumMod val="75000"/>
              </a:schemeClr>
            </a:solidFill>
            <a:miter lim="800000"/>
            <a:headEnd/>
            <a:tailEnd/>
          </a:ln>
          <a:effectLst/>
        </p:spPr>
      </p:pic>
    </p:spTree>
    <p:extLst>
      <p:ext uri="{BB962C8B-B14F-4D97-AF65-F5344CB8AC3E}">
        <p14:creationId xmlns:p14="http://schemas.microsoft.com/office/powerpoint/2010/main" val="28967856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latin typeface="+mn-lt"/>
                <a:cs typeface="Arial" pitchFamily="34" charset="0"/>
              </a:rPr>
              <a:t>Pressure Gauges</a:t>
            </a:r>
          </a:p>
        </p:txBody>
      </p:sp>
      <p:sp>
        <p:nvSpPr>
          <p:cNvPr id="3" name="Content Placeholder 2"/>
          <p:cNvSpPr>
            <a:spLocks noGrp="1"/>
          </p:cNvSpPr>
          <p:nvPr>
            <p:ph idx="4294967295"/>
          </p:nvPr>
        </p:nvSpPr>
        <p:spPr>
          <a:xfrm>
            <a:off x="1046480" y="1889126"/>
            <a:ext cx="7020559" cy="4525962"/>
          </a:xfrm>
        </p:spPr>
        <p:txBody>
          <a:bodyPr>
            <a:normAutofit/>
          </a:bodyPr>
          <a:lstStyle/>
          <a:p>
            <a:r>
              <a:rPr lang="en-US" sz="2800" dirty="0">
                <a:cs typeface="Arial" pitchFamily="34" charset="0"/>
              </a:rPr>
              <a:t>NFPA 13D/P2904</a:t>
            </a:r>
          </a:p>
          <a:p>
            <a:pPr lvl="1"/>
            <a:r>
              <a:rPr lang="en-US" sz="2400" dirty="0">
                <a:cs typeface="Arial" pitchFamily="34" charset="0"/>
              </a:rPr>
              <a:t>Not required on wet pipe</a:t>
            </a:r>
          </a:p>
          <a:p>
            <a:pPr lvl="2"/>
            <a:r>
              <a:rPr lang="en-US" dirty="0">
                <a:cs typeface="Arial" pitchFamily="34" charset="0"/>
              </a:rPr>
              <a:t>Air pressure gauge required on dry-pipe and/or pressure-tank systems</a:t>
            </a:r>
          </a:p>
          <a:p>
            <a:r>
              <a:rPr lang="en-US" sz="2800" dirty="0">
                <a:cs typeface="Arial" pitchFamily="34" charset="0"/>
              </a:rPr>
              <a:t>NFPA 13R</a:t>
            </a:r>
          </a:p>
          <a:p>
            <a:pPr lvl="1"/>
            <a:r>
              <a:rPr lang="en-US" sz="2400" dirty="0">
                <a:cs typeface="Arial" pitchFamily="34" charset="0"/>
              </a:rPr>
              <a:t>On supply and system sides of main control valve</a:t>
            </a:r>
          </a:p>
        </p:txBody>
      </p:sp>
      <p:pic>
        <p:nvPicPr>
          <p:cNvPr id="5122" name="Picture 2"/>
          <p:cNvPicPr>
            <a:picLocks noChangeAspect="1" noChangeArrowheads="1"/>
          </p:cNvPicPr>
          <p:nvPr/>
        </p:nvPicPr>
        <p:blipFill>
          <a:blip r:embed="rId2" cstate="print"/>
          <a:srcRect/>
          <a:stretch>
            <a:fillRect/>
          </a:stretch>
        </p:blipFill>
        <p:spPr bwMode="auto">
          <a:xfrm>
            <a:off x="8431115" y="1889126"/>
            <a:ext cx="3202085" cy="4257674"/>
          </a:xfrm>
          <a:prstGeom prst="rect">
            <a:avLst/>
          </a:prstGeom>
          <a:noFill/>
          <a:ln w="9525">
            <a:solidFill>
              <a:schemeClr val="accent2">
                <a:lumMod val="75000"/>
              </a:schemeClr>
            </a:solidFill>
            <a:miter lim="800000"/>
            <a:headEnd/>
            <a:tailEnd/>
          </a:ln>
          <a:effectLst/>
        </p:spPr>
      </p:pic>
    </p:spTree>
    <p:extLst>
      <p:ext uri="{BB962C8B-B14F-4D97-AF65-F5344CB8AC3E}">
        <p14:creationId xmlns:p14="http://schemas.microsoft.com/office/powerpoint/2010/main" val="3698342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n-lt"/>
                <a:cs typeface="Arial" pitchFamily="34" charset="0"/>
              </a:rPr>
              <a:t>Supervisory/Waterflow</a:t>
            </a:r>
          </a:p>
        </p:txBody>
      </p:sp>
      <p:sp>
        <p:nvSpPr>
          <p:cNvPr id="3" name="Content Placeholder 2"/>
          <p:cNvSpPr>
            <a:spLocks noGrp="1"/>
          </p:cNvSpPr>
          <p:nvPr>
            <p:ph idx="4294967295"/>
          </p:nvPr>
        </p:nvSpPr>
        <p:spPr>
          <a:xfrm>
            <a:off x="2844800" y="1885157"/>
            <a:ext cx="9088120" cy="4525962"/>
          </a:xfrm>
        </p:spPr>
        <p:txBody>
          <a:bodyPr>
            <a:normAutofit/>
          </a:bodyPr>
          <a:lstStyle/>
          <a:p>
            <a:pPr marL="346075" indent="-346075">
              <a:buClr>
                <a:schemeClr val="accent2">
                  <a:lumMod val="75000"/>
                </a:schemeClr>
              </a:buClr>
              <a:buFont typeface="Courier New" panose="02070309020205020404" pitchFamily="49" charset="0"/>
              <a:buChar char="o"/>
            </a:pPr>
            <a:r>
              <a:rPr lang="en-US" sz="2800" dirty="0">
                <a:cs typeface="Arial" pitchFamily="34" charset="0"/>
              </a:rPr>
              <a:t>NFPA 13D/IRC P2904 </a:t>
            </a:r>
          </a:p>
          <a:p>
            <a:pPr marL="346075" indent="-346075">
              <a:buClr>
                <a:schemeClr val="accent2">
                  <a:lumMod val="75000"/>
                </a:schemeClr>
              </a:buClr>
              <a:buFont typeface="Courier New" panose="02070309020205020404" pitchFamily="49" charset="0"/>
              <a:buChar char="o"/>
            </a:pPr>
            <a:r>
              <a:rPr lang="en-US" sz="2400" dirty="0">
                <a:cs typeface="Arial" pitchFamily="34" charset="0"/>
              </a:rPr>
              <a:t>Supervisory </a:t>
            </a:r>
            <a:r>
              <a:rPr lang="en-US" sz="2400" u="sng" dirty="0">
                <a:cs typeface="Arial" pitchFamily="34" charset="0"/>
              </a:rPr>
              <a:t>not </a:t>
            </a:r>
            <a:r>
              <a:rPr lang="en-US" sz="2400" dirty="0">
                <a:cs typeface="Arial" pitchFamily="34" charset="0"/>
              </a:rPr>
              <a:t>required for combined domestic/fire service</a:t>
            </a:r>
          </a:p>
          <a:p>
            <a:pPr marL="574675" lvl="1" indent="-228600">
              <a:buClr>
                <a:schemeClr val="accent2">
                  <a:lumMod val="75000"/>
                </a:schemeClr>
              </a:buClr>
              <a:buFont typeface="Courier New" panose="02070309020205020404" pitchFamily="49" charset="0"/>
              <a:buChar char="o"/>
            </a:pPr>
            <a:r>
              <a:rPr lang="en-US" sz="2400" dirty="0">
                <a:cs typeface="Arial" pitchFamily="34" charset="0"/>
              </a:rPr>
              <a:t>Locked main control valve for standalone</a:t>
            </a:r>
          </a:p>
          <a:p>
            <a:pPr marL="457200" indent="-404813">
              <a:buClr>
                <a:schemeClr val="accent2">
                  <a:lumMod val="75000"/>
                </a:schemeClr>
              </a:buClr>
              <a:buFont typeface="Courier New" panose="02070309020205020404" pitchFamily="49" charset="0"/>
              <a:buChar char="o"/>
            </a:pPr>
            <a:r>
              <a:rPr lang="en-US" sz="2400" dirty="0">
                <a:cs typeface="Arial" pitchFamily="34" charset="0"/>
              </a:rPr>
              <a:t>Waterflow not required if building provided with smoke detection</a:t>
            </a:r>
          </a:p>
          <a:p>
            <a:pPr lvl="1">
              <a:buClr>
                <a:schemeClr val="accent2">
                  <a:lumMod val="75000"/>
                </a:schemeClr>
              </a:buClr>
              <a:buFont typeface="Courier New" panose="02070309020205020404" pitchFamily="49" charset="0"/>
              <a:buChar char="o"/>
            </a:pPr>
            <a:endParaRPr lang="en-US" sz="2400" dirty="0">
              <a:cs typeface="Arial" pitchFamily="34" charset="0"/>
            </a:endParaRPr>
          </a:p>
          <a:p>
            <a:pPr marL="228600" indent="-228600">
              <a:buClr>
                <a:schemeClr val="accent2">
                  <a:lumMod val="75000"/>
                </a:schemeClr>
              </a:buClr>
              <a:buFont typeface="Courier New" panose="02070309020205020404" pitchFamily="49" charset="0"/>
              <a:buChar char="o"/>
            </a:pPr>
            <a:r>
              <a:rPr lang="en-US" sz="2800" dirty="0">
                <a:cs typeface="Arial" pitchFamily="34" charset="0"/>
              </a:rPr>
              <a:t>NFPA 13R </a:t>
            </a:r>
          </a:p>
          <a:p>
            <a:pPr marL="574675" lvl="1" indent="-228600">
              <a:buClr>
                <a:schemeClr val="accent2">
                  <a:lumMod val="75000"/>
                </a:schemeClr>
              </a:buClr>
              <a:buFont typeface="Courier New" panose="02070309020205020404" pitchFamily="49" charset="0"/>
              <a:buChar char="o"/>
            </a:pPr>
            <a:r>
              <a:rPr lang="en-US" sz="2400" dirty="0">
                <a:cs typeface="Arial" pitchFamily="34" charset="0"/>
              </a:rPr>
              <a:t>Required</a:t>
            </a:r>
          </a:p>
          <a:p>
            <a:pPr marL="574675" lvl="1" indent="-228600">
              <a:buClr>
                <a:schemeClr val="accent2">
                  <a:lumMod val="75000"/>
                </a:schemeClr>
              </a:buClr>
              <a:buFont typeface="Courier New" panose="02070309020205020404" pitchFamily="49" charset="0"/>
              <a:buChar char="o"/>
            </a:pPr>
            <a:r>
              <a:rPr lang="en-US" sz="2400" dirty="0">
                <a:cs typeface="Arial" pitchFamily="34" charset="0"/>
              </a:rPr>
              <a:t>If building has fire alarm system, must be connected</a:t>
            </a:r>
          </a:p>
        </p:txBody>
      </p:sp>
      <p:pic>
        <p:nvPicPr>
          <p:cNvPr id="6146" name="Picture 2"/>
          <p:cNvPicPr>
            <a:picLocks noChangeAspect="1" noChangeArrowheads="1"/>
          </p:cNvPicPr>
          <p:nvPr/>
        </p:nvPicPr>
        <p:blipFill>
          <a:blip r:embed="rId2" cstate="print"/>
          <a:srcRect/>
          <a:stretch>
            <a:fillRect/>
          </a:stretch>
        </p:blipFill>
        <p:spPr bwMode="auto">
          <a:xfrm>
            <a:off x="624841" y="1950721"/>
            <a:ext cx="1851025" cy="4283075"/>
          </a:xfrm>
          <a:prstGeom prst="rect">
            <a:avLst/>
          </a:prstGeom>
          <a:noFill/>
          <a:ln w="9525">
            <a:noFill/>
            <a:miter lim="800000"/>
            <a:headEnd/>
            <a:tailEnd/>
          </a:ln>
          <a:effectLst/>
        </p:spPr>
      </p:pic>
    </p:spTree>
    <p:extLst>
      <p:ext uri="{BB962C8B-B14F-4D97-AF65-F5344CB8AC3E}">
        <p14:creationId xmlns:p14="http://schemas.microsoft.com/office/powerpoint/2010/main" val="106317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r>
              <a:rPr lang="en-US" b="1" dirty="0">
                <a:effectLst>
                  <a:outerShdw blurRad="38100" dist="38100" dir="2700000" algn="tl">
                    <a:srgbClr val="000000">
                      <a:alpha val="43137"/>
                    </a:srgbClr>
                  </a:outerShdw>
                </a:effectLst>
                <a:latin typeface="+mn-lt"/>
                <a:cs typeface="Arial" pitchFamily="34" charset="0"/>
              </a:rPr>
              <a:t>Alarm</a:t>
            </a:r>
          </a:p>
        </p:txBody>
      </p:sp>
      <p:sp>
        <p:nvSpPr>
          <p:cNvPr id="18435" name="Rectangle 3"/>
          <p:cNvSpPr>
            <a:spLocks noGrp="1" noChangeArrowheads="1"/>
          </p:cNvSpPr>
          <p:nvPr>
            <p:ph idx="4294967295"/>
          </p:nvPr>
        </p:nvSpPr>
        <p:spPr bwMode="auto">
          <a:xfrm>
            <a:off x="2890520" y="2076133"/>
            <a:ext cx="9499600" cy="3886200"/>
          </a:xfrm>
          <a:noFill/>
          <a:ln>
            <a:miter lim="800000"/>
            <a:headEnd/>
            <a:tailEnd/>
          </a:ln>
        </p:spPr>
        <p:txBody>
          <a:bodyPr vert="horz" wrap="square" lIns="91440" tIns="45720" rIns="91440" bIns="45720" numCol="1" rtlCol="0" anchor="t" anchorCtr="0" compatLnSpc="1">
            <a:prstTxWarp prst="textNoShape">
              <a:avLst/>
            </a:prstTxWarp>
            <a:noAutofit/>
          </a:bodyPr>
          <a:lstStyle/>
          <a:p>
            <a:r>
              <a:rPr lang="en-US" dirty="0">
                <a:cs typeface="Arial" pitchFamily="34" charset="0"/>
              </a:rPr>
              <a:t>Alarm to notify occupants that water is flowing</a:t>
            </a:r>
          </a:p>
          <a:p>
            <a:pPr lvl="1">
              <a:spcBef>
                <a:spcPts val="1200"/>
              </a:spcBef>
              <a:spcAft>
                <a:spcPts val="1200"/>
              </a:spcAft>
            </a:pPr>
            <a:r>
              <a:rPr lang="en-US" dirty="0">
                <a:cs typeface="Arial" pitchFamily="34" charset="0"/>
              </a:rPr>
              <a:t>Bell, siren, or horn</a:t>
            </a:r>
          </a:p>
          <a:p>
            <a:pPr lvl="1">
              <a:spcBef>
                <a:spcPts val="1200"/>
              </a:spcBef>
              <a:spcAft>
                <a:spcPts val="1200"/>
              </a:spcAft>
            </a:pPr>
            <a:r>
              <a:rPr lang="en-US" dirty="0">
                <a:cs typeface="Arial" pitchFamily="34" charset="0"/>
              </a:rPr>
              <a:t>Required in one- and two-family </a:t>
            </a:r>
            <a:r>
              <a:rPr lang="en-US" u="sng" dirty="0">
                <a:cs typeface="Arial" pitchFamily="34" charset="0"/>
              </a:rPr>
              <a:t>only</a:t>
            </a:r>
            <a:r>
              <a:rPr lang="en-US" dirty="0">
                <a:cs typeface="Arial" pitchFamily="34" charset="0"/>
              </a:rPr>
              <a:t> if no smoke alarms</a:t>
            </a:r>
          </a:p>
          <a:p>
            <a:pPr lvl="2">
              <a:spcBef>
                <a:spcPts val="1200"/>
              </a:spcBef>
              <a:spcAft>
                <a:spcPts val="1200"/>
              </a:spcAft>
            </a:pPr>
            <a:r>
              <a:rPr lang="en-US" sz="2400" dirty="0">
                <a:cs typeface="Arial" pitchFamily="34" charset="0"/>
              </a:rPr>
              <a:t>Installed in accordance with NFPA</a:t>
            </a:r>
            <a:r>
              <a:rPr lang="en-US" sz="2400" baseline="30000" dirty="0">
                <a:cs typeface="Arial" pitchFamily="34" charset="0"/>
              </a:rPr>
              <a:t>®</a:t>
            </a:r>
            <a:r>
              <a:rPr lang="en-US" sz="2400" dirty="0">
                <a:cs typeface="Arial" pitchFamily="34" charset="0"/>
              </a:rPr>
              <a:t> 72, </a:t>
            </a:r>
            <a:r>
              <a:rPr lang="en-US" sz="2400" i="1" dirty="0">
                <a:cs typeface="Arial" pitchFamily="34" charset="0"/>
              </a:rPr>
              <a:t>National Fire Alarm Code</a:t>
            </a:r>
            <a:r>
              <a:rPr lang="en-US" sz="2400" dirty="0">
                <a:cs typeface="Arial" pitchFamily="34" charset="0"/>
              </a:rPr>
              <a:t> and manufacturer's specifications</a:t>
            </a:r>
          </a:p>
        </p:txBody>
      </p:sp>
      <p:pic>
        <p:nvPicPr>
          <p:cNvPr id="7170" name="Picture 2"/>
          <p:cNvPicPr>
            <a:picLocks noChangeAspect="1" noChangeArrowheads="1"/>
          </p:cNvPicPr>
          <p:nvPr/>
        </p:nvPicPr>
        <p:blipFill>
          <a:blip r:embed="rId2" cstate="print"/>
          <a:srcRect/>
          <a:stretch>
            <a:fillRect/>
          </a:stretch>
        </p:blipFill>
        <p:spPr bwMode="auto">
          <a:xfrm>
            <a:off x="45721" y="2275841"/>
            <a:ext cx="2751137" cy="2613025"/>
          </a:xfrm>
          <a:prstGeom prst="rect">
            <a:avLst/>
          </a:prstGeom>
          <a:noFill/>
          <a:ln w="9525">
            <a:noFill/>
            <a:miter lim="800000"/>
            <a:headEnd/>
            <a:tailEnd/>
          </a:ln>
          <a:effectLst/>
        </p:spPr>
      </p:pic>
    </p:spTree>
    <p:extLst>
      <p:ext uri="{BB962C8B-B14F-4D97-AF65-F5344CB8AC3E}">
        <p14:creationId xmlns:p14="http://schemas.microsoft.com/office/powerpoint/2010/main" val="37822835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120" y="958350"/>
            <a:ext cx="8610600" cy="715962"/>
          </a:xfrm>
        </p:spPr>
        <p:txBody>
          <a:bodyPr>
            <a:noAutofit/>
          </a:bodyPr>
          <a:lstStyle/>
          <a:p>
            <a:r>
              <a:rPr lang="en-US" sz="4400" b="1" dirty="0">
                <a:effectLst>
                  <a:outerShdw blurRad="38100" dist="38100" dir="2700000" algn="tl">
                    <a:srgbClr val="000000">
                      <a:alpha val="43137"/>
                    </a:srgbClr>
                  </a:outerShdw>
                </a:effectLst>
                <a:latin typeface="+mn-lt"/>
                <a:cs typeface="Arial" pitchFamily="34" charset="0"/>
              </a:rPr>
              <a:t>Fire Department Connection</a:t>
            </a:r>
          </a:p>
        </p:txBody>
      </p:sp>
      <p:sp>
        <p:nvSpPr>
          <p:cNvPr id="3" name="Content Placeholder 2"/>
          <p:cNvSpPr>
            <a:spLocks noGrp="1"/>
          </p:cNvSpPr>
          <p:nvPr>
            <p:ph idx="4294967295"/>
          </p:nvPr>
        </p:nvSpPr>
        <p:spPr>
          <a:xfrm>
            <a:off x="3706243" y="1907992"/>
            <a:ext cx="8216517" cy="4525962"/>
          </a:xfrm>
        </p:spPr>
        <p:txBody>
          <a:bodyPr>
            <a:normAutofit/>
          </a:bodyPr>
          <a:lstStyle/>
          <a:p>
            <a:pPr marL="457200" indent="-457200">
              <a:spcBef>
                <a:spcPts val="600"/>
              </a:spcBef>
              <a:spcAft>
                <a:spcPts val="600"/>
              </a:spcAft>
              <a:buClr>
                <a:schemeClr val="accent2">
                  <a:lumMod val="75000"/>
                </a:schemeClr>
              </a:buClr>
              <a:buFont typeface="Courier New" panose="02070309020205020404" pitchFamily="49" charset="0"/>
              <a:buChar char="o"/>
            </a:pPr>
            <a:r>
              <a:rPr lang="en-US" sz="2800" dirty="0">
                <a:cs typeface="Arial" pitchFamily="34" charset="0"/>
              </a:rPr>
              <a:t>NFPA 13D/IRC P2904</a:t>
            </a:r>
          </a:p>
          <a:p>
            <a:pPr marL="858838" lvl="1" indent="-457200">
              <a:spcBef>
                <a:spcPts val="600"/>
              </a:spcBef>
              <a:spcAft>
                <a:spcPts val="600"/>
              </a:spcAft>
              <a:buClr>
                <a:schemeClr val="accent2">
                  <a:lumMod val="75000"/>
                </a:schemeClr>
              </a:buClr>
              <a:buFont typeface="Courier New" panose="02070309020205020404" pitchFamily="49" charset="0"/>
              <a:buChar char="o"/>
            </a:pPr>
            <a:r>
              <a:rPr lang="en-US" sz="2400" u="sng" dirty="0">
                <a:cs typeface="Arial" pitchFamily="34" charset="0"/>
              </a:rPr>
              <a:t>Not</a:t>
            </a:r>
            <a:r>
              <a:rPr lang="en-US" sz="2400" dirty="0">
                <a:cs typeface="Arial" pitchFamily="34" charset="0"/>
              </a:rPr>
              <a:t> required </a:t>
            </a:r>
          </a:p>
          <a:p>
            <a:pPr marL="457200" indent="-457200">
              <a:spcBef>
                <a:spcPts val="600"/>
              </a:spcBef>
              <a:spcAft>
                <a:spcPts val="600"/>
              </a:spcAft>
              <a:buClr>
                <a:schemeClr val="accent2">
                  <a:lumMod val="75000"/>
                </a:schemeClr>
              </a:buClr>
              <a:buFont typeface="Courier New" panose="02070309020205020404" pitchFamily="49" charset="0"/>
              <a:buChar char="o"/>
            </a:pPr>
            <a:r>
              <a:rPr lang="en-US" sz="2800" dirty="0">
                <a:cs typeface="Arial" pitchFamily="34" charset="0"/>
              </a:rPr>
              <a:t>NFPA 13R</a:t>
            </a:r>
          </a:p>
          <a:p>
            <a:pPr marL="914400" lvl="1" indent="-457200">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When building is fire department accessible, </a:t>
            </a:r>
            <a:r>
              <a:rPr lang="en-US" sz="2400" u="sng" dirty="0">
                <a:cs typeface="Arial" pitchFamily="34" charset="0"/>
              </a:rPr>
              <a:t>and</a:t>
            </a:r>
            <a:r>
              <a:rPr lang="en-US" sz="2400" dirty="0">
                <a:cs typeface="Arial" pitchFamily="34" charset="0"/>
              </a:rPr>
              <a:t>,</a:t>
            </a:r>
            <a:endParaRPr lang="en-US" sz="2400" u="sng" dirty="0">
              <a:cs typeface="Arial" pitchFamily="34" charset="0"/>
            </a:endParaRPr>
          </a:p>
          <a:p>
            <a:pPr marL="914400" lvl="1" indent="-457200">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More than 2,000 ft</a:t>
            </a:r>
            <a:r>
              <a:rPr lang="en-US" sz="2400" baseline="30000" dirty="0">
                <a:cs typeface="Arial" pitchFamily="34" charset="0"/>
              </a:rPr>
              <a:t>2</a:t>
            </a:r>
            <a:r>
              <a:rPr lang="en-US" sz="2400" dirty="0">
                <a:cs typeface="Arial" pitchFamily="34" charset="0"/>
              </a:rPr>
              <a:t>, </a:t>
            </a:r>
            <a:r>
              <a:rPr lang="en-US" sz="2400" u="sng" dirty="0">
                <a:cs typeface="Arial" pitchFamily="34" charset="0"/>
              </a:rPr>
              <a:t>or</a:t>
            </a:r>
            <a:r>
              <a:rPr lang="en-US" sz="2400" dirty="0">
                <a:cs typeface="Arial" pitchFamily="34" charset="0"/>
              </a:rPr>
              <a:t>,</a:t>
            </a:r>
          </a:p>
          <a:p>
            <a:pPr marL="914400" lvl="1" indent="-457200">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More than one story.</a:t>
            </a:r>
          </a:p>
          <a:p>
            <a:pPr marL="457200" lvl="1" indent="-457200">
              <a:spcBef>
                <a:spcPts val="600"/>
              </a:spcBef>
              <a:spcAft>
                <a:spcPts val="600"/>
              </a:spcAft>
              <a:buClr>
                <a:schemeClr val="accent2">
                  <a:lumMod val="75000"/>
                </a:schemeClr>
              </a:buClr>
              <a:buFont typeface="Courier New" panose="02070309020205020404" pitchFamily="49" charset="0"/>
              <a:buChar char="o"/>
            </a:pPr>
            <a:r>
              <a:rPr lang="en-US" dirty="0"/>
              <a:t>NFPA 13</a:t>
            </a:r>
          </a:p>
        </p:txBody>
      </p:sp>
      <p:pic>
        <p:nvPicPr>
          <p:cNvPr id="8194" name="Picture 2"/>
          <p:cNvPicPr>
            <a:picLocks noChangeAspect="1" noChangeArrowheads="1"/>
          </p:cNvPicPr>
          <p:nvPr/>
        </p:nvPicPr>
        <p:blipFill>
          <a:blip r:embed="rId2" cstate="print"/>
          <a:srcRect/>
          <a:stretch>
            <a:fillRect/>
          </a:stretch>
        </p:blipFill>
        <p:spPr bwMode="auto">
          <a:xfrm>
            <a:off x="344195" y="2156618"/>
            <a:ext cx="2957979" cy="2948781"/>
          </a:xfrm>
          <a:prstGeom prst="rect">
            <a:avLst/>
          </a:prstGeom>
          <a:noFill/>
          <a:ln w="9525">
            <a:solidFill>
              <a:schemeClr val="accent2">
                <a:lumMod val="75000"/>
              </a:schemeClr>
            </a:solidFill>
            <a:miter lim="800000"/>
            <a:headEnd/>
            <a:tailEnd/>
          </a:ln>
          <a:effectLst/>
        </p:spPr>
      </p:pic>
    </p:spTree>
    <p:extLst>
      <p:ext uri="{BB962C8B-B14F-4D97-AF65-F5344CB8AC3E}">
        <p14:creationId xmlns:p14="http://schemas.microsoft.com/office/powerpoint/2010/main" val="25363595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US" sz="4000" dirty="0">
                <a:solidFill>
                  <a:schemeClr val="tx1"/>
                </a:solidFill>
                <a:cs typeface="Arial" pitchFamily="34" charset="0"/>
              </a:rPr>
              <a:t>Residential Sprinklers</a:t>
            </a:r>
          </a:p>
        </p:txBody>
      </p:sp>
      <p:sp>
        <p:nvSpPr>
          <p:cNvPr id="16387" name="Rectangle 3"/>
          <p:cNvSpPr>
            <a:spLocks noGrp="1" noChangeArrowheads="1"/>
          </p:cNvSpPr>
          <p:nvPr>
            <p:ph idx="1"/>
          </p:nvPr>
        </p:nvSpPr>
        <p:spPr bwMode="auto">
          <a:xfrm>
            <a:off x="899160" y="2064384"/>
            <a:ext cx="8763000" cy="4023360"/>
          </a:xfrm>
          <a:noFill/>
          <a:ln>
            <a:miter lim="800000"/>
            <a:headEnd/>
            <a:tailEnd/>
          </a:ln>
        </p:spPr>
        <p:txBody>
          <a:bodyPr vert="horz" wrap="square" lIns="91440" tIns="45720" rIns="91440" bIns="45720" numCol="1" rtlCol="0" anchor="t" anchorCtr="0" compatLnSpc="1">
            <a:prstTxWarp prst="textNoShape">
              <a:avLst/>
            </a:prstTxWarp>
            <a:noAutofit/>
          </a:bodyPr>
          <a:lstStyle/>
          <a:p>
            <a:pPr marL="457200" indent="-457200">
              <a:spcBef>
                <a:spcPts val="600"/>
              </a:spcBef>
              <a:spcAft>
                <a:spcPts val="600"/>
              </a:spcAft>
              <a:buFont typeface="Courier New" panose="02070309020205020404" pitchFamily="49" charset="0"/>
              <a:buChar char="o"/>
            </a:pPr>
            <a:r>
              <a:rPr lang="en-US" sz="2400" dirty="0">
                <a:solidFill>
                  <a:schemeClr val="tx1"/>
                </a:solidFill>
                <a:cs typeface="Arial" pitchFamily="34" charset="0"/>
              </a:rPr>
              <a:t>Must be listed by Underwriters Laboratories (UL) or other agency for residential use</a:t>
            </a:r>
          </a:p>
          <a:p>
            <a:pPr marL="685800" lvl="1" indent="-284163">
              <a:spcBef>
                <a:spcPts val="600"/>
              </a:spcBef>
              <a:spcAft>
                <a:spcPts val="600"/>
              </a:spcAft>
              <a:buFont typeface="Courier New" panose="02070309020205020404" pitchFamily="49" charset="0"/>
              <a:buChar char="o"/>
            </a:pPr>
            <a:r>
              <a:rPr lang="en-US" sz="2400" dirty="0">
                <a:solidFill>
                  <a:schemeClr val="tx1"/>
                </a:solidFill>
                <a:cs typeface="Arial" pitchFamily="34" charset="0"/>
              </a:rPr>
              <a:t>Bear mark "Residential Sprinkler" or "RES SPKR" </a:t>
            </a:r>
          </a:p>
          <a:p>
            <a:pPr marL="685800" lvl="1" indent="-284163">
              <a:spcBef>
                <a:spcPts val="600"/>
              </a:spcBef>
              <a:spcAft>
                <a:spcPts val="600"/>
              </a:spcAft>
              <a:buFont typeface="Courier New" panose="02070309020205020404" pitchFamily="49" charset="0"/>
              <a:buChar char="o"/>
            </a:pPr>
            <a:r>
              <a:rPr lang="en-US" sz="2400" dirty="0">
                <a:solidFill>
                  <a:schemeClr val="tx1"/>
                </a:solidFill>
                <a:cs typeface="Arial" pitchFamily="34" charset="0"/>
              </a:rPr>
              <a:t>Operational range 135 - 170 °F in most occupied spaces</a:t>
            </a:r>
          </a:p>
          <a:p>
            <a:pPr marL="685800" lvl="1" indent="-284163">
              <a:spcBef>
                <a:spcPts val="600"/>
              </a:spcBef>
              <a:spcAft>
                <a:spcPts val="600"/>
              </a:spcAft>
              <a:buFont typeface="Courier New" panose="02070309020205020404" pitchFamily="49" charset="0"/>
              <a:buChar char="o"/>
            </a:pPr>
            <a:r>
              <a:rPr lang="en-US" sz="2400" dirty="0">
                <a:solidFill>
                  <a:schemeClr val="tx1"/>
                </a:solidFill>
                <a:cs typeface="Arial" pitchFamily="34" charset="0"/>
              </a:rPr>
              <a:t>May be exposed or concealed</a:t>
            </a:r>
          </a:p>
          <a:p>
            <a:pPr marL="457200" indent="-457200">
              <a:buFont typeface="Courier New" panose="02070309020205020404" pitchFamily="49" charset="0"/>
              <a:buChar char="o"/>
            </a:pPr>
            <a:r>
              <a:rPr lang="en-US" sz="2400" dirty="0">
                <a:solidFill>
                  <a:schemeClr val="tx1"/>
                </a:solidFill>
                <a:cs typeface="Arial" pitchFamily="34" charset="0"/>
              </a:rPr>
              <a:t>Response Time Index (RTI)</a:t>
            </a:r>
          </a:p>
          <a:p>
            <a:pPr marL="457200" indent="-457200">
              <a:buFont typeface="Courier New" panose="02070309020205020404" pitchFamily="49" charset="0"/>
              <a:buChar char="o"/>
            </a:pPr>
            <a:r>
              <a:rPr lang="en-US" sz="2400" dirty="0">
                <a:solidFill>
                  <a:schemeClr val="tx1"/>
                </a:solidFill>
                <a:cs typeface="Arial" pitchFamily="34" charset="0"/>
              </a:rPr>
              <a:t>Water distribution pattern</a:t>
            </a:r>
            <a:endParaRPr lang="en-US" sz="2800" dirty="0">
              <a:solidFill>
                <a:schemeClr val="tx1"/>
              </a:solidFill>
              <a:cs typeface="Arial" pitchFamily="34" charset="0"/>
            </a:endParaRPr>
          </a:p>
        </p:txBody>
      </p:sp>
      <p:pic>
        <p:nvPicPr>
          <p:cNvPr id="9218" name="Picture 2"/>
          <p:cNvPicPr>
            <a:picLocks noChangeAspect="1" noChangeArrowheads="1"/>
          </p:cNvPicPr>
          <p:nvPr/>
        </p:nvPicPr>
        <p:blipFill>
          <a:blip r:embed="rId3" cstate="print"/>
          <a:srcRect/>
          <a:stretch>
            <a:fillRect/>
          </a:stretch>
        </p:blipFill>
        <p:spPr bwMode="auto">
          <a:xfrm>
            <a:off x="9513728" y="1736725"/>
            <a:ext cx="2278063" cy="2339975"/>
          </a:xfrm>
          <a:prstGeom prst="rect">
            <a:avLst/>
          </a:prstGeom>
          <a:noFill/>
          <a:ln w="9525">
            <a:solidFill>
              <a:schemeClr val="accent2">
                <a:lumMod val="60000"/>
                <a:lumOff val="40000"/>
              </a:schemeClr>
            </a:solidFill>
            <a:miter lim="800000"/>
            <a:headEnd/>
            <a:tailEnd/>
          </a:ln>
          <a:effectLst/>
        </p:spPr>
      </p:pic>
      <p:pic>
        <p:nvPicPr>
          <p:cNvPr id="9219" name="Picture 3"/>
          <p:cNvPicPr>
            <a:picLocks noChangeAspect="1" noChangeArrowheads="1"/>
          </p:cNvPicPr>
          <p:nvPr/>
        </p:nvPicPr>
        <p:blipFill>
          <a:blip r:embed="rId4" cstate="print"/>
          <a:srcRect/>
          <a:stretch>
            <a:fillRect/>
          </a:stretch>
        </p:blipFill>
        <p:spPr bwMode="auto">
          <a:xfrm>
            <a:off x="8743791" y="4076064"/>
            <a:ext cx="3048000" cy="2247900"/>
          </a:xfrm>
          <a:prstGeom prst="rect">
            <a:avLst/>
          </a:prstGeom>
          <a:noFill/>
          <a:ln w="9525">
            <a:solidFill>
              <a:schemeClr val="accent2">
                <a:lumMod val="60000"/>
                <a:lumOff val="40000"/>
              </a:schemeClr>
            </a:solidFill>
            <a:miter lim="800000"/>
            <a:headEnd/>
            <a:tailEnd/>
          </a:ln>
          <a:effectLst/>
        </p:spPr>
      </p:pic>
    </p:spTree>
    <p:extLst>
      <p:ext uri="{BB962C8B-B14F-4D97-AF65-F5344CB8AC3E}">
        <p14:creationId xmlns:p14="http://schemas.microsoft.com/office/powerpoint/2010/main" val="27060117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F5C6F-AF33-843D-2396-A64BF802C777}"/>
              </a:ext>
            </a:extLst>
          </p:cNvPr>
          <p:cNvSpPr>
            <a:spLocks noGrp="1"/>
          </p:cNvSpPr>
          <p:nvPr>
            <p:ph type="title"/>
          </p:nvPr>
        </p:nvSpPr>
        <p:spPr/>
        <p:txBody>
          <a:bodyPr>
            <a:normAutofit/>
          </a:bodyPr>
          <a:lstStyle/>
          <a:p>
            <a:r>
              <a:rPr lang="en-US" sz="4000" dirty="0"/>
              <a:t>Response Time Index (RTI)</a:t>
            </a:r>
          </a:p>
        </p:txBody>
      </p:sp>
      <p:graphicFrame>
        <p:nvGraphicFramePr>
          <p:cNvPr id="5" name="Table 5">
            <a:extLst>
              <a:ext uri="{FF2B5EF4-FFF2-40B4-BE49-F238E27FC236}">
                <a16:creationId xmlns:a16="http://schemas.microsoft.com/office/drawing/2014/main" id="{9DE5D018-283B-9A2F-15D1-9EAE34534FD1}"/>
              </a:ext>
            </a:extLst>
          </p:cNvPr>
          <p:cNvGraphicFramePr>
            <a:graphicFrameLocks noGrp="1"/>
          </p:cNvGraphicFramePr>
          <p:nvPr>
            <p:ph idx="1"/>
            <p:extLst>
              <p:ext uri="{D42A27DB-BD31-4B8C-83A1-F6EECF244321}">
                <p14:modId xmlns:p14="http://schemas.microsoft.com/office/powerpoint/2010/main" val="2217957796"/>
              </p:ext>
            </p:extLst>
          </p:nvPr>
        </p:nvGraphicFramePr>
        <p:xfrm>
          <a:off x="5364163" y="2628583"/>
          <a:ext cx="6614476" cy="1981200"/>
        </p:xfrm>
        <a:graphic>
          <a:graphicData uri="http://schemas.openxmlformats.org/drawingml/2006/table">
            <a:tbl>
              <a:tblPr firstRow="1" bandRow="1">
                <a:tableStyleId>{21E4AEA4-8DFA-4A89-87EB-49C32662AFE0}</a:tableStyleId>
              </a:tblPr>
              <a:tblGrid>
                <a:gridCol w="2106375">
                  <a:extLst>
                    <a:ext uri="{9D8B030D-6E8A-4147-A177-3AD203B41FA5}">
                      <a16:colId xmlns:a16="http://schemas.microsoft.com/office/drawing/2014/main" val="153978786"/>
                    </a:ext>
                  </a:extLst>
                </a:gridCol>
                <a:gridCol w="2399902">
                  <a:extLst>
                    <a:ext uri="{9D8B030D-6E8A-4147-A177-3AD203B41FA5}">
                      <a16:colId xmlns:a16="http://schemas.microsoft.com/office/drawing/2014/main" val="1582131251"/>
                    </a:ext>
                  </a:extLst>
                </a:gridCol>
                <a:gridCol w="2108199">
                  <a:extLst>
                    <a:ext uri="{9D8B030D-6E8A-4147-A177-3AD203B41FA5}">
                      <a16:colId xmlns:a16="http://schemas.microsoft.com/office/drawing/2014/main" val="2638575735"/>
                    </a:ext>
                  </a:extLst>
                </a:gridCol>
              </a:tblGrid>
              <a:tr h="370840">
                <a:tc>
                  <a:txBody>
                    <a:bodyPr/>
                    <a:lstStyle/>
                    <a:p>
                      <a:pPr algn="ctr"/>
                      <a:r>
                        <a:rPr lang="en-US" sz="2000" dirty="0"/>
                        <a:t>Category</a:t>
                      </a:r>
                    </a:p>
                  </a:txBody>
                  <a:tcPr anchor="ctr"/>
                </a:tc>
                <a:tc>
                  <a:txBody>
                    <a:bodyPr/>
                    <a:lstStyle/>
                    <a:p>
                      <a:pPr algn="ctr"/>
                      <a:r>
                        <a:rPr lang="en-US" sz="2000" dirty="0"/>
                        <a:t>RTI (meters/second)</a:t>
                      </a:r>
                      <a:r>
                        <a:rPr lang="en-US" sz="2000" baseline="30000" dirty="0"/>
                        <a:t>1/2</a:t>
                      </a:r>
                      <a:r>
                        <a:rPr lang="en-US" sz="2000" dirty="0"/>
                        <a:t> </a:t>
                      </a:r>
                    </a:p>
                  </a:txBody>
                  <a:tcPr anchor="ctr"/>
                </a:tc>
                <a:tc>
                  <a:txBody>
                    <a:bodyPr/>
                    <a:lstStyle/>
                    <a:p>
                      <a:pPr algn="ctr"/>
                      <a:r>
                        <a:rPr lang="en-US" sz="2000" dirty="0"/>
                        <a:t>RTI</a:t>
                      </a:r>
                    </a:p>
                    <a:p>
                      <a:pPr algn="ctr"/>
                      <a:r>
                        <a:rPr lang="en-US" sz="2000" dirty="0"/>
                        <a:t> (feet/sec) </a:t>
                      </a:r>
                      <a:r>
                        <a:rPr lang="en-US" sz="2000" baseline="30000" dirty="0"/>
                        <a:t>½</a:t>
                      </a:r>
                    </a:p>
                  </a:txBody>
                  <a:tcPr anchor="ctr"/>
                </a:tc>
                <a:extLst>
                  <a:ext uri="{0D108BD9-81ED-4DB2-BD59-A6C34878D82A}">
                    <a16:rowId xmlns:a16="http://schemas.microsoft.com/office/drawing/2014/main" val="1051530291"/>
                  </a:ext>
                </a:extLst>
              </a:tr>
              <a:tr h="640080">
                <a:tc>
                  <a:txBody>
                    <a:bodyPr/>
                    <a:lstStyle/>
                    <a:p>
                      <a:pPr algn="ctr"/>
                      <a:r>
                        <a:rPr lang="en-US" dirty="0"/>
                        <a:t>Fast response, QR and residential</a:t>
                      </a:r>
                    </a:p>
                  </a:txBody>
                  <a:tcPr/>
                </a:tc>
                <a:tc>
                  <a:txBody>
                    <a:bodyPr/>
                    <a:lstStyle/>
                    <a:p>
                      <a:pPr algn="ctr"/>
                      <a:r>
                        <a:rPr lang="en-US" dirty="0"/>
                        <a:t>50 or less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90 or less</a:t>
                      </a:r>
                    </a:p>
                    <a:p>
                      <a:pPr algn="ctr"/>
                      <a:endParaRPr lang="en-US" dirty="0"/>
                    </a:p>
                  </a:txBody>
                  <a:tcPr/>
                </a:tc>
                <a:extLst>
                  <a:ext uri="{0D108BD9-81ED-4DB2-BD59-A6C34878D82A}">
                    <a16:rowId xmlns:a16="http://schemas.microsoft.com/office/drawing/2014/main" val="4263225617"/>
                  </a:ext>
                </a:extLst>
              </a:tr>
              <a:tr h="640080">
                <a:tc>
                  <a:txBody>
                    <a:bodyPr/>
                    <a:lstStyle/>
                    <a:p>
                      <a:pPr algn="ctr"/>
                      <a:r>
                        <a:rPr lang="en-US" dirty="0"/>
                        <a:t>Standard response</a:t>
                      </a:r>
                    </a:p>
                  </a:txBody>
                  <a:tcPr/>
                </a:tc>
                <a:tc>
                  <a:txBody>
                    <a:bodyPr/>
                    <a:lstStyle/>
                    <a:p>
                      <a:pPr algn="ctr"/>
                      <a:r>
                        <a:rPr lang="en-US" dirty="0"/>
                        <a:t>80 or more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145 or more</a:t>
                      </a:r>
                    </a:p>
                    <a:p>
                      <a:pPr algn="ctr"/>
                      <a:endParaRPr lang="en-US" dirty="0"/>
                    </a:p>
                  </a:txBody>
                  <a:tcPr/>
                </a:tc>
                <a:extLst>
                  <a:ext uri="{0D108BD9-81ED-4DB2-BD59-A6C34878D82A}">
                    <a16:rowId xmlns:a16="http://schemas.microsoft.com/office/drawing/2014/main" val="198944990"/>
                  </a:ext>
                </a:extLst>
              </a:tr>
            </a:tbl>
          </a:graphicData>
        </a:graphic>
      </p:graphicFrame>
      <p:sp>
        <p:nvSpPr>
          <p:cNvPr id="4" name="Slide Number Placeholder 3">
            <a:extLst>
              <a:ext uri="{FF2B5EF4-FFF2-40B4-BE49-F238E27FC236}">
                <a16:creationId xmlns:a16="http://schemas.microsoft.com/office/drawing/2014/main" id="{0DE22A3A-6EBC-7015-2611-F6551DD44BEC}"/>
              </a:ext>
            </a:extLst>
          </p:cNvPr>
          <p:cNvSpPr>
            <a:spLocks noGrp="1"/>
          </p:cNvSpPr>
          <p:nvPr>
            <p:ph type="sldNum" sz="quarter" idx="12"/>
          </p:nvPr>
        </p:nvSpPr>
        <p:spPr/>
        <p:txBody>
          <a:bodyPr/>
          <a:lstStyle/>
          <a:p>
            <a:fld id="{FCCC9066-DBE8-4CF8-8A1C-2EBC87DF690F}" type="slidenum">
              <a:rPr lang="en-US" smtClean="0"/>
              <a:t>78</a:t>
            </a:fld>
            <a:endParaRPr lang="en-US" dirty="0"/>
          </a:p>
        </p:txBody>
      </p:sp>
      <p:pic>
        <p:nvPicPr>
          <p:cNvPr id="3" name="Online Media 2" title="Sprinkler Plunge Oven Test">
            <a:hlinkClick r:id="" action="ppaction://media"/>
            <a:extLst>
              <a:ext uri="{FF2B5EF4-FFF2-40B4-BE49-F238E27FC236}">
                <a16:creationId xmlns:a16="http://schemas.microsoft.com/office/drawing/2014/main" id="{8A799193-93EB-FE7A-F3EF-F5A75503FFD3}"/>
              </a:ext>
            </a:extLst>
          </p:cNvPr>
          <p:cNvPicPr>
            <a:picLocks noRot="1" noChangeAspect="1"/>
          </p:cNvPicPr>
          <p:nvPr>
            <a:videoFile r:link="rId1"/>
          </p:nvPr>
        </p:nvPicPr>
        <p:blipFill>
          <a:blip r:embed="rId4"/>
          <a:stretch>
            <a:fillRect/>
          </a:stretch>
        </p:blipFill>
        <p:spPr>
          <a:xfrm>
            <a:off x="213361" y="1988503"/>
            <a:ext cx="5029623" cy="3772217"/>
          </a:xfrm>
          <a:prstGeom prst="rect">
            <a:avLst/>
          </a:prstGeom>
        </p:spPr>
      </p:pic>
    </p:spTree>
    <p:extLst>
      <p:ext uri="{BB962C8B-B14F-4D97-AF65-F5344CB8AC3E}">
        <p14:creationId xmlns:p14="http://schemas.microsoft.com/office/powerpoint/2010/main" val="370709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normAutofit/>
          </a:bodyPr>
          <a:lstStyle/>
          <a:p>
            <a:pPr eaLnBrk="1" hangingPunct="1"/>
            <a:r>
              <a:rPr lang="en-US" b="1" dirty="0">
                <a:solidFill>
                  <a:schemeClr val="tx1"/>
                </a:solidFill>
                <a:latin typeface="+mn-lt"/>
                <a:cs typeface="Arial" pitchFamily="34" charset="0"/>
              </a:rPr>
              <a:t>Water Distribution Pattern</a:t>
            </a:r>
          </a:p>
        </p:txBody>
      </p:sp>
      <p:sp>
        <p:nvSpPr>
          <p:cNvPr id="5" name="TextBox 4"/>
          <p:cNvSpPr txBox="1"/>
          <p:nvPr/>
        </p:nvSpPr>
        <p:spPr>
          <a:xfrm>
            <a:off x="-749506" y="5351064"/>
            <a:ext cx="7909342" cy="769441"/>
          </a:xfrm>
          <a:prstGeom prst="rect">
            <a:avLst/>
          </a:prstGeom>
          <a:noFill/>
        </p:spPr>
        <p:txBody>
          <a:bodyPr wrap="square" rtlCol="0">
            <a:spAutoFit/>
          </a:bodyPr>
          <a:lstStyle/>
          <a:p>
            <a:pPr algn="ctr"/>
            <a:endParaRPr lang="en-US" sz="2400" b="1" dirty="0">
              <a:latin typeface="Times New Roman" pitchFamily="18" charset="0"/>
              <a:cs typeface="Times New Roman" pitchFamily="18" charset="0"/>
            </a:endParaRPr>
          </a:p>
          <a:p>
            <a:pPr algn="ctr"/>
            <a:r>
              <a:rPr lang="en-US" sz="2000" b="1" dirty="0">
                <a:cs typeface="Arial" pitchFamily="34" charset="0"/>
              </a:rPr>
              <a:t>Control/Suppression Mode: Property Protection</a:t>
            </a:r>
          </a:p>
        </p:txBody>
      </p:sp>
      <p:sp>
        <p:nvSpPr>
          <p:cNvPr id="6" name="TextBox 5"/>
          <p:cNvSpPr txBox="1"/>
          <p:nvPr/>
        </p:nvSpPr>
        <p:spPr>
          <a:xfrm>
            <a:off x="7502311" y="5351064"/>
            <a:ext cx="3360215" cy="769441"/>
          </a:xfrm>
          <a:prstGeom prst="rect">
            <a:avLst/>
          </a:prstGeom>
          <a:noFill/>
        </p:spPr>
        <p:txBody>
          <a:bodyPr wrap="none" rtlCol="0">
            <a:spAutoFit/>
          </a:bodyPr>
          <a:lstStyle/>
          <a:p>
            <a:endParaRPr lang="en-US" sz="2400" b="1" dirty="0">
              <a:latin typeface="Times New Roman" pitchFamily="18" charset="0"/>
              <a:cs typeface="Times New Roman" pitchFamily="18" charset="0"/>
            </a:endParaRPr>
          </a:p>
          <a:p>
            <a:r>
              <a:rPr lang="en-US" sz="2000" b="1" dirty="0">
                <a:latin typeface="+mj-lt"/>
                <a:cs typeface="Arial" pitchFamily="34" charset="0"/>
              </a:rPr>
              <a:t>Control Mode: Residential</a:t>
            </a:r>
          </a:p>
        </p:txBody>
      </p:sp>
      <p:sp>
        <p:nvSpPr>
          <p:cNvPr id="7" name="TextBox 6"/>
          <p:cNvSpPr txBox="1"/>
          <p:nvPr/>
        </p:nvSpPr>
        <p:spPr>
          <a:xfrm>
            <a:off x="4724400" y="6248401"/>
            <a:ext cx="5029200" cy="461665"/>
          </a:xfrm>
          <a:prstGeom prst="rect">
            <a:avLst/>
          </a:prstGeom>
          <a:noFill/>
        </p:spPr>
        <p:txBody>
          <a:bodyPr wrap="square" rtlCol="0">
            <a:spAutoFit/>
          </a:bodyPr>
          <a:lstStyle/>
          <a:p>
            <a:endParaRPr lang="en-US" sz="1200">
              <a:solidFill>
                <a:schemeClr val="bg1"/>
              </a:solidFill>
            </a:endParaRPr>
          </a:p>
          <a:p>
            <a:r>
              <a:rPr lang="en-US" sz="1200">
                <a:solidFill>
                  <a:schemeClr val="bg1"/>
                </a:solidFill>
              </a:rPr>
              <a:t>Courtesy: Tyco Fire Suppression &amp; Building Products</a:t>
            </a:r>
          </a:p>
        </p:txBody>
      </p:sp>
      <p:pic>
        <p:nvPicPr>
          <p:cNvPr id="10242" name="Picture 2"/>
          <p:cNvPicPr>
            <a:picLocks noChangeAspect="1" noChangeArrowheads="1"/>
          </p:cNvPicPr>
          <p:nvPr/>
        </p:nvPicPr>
        <p:blipFill>
          <a:blip r:embed="rId2" cstate="print"/>
          <a:srcRect/>
          <a:stretch>
            <a:fillRect/>
          </a:stretch>
        </p:blipFill>
        <p:spPr bwMode="auto">
          <a:xfrm>
            <a:off x="862965" y="1834269"/>
            <a:ext cx="4691115" cy="3804605"/>
          </a:xfrm>
          <a:prstGeom prst="rect">
            <a:avLst/>
          </a:prstGeom>
          <a:noFill/>
          <a:ln w="9525">
            <a:solidFill>
              <a:schemeClr val="accent2">
                <a:lumMod val="75000"/>
              </a:schemeClr>
            </a:solidFill>
            <a:miter lim="800000"/>
            <a:headEnd/>
            <a:tailEnd/>
          </a:ln>
          <a:effectLst/>
        </p:spPr>
      </p:pic>
      <p:pic>
        <p:nvPicPr>
          <p:cNvPr id="10243" name="Picture 3"/>
          <p:cNvPicPr>
            <a:picLocks noChangeAspect="1" noChangeArrowheads="1"/>
          </p:cNvPicPr>
          <p:nvPr/>
        </p:nvPicPr>
        <p:blipFill>
          <a:blip r:embed="rId3" cstate="print"/>
          <a:srcRect/>
          <a:stretch>
            <a:fillRect/>
          </a:stretch>
        </p:blipFill>
        <p:spPr bwMode="auto">
          <a:xfrm>
            <a:off x="6817361" y="1834270"/>
            <a:ext cx="4288156" cy="3804605"/>
          </a:xfrm>
          <a:prstGeom prst="rect">
            <a:avLst/>
          </a:prstGeom>
          <a:noFill/>
          <a:ln w="9525">
            <a:solidFill>
              <a:schemeClr val="accent2">
                <a:lumMod val="75000"/>
              </a:schemeClr>
            </a:solidFill>
            <a:miter lim="800000"/>
            <a:headEnd/>
            <a:tailEnd/>
          </a:ln>
          <a:effectLst/>
        </p:spPr>
      </p:pic>
    </p:spTree>
    <p:extLst>
      <p:ext uri="{BB962C8B-B14F-4D97-AF65-F5344CB8AC3E}">
        <p14:creationId xmlns:p14="http://schemas.microsoft.com/office/powerpoint/2010/main" val="2972073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68180-B1D2-BEB7-6A58-6B062539D619}"/>
              </a:ext>
            </a:extLst>
          </p:cNvPr>
          <p:cNvSpPr>
            <a:spLocks noGrp="1"/>
          </p:cNvSpPr>
          <p:nvPr>
            <p:ph type="title"/>
          </p:nvPr>
        </p:nvSpPr>
        <p:spPr/>
        <p:txBody>
          <a:bodyPr/>
          <a:lstStyle/>
          <a:p>
            <a:r>
              <a:rPr lang="en-US" b="1" dirty="0"/>
              <a:t>PRE-TEST</a:t>
            </a:r>
          </a:p>
        </p:txBody>
      </p:sp>
      <p:pic>
        <p:nvPicPr>
          <p:cNvPr id="5" name="Content Placeholder 4" descr="Classroom outline">
            <a:extLst>
              <a:ext uri="{FF2B5EF4-FFF2-40B4-BE49-F238E27FC236}">
                <a16:creationId xmlns:a16="http://schemas.microsoft.com/office/drawing/2014/main" id="{B55C98D0-6F5C-0747-5603-519543FBDEE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0632" y="1423862"/>
            <a:ext cx="4850417" cy="4850417"/>
          </a:xfrm>
        </p:spPr>
      </p:pic>
    </p:spTree>
    <p:extLst>
      <p:ext uri="{BB962C8B-B14F-4D97-AF65-F5344CB8AC3E}">
        <p14:creationId xmlns:p14="http://schemas.microsoft.com/office/powerpoint/2010/main" val="9968539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type="title" idx="4294967295"/>
          </p:nvPr>
        </p:nvSpPr>
        <p:spPr>
          <a:xfrm>
            <a:off x="1447800" y="250825"/>
            <a:ext cx="9144000" cy="1143000"/>
          </a:xfrm>
        </p:spPr>
        <p:txBody>
          <a:bodyPr>
            <a:noAutofit/>
          </a:bodyPr>
          <a:lstStyle/>
          <a:p>
            <a:r>
              <a:rPr lang="en-US" sz="4000" dirty="0">
                <a:solidFill>
                  <a:schemeClr val="tx1"/>
                </a:solidFill>
                <a:latin typeface="+mn-lt"/>
                <a:cs typeface="Arial" pitchFamily="34" charset="0"/>
              </a:rPr>
              <a:t>Sprinkler Id Number (SIN)</a:t>
            </a:r>
          </a:p>
        </p:txBody>
      </p:sp>
      <p:sp>
        <p:nvSpPr>
          <p:cNvPr id="79876" name="Rectangle 4"/>
          <p:cNvSpPr>
            <a:spLocks noGrp="1" noChangeArrowheads="1"/>
          </p:cNvSpPr>
          <p:nvPr>
            <p:ph idx="4294967295"/>
          </p:nvPr>
        </p:nvSpPr>
        <p:spPr bwMode="auto">
          <a:xfrm>
            <a:off x="878840" y="1668145"/>
            <a:ext cx="8610600" cy="4114800"/>
          </a:xfrm>
          <a:noFill/>
          <a:ln>
            <a:miter lim="800000"/>
            <a:headEnd/>
            <a:tailEnd/>
          </a:ln>
        </p:spPr>
        <p:txBody>
          <a:bodyPr vert="horz" wrap="square" lIns="91440" tIns="45720" rIns="91440" bIns="45720" numCol="1" rtlCol="0" anchor="t" anchorCtr="0" compatLnSpc="1">
            <a:prstTxWarp prst="textNoShape">
              <a:avLst/>
            </a:prstTxWarp>
            <a:normAutofit/>
          </a:bodyPr>
          <a:lstStyle/>
          <a:p>
            <a:pPr marL="457200" indent="-457200">
              <a:buClr>
                <a:schemeClr val="accent2">
                  <a:lumMod val="75000"/>
                </a:schemeClr>
              </a:buClr>
              <a:buFont typeface="Courier New" panose="02070309020205020404" pitchFamily="49" charset="0"/>
              <a:buChar char="o"/>
            </a:pPr>
            <a:r>
              <a:rPr lang="en-US" sz="2400" dirty="0">
                <a:solidFill>
                  <a:schemeClr val="tx1"/>
                </a:solidFill>
                <a:latin typeface="Auto 1 Lt LF"/>
              </a:rPr>
              <a:t> </a:t>
            </a:r>
            <a:r>
              <a:rPr lang="en-US" sz="2400" dirty="0">
                <a:solidFill>
                  <a:schemeClr val="tx1"/>
                </a:solidFill>
                <a:cs typeface="Arial" pitchFamily="34" charset="0"/>
              </a:rPr>
              <a:t>Sprinkler manufacturer's proprietary 5- or 6-character identification for:</a:t>
            </a:r>
          </a:p>
          <a:p>
            <a:pPr marL="741363" lvl="1" indent="-339725">
              <a:lnSpc>
                <a:spcPct val="90000"/>
              </a:lnSpc>
              <a:buClr>
                <a:schemeClr val="accent2">
                  <a:lumMod val="75000"/>
                </a:schemeClr>
              </a:buClr>
              <a:buFont typeface="Courier New" panose="02070309020205020404" pitchFamily="49" charset="0"/>
              <a:buChar char="o"/>
            </a:pPr>
            <a:r>
              <a:rPr lang="en-US" sz="2400" dirty="0">
                <a:solidFill>
                  <a:schemeClr val="tx1"/>
                </a:solidFill>
                <a:cs typeface="Arial" pitchFamily="34" charset="0"/>
              </a:rPr>
              <a:t>Manufacturer</a:t>
            </a:r>
          </a:p>
          <a:p>
            <a:pPr marL="741363" lvl="1" indent="-339725">
              <a:lnSpc>
                <a:spcPct val="90000"/>
              </a:lnSpc>
              <a:buClr>
                <a:schemeClr val="accent2">
                  <a:lumMod val="75000"/>
                </a:schemeClr>
              </a:buClr>
              <a:buFont typeface="Courier New" panose="02070309020205020404" pitchFamily="49" charset="0"/>
              <a:buChar char="o"/>
            </a:pPr>
            <a:r>
              <a:rPr lang="en-US" sz="2400" dirty="0">
                <a:solidFill>
                  <a:schemeClr val="tx1"/>
                </a:solidFill>
                <a:cs typeface="Arial" pitchFamily="34" charset="0"/>
              </a:rPr>
              <a:t>K-factor</a:t>
            </a:r>
          </a:p>
          <a:p>
            <a:pPr marL="741363" lvl="1" indent="-339725">
              <a:lnSpc>
                <a:spcPct val="90000"/>
              </a:lnSpc>
              <a:buClr>
                <a:schemeClr val="accent2">
                  <a:lumMod val="75000"/>
                </a:schemeClr>
              </a:buClr>
              <a:buFont typeface="Courier New" panose="02070309020205020404" pitchFamily="49" charset="0"/>
              <a:buChar char="o"/>
            </a:pPr>
            <a:r>
              <a:rPr lang="en-US" sz="2400" dirty="0">
                <a:solidFill>
                  <a:schemeClr val="tx1"/>
                </a:solidFill>
                <a:cs typeface="Arial" pitchFamily="34" charset="0"/>
              </a:rPr>
              <a:t>Application (use)</a:t>
            </a:r>
          </a:p>
          <a:p>
            <a:pPr marL="741363" lvl="1" indent="-339725">
              <a:lnSpc>
                <a:spcPct val="90000"/>
              </a:lnSpc>
              <a:buClr>
                <a:schemeClr val="accent2">
                  <a:lumMod val="75000"/>
                </a:schemeClr>
              </a:buClr>
              <a:buFont typeface="Courier New" panose="02070309020205020404" pitchFamily="49" charset="0"/>
              <a:buChar char="o"/>
            </a:pPr>
            <a:r>
              <a:rPr lang="en-US" sz="2400" dirty="0">
                <a:solidFill>
                  <a:schemeClr val="tx1"/>
                </a:solidFill>
                <a:cs typeface="Arial" pitchFamily="34" charset="0"/>
              </a:rPr>
              <a:t>Response characteristics</a:t>
            </a:r>
          </a:p>
          <a:p>
            <a:pPr marL="457200" indent="-457200">
              <a:lnSpc>
                <a:spcPct val="90000"/>
              </a:lnSpc>
              <a:buClr>
                <a:schemeClr val="accent2">
                  <a:lumMod val="75000"/>
                </a:schemeClr>
              </a:buClr>
              <a:buFont typeface="Courier New" panose="02070309020205020404" pitchFamily="49" charset="0"/>
              <a:buChar char="o"/>
            </a:pPr>
            <a:r>
              <a:rPr lang="en-US" sz="2400" dirty="0">
                <a:solidFill>
                  <a:schemeClr val="tx1"/>
                </a:solidFill>
                <a:cs typeface="Arial" pitchFamily="34" charset="0"/>
              </a:rPr>
              <a:t> Refer to manufacturer's technical literature for guidance</a:t>
            </a:r>
          </a:p>
          <a:p>
            <a:pPr lvl="1">
              <a:lnSpc>
                <a:spcPct val="90000"/>
              </a:lnSpc>
            </a:pPr>
            <a:endParaRPr lang="en-US" sz="2400" dirty="0">
              <a:solidFill>
                <a:schemeClr val="tx1"/>
              </a:solidFill>
              <a:latin typeface="Auto 1 Lt LF"/>
            </a:endParaRPr>
          </a:p>
        </p:txBody>
      </p:sp>
      <p:pic>
        <p:nvPicPr>
          <p:cNvPr id="11266" name="Picture 2"/>
          <p:cNvPicPr>
            <a:picLocks noChangeAspect="1" noChangeArrowheads="1"/>
          </p:cNvPicPr>
          <p:nvPr/>
        </p:nvPicPr>
        <p:blipFill>
          <a:blip r:embed="rId2" cstate="print"/>
          <a:srcRect/>
          <a:stretch>
            <a:fillRect/>
          </a:stretch>
        </p:blipFill>
        <p:spPr bwMode="auto">
          <a:xfrm>
            <a:off x="8517918" y="2204932"/>
            <a:ext cx="3483395" cy="2834428"/>
          </a:xfrm>
          <a:prstGeom prst="rect">
            <a:avLst/>
          </a:prstGeom>
          <a:noFill/>
          <a:ln w="9525">
            <a:noFill/>
            <a:miter lim="800000"/>
            <a:headEnd/>
            <a:tailEnd/>
          </a:ln>
          <a:effectLst/>
        </p:spPr>
      </p:pic>
      <p:sp>
        <p:nvSpPr>
          <p:cNvPr id="8" name="Rectangle 7"/>
          <p:cNvSpPr/>
          <p:nvPr/>
        </p:nvSpPr>
        <p:spPr>
          <a:xfrm>
            <a:off x="8626952" y="2389612"/>
            <a:ext cx="3265328" cy="937363"/>
          </a:xfrm>
          <a:prstGeom prst="rect">
            <a:avLst/>
          </a:prstGeom>
          <a:noFill/>
          <a:ln w="762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69851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n-lt"/>
                <a:cs typeface="Arial" pitchFamily="34" charset="0"/>
              </a:rPr>
              <a:t>Placement Details</a:t>
            </a:r>
          </a:p>
        </p:txBody>
      </p:sp>
      <p:sp>
        <p:nvSpPr>
          <p:cNvPr id="3" name="Content Placeholder 2"/>
          <p:cNvSpPr>
            <a:spLocks noGrp="1"/>
          </p:cNvSpPr>
          <p:nvPr>
            <p:ph idx="4294967295"/>
          </p:nvPr>
        </p:nvSpPr>
        <p:spPr>
          <a:xfrm>
            <a:off x="723378" y="2045435"/>
            <a:ext cx="8915400" cy="4525962"/>
          </a:xfrm>
        </p:spPr>
        <p:txBody>
          <a:bodyPr>
            <a:normAutofit/>
          </a:bodyPr>
          <a:lstStyle/>
          <a:p>
            <a:pPr marL="382588" indent="-382588">
              <a:buClr>
                <a:schemeClr val="accent2">
                  <a:lumMod val="75000"/>
                </a:schemeClr>
              </a:buClr>
              <a:buFont typeface="Courier New" panose="02070309020205020404" pitchFamily="49" charset="0"/>
              <a:buChar char="o"/>
            </a:pPr>
            <a:r>
              <a:rPr lang="en-US" sz="2400" dirty="0">
                <a:cs typeface="Arial" pitchFamily="34" charset="0"/>
              </a:rPr>
              <a:t>Always follow listing details</a:t>
            </a:r>
          </a:p>
          <a:p>
            <a:pPr marL="803275" indent="-382588">
              <a:lnSpc>
                <a:spcPct val="100000"/>
              </a:lnSpc>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For residential sprinklers without specific positioning criteria:</a:t>
            </a:r>
          </a:p>
          <a:p>
            <a:pPr marL="803275" lvl="1" indent="-382588">
              <a:lnSpc>
                <a:spcPct val="100000"/>
              </a:lnSpc>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Pendent and upright</a:t>
            </a:r>
          </a:p>
          <a:p>
            <a:pPr marL="1087438" lvl="2" indent="-271463">
              <a:lnSpc>
                <a:spcPct val="100000"/>
              </a:lnSpc>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1 to 4 inches from ceiling</a:t>
            </a:r>
          </a:p>
          <a:p>
            <a:pPr marL="1087438" lvl="3" indent="-271463">
              <a:lnSpc>
                <a:spcPct val="100000"/>
              </a:lnSpc>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In closets within 12 inches of ceiling</a:t>
            </a:r>
          </a:p>
          <a:p>
            <a:pPr marL="803275" lvl="1" indent="-803275">
              <a:lnSpc>
                <a:spcPct val="100000"/>
              </a:lnSpc>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Sidewall</a:t>
            </a:r>
          </a:p>
          <a:p>
            <a:pPr marL="1260475" lvl="2" indent="-346075">
              <a:lnSpc>
                <a:spcPct val="100000"/>
              </a:lnSpc>
              <a:spcBef>
                <a:spcPts val="600"/>
              </a:spcBef>
              <a:spcAft>
                <a:spcPts val="600"/>
              </a:spcAft>
              <a:buClr>
                <a:schemeClr val="accent2">
                  <a:lumMod val="75000"/>
                </a:schemeClr>
              </a:buClr>
              <a:buFont typeface="Courier New" panose="02070309020205020404" pitchFamily="49" charset="0"/>
              <a:buChar char="o"/>
            </a:pPr>
            <a:r>
              <a:rPr lang="en-US" sz="2400" dirty="0">
                <a:cs typeface="Arial" pitchFamily="34" charset="0"/>
              </a:rPr>
              <a:t>4 to 6 inches from ceiling</a:t>
            </a:r>
          </a:p>
        </p:txBody>
      </p:sp>
      <p:pic>
        <p:nvPicPr>
          <p:cNvPr id="12290" name="Picture 2"/>
          <p:cNvPicPr>
            <a:picLocks noChangeAspect="1" noChangeArrowheads="1"/>
          </p:cNvPicPr>
          <p:nvPr/>
        </p:nvPicPr>
        <p:blipFill rotWithShape="1">
          <a:blip r:embed="rId2" cstate="print"/>
          <a:srcRect l="26257" t="20859" r="9934" b="17838"/>
          <a:stretch/>
        </p:blipFill>
        <p:spPr bwMode="auto">
          <a:xfrm>
            <a:off x="9458959" y="1737360"/>
            <a:ext cx="2611961" cy="1884680"/>
          </a:xfrm>
          <a:prstGeom prst="rect">
            <a:avLst/>
          </a:prstGeom>
          <a:noFill/>
          <a:ln w="9525">
            <a:solidFill>
              <a:schemeClr val="accent2">
                <a:lumMod val="75000"/>
              </a:schemeClr>
            </a:solidFill>
            <a:miter lim="800000"/>
            <a:headEnd/>
            <a:tailEnd/>
          </a:ln>
          <a:effectLst/>
        </p:spPr>
      </p:pic>
      <p:pic>
        <p:nvPicPr>
          <p:cNvPr id="5" name="Picture 4" descr="A sprinkler in a wall&#10;&#10;Description automatically generated with medium confidence">
            <a:extLst>
              <a:ext uri="{FF2B5EF4-FFF2-40B4-BE49-F238E27FC236}">
                <a16:creationId xmlns:a16="http://schemas.microsoft.com/office/drawing/2014/main" id="{2C2FE3D9-DA88-CB49-C343-1B80F7A0EECE}"/>
              </a:ext>
            </a:extLst>
          </p:cNvPr>
          <p:cNvPicPr>
            <a:picLocks noChangeAspect="1"/>
          </p:cNvPicPr>
          <p:nvPr/>
        </p:nvPicPr>
        <p:blipFill rotWithShape="1">
          <a:blip r:embed="rId3">
            <a:extLst>
              <a:ext uri="{28A0092B-C50C-407E-A947-70E740481C1C}">
                <a14:useLocalDpi xmlns:a14="http://schemas.microsoft.com/office/drawing/2010/main" val="0"/>
              </a:ext>
            </a:extLst>
          </a:blip>
          <a:srcRect l="26148" r="25926"/>
          <a:stretch/>
        </p:blipFill>
        <p:spPr>
          <a:xfrm rot="5400000">
            <a:off x="8846052" y="3018454"/>
            <a:ext cx="2514600" cy="3935135"/>
          </a:xfrm>
          <a:prstGeom prst="rect">
            <a:avLst/>
          </a:prstGeom>
          <a:ln>
            <a:solidFill>
              <a:schemeClr val="accent2">
                <a:lumMod val="75000"/>
              </a:schemeClr>
            </a:solidFill>
          </a:ln>
        </p:spPr>
      </p:pic>
    </p:spTree>
    <p:extLst>
      <p:ext uri="{BB962C8B-B14F-4D97-AF65-F5344CB8AC3E}">
        <p14:creationId xmlns:p14="http://schemas.microsoft.com/office/powerpoint/2010/main" val="13313365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1097280" y="286603"/>
            <a:ext cx="10845800" cy="1450757"/>
          </a:xfrm>
        </p:spPr>
        <p:txBody>
          <a:bodyPr>
            <a:normAutofit/>
          </a:bodyPr>
          <a:lstStyle/>
          <a:p>
            <a:r>
              <a:rPr lang="en-US" sz="3600" b="1" dirty="0">
                <a:latin typeface="+mn-lt"/>
                <a:cs typeface="Arial" pitchFamily="34" charset="0"/>
              </a:rPr>
              <a:t>Intermediate Temperature (175 To 225 °F)</a:t>
            </a:r>
          </a:p>
        </p:txBody>
      </p:sp>
      <p:graphicFrame>
        <p:nvGraphicFramePr>
          <p:cNvPr id="165970" name="Group 82"/>
          <p:cNvGraphicFramePr>
            <a:graphicFrameLocks noGrp="1"/>
          </p:cNvGraphicFramePr>
          <p:nvPr>
            <p:ph sz="half" idx="4294967295"/>
            <p:extLst>
              <p:ext uri="{D42A27DB-BD31-4B8C-83A1-F6EECF244321}">
                <p14:modId xmlns:p14="http://schemas.microsoft.com/office/powerpoint/2010/main" val="1964815442"/>
              </p:ext>
            </p:extLst>
          </p:nvPr>
        </p:nvGraphicFramePr>
        <p:xfrm>
          <a:off x="4683760" y="1977627"/>
          <a:ext cx="6649720" cy="4138456"/>
        </p:xfrm>
        <a:graphic>
          <a:graphicData uri="http://schemas.openxmlformats.org/drawingml/2006/table">
            <a:tbl>
              <a:tblPr>
                <a:tableStyleId>{37CE84F3-28C3-443E-9E96-99CF82512B78}</a:tableStyleId>
              </a:tblPr>
              <a:tblGrid>
                <a:gridCol w="4759960">
                  <a:extLst>
                    <a:ext uri="{9D8B030D-6E8A-4147-A177-3AD203B41FA5}">
                      <a16:colId xmlns:a16="http://schemas.microsoft.com/office/drawing/2014/main" val="20000"/>
                    </a:ext>
                  </a:extLst>
                </a:gridCol>
                <a:gridCol w="1889760">
                  <a:extLst>
                    <a:ext uri="{9D8B030D-6E8A-4147-A177-3AD203B41FA5}">
                      <a16:colId xmlns:a16="http://schemas.microsoft.com/office/drawing/2014/main" val="20001"/>
                    </a:ext>
                  </a:extLst>
                </a:gridCol>
              </a:tblGrid>
              <a:tr h="450376">
                <a:tc>
                  <a:txBody>
                    <a:body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800" b="1" u="none" strike="noStrike" cap="none" normalizeH="0" baseline="0" dirty="0">
                          <a:ln>
                            <a:noFill/>
                          </a:ln>
                          <a:solidFill>
                            <a:schemeClr val="accent3">
                              <a:lumMod val="95000"/>
                              <a:lumOff val="5000"/>
                            </a:schemeClr>
                          </a:solidFill>
                          <a:effectLst/>
                        </a:rPr>
                        <a:t>Heat Source</a:t>
                      </a:r>
                      <a:endParaRPr kumimoji="0" lang="en-US" sz="1800" b="1" i="0" u="none" strike="noStrike" cap="none" normalizeH="0" baseline="0" dirty="0">
                        <a:ln>
                          <a:noFill/>
                        </a:ln>
                        <a:solidFill>
                          <a:schemeClr val="accent3">
                            <a:lumMod val="95000"/>
                            <a:lumOff val="5000"/>
                          </a:schemeClr>
                        </a:solidFill>
                        <a:effectLst/>
                        <a:latin typeface="Arial" pitchFamily="34" charset="0"/>
                      </a:endParaRPr>
                    </a:p>
                  </a:txBody>
                  <a:tcPr horzOverflow="overflow">
                    <a:solidFill>
                      <a:schemeClr val="accent2">
                        <a:lumMod val="60000"/>
                        <a:lumOff val="40000"/>
                      </a:schemeClr>
                    </a:solidFill>
                  </a:tcPr>
                </a:tc>
                <a:tc>
                  <a:txBody>
                    <a:body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800" b="1" u="none" strike="noStrike" cap="none" normalizeH="0" baseline="0" dirty="0">
                          <a:ln>
                            <a:noFill/>
                          </a:ln>
                          <a:solidFill>
                            <a:schemeClr val="accent3">
                              <a:lumMod val="95000"/>
                              <a:lumOff val="5000"/>
                            </a:schemeClr>
                          </a:solidFill>
                          <a:effectLst/>
                        </a:rPr>
                        <a:t>Range (inches)</a:t>
                      </a:r>
                      <a:endParaRPr kumimoji="0" lang="en-US" sz="1800" b="1" i="0" u="none" strike="noStrike" cap="none" normalizeH="0" baseline="0" dirty="0">
                        <a:ln>
                          <a:noFill/>
                        </a:ln>
                        <a:solidFill>
                          <a:schemeClr val="accent3">
                            <a:lumMod val="95000"/>
                            <a:lumOff val="5000"/>
                          </a:schemeClr>
                        </a:solidFill>
                        <a:effectLst/>
                        <a:latin typeface="Arial" pitchFamily="34" charset="0"/>
                      </a:endParaRPr>
                    </a:p>
                  </a:txBody>
                  <a:tcPr horzOverflow="overflow">
                    <a:solidFill>
                      <a:schemeClr val="accent2">
                        <a:lumMod val="60000"/>
                        <a:lumOff val="40000"/>
                      </a:schemeClr>
                    </a:solidFill>
                  </a:tcPr>
                </a:tc>
                <a:extLst>
                  <a:ext uri="{0D108BD9-81ED-4DB2-BD59-A6C34878D82A}">
                    <a16:rowId xmlns:a16="http://schemas.microsoft.com/office/drawing/2014/main" val="10000"/>
                  </a:ext>
                </a:extLst>
              </a:tr>
              <a:tr h="290513">
                <a:tc>
                  <a:txBody>
                    <a:bodyPr/>
                    <a:lstStyle/>
                    <a:p>
                      <a:pPr marL="0" marR="0" lvl="0" indent="0" algn="l"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Fireplace, side of open or recessed</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tc>
                  <a:txBody>
                    <a:body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12 to 36</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extLst>
                  <a:ext uri="{0D108BD9-81ED-4DB2-BD59-A6C34878D82A}">
                    <a16:rowId xmlns:a16="http://schemas.microsoft.com/office/drawing/2014/main" val="10001"/>
                  </a:ext>
                </a:extLst>
              </a:tr>
              <a:tr h="290513">
                <a:tc>
                  <a:txBody>
                    <a:bodyPr/>
                    <a:lstStyle/>
                    <a:p>
                      <a:pPr marL="0" marR="0" lvl="0" indent="0" algn="l"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Fireplace, front of recessed</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tc>
                  <a:txBody>
                    <a:body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36 to 60</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extLst>
                  <a:ext uri="{0D108BD9-81ED-4DB2-BD59-A6C34878D82A}">
                    <a16:rowId xmlns:a16="http://schemas.microsoft.com/office/drawing/2014/main" val="10002"/>
                  </a:ext>
                </a:extLst>
              </a:tr>
              <a:tr h="288925">
                <a:tc>
                  <a:txBody>
                    <a:bodyPr/>
                    <a:lstStyle/>
                    <a:p>
                      <a:pPr marL="0" marR="0" lvl="0" indent="0" algn="l"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Coal or wood stove</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tc>
                  <a:txBody>
                    <a:body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12 to 42</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extLst>
                  <a:ext uri="{0D108BD9-81ED-4DB2-BD59-A6C34878D82A}">
                    <a16:rowId xmlns:a16="http://schemas.microsoft.com/office/drawing/2014/main" val="10003"/>
                  </a:ext>
                </a:extLst>
              </a:tr>
              <a:tr h="290513">
                <a:tc>
                  <a:txBody>
                    <a:bodyPr/>
                    <a:lstStyle/>
                    <a:p>
                      <a:pPr marL="0" marR="0" lvl="0" indent="0" algn="l"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Kitchen range top/Oven</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tc>
                  <a:txBody>
                    <a:body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9 to 18</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extLst>
                  <a:ext uri="{0D108BD9-81ED-4DB2-BD59-A6C34878D82A}">
                    <a16:rowId xmlns:a16="http://schemas.microsoft.com/office/drawing/2014/main" val="10004"/>
                  </a:ext>
                </a:extLst>
              </a:tr>
              <a:tr h="290513">
                <a:tc>
                  <a:txBody>
                    <a:bodyPr/>
                    <a:lstStyle/>
                    <a:p>
                      <a:pPr marL="0" marR="0" lvl="0" indent="0" algn="l"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Uninsulated heat duct/Vent/Chimney connector</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tc>
                  <a:txBody>
                    <a:body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9 to 18</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extLst>
                  <a:ext uri="{0D108BD9-81ED-4DB2-BD59-A6C34878D82A}">
                    <a16:rowId xmlns:a16="http://schemas.microsoft.com/office/drawing/2014/main" val="10007"/>
                  </a:ext>
                </a:extLst>
              </a:tr>
              <a:tr h="290513">
                <a:tc>
                  <a:txBody>
                    <a:bodyPr/>
                    <a:lstStyle/>
                    <a:p>
                      <a:pPr marL="0" marR="0" lvl="0" indent="0" algn="l"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Uninsulated hot water pipe</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tc>
                  <a:txBody>
                    <a:body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6 to 12</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extLst>
                  <a:ext uri="{0D108BD9-81ED-4DB2-BD59-A6C34878D82A}">
                    <a16:rowId xmlns:a16="http://schemas.microsoft.com/office/drawing/2014/main" val="10008"/>
                  </a:ext>
                </a:extLst>
              </a:tr>
              <a:tr h="290513">
                <a:tc>
                  <a:txBody>
                    <a:bodyPr/>
                    <a:lstStyle/>
                    <a:p>
                      <a:pPr marL="0" marR="0" lvl="0" indent="0" algn="l"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Side of ceiling or wall warm air register</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tc>
                  <a:txBody>
                    <a:body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12 to 24</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extLst>
                  <a:ext uri="{0D108BD9-81ED-4DB2-BD59-A6C34878D82A}">
                    <a16:rowId xmlns:a16="http://schemas.microsoft.com/office/drawing/2014/main" val="10009"/>
                  </a:ext>
                </a:extLst>
              </a:tr>
              <a:tr h="288925">
                <a:tc>
                  <a:txBody>
                    <a:bodyPr/>
                    <a:lstStyle/>
                    <a:p>
                      <a:pPr marL="0" marR="0" lvl="0" indent="0" algn="l"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Front of wall warm air register</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tc>
                  <a:txBody>
                    <a:body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18 to 36</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extLst>
                  <a:ext uri="{0D108BD9-81ED-4DB2-BD59-A6C34878D82A}">
                    <a16:rowId xmlns:a16="http://schemas.microsoft.com/office/drawing/2014/main" val="10010"/>
                  </a:ext>
                </a:extLst>
              </a:tr>
              <a:tr h="290513">
                <a:tc>
                  <a:txBody>
                    <a:bodyPr/>
                    <a:lstStyle/>
                    <a:p>
                      <a:pPr marL="0" marR="0" lvl="0" indent="0" algn="l"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Water heater, furnace or boiler</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tc>
                  <a:txBody>
                    <a:body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3 to 6</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extLst>
                  <a:ext uri="{0D108BD9-81ED-4DB2-BD59-A6C34878D82A}">
                    <a16:rowId xmlns:a16="http://schemas.microsoft.com/office/drawing/2014/main" val="10011"/>
                  </a:ext>
                </a:extLst>
              </a:tr>
              <a:tr h="290513">
                <a:tc>
                  <a:txBody>
                    <a:bodyPr/>
                    <a:lstStyle/>
                    <a:p>
                      <a:pPr marL="0" marR="0" lvl="0" indent="0" algn="l"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Luminaire up to 250 watts</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tc>
                  <a:txBody>
                    <a:body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3 to 6</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extLst>
                  <a:ext uri="{0D108BD9-81ED-4DB2-BD59-A6C34878D82A}">
                    <a16:rowId xmlns:a16="http://schemas.microsoft.com/office/drawing/2014/main" val="10012"/>
                  </a:ext>
                </a:extLst>
              </a:tr>
              <a:tr h="290513">
                <a:tc>
                  <a:txBody>
                    <a:bodyPr/>
                    <a:lstStyle/>
                    <a:p>
                      <a:pPr marL="0" marR="0" lvl="0" indent="0" algn="l"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Luminaire 250 to 499 watts</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tc>
                  <a:txBody>
                    <a:body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itchFamily="2" charset="2"/>
                        <a:buNone/>
                        <a:tabLst/>
                      </a:pPr>
                      <a:r>
                        <a:rPr kumimoji="0" lang="en-US" sz="1600" u="none" strike="noStrike" cap="none" normalizeH="0" baseline="0" dirty="0">
                          <a:ln>
                            <a:noFill/>
                          </a:ln>
                          <a:solidFill>
                            <a:schemeClr val="tx1">
                              <a:lumMod val="95000"/>
                              <a:lumOff val="5000"/>
                            </a:schemeClr>
                          </a:solidFill>
                          <a:effectLst/>
                        </a:rPr>
                        <a:t>6 to 12</a:t>
                      </a:r>
                      <a:endParaRPr kumimoji="0" lang="en-US" sz="1600" b="1" i="0" u="none" strike="noStrike" cap="none" normalizeH="0" baseline="0" dirty="0">
                        <a:ln>
                          <a:noFill/>
                        </a:ln>
                        <a:solidFill>
                          <a:schemeClr val="tx1">
                            <a:lumMod val="95000"/>
                            <a:lumOff val="5000"/>
                          </a:schemeClr>
                        </a:solidFill>
                        <a:effectLst/>
                        <a:latin typeface="Arial" pitchFamily="34" charset="0"/>
                      </a:endParaRPr>
                    </a:p>
                  </a:txBody>
                  <a:tcPr horzOverflow="overflow">
                    <a:solidFill>
                      <a:schemeClr val="accent2">
                        <a:lumMod val="60000"/>
                        <a:lumOff val="40000"/>
                      </a:schemeClr>
                    </a:solidFill>
                  </a:tcPr>
                </a:tc>
                <a:extLst>
                  <a:ext uri="{0D108BD9-81ED-4DB2-BD59-A6C34878D82A}">
                    <a16:rowId xmlns:a16="http://schemas.microsoft.com/office/drawing/2014/main" val="10013"/>
                  </a:ext>
                </a:extLst>
              </a:tr>
            </a:tbl>
          </a:graphicData>
        </a:graphic>
      </p:graphicFrame>
      <p:sp>
        <p:nvSpPr>
          <p:cNvPr id="6" name="Slide Number Placeholder 5"/>
          <p:cNvSpPr>
            <a:spLocks noGrp="1"/>
          </p:cNvSpPr>
          <p:nvPr>
            <p:ph type="sldNum" sz="quarter" idx="4294967295"/>
          </p:nvPr>
        </p:nvSpPr>
        <p:spPr>
          <a:xfrm>
            <a:off x="8534400" y="6356351"/>
            <a:ext cx="2133600" cy="365125"/>
          </a:xfrm>
          <a:prstGeom prst="rect">
            <a:avLst/>
          </a:prstGeom>
        </p:spPr>
        <p:txBody>
          <a:bodyPr/>
          <a:lstStyle/>
          <a:p>
            <a:r>
              <a:rPr lang="en-US"/>
              <a:t>Slide 4-</a:t>
            </a:r>
            <a:fld id="{CA332363-8D69-4C0F-9CA3-BD859E88E5E4}" type="slidenum">
              <a:rPr lang="en-US" smtClean="0"/>
              <a:pPr/>
              <a:t>82</a:t>
            </a:fld>
            <a:endParaRPr lang="en-US"/>
          </a:p>
        </p:txBody>
      </p:sp>
      <p:pic>
        <p:nvPicPr>
          <p:cNvPr id="19458" name="Picture 2"/>
          <p:cNvPicPr>
            <a:picLocks noChangeAspect="1" noChangeArrowheads="1"/>
          </p:cNvPicPr>
          <p:nvPr/>
        </p:nvPicPr>
        <p:blipFill>
          <a:blip r:embed="rId2" cstate="print"/>
          <a:srcRect/>
          <a:stretch>
            <a:fillRect/>
          </a:stretch>
        </p:blipFill>
        <p:spPr bwMode="auto">
          <a:xfrm>
            <a:off x="960121" y="1829117"/>
            <a:ext cx="3330575" cy="4435475"/>
          </a:xfrm>
          <a:prstGeom prst="rect">
            <a:avLst/>
          </a:prstGeom>
          <a:noFill/>
          <a:ln w="9525">
            <a:noFill/>
            <a:miter lim="800000"/>
            <a:headEnd/>
            <a:tailEnd/>
          </a:ln>
          <a:effectLst/>
        </p:spPr>
      </p:pic>
    </p:spTree>
    <p:extLst>
      <p:ext uri="{BB962C8B-B14F-4D97-AF65-F5344CB8AC3E}">
        <p14:creationId xmlns:p14="http://schemas.microsoft.com/office/powerpoint/2010/main" val="27831776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n-lt"/>
                <a:cs typeface="Arial" pitchFamily="34" charset="0"/>
              </a:rPr>
              <a:t>Hydraulic Design </a:t>
            </a:r>
          </a:p>
        </p:txBody>
      </p:sp>
      <p:sp>
        <p:nvSpPr>
          <p:cNvPr id="3" name="Content Placeholder 2"/>
          <p:cNvSpPr>
            <a:spLocks noGrp="1"/>
          </p:cNvSpPr>
          <p:nvPr>
            <p:ph idx="4294967295"/>
          </p:nvPr>
        </p:nvSpPr>
        <p:spPr>
          <a:xfrm>
            <a:off x="639418" y="2287753"/>
            <a:ext cx="10974123" cy="4038600"/>
          </a:xfrm>
        </p:spPr>
        <p:txBody>
          <a:bodyPr>
            <a:noAutofit/>
          </a:bodyPr>
          <a:lstStyle/>
          <a:p>
            <a:pPr marL="457200" indent="-457200" hangingPunct="0">
              <a:lnSpc>
                <a:spcPct val="100000"/>
              </a:lnSpc>
              <a:spcAft>
                <a:spcPts val="1200"/>
              </a:spcAft>
              <a:buClr>
                <a:schemeClr val="accent2">
                  <a:lumMod val="75000"/>
                </a:schemeClr>
              </a:buClr>
              <a:buFont typeface="Courier New" panose="02070309020205020404" pitchFamily="49" charset="0"/>
              <a:buChar char="o"/>
            </a:pPr>
            <a:r>
              <a:rPr lang="en-US" sz="2800" dirty="0">
                <a:cs typeface="Arial" pitchFamily="34" charset="0"/>
              </a:rPr>
              <a:t>Mathematical calculations to verify the water supply’s </a:t>
            </a:r>
            <a:r>
              <a:rPr lang="en-US" sz="2800" i="1" dirty="0">
                <a:cs typeface="Arial" pitchFamily="34" charset="0"/>
              </a:rPr>
              <a:t>pressure</a:t>
            </a:r>
            <a:r>
              <a:rPr lang="en-US" sz="2800" dirty="0">
                <a:cs typeface="Arial" pitchFamily="34" charset="0"/>
              </a:rPr>
              <a:t> and </a:t>
            </a:r>
            <a:r>
              <a:rPr lang="en-US" sz="2800" i="1" dirty="0">
                <a:cs typeface="Arial" pitchFamily="34" charset="0"/>
              </a:rPr>
              <a:t>volume</a:t>
            </a:r>
            <a:r>
              <a:rPr lang="en-US" sz="2800" dirty="0">
                <a:cs typeface="Arial" pitchFamily="34" charset="0"/>
              </a:rPr>
              <a:t> can:</a:t>
            </a:r>
          </a:p>
          <a:p>
            <a:pPr marL="741363" lvl="1" indent="-284163" hangingPunct="0">
              <a:lnSpc>
                <a:spcPct val="100000"/>
              </a:lnSpc>
              <a:spcBef>
                <a:spcPts val="1200"/>
              </a:spcBef>
              <a:spcAft>
                <a:spcPts val="1200"/>
              </a:spcAft>
              <a:buClr>
                <a:schemeClr val="accent2">
                  <a:lumMod val="75000"/>
                </a:schemeClr>
              </a:buClr>
              <a:buFont typeface="Courier New" panose="02070309020205020404" pitchFamily="49" charset="0"/>
              <a:buChar char="o"/>
            </a:pPr>
            <a:r>
              <a:rPr lang="en-US" sz="2400" dirty="0">
                <a:cs typeface="Arial" pitchFamily="34" charset="0"/>
              </a:rPr>
              <a:t>Provide enough </a:t>
            </a:r>
            <a:r>
              <a:rPr lang="en-US" sz="2400" i="1" dirty="0">
                <a:cs typeface="Arial" pitchFamily="34" charset="0"/>
              </a:rPr>
              <a:t>volume</a:t>
            </a:r>
            <a:r>
              <a:rPr lang="en-US" sz="2400" dirty="0">
                <a:cs typeface="Arial" pitchFamily="34" charset="0"/>
              </a:rPr>
              <a:t> at correct </a:t>
            </a:r>
            <a:r>
              <a:rPr lang="en-US" sz="2400" i="1" dirty="0">
                <a:cs typeface="Arial" pitchFamily="34" charset="0"/>
              </a:rPr>
              <a:t>pressure</a:t>
            </a:r>
            <a:r>
              <a:rPr lang="en-US" sz="2400" dirty="0">
                <a:cs typeface="Arial" pitchFamily="34" charset="0"/>
              </a:rPr>
              <a:t> to each sprinkler to control a fire</a:t>
            </a:r>
          </a:p>
          <a:p>
            <a:pPr marL="741363" lvl="1" indent="-284163" hangingPunct="0">
              <a:lnSpc>
                <a:spcPct val="100000"/>
              </a:lnSpc>
              <a:spcBef>
                <a:spcPts val="1200"/>
              </a:spcBef>
              <a:spcAft>
                <a:spcPts val="1200"/>
              </a:spcAft>
              <a:buClr>
                <a:schemeClr val="accent2">
                  <a:lumMod val="75000"/>
                </a:schemeClr>
              </a:buClr>
              <a:buFont typeface="Courier New" panose="02070309020205020404" pitchFamily="49" charset="0"/>
              <a:buChar char="o"/>
            </a:pPr>
            <a:r>
              <a:rPr lang="en-US" sz="2400" dirty="0">
                <a:cs typeface="Arial" pitchFamily="34" charset="0"/>
              </a:rPr>
              <a:t>Develop enough </a:t>
            </a:r>
            <a:r>
              <a:rPr lang="en-US" sz="2400" i="1" dirty="0">
                <a:cs typeface="Arial" pitchFamily="34" charset="0"/>
              </a:rPr>
              <a:t>volume</a:t>
            </a:r>
            <a:r>
              <a:rPr lang="en-US" sz="2400" dirty="0">
                <a:cs typeface="Arial" pitchFamily="34" charset="0"/>
              </a:rPr>
              <a:t> at correct </a:t>
            </a:r>
            <a:r>
              <a:rPr lang="en-US" sz="2400" i="1" dirty="0">
                <a:cs typeface="Arial" pitchFamily="34" charset="0"/>
              </a:rPr>
              <a:t>pressure</a:t>
            </a:r>
            <a:r>
              <a:rPr lang="en-US" sz="2400" dirty="0">
                <a:cs typeface="Arial" pitchFamily="34" charset="0"/>
              </a:rPr>
              <a:t> to all sprinklers likely to open in a fire</a:t>
            </a:r>
          </a:p>
        </p:txBody>
      </p:sp>
    </p:spTree>
    <p:extLst>
      <p:ext uri="{BB962C8B-B14F-4D97-AF65-F5344CB8AC3E}">
        <p14:creationId xmlns:p14="http://schemas.microsoft.com/office/powerpoint/2010/main" val="14971614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60" name="Text Box 32"/>
          <p:cNvSpPr txBox="1">
            <a:spLocks noChangeArrowheads="1"/>
          </p:cNvSpPr>
          <p:nvPr/>
        </p:nvSpPr>
        <p:spPr bwMode="auto">
          <a:xfrm>
            <a:off x="8534400" y="3505200"/>
            <a:ext cx="1828800" cy="304800"/>
          </a:xfrm>
          <a:prstGeom prst="rect">
            <a:avLst/>
          </a:prstGeom>
          <a:noFill/>
          <a:ln w="38100" algn="ctr">
            <a:noFill/>
            <a:miter lim="800000"/>
            <a:headEnd/>
            <a:tailEnd/>
          </a:ln>
          <a:effectLst/>
        </p:spPr>
        <p:txBody>
          <a:bodyPr>
            <a:spAutoFit/>
          </a:bodyPr>
          <a:lstStyle/>
          <a:p>
            <a:pPr>
              <a:spcBef>
                <a:spcPct val="50000"/>
              </a:spcBef>
            </a:pPr>
            <a:r>
              <a:rPr lang="en-US" sz="1400"/>
              <a:t>Laundry</a:t>
            </a:r>
          </a:p>
        </p:txBody>
      </p:sp>
      <p:sp>
        <p:nvSpPr>
          <p:cNvPr id="176209" name="AutoShape 81"/>
          <p:cNvSpPr>
            <a:spLocks noChangeArrowheads="1"/>
          </p:cNvSpPr>
          <p:nvPr/>
        </p:nvSpPr>
        <p:spPr bwMode="auto">
          <a:xfrm>
            <a:off x="9829800" y="3352800"/>
            <a:ext cx="381000" cy="381000"/>
          </a:xfrm>
          <a:prstGeom prst="pentagon">
            <a:avLst/>
          </a:prstGeom>
          <a:noFill/>
          <a:ln w="9525" algn="ctr">
            <a:solidFill>
              <a:schemeClr val="accent2">
                <a:lumMod val="75000"/>
              </a:schemeClr>
            </a:solidFill>
            <a:miter lim="800000"/>
            <a:headEnd/>
            <a:tailEnd/>
          </a:ln>
          <a:effectLst/>
        </p:spPr>
        <p:txBody>
          <a:bodyPr wrap="none" anchor="ctr"/>
          <a:lstStyle/>
          <a:p>
            <a:endParaRPr lang="en-US"/>
          </a:p>
        </p:txBody>
      </p:sp>
      <p:sp>
        <p:nvSpPr>
          <p:cNvPr id="176217" name="Text Box 89"/>
          <p:cNvSpPr txBox="1">
            <a:spLocks noChangeArrowheads="1"/>
          </p:cNvSpPr>
          <p:nvPr/>
        </p:nvSpPr>
        <p:spPr bwMode="auto">
          <a:xfrm>
            <a:off x="9601200" y="2819400"/>
            <a:ext cx="609600" cy="304800"/>
          </a:xfrm>
          <a:prstGeom prst="rect">
            <a:avLst/>
          </a:prstGeom>
          <a:noFill/>
          <a:ln w="38100" algn="ctr">
            <a:noFill/>
            <a:miter lim="800000"/>
            <a:headEnd/>
            <a:tailEnd/>
          </a:ln>
          <a:effectLst/>
        </p:spPr>
        <p:txBody>
          <a:bodyPr>
            <a:spAutoFit/>
          </a:bodyPr>
          <a:lstStyle/>
          <a:p>
            <a:pPr>
              <a:spcBef>
                <a:spcPct val="50000"/>
              </a:spcBef>
            </a:pPr>
            <a:r>
              <a:rPr lang="en-US" sz="1400"/>
              <a:t>5</a:t>
            </a:r>
          </a:p>
        </p:txBody>
      </p:sp>
      <p:sp>
        <p:nvSpPr>
          <p:cNvPr id="176218" name="Text Box 90"/>
          <p:cNvSpPr txBox="1">
            <a:spLocks noChangeArrowheads="1"/>
          </p:cNvSpPr>
          <p:nvPr/>
        </p:nvSpPr>
        <p:spPr bwMode="auto">
          <a:xfrm>
            <a:off x="9906000" y="3429000"/>
            <a:ext cx="609600" cy="304800"/>
          </a:xfrm>
          <a:prstGeom prst="rect">
            <a:avLst/>
          </a:prstGeom>
          <a:noFill/>
          <a:ln w="38100" algn="ctr">
            <a:noFill/>
            <a:miter lim="800000"/>
            <a:headEnd/>
            <a:tailEnd/>
          </a:ln>
          <a:effectLst/>
        </p:spPr>
        <p:txBody>
          <a:bodyPr>
            <a:spAutoFit/>
          </a:bodyPr>
          <a:lstStyle/>
          <a:p>
            <a:pPr>
              <a:spcBef>
                <a:spcPct val="50000"/>
              </a:spcBef>
            </a:pPr>
            <a:r>
              <a:rPr lang="en-US" sz="1400"/>
              <a:t>6</a:t>
            </a:r>
          </a:p>
        </p:txBody>
      </p:sp>
      <p:sp>
        <p:nvSpPr>
          <p:cNvPr id="176158" name="Text Box 30"/>
          <p:cNvSpPr txBox="1">
            <a:spLocks noChangeArrowheads="1"/>
          </p:cNvSpPr>
          <p:nvPr/>
        </p:nvSpPr>
        <p:spPr bwMode="auto">
          <a:xfrm>
            <a:off x="2438400" y="762000"/>
            <a:ext cx="1828800" cy="304800"/>
          </a:xfrm>
          <a:prstGeom prst="rect">
            <a:avLst/>
          </a:prstGeom>
          <a:noFill/>
          <a:ln w="38100" algn="ctr">
            <a:noFill/>
            <a:miter lim="800000"/>
            <a:headEnd/>
            <a:tailEnd/>
          </a:ln>
          <a:effectLst/>
        </p:spPr>
        <p:txBody>
          <a:bodyPr>
            <a:spAutoFit/>
          </a:bodyPr>
          <a:lstStyle/>
          <a:p>
            <a:pPr>
              <a:spcBef>
                <a:spcPct val="50000"/>
              </a:spcBef>
            </a:pPr>
            <a:r>
              <a:rPr lang="en-US" sz="1400"/>
              <a:t>Bath</a:t>
            </a:r>
          </a:p>
        </p:txBody>
      </p:sp>
      <p:sp>
        <p:nvSpPr>
          <p:cNvPr id="176186" name="Line 58"/>
          <p:cNvSpPr>
            <a:spLocks noChangeShapeType="1"/>
          </p:cNvSpPr>
          <p:nvPr/>
        </p:nvSpPr>
        <p:spPr bwMode="auto">
          <a:xfrm flipH="1">
            <a:off x="2667000" y="3276600"/>
            <a:ext cx="7162800" cy="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37" name="Rectangle 9"/>
          <p:cNvSpPr>
            <a:spLocks noChangeArrowheads="1"/>
          </p:cNvSpPr>
          <p:nvPr/>
        </p:nvSpPr>
        <p:spPr bwMode="auto">
          <a:xfrm>
            <a:off x="2057400" y="533400"/>
            <a:ext cx="7391400" cy="3429000"/>
          </a:xfrm>
          <a:prstGeom prst="rect">
            <a:avLst/>
          </a:prstGeom>
          <a:noFill/>
          <a:ln w="38100" algn="ctr">
            <a:solidFill>
              <a:schemeClr val="accent2">
                <a:lumMod val="75000"/>
              </a:schemeClr>
            </a:solidFill>
            <a:miter lim="800000"/>
            <a:headEnd/>
            <a:tailEnd/>
          </a:ln>
          <a:effectLst/>
        </p:spPr>
        <p:txBody>
          <a:bodyPr wrap="none" anchor="ctr"/>
          <a:lstStyle/>
          <a:p>
            <a:endParaRPr lang="en-US"/>
          </a:p>
        </p:txBody>
      </p:sp>
      <p:sp>
        <p:nvSpPr>
          <p:cNvPr id="176138" name="Rectangle 10"/>
          <p:cNvSpPr>
            <a:spLocks noChangeArrowheads="1"/>
          </p:cNvSpPr>
          <p:nvPr/>
        </p:nvSpPr>
        <p:spPr bwMode="auto">
          <a:xfrm>
            <a:off x="6553200" y="3962400"/>
            <a:ext cx="2895600" cy="1752600"/>
          </a:xfrm>
          <a:prstGeom prst="rect">
            <a:avLst/>
          </a:prstGeom>
          <a:noFill/>
          <a:ln w="38100" algn="ctr">
            <a:solidFill>
              <a:schemeClr val="accent2">
                <a:lumMod val="75000"/>
              </a:schemeClr>
            </a:solidFill>
            <a:miter lim="800000"/>
            <a:headEnd/>
            <a:tailEnd/>
          </a:ln>
          <a:effectLst/>
        </p:spPr>
        <p:txBody>
          <a:bodyPr wrap="none" anchor="ctr"/>
          <a:lstStyle/>
          <a:p>
            <a:endParaRPr lang="en-US"/>
          </a:p>
        </p:txBody>
      </p:sp>
      <p:sp>
        <p:nvSpPr>
          <p:cNvPr id="176139" name="Line 11"/>
          <p:cNvSpPr>
            <a:spLocks noChangeShapeType="1"/>
          </p:cNvSpPr>
          <p:nvPr/>
        </p:nvSpPr>
        <p:spPr bwMode="auto">
          <a:xfrm flipV="1">
            <a:off x="4419600" y="2590800"/>
            <a:ext cx="0" cy="137160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40" name="Line 12"/>
          <p:cNvSpPr>
            <a:spLocks noChangeShapeType="1"/>
          </p:cNvSpPr>
          <p:nvPr/>
        </p:nvSpPr>
        <p:spPr bwMode="auto">
          <a:xfrm flipV="1">
            <a:off x="6553200" y="2590800"/>
            <a:ext cx="0" cy="137160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41" name="Line 13"/>
          <p:cNvSpPr>
            <a:spLocks noChangeShapeType="1"/>
          </p:cNvSpPr>
          <p:nvPr/>
        </p:nvSpPr>
        <p:spPr bwMode="auto">
          <a:xfrm>
            <a:off x="4419600" y="2590800"/>
            <a:ext cx="1371600" cy="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42" name="Line 14"/>
          <p:cNvSpPr>
            <a:spLocks noChangeShapeType="1"/>
          </p:cNvSpPr>
          <p:nvPr/>
        </p:nvSpPr>
        <p:spPr bwMode="auto">
          <a:xfrm flipV="1">
            <a:off x="4418584" y="579438"/>
            <a:ext cx="1016" cy="1690011"/>
          </a:xfrm>
          <a:prstGeom prst="line">
            <a:avLst/>
          </a:prstGeom>
          <a:noFill/>
          <a:ln w="38100">
            <a:solidFill>
              <a:schemeClr val="accent2">
                <a:lumMod val="75000"/>
              </a:schemeClr>
            </a:solidFill>
            <a:round/>
            <a:headEnd/>
            <a:tailEnd/>
          </a:ln>
          <a:effectLst/>
        </p:spPr>
        <p:txBody>
          <a:bodyPr wrap="none"/>
          <a:lstStyle/>
          <a:p>
            <a:endParaRPr lang="en-US"/>
          </a:p>
        </p:txBody>
      </p:sp>
      <p:sp>
        <p:nvSpPr>
          <p:cNvPr id="176143" name="Line 15"/>
          <p:cNvSpPr>
            <a:spLocks noChangeShapeType="1"/>
          </p:cNvSpPr>
          <p:nvPr/>
        </p:nvSpPr>
        <p:spPr bwMode="auto">
          <a:xfrm>
            <a:off x="5257800" y="1905000"/>
            <a:ext cx="1295400" cy="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44" name="Line 16"/>
          <p:cNvSpPr>
            <a:spLocks noChangeShapeType="1"/>
          </p:cNvSpPr>
          <p:nvPr/>
        </p:nvSpPr>
        <p:spPr bwMode="auto">
          <a:xfrm flipV="1">
            <a:off x="6553200" y="533400"/>
            <a:ext cx="0" cy="137160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45" name="Line 17"/>
          <p:cNvSpPr>
            <a:spLocks noChangeShapeType="1"/>
          </p:cNvSpPr>
          <p:nvPr/>
        </p:nvSpPr>
        <p:spPr bwMode="auto">
          <a:xfrm>
            <a:off x="2057400" y="1206533"/>
            <a:ext cx="1066800" cy="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46" name="Line 18"/>
          <p:cNvSpPr>
            <a:spLocks noChangeShapeType="1"/>
          </p:cNvSpPr>
          <p:nvPr/>
        </p:nvSpPr>
        <p:spPr bwMode="auto">
          <a:xfrm>
            <a:off x="3581400" y="1447800"/>
            <a:ext cx="838200" cy="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48" name="Line 20"/>
          <p:cNvSpPr>
            <a:spLocks noChangeShapeType="1"/>
          </p:cNvSpPr>
          <p:nvPr/>
        </p:nvSpPr>
        <p:spPr bwMode="auto">
          <a:xfrm flipV="1">
            <a:off x="3124200" y="533400"/>
            <a:ext cx="0" cy="45720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51" name="Line 23"/>
          <p:cNvSpPr>
            <a:spLocks noChangeShapeType="1"/>
          </p:cNvSpPr>
          <p:nvPr/>
        </p:nvSpPr>
        <p:spPr bwMode="auto">
          <a:xfrm flipV="1">
            <a:off x="3581400" y="1066800"/>
            <a:ext cx="0" cy="38100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52" name="Line 24"/>
          <p:cNvSpPr>
            <a:spLocks noChangeShapeType="1"/>
          </p:cNvSpPr>
          <p:nvPr/>
        </p:nvSpPr>
        <p:spPr bwMode="auto">
          <a:xfrm flipV="1">
            <a:off x="3581400" y="533400"/>
            <a:ext cx="0" cy="30480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53" name="Line 25"/>
          <p:cNvSpPr>
            <a:spLocks noChangeShapeType="1"/>
          </p:cNvSpPr>
          <p:nvPr/>
        </p:nvSpPr>
        <p:spPr bwMode="auto">
          <a:xfrm flipV="1">
            <a:off x="8458200" y="3124200"/>
            <a:ext cx="0" cy="83820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54" name="Line 26"/>
          <p:cNvSpPr>
            <a:spLocks noChangeShapeType="1"/>
          </p:cNvSpPr>
          <p:nvPr/>
        </p:nvSpPr>
        <p:spPr bwMode="auto">
          <a:xfrm>
            <a:off x="8458200" y="2819400"/>
            <a:ext cx="990600" cy="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55" name="Text Box 27"/>
          <p:cNvSpPr txBox="1">
            <a:spLocks noChangeArrowheads="1"/>
          </p:cNvSpPr>
          <p:nvPr/>
        </p:nvSpPr>
        <p:spPr bwMode="auto">
          <a:xfrm>
            <a:off x="2743200" y="2781300"/>
            <a:ext cx="1828800" cy="304800"/>
          </a:xfrm>
          <a:prstGeom prst="rect">
            <a:avLst/>
          </a:prstGeom>
          <a:noFill/>
          <a:ln w="38100" algn="ctr">
            <a:noFill/>
            <a:miter lim="800000"/>
            <a:headEnd/>
            <a:tailEnd/>
          </a:ln>
          <a:effectLst/>
        </p:spPr>
        <p:txBody>
          <a:bodyPr>
            <a:spAutoFit/>
          </a:bodyPr>
          <a:lstStyle/>
          <a:p>
            <a:pPr>
              <a:spcBef>
                <a:spcPct val="50000"/>
              </a:spcBef>
            </a:pPr>
            <a:r>
              <a:rPr lang="en-US" sz="1400"/>
              <a:t>Master BR</a:t>
            </a:r>
          </a:p>
        </p:txBody>
      </p:sp>
      <p:sp>
        <p:nvSpPr>
          <p:cNvPr id="176156" name="Text Box 28"/>
          <p:cNvSpPr txBox="1">
            <a:spLocks noChangeArrowheads="1"/>
          </p:cNvSpPr>
          <p:nvPr/>
        </p:nvSpPr>
        <p:spPr bwMode="auto">
          <a:xfrm>
            <a:off x="4920786" y="833617"/>
            <a:ext cx="1828800" cy="304800"/>
          </a:xfrm>
          <a:prstGeom prst="rect">
            <a:avLst/>
          </a:prstGeom>
          <a:noFill/>
          <a:ln w="38100" algn="ctr">
            <a:noFill/>
            <a:miter lim="800000"/>
            <a:headEnd/>
            <a:tailEnd/>
          </a:ln>
          <a:effectLst/>
        </p:spPr>
        <p:txBody>
          <a:bodyPr>
            <a:spAutoFit/>
          </a:bodyPr>
          <a:lstStyle/>
          <a:p>
            <a:pPr>
              <a:spcBef>
                <a:spcPct val="50000"/>
              </a:spcBef>
            </a:pPr>
            <a:r>
              <a:rPr lang="en-US" sz="1400"/>
              <a:t>Bedroom</a:t>
            </a:r>
          </a:p>
        </p:txBody>
      </p:sp>
      <p:sp>
        <p:nvSpPr>
          <p:cNvPr id="176157" name="Text Box 29"/>
          <p:cNvSpPr txBox="1">
            <a:spLocks noChangeArrowheads="1"/>
          </p:cNvSpPr>
          <p:nvPr/>
        </p:nvSpPr>
        <p:spPr bwMode="auto">
          <a:xfrm>
            <a:off x="4682576" y="2915939"/>
            <a:ext cx="1828800" cy="304800"/>
          </a:xfrm>
          <a:prstGeom prst="rect">
            <a:avLst/>
          </a:prstGeom>
          <a:noFill/>
          <a:ln w="38100" algn="ctr">
            <a:noFill/>
            <a:miter lim="800000"/>
            <a:headEnd/>
            <a:tailEnd/>
          </a:ln>
          <a:effectLst/>
        </p:spPr>
        <p:txBody>
          <a:bodyPr>
            <a:spAutoFit/>
          </a:bodyPr>
          <a:lstStyle/>
          <a:p>
            <a:pPr>
              <a:spcBef>
                <a:spcPct val="50000"/>
              </a:spcBef>
            </a:pPr>
            <a:r>
              <a:rPr lang="en-US" sz="1400"/>
              <a:t>Den</a:t>
            </a:r>
          </a:p>
        </p:txBody>
      </p:sp>
      <p:sp>
        <p:nvSpPr>
          <p:cNvPr id="176159" name="Text Box 31"/>
          <p:cNvSpPr txBox="1">
            <a:spLocks noChangeArrowheads="1"/>
          </p:cNvSpPr>
          <p:nvPr/>
        </p:nvSpPr>
        <p:spPr bwMode="auto">
          <a:xfrm>
            <a:off x="3657600" y="762000"/>
            <a:ext cx="1828800" cy="304800"/>
          </a:xfrm>
          <a:prstGeom prst="rect">
            <a:avLst/>
          </a:prstGeom>
          <a:noFill/>
          <a:ln w="38100" algn="ctr">
            <a:noFill/>
            <a:miter lim="800000"/>
            <a:headEnd/>
            <a:tailEnd/>
          </a:ln>
          <a:effectLst/>
        </p:spPr>
        <p:txBody>
          <a:bodyPr>
            <a:spAutoFit/>
          </a:bodyPr>
          <a:lstStyle/>
          <a:p>
            <a:pPr>
              <a:spcBef>
                <a:spcPct val="50000"/>
              </a:spcBef>
            </a:pPr>
            <a:r>
              <a:rPr lang="en-US" sz="1400"/>
              <a:t>Closet</a:t>
            </a:r>
          </a:p>
        </p:txBody>
      </p:sp>
      <p:sp>
        <p:nvSpPr>
          <p:cNvPr id="176163" name="Rectangle 35"/>
          <p:cNvSpPr>
            <a:spLocks noChangeArrowheads="1"/>
          </p:cNvSpPr>
          <p:nvPr/>
        </p:nvSpPr>
        <p:spPr bwMode="auto">
          <a:xfrm>
            <a:off x="4724400" y="3886200"/>
            <a:ext cx="457200" cy="152400"/>
          </a:xfrm>
          <a:prstGeom prst="rect">
            <a:avLst/>
          </a:prstGeom>
          <a:solidFill>
            <a:srgbClr val="DDDDDD"/>
          </a:solidFill>
          <a:ln w="38100" algn="ctr">
            <a:solidFill>
              <a:schemeClr val="accent2">
                <a:lumMod val="75000"/>
              </a:schemeClr>
            </a:solidFill>
            <a:miter lim="800000"/>
            <a:headEnd/>
            <a:tailEnd/>
          </a:ln>
          <a:effectLst/>
        </p:spPr>
        <p:txBody>
          <a:bodyPr wrap="none" anchor="ctr"/>
          <a:lstStyle/>
          <a:p>
            <a:endParaRPr lang="en-US"/>
          </a:p>
        </p:txBody>
      </p:sp>
      <p:sp>
        <p:nvSpPr>
          <p:cNvPr id="176164" name="Rectangle 36"/>
          <p:cNvSpPr>
            <a:spLocks noChangeArrowheads="1"/>
          </p:cNvSpPr>
          <p:nvPr/>
        </p:nvSpPr>
        <p:spPr bwMode="auto">
          <a:xfrm>
            <a:off x="3657600" y="3886200"/>
            <a:ext cx="457200" cy="152400"/>
          </a:xfrm>
          <a:prstGeom prst="rect">
            <a:avLst/>
          </a:prstGeom>
          <a:solidFill>
            <a:srgbClr val="DDDDDD"/>
          </a:solidFill>
          <a:ln w="38100" algn="ctr">
            <a:solidFill>
              <a:schemeClr val="accent2">
                <a:lumMod val="75000"/>
              </a:schemeClr>
            </a:solidFill>
            <a:miter lim="800000"/>
            <a:headEnd/>
            <a:tailEnd/>
          </a:ln>
          <a:effectLst/>
        </p:spPr>
        <p:txBody>
          <a:bodyPr wrap="none" anchor="ctr"/>
          <a:lstStyle/>
          <a:p>
            <a:endParaRPr lang="en-US"/>
          </a:p>
        </p:txBody>
      </p:sp>
      <p:sp>
        <p:nvSpPr>
          <p:cNvPr id="176165" name="Rectangle 37"/>
          <p:cNvSpPr>
            <a:spLocks noChangeArrowheads="1"/>
          </p:cNvSpPr>
          <p:nvPr/>
        </p:nvSpPr>
        <p:spPr bwMode="auto">
          <a:xfrm>
            <a:off x="2590800" y="3886200"/>
            <a:ext cx="457200" cy="152400"/>
          </a:xfrm>
          <a:prstGeom prst="rect">
            <a:avLst/>
          </a:prstGeom>
          <a:solidFill>
            <a:srgbClr val="DDDDDD"/>
          </a:solidFill>
          <a:ln w="38100" algn="ctr">
            <a:solidFill>
              <a:schemeClr val="accent2">
                <a:lumMod val="75000"/>
              </a:schemeClr>
            </a:solidFill>
            <a:miter lim="800000"/>
            <a:headEnd/>
            <a:tailEnd/>
          </a:ln>
          <a:effectLst/>
        </p:spPr>
        <p:txBody>
          <a:bodyPr wrap="none" anchor="ctr"/>
          <a:lstStyle/>
          <a:p>
            <a:endParaRPr lang="en-US"/>
          </a:p>
        </p:txBody>
      </p:sp>
      <p:sp>
        <p:nvSpPr>
          <p:cNvPr id="176166" name="Rectangle 38"/>
          <p:cNvSpPr>
            <a:spLocks noChangeArrowheads="1"/>
          </p:cNvSpPr>
          <p:nvPr/>
        </p:nvSpPr>
        <p:spPr bwMode="auto">
          <a:xfrm>
            <a:off x="2362200" y="457200"/>
            <a:ext cx="457200" cy="152400"/>
          </a:xfrm>
          <a:prstGeom prst="rect">
            <a:avLst/>
          </a:prstGeom>
          <a:solidFill>
            <a:srgbClr val="DDDDDD"/>
          </a:solidFill>
          <a:ln w="38100" algn="ctr">
            <a:solidFill>
              <a:schemeClr val="accent2">
                <a:lumMod val="75000"/>
              </a:schemeClr>
            </a:solidFill>
            <a:miter lim="800000"/>
            <a:headEnd/>
            <a:tailEnd/>
          </a:ln>
          <a:effectLst/>
        </p:spPr>
        <p:txBody>
          <a:bodyPr wrap="none" anchor="ctr"/>
          <a:lstStyle/>
          <a:p>
            <a:endParaRPr lang="en-US"/>
          </a:p>
        </p:txBody>
      </p:sp>
      <p:sp>
        <p:nvSpPr>
          <p:cNvPr id="176167" name="Rectangle 39"/>
          <p:cNvSpPr>
            <a:spLocks noChangeArrowheads="1"/>
          </p:cNvSpPr>
          <p:nvPr/>
        </p:nvSpPr>
        <p:spPr bwMode="auto">
          <a:xfrm>
            <a:off x="4572000" y="457200"/>
            <a:ext cx="457200" cy="152400"/>
          </a:xfrm>
          <a:prstGeom prst="rect">
            <a:avLst/>
          </a:prstGeom>
          <a:solidFill>
            <a:srgbClr val="DDDDDD"/>
          </a:solidFill>
          <a:ln w="38100" algn="ctr">
            <a:solidFill>
              <a:schemeClr val="accent2">
                <a:lumMod val="75000"/>
              </a:schemeClr>
            </a:solidFill>
            <a:miter lim="800000"/>
            <a:headEnd/>
            <a:tailEnd/>
          </a:ln>
          <a:effectLst/>
        </p:spPr>
        <p:txBody>
          <a:bodyPr wrap="none" anchor="ctr"/>
          <a:lstStyle/>
          <a:p>
            <a:endParaRPr lang="en-US"/>
          </a:p>
        </p:txBody>
      </p:sp>
      <p:sp>
        <p:nvSpPr>
          <p:cNvPr id="176168" name="Rectangle 40"/>
          <p:cNvSpPr>
            <a:spLocks noChangeArrowheads="1"/>
          </p:cNvSpPr>
          <p:nvPr/>
        </p:nvSpPr>
        <p:spPr bwMode="auto">
          <a:xfrm>
            <a:off x="5562600" y="457200"/>
            <a:ext cx="457200" cy="152400"/>
          </a:xfrm>
          <a:prstGeom prst="rect">
            <a:avLst/>
          </a:prstGeom>
          <a:solidFill>
            <a:srgbClr val="DDDDDD"/>
          </a:solidFill>
          <a:ln w="38100" algn="ctr">
            <a:solidFill>
              <a:schemeClr val="accent2">
                <a:lumMod val="75000"/>
              </a:schemeClr>
            </a:solidFill>
            <a:miter lim="800000"/>
            <a:headEnd/>
            <a:tailEnd/>
          </a:ln>
          <a:effectLst/>
        </p:spPr>
        <p:txBody>
          <a:bodyPr wrap="none" anchor="ctr"/>
          <a:lstStyle/>
          <a:p>
            <a:endParaRPr lang="en-US"/>
          </a:p>
        </p:txBody>
      </p:sp>
      <p:sp>
        <p:nvSpPr>
          <p:cNvPr id="176169" name="Text Box 41"/>
          <p:cNvSpPr txBox="1">
            <a:spLocks noChangeArrowheads="1"/>
          </p:cNvSpPr>
          <p:nvPr/>
        </p:nvSpPr>
        <p:spPr bwMode="auto">
          <a:xfrm>
            <a:off x="7010400" y="2743200"/>
            <a:ext cx="1828800" cy="304800"/>
          </a:xfrm>
          <a:prstGeom prst="rect">
            <a:avLst/>
          </a:prstGeom>
          <a:noFill/>
          <a:ln w="38100" algn="ctr">
            <a:noFill/>
            <a:miter lim="800000"/>
            <a:headEnd/>
            <a:tailEnd/>
          </a:ln>
          <a:effectLst/>
        </p:spPr>
        <p:txBody>
          <a:bodyPr>
            <a:spAutoFit/>
          </a:bodyPr>
          <a:lstStyle/>
          <a:p>
            <a:pPr>
              <a:spcBef>
                <a:spcPct val="50000"/>
              </a:spcBef>
            </a:pPr>
            <a:r>
              <a:rPr lang="en-US" sz="1400"/>
              <a:t>Kitchen</a:t>
            </a:r>
          </a:p>
        </p:txBody>
      </p:sp>
      <p:sp>
        <p:nvSpPr>
          <p:cNvPr id="176170" name="Text Box 42"/>
          <p:cNvSpPr txBox="1">
            <a:spLocks noChangeArrowheads="1"/>
          </p:cNvSpPr>
          <p:nvPr/>
        </p:nvSpPr>
        <p:spPr bwMode="auto">
          <a:xfrm>
            <a:off x="7391400" y="1600200"/>
            <a:ext cx="1828800" cy="304800"/>
          </a:xfrm>
          <a:prstGeom prst="rect">
            <a:avLst/>
          </a:prstGeom>
          <a:noFill/>
          <a:ln w="38100" algn="ctr">
            <a:noFill/>
            <a:miter lim="800000"/>
            <a:headEnd/>
            <a:tailEnd/>
          </a:ln>
          <a:effectLst/>
        </p:spPr>
        <p:txBody>
          <a:bodyPr>
            <a:spAutoFit/>
          </a:bodyPr>
          <a:lstStyle/>
          <a:p>
            <a:pPr>
              <a:spcBef>
                <a:spcPct val="50000"/>
              </a:spcBef>
            </a:pPr>
            <a:r>
              <a:rPr lang="en-US" sz="1400"/>
              <a:t>Great Room</a:t>
            </a:r>
          </a:p>
        </p:txBody>
      </p:sp>
      <p:sp>
        <p:nvSpPr>
          <p:cNvPr id="176171" name="Rectangle 43"/>
          <p:cNvSpPr>
            <a:spLocks noChangeArrowheads="1"/>
          </p:cNvSpPr>
          <p:nvPr/>
        </p:nvSpPr>
        <p:spPr bwMode="auto">
          <a:xfrm>
            <a:off x="6858000" y="457200"/>
            <a:ext cx="457200" cy="152400"/>
          </a:xfrm>
          <a:prstGeom prst="rect">
            <a:avLst/>
          </a:prstGeom>
          <a:solidFill>
            <a:srgbClr val="DDDDDD"/>
          </a:solidFill>
          <a:ln w="38100" algn="ctr">
            <a:solidFill>
              <a:schemeClr val="accent2">
                <a:lumMod val="75000"/>
              </a:schemeClr>
            </a:solidFill>
            <a:miter lim="800000"/>
            <a:headEnd/>
            <a:tailEnd/>
          </a:ln>
          <a:effectLst/>
        </p:spPr>
        <p:txBody>
          <a:bodyPr wrap="none" anchor="ctr"/>
          <a:lstStyle/>
          <a:p>
            <a:endParaRPr lang="en-US"/>
          </a:p>
        </p:txBody>
      </p:sp>
      <p:sp>
        <p:nvSpPr>
          <p:cNvPr id="176172" name="Rectangle 44"/>
          <p:cNvSpPr>
            <a:spLocks noChangeArrowheads="1"/>
          </p:cNvSpPr>
          <p:nvPr/>
        </p:nvSpPr>
        <p:spPr bwMode="auto">
          <a:xfrm>
            <a:off x="8458200" y="457200"/>
            <a:ext cx="457200" cy="152400"/>
          </a:xfrm>
          <a:prstGeom prst="rect">
            <a:avLst/>
          </a:prstGeom>
          <a:solidFill>
            <a:srgbClr val="DDDDDD"/>
          </a:solidFill>
          <a:ln w="38100" algn="ctr">
            <a:solidFill>
              <a:schemeClr val="accent2">
                <a:lumMod val="75000"/>
              </a:schemeClr>
            </a:solidFill>
            <a:miter lim="800000"/>
            <a:headEnd/>
            <a:tailEnd/>
          </a:ln>
          <a:effectLst/>
        </p:spPr>
        <p:txBody>
          <a:bodyPr wrap="none" anchor="ctr"/>
          <a:lstStyle/>
          <a:p>
            <a:endParaRPr lang="en-US"/>
          </a:p>
        </p:txBody>
      </p:sp>
      <p:sp>
        <p:nvSpPr>
          <p:cNvPr id="176173" name="Rectangle 45"/>
          <p:cNvSpPr>
            <a:spLocks noChangeArrowheads="1"/>
          </p:cNvSpPr>
          <p:nvPr/>
        </p:nvSpPr>
        <p:spPr bwMode="auto">
          <a:xfrm rot="5400000">
            <a:off x="9220200" y="3200400"/>
            <a:ext cx="457200" cy="152400"/>
          </a:xfrm>
          <a:prstGeom prst="rect">
            <a:avLst/>
          </a:prstGeom>
          <a:solidFill>
            <a:srgbClr val="DDDDDD"/>
          </a:solidFill>
          <a:ln w="38100" algn="ctr">
            <a:solidFill>
              <a:schemeClr val="accent2">
                <a:lumMod val="75000"/>
              </a:schemeClr>
            </a:solidFill>
            <a:miter lim="800000"/>
            <a:headEnd/>
            <a:tailEnd/>
          </a:ln>
          <a:effectLst/>
        </p:spPr>
        <p:txBody>
          <a:bodyPr wrap="none" anchor="ctr"/>
          <a:lstStyle/>
          <a:p>
            <a:endParaRPr lang="en-US"/>
          </a:p>
        </p:txBody>
      </p:sp>
      <p:sp>
        <p:nvSpPr>
          <p:cNvPr id="176174" name="Text Box 46"/>
          <p:cNvSpPr txBox="1">
            <a:spLocks noChangeArrowheads="1"/>
          </p:cNvSpPr>
          <p:nvPr/>
        </p:nvSpPr>
        <p:spPr bwMode="auto">
          <a:xfrm>
            <a:off x="7620000" y="4648200"/>
            <a:ext cx="1828800" cy="304800"/>
          </a:xfrm>
          <a:prstGeom prst="rect">
            <a:avLst/>
          </a:prstGeom>
          <a:noFill/>
          <a:ln w="38100" algn="ctr">
            <a:noFill/>
            <a:miter lim="800000"/>
            <a:headEnd/>
            <a:tailEnd/>
          </a:ln>
          <a:effectLst/>
        </p:spPr>
        <p:txBody>
          <a:bodyPr>
            <a:spAutoFit/>
          </a:bodyPr>
          <a:lstStyle/>
          <a:p>
            <a:pPr>
              <a:spcBef>
                <a:spcPct val="50000"/>
              </a:spcBef>
            </a:pPr>
            <a:r>
              <a:rPr lang="en-US" sz="1400"/>
              <a:t>Garage</a:t>
            </a:r>
          </a:p>
        </p:txBody>
      </p:sp>
      <p:sp>
        <p:nvSpPr>
          <p:cNvPr id="176175" name="Line 47"/>
          <p:cNvSpPr>
            <a:spLocks noChangeShapeType="1"/>
          </p:cNvSpPr>
          <p:nvPr/>
        </p:nvSpPr>
        <p:spPr bwMode="auto">
          <a:xfrm flipV="1">
            <a:off x="5791200" y="2971800"/>
            <a:ext cx="0" cy="990600"/>
          </a:xfrm>
          <a:prstGeom prst="line">
            <a:avLst/>
          </a:prstGeom>
          <a:noFill/>
          <a:ln w="38100">
            <a:solidFill>
              <a:schemeClr val="accent2">
                <a:lumMod val="75000"/>
              </a:schemeClr>
            </a:solidFill>
            <a:round/>
            <a:headEnd/>
            <a:tailEnd/>
          </a:ln>
          <a:effectLst/>
        </p:spPr>
        <p:txBody>
          <a:bodyPr wrap="none"/>
          <a:lstStyle/>
          <a:p>
            <a:endParaRPr lang="en-US"/>
          </a:p>
        </p:txBody>
      </p:sp>
      <p:grpSp>
        <p:nvGrpSpPr>
          <p:cNvPr id="2" name="Group 50"/>
          <p:cNvGrpSpPr>
            <a:grpSpLocks/>
          </p:cNvGrpSpPr>
          <p:nvPr/>
        </p:nvGrpSpPr>
        <p:grpSpPr bwMode="auto">
          <a:xfrm>
            <a:off x="6096000" y="3657600"/>
            <a:ext cx="304800" cy="304800"/>
            <a:chOff x="3072" y="2496"/>
            <a:chExt cx="192" cy="192"/>
          </a:xfrm>
        </p:grpSpPr>
        <p:sp>
          <p:nvSpPr>
            <p:cNvPr id="176176" name="Line 48"/>
            <p:cNvSpPr>
              <a:spLocks noChangeShapeType="1"/>
            </p:cNvSpPr>
            <p:nvPr/>
          </p:nvSpPr>
          <p:spPr bwMode="auto">
            <a:xfrm>
              <a:off x="3168" y="2496"/>
              <a:ext cx="96" cy="192"/>
            </a:xfrm>
            <a:prstGeom prst="line">
              <a:avLst/>
            </a:prstGeom>
            <a:noFill/>
            <a:ln w="38100">
              <a:solidFill>
                <a:schemeClr val="accent2">
                  <a:lumMod val="75000"/>
                </a:schemeClr>
              </a:solidFill>
              <a:round/>
              <a:headEnd/>
              <a:tailEnd/>
            </a:ln>
            <a:effectLst/>
          </p:spPr>
          <p:txBody>
            <a:bodyPr wrap="none"/>
            <a:lstStyle/>
            <a:p>
              <a:endParaRPr lang="en-US"/>
            </a:p>
          </p:txBody>
        </p:sp>
        <p:sp>
          <p:nvSpPr>
            <p:cNvPr id="176177" name="Line 49"/>
            <p:cNvSpPr>
              <a:spLocks noChangeShapeType="1"/>
            </p:cNvSpPr>
            <p:nvPr/>
          </p:nvSpPr>
          <p:spPr bwMode="auto">
            <a:xfrm>
              <a:off x="3072" y="2688"/>
              <a:ext cx="192" cy="0"/>
            </a:xfrm>
            <a:prstGeom prst="line">
              <a:avLst/>
            </a:prstGeom>
            <a:noFill/>
            <a:ln w="38100">
              <a:solidFill>
                <a:schemeClr val="accent2">
                  <a:lumMod val="75000"/>
                </a:schemeClr>
              </a:solidFill>
              <a:round/>
              <a:headEnd/>
              <a:tailEnd/>
            </a:ln>
            <a:effectLst/>
          </p:spPr>
          <p:txBody>
            <a:bodyPr wrap="none"/>
            <a:lstStyle/>
            <a:p>
              <a:endParaRPr lang="en-US"/>
            </a:p>
          </p:txBody>
        </p:sp>
      </p:grpSp>
      <p:grpSp>
        <p:nvGrpSpPr>
          <p:cNvPr id="3" name="Group 51"/>
          <p:cNvGrpSpPr>
            <a:grpSpLocks/>
          </p:cNvGrpSpPr>
          <p:nvPr/>
        </p:nvGrpSpPr>
        <p:grpSpPr bwMode="auto">
          <a:xfrm>
            <a:off x="7772400" y="3657600"/>
            <a:ext cx="304800" cy="304800"/>
            <a:chOff x="3072" y="2496"/>
            <a:chExt cx="192" cy="192"/>
          </a:xfrm>
        </p:grpSpPr>
        <p:sp>
          <p:nvSpPr>
            <p:cNvPr id="176180" name="Line 52"/>
            <p:cNvSpPr>
              <a:spLocks noChangeShapeType="1"/>
            </p:cNvSpPr>
            <p:nvPr/>
          </p:nvSpPr>
          <p:spPr bwMode="auto">
            <a:xfrm>
              <a:off x="3168" y="2496"/>
              <a:ext cx="96" cy="192"/>
            </a:xfrm>
            <a:prstGeom prst="line">
              <a:avLst/>
            </a:prstGeom>
            <a:noFill/>
            <a:ln w="38100">
              <a:solidFill>
                <a:schemeClr val="accent2">
                  <a:lumMod val="75000"/>
                </a:schemeClr>
              </a:solidFill>
              <a:round/>
              <a:headEnd/>
              <a:tailEnd/>
            </a:ln>
            <a:effectLst/>
          </p:spPr>
          <p:txBody>
            <a:bodyPr wrap="none"/>
            <a:lstStyle/>
            <a:p>
              <a:endParaRPr lang="en-US"/>
            </a:p>
          </p:txBody>
        </p:sp>
        <p:sp>
          <p:nvSpPr>
            <p:cNvPr id="176181" name="Line 53"/>
            <p:cNvSpPr>
              <a:spLocks noChangeShapeType="1"/>
            </p:cNvSpPr>
            <p:nvPr/>
          </p:nvSpPr>
          <p:spPr bwMode="auto">
            <a:xfrm>
              <a:off x="3072" y="2688"/>
              <a:ext cx="192" cy="0"/>
            </a:xfrm>
            <a:prstGeom prst="line">
              <a:avLst/>
            </a:prstGeom>
            <a:noFill/>
            <a:ln w="38100">
              <a:solidFill>
                <a:schemeClr val="accent2">
                  <a:lumMod val="75000"/>
                </a:schemeClr>
              </a:solidFill>
              <a:round/>
              <a:headEnd/>
              <a:tailEnd/>
            </a:ln>
            <a:effectLst/>
          </p:spPr>
          <p:txBody>
            <a:bodyPr wrap="none"/>
            <a:lstStyle/>
            <a:p>
              <a:endParaRPr lang="en-US"/>
            </a:p>
          </p:txBody>
        </p:sp>
      </p:grpSp>
      <p:sp>
        <p:nvSpPr>
          <p:cNvPr id="176185" name="Line 57"/>
          <p:cNvSpPr>
            <a:spLocks noChangeShapeType="1"/>
          </p:cNvSpPr>
          <p:nvPr/>
        </p:nvSpPr>
        <p:spPr bwMode="auto">
          <a:xfrm flipV="1">
            <a:off x="9829800" y="3276600"/>
            <a:ext cx="0" cy="3048000"/>
          </a:xfrm>
          <a:prstGeom prst="line">
            <a:avLst/>
          </a:prstGeom>
          <a:noFill/>
          <a:ln w="38100">
            <a:solidFill>
              <a:schemeClr val="accent2">
                <a:lumMod val="75000"/>
              </a:schemeClr>
            </a:solidFill>
            <a:round/>
            <a:headEnd/>
            <a:tailEnd/>
          </a:ln>
          <a:effectLst/>
        </p:spPr>
        <p:txBody>
          <a:bodyPr wrap="none"/>
          <a:lstStyle/>
          <a:p>
            <a:endParaRPr lang="en-US"/>
          </a:p>
        </p:txBody>
      </p:sp>
      <p:sp>
        <p:nvSpPr>
          <p:cNvPr id="176187" name="Line 59"/>
          <p:cNvSpPr>
            <a:spLocks noChangeShapeType="1"/>
          </p:cNvSpPr>
          <p:nvPr/>
        </p:nvSpPr>
        <p:spPr bwMode="auto">
          <a:xfrm flipV="1">
            <a:off x="8915400" y="1143000"/>
            <a:ext cx="0" cy="2133600"/>
          </a:xfrm>
          <a:prstGeom prst="line">
            <a:avLst/>
          </a:prstGeom>
          <a:noFill/>
          <a:ln w="19050">
            <a:solidFill>
              <a:schemeClr val="accent2">
                <a:lumMod val="75000"/>
              </a:schemeClr>
            </a:solidFill>
            <a:round/>
            <a:headEnd/>
            <a:tailEnd/>
          </a:ln>
          <a:effectLst/>
        </p:spPr>
        <p:txBody>
          <a:bodyPr wrap="none"/>
          <a:lstStyle/>
          <a:p>
            <a:endParaRPr lang="en-US"/>
          </a:p>
        </p:txBody>
      </p:sp>
      <p:sp>
        <p:nvSpPr>
          <p:cNvPr id="176188" name="Line 60"/>
          <p:cNvSpPr>
            <a:spLocks noChangeShapeType="1"/>
          </p:cNvSpPr>
          <p:nvPr/>
        </p:nvSpPr>
        <p:spPr bwMode="auto">
          <a:xfrm flipV="1">
            <a:off x="6934200" y="1143000"/>
            <a:ext cx="0" cy="2438400"/>
          </a:xfrm>
          <a:prstGeom prst="line">
            <a:avLst/>
          </a:prstGeom>
          <a:noFill/>
          <a:ln w="19050">
            <a:solidFill>
              <a:schemeClr val="accent2">
                <a:lumMod val="75000"/>
              </a:schemeClr>
            </a:solidFill>
            <a:round/>
            <a:headEnd/>
            <a:tailEnd/>
          </a:ln>
          <a:effectLst/>
        </p:spPr>
        <p:txBody>
          <a:bodyPr wrap="none"/>
          <a:lstStyle/>
          <a:p>
            <a:endParaRPr lang="en-US"/>
          </a:p>
        </p:txBody>
      </p:sp>
      <p:sp>
        <p:nvSpPr>
          <p:cNvPr id="176189" name="Line 61"/>
          <p:cNvSpPr>
            <a:spLocks noChangeShapeType="1"/>
          </p:cNvSpPr>
          <p:nvPr/>
        </p:nvSpPr>
        <p:spPr bwMode="auto">
          <a:xfrm flipV="1">
            <a:off x="5486400" y="1295400"/>
            <a:ext cx="0" cy="2209800"/>
          </a:xfrm>
          <a:prstGeom prst="line">
            <a:avLst/>
          </a:prstGeom>
          <a:noFill/>
          <a:ln w="19050">
            <a:solidFill>
              <a:schemeClr val="accent2">
                <a:lumMod val="75000"/>
              </a:schemeClr>
            </a:solidFill>
            <a:round/>
            <a:headEnd/>
            <a:tailEnd/>
          </a:ln>
          <a:effectLst/>
        </p:spPr>
        <p:txBody>
          <a:bodyPr wrap="none"/>
          <a:lstStyle/>
          <a:p>
            <a:endParaRPr lang="en-US"/>
          </a:p>
        </p:txBody>
      </p:sp>
      <p:sp>
        <p:nvSpPr>
          <p:cNvPr id="176190" name="Line 62"/>
          <p:cNvSpPr>
            <a:spLocks noChangeShapeType="1"/>
          </p:cNvSpPr>
          <p:nvPr/>
        </p:nvSpPr>
        <p:spPr bwMode="auto">
          <a:xfrm flipV="1">
            <a:off x="4038600" y="1295400"/>
            <a:ext cx="0" cy="1981200"/>
          </a:xfrm>
          <a:prstGeom prst="line">
            <a:avLst/>
          </a:prstGeom>
          <a:noFill/>
          <a:ln w="19050">
            <a:solidFill>
              <a:schemeClr val="accent2">
                <a:lumMod val="75000"/>
              </a:schemeClr>
            </a:solidFill>
            <a:round/>
            <a:headEnd/>
            <a:tailEnd/>
          </a:ln>
          <a:effectLst/>
        </p:spPr>
        <p:txBody>
          <a:bodyPr wrap="none"/>
          <a:lstStyle/>
          <a:p>
            <a:endParaRPr lang="en-US"/>
          </a:p>
        </p:txBody>
      </p:sp>
      <p:sp>
        <p:nvSpPr>
          <p:cNvPr id="176191" name="Line 63"/>
          <p:cNvSpPr>
            <a:spLocks noChangeShapeType="1"/>
          </p:cNvSpPr>
          <p:nvPr/>
        </p:nvSpPr>
        <p:spPr bwMode="auto">
          <a:xfrm flipV="1">
            <a:off x="2667000" y="2164252"/>
            <a:ext cx="0" cy="1112348"/>
          </a:xfrm>
          <a:prstGeom prst="line">
            <a:avLst/>
          </a:prstGeom>
          <a:noFill/>
          <a:ln w="19050">
            <a:solidFill>
              <a:schemeClr val="accent2">
                <a:lumMod val="75000"/>
              </a:schemeClr>
            </a:solidFill>
            <a:round/>
            <a:headEnd/>
            <a:tailEnd/>
          </a:ln>
          <a:effectLst/>
        </p:spPr>
        <p:txBody>
          <a:bodyPr wrap="none"/>
          <a:lstStyle/>
          <a:p>
            <a:endParaRPr lang="en-US"/>
          </a:p>
        </p:txBody>
      </p:sp>
      <p:sp>
        <p:nvSpPr>
          <p:cNvPr id="176194" name="Oval 66"/>
          <p:cNvSpPr>
            <a:spLocks noChangeArrowheads="1"/>
          </p:cNvSpPr>
          <p:nvPr/>
        </p:nvSpPr>
        <p:spPr bwMode="auto">
          <a:xfrm>
            <a:off x="5410200" y="1219200"/>
            <a:ext cx="152400" cy="152400"/>
          </a:xfrm>
          <a:prstGeom prst="ellipse">
            <a:avLst/>
          </a:prstGeom>
          <a:solidFill>
            <a:srgbClr val="FF6600"/>
          </a:solidFill>
          <a:ln w="9525" algn="ctr">
            <a:solidFill>
              <a:schemeClr val="accent2">
                <a:lumMod val="75000"/>
              </a:schemeClr>
            </a:solidFill>
            <a:round/>
            <a:headEnd/>
            <a:tailEnd/>
          </a:ln>
          <a:effectLst/>
        </p:spPr>
        <p:txBody>
          <a:bodyPr wrap="none" anchor="ctr"/>
          <a:lstStyle/>
          <a:p>
            <a:endParaRPr lang="en-US"/>
          </a:p>
        </p:txBody>
      </p:sp>
      <p:sp>
        <p:nvSpPr>
          <p:cNvPr id="176195" name="Oval 67"/>
          <p:cNvSpPr>
            <a:spLocks noChangeArrowheads="1"/>
          </p:cNvSpPr>
          <p:nvPr/>
        </p:nvSpPr>
        <p:spPr bwMode="auto">
          <a:xfrm>
            <a:off x="6858000" y="1066800"/>
            <a:ext cx="152400" cy="152400"/>
          </a:xfrm>
          <a:prstGeom prst="ellipse">
            <a:avLst/>
          </a:prstGeom>
          <a:solidFill>
            <a:srgbClr val="FF6600"/>
          </a:solidFill>
          <a:ln w="9525" algn="ctr">
            <a:solidFill>
              <a:schemeClr val="accent2">
                <a:lumMod val="75000"/>
              </a:schemeClr>
            </a:solidFill>
            <a:round/>
            <a:headEnd/>
            <a:tailEnd/>
          </a:ln>
          <a:effectLst/>
        </p:spPr>
        <p:txBody>
          <a:bodyPr wrap="none" anchor="ctr"/>
          <a:lstStyle/>
          <a:p>
            <a:endParaRPr lang="en-US"/>
          </a:p>
        </p:txBody>
      </p:sp>
      <p:sp>
        <p:nvSpPr>
          <p:cNvPr id="176196" name="Oval 68"/>
          <p:cNvSpPr>
            <a:spLocks noChangeArrowheads="1"/>
          </p:cNvSpPr>
          <p:nvPr/>
        </p:nvSpPr>
        <p:spPr bwMode="auto">
          <a:xfrm>
            <a:off x="8839200" y="2971800"/>
            <a:ext cx="152400" cy="152400"/>
          </a:xfrm>
          <a:prstGeom prst="ellipse">
            <a:avLst/>
          </a:prstGeom>
          <a:solidFill>
            <a:srgbClr val="FF6600"/>
          </a:solidFill>
          <a:ln w="9525" algn="ctr">
            <a:solidFill>
              <a:schemeClr val="accent2">
                <a:lumMod val="75000"/>
              </a:schemeClr>
            </a:solidFill>
            <a:round/>
            <a:headEnd/>
            <a:tailEnd/>
          </a:ln>
          <a:effectLst/>
        </p:spPr>
        <p:txBody>
          <a:bodyPr wrap="none" anchor="ctr"/>
          <a:lstStyle/>
          <a:p>
            <a:endParaRPr lang="en-US"/>
          </a:p>
        </p:txBody>
      </p:sp>
      <p:sp>
        <p:nvSpPr>
          <p:cNvPr id="176197" name="Oval 69"/>
          <p:cNvSpPr>
            <a:spLocks noChangeArrowheads="1"/>
          </p:cNvSpPr>
          <p:nvPr/>
        </p:nvSpPr>
        <p:spPr bwMode="auto">
          <a:xfrm>
            <a:off x="8829747" y="1037156"/>
            <a:ext cx="152400" cy="152400"/>
          </a:xfrm>
          <a:prstGeom prst="ellipse">
            <a:avLst/>
          </a:prstGeom>
          <a:solidFill>
            <a:srgbClr val="FF6600"/>
          </a:solidFill>
          <a:ln w="9525" algn="ctr">
            <a:solidFill>
              <a:schemeClr val="accent2">
                <a:lumMod val="75000"/>
              </a:schemeClr>
            </a:solidFill>
            <a:round/>
            <a:headEnd/>
            <a:tailEnd/>
          </a:ln>
          <a:effectLst/>
        </p:spPr>
        <p:txBody>
          <a:bodyPr wrap="none" anchor="ctr"/>
          <a:lstStyle/>
          <a:p>
            <a:endParaRPr lang="en-US"/>
          </a:p>
        </p:txBody>
      </p:sp>
      <p:sp>
        <p:nvSpPr>
          <p:cNvPr id="176198" name="Oval 70"/>
          <p:cNvSpPr>
            <a:spLocks noChangeArrowheads="1"/>
          </p:cNvSpPr>
          <p:nvPr/>
        </p:nvSpPr>
        <p:spPr bwMode="auto">
          <a:xfrm>
            <a:off x="6858000" y="3505200"/>
            <a:ext cx="152400" cy="152400"/>
          </a:xfrm>
          <a:prstGeom prst="ellipse">
            <a:avLst/>
          </a:prstGeom>
          <a:solidFill>
            <a:srgbClr val="FF6600"/>
          </a:solidFill>
          <a:ln w="9525" algn="ctr">
            <a:solidFill>
              <a:schemeClr val="accent2">
                <a:lumMod val="75000"/>
              </a:schemeClr>
            </a:solidFill>
            <a:round/>
            <a:headEnd/>
            <a:tailEnd/>
          </a:ln>
          <a:effectLst/>
        </p:spPr>
        <p:txBody>
          <a:bodyPr wrap="none" anchor="ctr"/>
          <a:lstStyle/>
          <a:p>
            <a:endParaRPr lang="en-US"/>
          </a:p>
        </p:txBody>
      </p:sp>
      <p:sp>
        <p:nvSpPr>
          <p:cNvPr id="176199" name="Oval 71"/>
          <p:cNvSpPr>
            <a:spLocks noChangeArrowheads="1"/>
          </p:cNvSpPr>
          <p:nvPr/>
        </p:nvSpPr>
        <p:spPr bwMode="auto">
          <a:xfrm>
            <a:off x="2590800" y="2133600"/>
            <a:ext cx="152400" cy="152400"/>
          </a:xfrm>
          <a:prstGeom prst="ellipse">
            <a:avLst/>
          </a:prstGeom>
          <a:solidFill>
            <a:srgbClr val="FF6600"/>
          </a:solidFill>
          <a:ln w="9525" algn="ctr">
            <a:solidFill>
              <a:schemeClr val="accent2">
                <a:lumMod val="75000"/>
              </a:schemeClr>
            </a:solidFill>
            <a:round/>
            <a:headEnd/>
            <a:tailEnd/>
          </a:ln>
          <a:effectLst/>
        </p:spPr>
        <p:txBody>
          <a:bodyPr wrap="none" anchor="ctr"/>
          <a:lstStyle/>
          <a:p>
            <a:endParaRPr lang="en-US"/>
          </a:p>
        </p:txBody>
      </p:sp>
      <p:sp>
        <p:nvSpPr>
          <p:cNvPr id="176200" name="Oval 72"/>
          <p:cNvSpPr>
            <a:spLocks noChangeArrowheads="1"/>
          </p:cNvSpPr>
          <p:nvPr/>
        </p:nvSpPr>
        <p:spPr bwMode="auto">
          <a:xfrm>
            <a:off x="5410200" y="3429000"/>
            <a:ext cx="152400" cy="152400"/>
          </a:xfrm>
          <a:prstGeom prst="ellipse">
            <a:avLst/>
          </a:prstGeom>
          <a:solidFill>
            <a:srgbClr val="FF6600"/>
          </a:solidFill>
          <a:ln w="9525" algn="ctr">
            <a:solidFill>
              <a:schemeClr val="accent2">
                <a:lumMod val="75000"/>
              </a:schemeClr>
            </a:solidFill>
            <a:round/>
            <a:headEnd/>
            <a:tailEnd/>
          </a:ln>
          <a:effectLst/>
        </p:spPr>
        <p:txBody>
          <a:bodyPr wrap="none" anchor="ctr"/>
          <a:lstStyle/>
          <a:p>
            <a:endParaRPr lang="en-US"/>
          </a:p>
        </p:txBody>
      </p:sp>
      <p:sp>
        <p:nvSpPr>
          <p:cNvPr id="176201" name="Oval 73"/>
          <p:cNvSpPr>
            <a:spLocks noChangeArrowheads="1"/>
          </p:cNvSpPr>
          <p:nvPr/>
        </p:nvSpPr>
        <p:spPr bwMode="auto">
          <a:xfrm>
            <a:off x="3956957" y="2088052"/>
            <a:ext cx="152400" cy="152400"/>
          </a:xfrm>
          <a:prstGeom prst="ellipse">
            <a:avLst/>
          </a:prstGeom>
          <a:solidFill>
            <a:srgbClr val="FF6600"/>
          </a:solidFill>
          <a:ln w="9525" algn="ctr">
            <a:solidFill>
              <a:schemeClr val="accent2">
                <a:lumMod val="75000"/>
              </a:schemeClr>
            </a:solidFill>
            <a:round/>
            <a:headEnd/>
            <a:tailEnd/>
          </a:ln>
          <a:effectLst/>
        </p:spPr>
        <p:txBody>
          <a:bodyPr wrap="none" anchor="ctr"/>
          <a:lstStyle/>
          <a:p>
            <a:endParaRPr lang="en-US"/>
          </a:p>
        </p:txBody>
      </p:sp>
      <p:sp>
        <p:nvSpPr>
          <p:cNvPr id="176203" name="AutoShape 75"/>
          <p:cNvSpPr>
            <a:spLocks noChangeArrowheads="1"/>
          </p:cNvSpPr>
          <p:nvPr/>
        </p:nvSpPr>
        <p:spPr bwMode="auto">
          <a:xfrm>
            <a:off x="2057400" y="4419600"/>
            <a:ext cx="381000" cy="381000"/>
          </a:xfrm>
          <a:prstGeom prst="pentagon">
            <a:avLst/>
          </a:prstGeom>
          <a:noFill/>
          <a:ln w="9525" algn="ctr">
            <a:solidFill>
              <a:schemeClr val="accent2">
                <a:lumMod val="75000"/>
              </a:schemeClr>
            </a:solidFill>
            <a:miter lim="800000"/>
            <a:headEnd/>
            <a:tailEnd/>
          </a:ln>
          <a:effectLst/>
        </p:spPr>
        <p:txBody>
          <a:bodyPr wrap="none" anchor="ctr"/>
          <a:lstStyle/>
          <a:p>
            <a:endParaRPr lang="en-US"/>
          </a:p>
        </p:txBody>
      </p:sp>
      <p:sp>
        <p:nvSpPr>
          <p:cNvPr id="176204" name="AutoShape 76"/>
          <p:cNvSpPr>
            <a:spLocks noChangeArrowheads="1"/>
          </p:cNvSpPr>
          <p:nvPr/>
        </p:nvSpPr>
        <p:spPr bwMode="auto">
          <a:xfrm>
            <a:off x="2203498" y="2019300"/>
            <a:ext cx="381000" cy="381000"/>
          </a:xfrm>
          <a:prstGeom prst="pentagon">
            <a:avLst/>
          </a:prstGeom>
          <a:noFill/>
          <a:ln w="9525" algn="ctr">
            <a:solidFill>
              <a:schemeClr val="accent2">
                <a:lumMod val="75000"/>
              </a:schemeClr>
            </a:solidFill>
            <a:miter lim="800000"/>
            <a:headEnd/>
            <a:tailEnd/>
          </a:ln>
          <a:effectLst/>
        </p:spPr>
        <p:txBody>
          <a:bodyPr wrap="none" anchor="ctr"/>
          <a:lstStyle/>
          <a:p>
            <a:endParaRPr lang="en-US"/>
          </a:p>
        </p:txBody>
      </p:sp>
      <p:sp>
        <p:nvSpPr>
          <p:cNvPr id="176205" name="AutoShape 77"/>
          <p:cNvSpPr>
            <a:spLocks noChangeArrowheads="1"/>
          </p:cNvSpPr>
          <p:nvPr/>
        </p:nvSpPr>
        <p:spPr bwMode="auto">
          <a:xfrm>
            <a:off x="3494314" y="1986929"/>
            <a:ext cx="381000" cy="381000"/>
          </a:xfrm>
          <a:prstGeom prst="pentagon">
            <a:avLst/>
          </a:prstGeom>
          <a:noFill/>
          <a:ln w="9525" algn="ctr">
            <a:solidFill>
              <a:schemeClr val="accent2">
                <a:lumMod val="75000"/>
              </a:schemeClr>
            </a:solidFill>
            <a:miter lim="800000"/>
            <a:headEnd/>
            <a:tailEnd/>
          </a:ln>
          <a:effectLst/>
        </p:spPr>
        <p:txBody>
          <a:bodyPr wrap="none" anchor="ctr"/>
          <a:lstStyle/>
          <a:p>
            <a:endParaRPr lang="en-US"/>
          </a:p>
        </p:txBody>
      </p:sp>
      <p:sp>
        <p:nvSpPr>
          <p:cNvPr id="176206" name="AutoShape 78"/>
          <p:cNvSpPr>
            <a:spLocks noChangeArrowheads="1"/>
          </p:cNvSpPr>
          <p:nvPr/>
        </p:nvSpPr>
        <p:spPr bwMode="auto">
          <a:xfrm>
            <a:off x="2514600" y="3352800"/>
            <a:ext cx="381000" cy="381000"/>
          </a:xfrm>
          <a:prstGeom prst="pentagon">
            <a:avLst/>
          </a:prstGeom>
          <a:noFill/>
          <a:ln w="9525" algn="ctr">
            <a:solidFill>
              <a:schemeClr val="accent2">
                <a:lumMod val="75000"/>
              </a:schemeClr>
            </a:solidFill>
            <a:miter lim="800000"/>
            <a:headEnd/>
            <a:tailEnd/>
          </a:ln>
          <a:effectLst/>
        </p:spPr>
        <p:txBody>
          <a:bodyPr wrap="none" anchor="ctr"/>
          <a:lstStyle/>
          <a:p>
            <a:endParaRPr lang="en-US"/>
          </a:p>
        </p:txBody>
      </p:sp>
      <p:sp>
        <p:nvSpPr>
          <p:cNvPr id="176207" name="AutoShape 79"/>
          <p:cNvSpPr>
            <a:spLocks noChangeArrowheads="1"/>
          </p:cNvSpPr>
          <p:nvPr/>
        </p:nvSpPr>
        <p:spPr bwMode="auto">
          <a:xfrm>
            <a:off x="3810000" y="3352800"/>
            <a:ext cx="381000" cy="381000"/>
          </a:xfrm>
          <a:prstGeom prst="pentagon">
            <a:avLst/>
          </a:prstGeom>
          <a:noFill/>
          <a:ln w="9525" algn="ctr">
            <a:solidFill>
              <a:schemeClr val="accent2">
                <a:lumMod val="75000"/>
              </a:schemeClr>
            </a:solidFill>
            <a:miter lim="800000"/>
            <a:headEnd/>
            <a:tailEnd/>
          </a:ln>
          <a:effectLst/>
        </p:spPr>
        <p:txBody>
          <a:bodyPr wrap="none" anchor="ctr"/>
          <a:lstStyle/>
          <a:p>
            <a:endParaRPr lang="en-US"/>
          </a:p>
        </p:txBody>
      </p:sp>
      <p:sp>
        <p:nvSpPr>
          <p:cNvPr id="176208" name="AutoShape 80"/>
          <p:cNvSpPr>
            <a:spLocks noChangeArrowheads="1"/>
          </p:cNvSpPr>
          <p:nvPr/>
        </p:nvSpPr>
        <p:spPr bwMode="auto">
          <a:xfrm>
            <a:off x="9525000" y="2743200"/>
            <a:ext cx="381000" cy="381000"/>
          </a:xfrm>
          <a:prstGeom prst="pentagon">
            <a:avLst/>
          </a:prstGeom>
          <a:noFill/>
          <a:ln w="9525" algn="ctr">
            <a:solidFill>
              <a:schemeClr val="accent2">
                <a:lumMod val="75000"/>
              </a:schemeClr>
            </a:solidFill>
            <a:miter lim="800000"/>
            <a:headEnd/>
            <a:tailEnd/>
          </a:ln>
          <a:effectLst/>
        </p:spPr>
        <p:txBody>
          <a:bodyPr wrap="none" anchor="ctr"/>
          <a:lstStyle/>
          <a:p>
            <a:endParaRPr lang="en-US"/>
          </a:p>
        </p:txBody>
      </p:sp>
      <p:sp>
        <p:nvSpPr>
          <p:cNvPr id="176210" name="Oval 82"/>
          <p:cNvSpPr>
            <a:spLocks noChangeArrowheads="1"/>
          </p:cNvSpPr>
          <p:nvPr/>
        </p:nvSpPr>
        <p:spPr bwMode="auto">
          <a:xfrm>
            <a:off x="2133600" y="5105400"/>
            <a:ext cx="152400" cy="152400"/>
          </a:xfrm>
          <a:prstGeom prst="ellipse">
            <a:avLst/>
          </a:prstGeom>
          <a:solidFill>
            <a:srgbClr val="FF6600"/>
          </a:solidFill>
          <a:ln w="9525" algn="ctr">
            <a:solidFill>
              <a:schemeClr val="accent2">
                <a:lumMod val="75000"/>
              </a:schemeClr>
            </a:solidFill>
            <a:round/>
            <a:headEnd/>
            <a:tailEnd/>
          </a:ln>
          <a:effectLst/>
        </p:spPr>
        <p:txBody>
          <a:bodyPr wrap="none" anchor="ctr"/>
          <a:lstStyle/>
          <a:p>
            <a:endParaRPr lang="en-US"/>
          </a:p>
        </p:txBody>
      </p:sp>
      <p:sp>
        <p:nvSpPr>
          <p:cNvPr id="176211" name="Text Box 83"/>
          <p:cNvSpPr txBox="1">
            <a:spLocks noChangeArrowheads="1"/>
          </p:cNvSpPr>
          <p:nvPr/>
        </p:nvSpPr>
        <p:spPr bwMode="auto">
          <a:xfrm>
            <a:off x="2438401" y="4495800"/>
            <a:ext cx="1781257" cy="338554"/>
          </a:xfrm>
          <a:prstGeom prst="rect">
            <a:avLst/>
          </a:prstGeom>
          <a:noFill/>
          <a:ln w="38100" algn="ctr">
            <a:noFill/>
            <a:miter lim="800000"/>
            <a:headEnd/>
            <a:tailEnd/>
          </a:ln>
          <a:effectLst/>
        </p:spPr>
        <p:txBody>
          <a:bodyPr wrap="none">
            <a:spAutoFit/>
          </a:bodyPr>
          <a:lstStyle/>
          <a:p>
            <a:r>
              <a:rPr lang="en-US" sz="1600">
                <a:latin typeface="Arial" pitchFamily="34" charset="0"/>
                <a:cs typeface="Arial" pitchFamily="34" charset="0"/>
              </a:rPr>
              <a:t>Hydraulic Ref. Pt.</a:t>
            </a:r>
          </a:p>
        </p:txBody>
      </p:sp>
      <p:sp>
        <p:nvSpPr>
          <p:cNvPr id="176212" name="Text Box 84"/>
          <p:cNvSpPr txBox="1">
            <a:spLocks noChangeArrowheads="1"/>
          </p:cNvSpPr>
          <p:nvPr/>
        </p:nvSpPr>
        <p:spPr bwMode="auto">
          <a:xfrm>
            <a:off x="2362200" y="5029200"/>
            <a:ext cx="2558586" cy="338554"/>
          </a:xfrm>
          <a:prstGeom prst="rect">
            <a:avLst/>
          </a:prstGeom>
          <a:noFill/>
          <a:ln w="38100" algn="ctr">
            <a:noFill/>
            <a:miter lim="800000"/>
            <a:headEnd/>
            <a:tailEnd/>
          </a:ln>
          <a:effectLst/>
        </p:spPr>
        <p:txBody>
          <a:bodyPr wrap="none">
            <a:spAutoFit/>
          </a:bodyPr>
          <a:lstStyle/>
          <a:p>
            <a:r>
              <a:rPr lang="en-US" sz="1600">
                <a:latin typeface="Arial" pitchFamily="34" charset="0"/>
                <a:cs typeface="Arial" pitchFamily="34" charset="0"/>
              </a:rPr>
              <a:t>155°F Res. Spkr. Pendent</a:t>
            </a:r>
          </a:p>
        </p:txBody>
      </p:sp>
      <p:sp>
        <p:nvSpPr>
          <p:cNvPr id="176213" name="Text Box 85"/>
          <p:cNvSpPr txBox="1">
            <a:spLocks noChangeArrowheads="1"/>
          </p:cNvSpPr>
          <p:nvPr/>
        </p:nvSpPr>
        <p:spPr bwMode="auto">
          <a:xfrm>
            <a:off x="2286000" y="2088052"/>
            <a:ext cx="609600" cy="304800"/>
          </a:xfrm>
          <a:prstGeom prst="rect">
            <a:avLst/>
          </a:prstGeom>
          <a:noFill/>
          <a:ln w="38100" algn="ctr">
            <a:noFill/>
            <a:miter lim="800000"/>
            <a:headEnd/>
            <a:tailEnd/>
          </a:ln>
          <a:effectLst/>
        </p:spPr>
        <p:txBody>
          <a:bodyPr>
            <a:spAutoFit/>
          </a:bodyPr>
          <a:lstStyle/>
          <a:p>
            <a:pPr>
              <a:spcBef>
                <a:spcPct val="50000"/>
              </a:spcBef>
            </a:pPr>
            <a:r>
              <a:rPr lang="en-US" sz="1400"/>
              <a:t>1</a:t>
            </a:r>
          </a:p>
        </p:txBody>
      </p:sp>
      <p:sp>
        <p:nvSpPr>
          <p:cNvPr id="176214" name="Text Box 86"/>
          <p:cNvSpPr txBox="1">
            <a:spLocks noChangeArrowheads="1"/>
          </p:cNvSpPr>
          <p:nvPr/>
        </p:nvSpPr>
        <p:spPr bwMode="auto">
          <a:xfrm>
            <a:off x="2590800" y="3441700"/>
            <a:ext cx="609600" cy="304800"/>
          </a:xfrm>
          <a:prstGeom prst="rect">
            <a:avLst/>
          </a:prstGeom>
          <a:noFill/>
          <a:ln w="38100" algn="ctr">
            <a:noFill/>
            <a:miter lim="800000"/>
            <a:headEnd/>
            <a:tailEnd/>
          </a:ln>
          <a:effectLst/>
        </p:spPr>
        <p:txBody>
          <a:bodyPr>
            <a:spAutoFit/>
          </a:bodyPr>
          <a:lstStyle/>
          <a:p>
            <a:pPr>
              <a:spcBef>
                <a:spcPct val="50000"/>
              </a:spcBef>
            </a:pPr>
            <a:r>
              <a:rPr lang="en-US" sz="1400"/>
              <a:t>3</a:t>
            </a:r>
          </a:p>
        </p:txBody>
      </p:sp>
      <p:sp>
        <p:nvSpPr>
          <p:cNvPr id="176215" name="Text Box 87"/>
          <p:cNvSpPr txBox="1">
            <a:spLocks noChangeArrowheads="1"/>
          </p:cNvSpPr>
          <p:nvPr/>
        </p:nvSpPr>
        <p:spPr bwMode="auto">
          <a:xfrm>
            <a:off x="3581400" y="2057400"/>
            <a:ext cx="609600" cy="304800"/>
          </a:xfrm>
          <a:prstGeom prst="rect">
            <a:avLst/>
          </a:prstGeom>
          <a:noFill/>
          <a:ln w="38100" algn="ctr">
            <a:noFill/>
            <a:miter lim="800000"/>
            <a:headEnd/>
            <a:tailEnd/>
          </a:ln>
          <a:effectLst/>
        </p:spPr>
        <p:txBody>
          <a:bodyPr>
            <a:spAutoFit/>
          </a:bodyPr>
          <a:lstStyle/>
          <a:p>
            <a:pPr>
              <a:spcBef>
                <a:spcPct val="50000"/>
              </a:spcBef>
            </a:pPr>
            <a:r>
              <a:rPr lang="en-US" sz="1400"/>
              <a:t>2</a:t>
            </a:r>
          </a:p>
        </p:txBody>
      </p:sp>
      <p:sp>
        <p:nvSpPr>
          <p:cNvPr id="176216" name="Text Box 88"/>
          <p:cNvSpPr txBox="1">
            <a:spLocks noChangeArrowheads="1"/>
          </p:cNvSpPr>
          <p:nvPr/>
        </p:nvSpPr>
        <p:spPr bwMode="auto">
          <a:xfrm>
            <a:off x="3886200" y="3429000"/>
            <a:ext cx="609600" cy="304800"/>
          </a:xfrm>
          <a:prstGeom prst="rect">
            <a:avLst/>
          </a:prstGeom>
          <a:noFill/>
          <a:ln w="38100" algn="ctr">
            <a:noFill/>
            <a:miter lim="800000"/>
            <a:headEnd/>
            <a:tailEnd/>
          </a:ln>
          <a:effectLst/>
        </p:spPr>
        <p:txBody>
          <a:bodyPr>
            <a:spAutoFit/>
          </a:bodyPr>
          <a:lstStyle/>
          <a:p>
            <a:pPr>
              <a:spcBef>
                <a:spcPct val="50000"/>
              </a:spcBef>
            </a:pPr>
            <a:r>
              <a:rPr lang="en-US" sz="1400"/>
              <a:t>4</a:t>
            </a:r>
          </a:p>
        </p:txBody>
      </p:sp>
      <p:sp>
        <p:nvSpPr>
          <p:cNvPr id="176222" name="Oval 94"/>
          <p:cNvSpPr>
            <a:spLocks noChangeArrowheads="1"/>
          </p:cNvSpPr>
          <p:nvPr/>
        </p:nvSpPr>
        <p:spPr bwMode="auto">
          <a:xfrm>
            <a:off x="6096000" y="2209800"/>
            <a:ext cx="152400" cy="152400"/>
          </a:xfrm>
          <a:prstGeom prst="ellipse">
            <a:avLst/>
          </a:prstGeom>
          <a:solidFill>
            <a:srgbClr val="FF6600"/>
          </a:solidFill>
          <a:ln w="9525" algn="ctr">
            <a:solidFill>
              <a:schemeClr val="accent2">
                <a:lumMod val="75000"/>
              </a:schemeClr>
            </a:solidFill>
            <a:round/>
            <a:headEnd/>
            <a:tailEnd/>
          </a:ln>
          <a:effectLst/>
        </p:spPr>
        <p:txBody>
          <a:bodyPr wrap="none" anchor="ctr"/>
          <a:lstStyle/>
          <a:p>
            <a:endParaRPr lang="en-US"/>
          </a:p>
        </p:txBody>
      </p:sp>
      <p:sp>
        <p:nvSpPr>
          <p:cNvPr id="176223" name="Line 95"/>
          <p:cNvSpPr>
            <a:spLocks noChangeShapeType="1"/>
          </p:cNvSpPr>
          <p:nvPr/>
        </p:nvSpPr>
        <p:spPr bwMode="auto">
          <a:xfrm flipH="1">
            <a:off x="4800600" y="2286000"/>
            <a:ext cx="1295400" cy="0"/>
          </a:xfrm>
          <a:prstGeom prst="line">
            <a:avLst/>
          </a:prstGeom>
          <a:noFill/>
          <a:ln w="12700">
            <a:solidFill>
              <a:schemeClr val="accent2">
                <a:lumMod val="75000"/>
              </a:schemeClr>
            </a:solidFill>
            <a:round/>
            <a:headEnd/>
            <a:tailEnd/>
          </a:ln>
          <a:effectLst/>
        </p:spPr>
        <p:txBody>
          <a:bodyPr wrap="none"/>
          <a:lstStyle/>
          <a:p>
            <a:endParaRPr lang="en-US"/>
          </a:p>
        </p:txBody>
      </p:sp>
      <p:sp>
        <p:nvSpPr>
          <p:cNvPr id="176224" name="Oval 96"/>
          <p:cNvSpPr>
            <a:spLocks noChangeArrowheads="1"/>
          </p:cNvSpPr>
          <p:nvPr/>
        </p:nvSpPr>
        <p:spPr bwMode="auto">
          <a:xfrm>
            <a:off x="4648200" y="2209800"/>
            <a:ext cx="152400" cy="152400"/>
          </a:xfrm>
          <a:prstGeom prst="ellipse">
            <a:avLst/>
          </a:prstGeom>
          <a:solidFill>
            <a:srgbClr val="FF6600"/>
          </a:solidFill>
          <a:ln w="9525" algn="ctr">
            <a:solidFill>
              <a:schemeClr val="accent2">
                <a:lumMod val="75000"/>
              </a:schemeClr>
            </a:solidFill>
            <a:round/>
            <a:headEnd/>
            <a:tailEnd/>
          </a:ln>
          <a:effectLst/>
        </p:spPr>
        <p:txBody>
          <a:bodyPr wrap="none" anchor="ctr"/>
          <a:lstStyle/>
          <a:p>
            <a:endParaRPr lang="en-US"/>
          </a:p>
        </p:txBody>
      </p:sp>
      <p:grpSp>
        <p:nvGrpSpPr>
          <p:cNvPr id="5" name="Group 103"/>
          <p:cNvGrpSpPr>
            <a:grpSpLocks/>
          </p:cNvGrpSpPr>
          <p:nvPr/>
        </p:nvGrpSpPr>
        <p:grpSpPr bwMode="auto">
          <a:xfrm>
            <a:off x="2895600" y="1752600"/>
            <a:ext cx="609600" cy="304800"/>
            <a:chOff x="960" y="1104"/>
            <a:chExt cx="384" cy="192"/>
          </a:xfrm>
        </p:grpSpPr>
        <p:grpSp>
          <p:nvGrpSpPr>
            <p:cNvPr id="6" name="Group 101"/>
            <p:cNvGrpSpPr>
              <a:grpSpLocks/>
            </p:cNvGrpSpPr>
            <p:nvPr/>
          </p:nvGrpSpPr>
          <p:grpSpPr bwMode="auto">
            <a:xfrm>
              <a:off x="1056" y="1200"/>
              <a:ext cx="192" cy="96"/>
              <a:chOff x="1056" y="1200"/>
              <a:chExt cx="192" cy="96"/>
            </a:xfrm>
          </p:grpSpPr>
          <p:sp>
            <p:nvSpPr>
              <p:cNvPr id="176227" name="Line 99"/>
              <p:cNvSpPr>
                <a:spLocks noChangeShapeType="1"/>
              </p:cNvSpPr>
              <p:nvPr/>
            </p:nvSpPr>
            <p:spPr bwMode="auto">
              <a:xfrm>
                <a:off x="1056" y="1200"/>
                <a:ext cx="192" cy="0"/>
              </a:xfrm>
              <a:prstGeom prst="line">
                <a:avLst/>
              </a:prstGeom>
              <a:noFill/>
              <a:ln w="12700">
                <a:noFill/>
                <a:round/>
                <a:headEnd/>
                <a:tailEnd/>
              </a:ln>
              <a:effectLst/>
            </p:spPr>
            <p:txBody>
              <a:bodyPr wrap="none"/>
              <a:lstStyle/>
              <a:p>
                <a:endParaRPr lang="en-US"/>
              </a:p>
            </p:txBody>
          </p:sp>
          <p:sp>
            <p:nvSpPr>
              <p:cNvPr id="176228" name="Line 100"/>
              <p:cNvSpPr>
                <a:spLocks noChangeShapeType="1"/>
              </p:cNvSpPr>
              <p:nvPr/>
            </p:nvSpPr>
            <p:spPr bwMode="auto">
              <a:xfrm>
                <a:off x="1056" y="1200"/>
                <a:ext cx="0" cy="96"/>
              </a:xfrm>
              <a:prstGeom prst="line">
                <a:avLst/>
              </a:prstGeom>
              <a:noFill/>
              <a:ln w="12700">
                <a:noFill/>
                <a:round/>
                <a:headEnd/>
                <a:tailEnd/>
              </a:ln>
              <a:effectLst/>
            </p:spPr>
            <p:txBody>
              <a:bodyPr wrap="none"/>
              <a:lstStyle/>
              <a:p>
                <a:endParaRPr lang="en-US"/>
              </a:p>
            </p:txBody>
          </p:sp>
        </p:grpSp>
        <p:sp>
          <p:nvSpPr>
            <p:cNvPr id="176230" name="Text Box 102"/>
            <p:cNvSpPr txBox="1">
              <a:spLocks noChangeArrowheads="1"/>
            </p:cNvSpPr>
            <p:nvPr/>
          </p:nvSpPr>
          <p:spPr bwMode="auto">
            <a:xfrm>
              <a:off x="960" y="1104"/>
              <a:ext cx="384" cy="125"/>
            </a:xfrm>
            <a:prstGeom prst="rect">
              <a:avLst/>
            </a:prstGeom>
            <a:noFill/>
            <a:ln w="38100" algn="ctr">
              <a:noFill/>
              <a:miter lim="800000"/>
              <a:headEnd/>
              <a:tailEnd/>
            </a:ln>
            <a:effectLst/>
          </p:spPr>
          <p:txBody>
            <a:bodyPr>
              <a:spAutoFit/>
            </a:bodyPr>
            <a:lstStyle/>
            <a:p>
              <a:pPr>
                <a:spcBef>
                  <a:spcPct val="50000"/>
                </a:spcBef>
              </a:pPr>
              <a:r>
                <a:rPr lang="en-US" sz="700"/>
                <a:t>7:12</a:t>
              </a:r>
            </a:p>
          </p:txBody>
        </p:sp>
      </p:grpSp>
      <p:sp>
        <p:nvSpPr>
          <p:cNvPr id="87" name="Oval 68"/>
          <p:cNvSpPr>
            <a:spLocks noChangeArrowheads="1"/>
          </p:cNvSpPr>
          <p:nvPr/>
        </p:nvSpPr>
        <p:spPr bwMode="auto">
          <a:xfrm>
            <a:off x="8839200" y="2438400"/>
            <a:ext cx="152400" cy="152400"/>
          </a:xfrm>
          <a:prstGeom prst="ellipse">
            <a:avLst/>
          </a:prstGeom>
          <a:solidFill>
            <a:srgbClr val="FF6600"/>
          </a:solidFill>
          <a:ln w="9525" algn="ctr">
            <a:solidFill>
              <a:schemeClr val="accent2">
                <a:lumMod val="75000"/>
              </a:schemeClr>
            </a:solidFill>
            <a:round/>
            <a:headEnd/>
            <a:tailEnd/>
          </a:ln>
          <a:effectLst/>
        </p:spPr>
        <p:txBody>
          <a:bodyPr wrap="none" anchor="ctr"/>
          <a:lstStyle/>
          <a:p>
            <a:endParaRPr lang="en-US"/>
          </a:p>
        </p:txBody>
      </p:sp>
      <p:sp>
        <p:nvSpPr>
          <p:cNvPr id="92" name="Text Box 90"/>
          <p:cNvSpPr txBox="1">
            <a:spLocks noChangeArrowheads="1"/>
          </p:cNvSpPr>
          <p:nvPr/>
        </p:nvSpPr>
        <p:spPr bwMode="auto">
          <a:xfrm>
            <a:off x="9906000" y="3733800"/>
            <a:ext cx="609600" cy="304800"/>
          </a:xfrm>
          <a:prstGeom prst="rect">
            <a:avLst/>
          </a:prstGeom>
          <a:noFill/>
          <a:ln w="38100" algn="ctr">
            <a:noFill/>
            <a:miter lim="800000"/>
            <a:headEnd/>
            <a:tailEnd/>
          </a:ln>
          <a:effectLst/>
        </p:spPr>
        <p:txBody>
          <a:bodyPr>
            <a:spAutoFit/>
          </a:bodyPr>
          <a:lstStyle/>
          <a:p>
            <a:pPr>
              <a:spcBef>
                <a:spcPct val="50000"/>
              </a:spcBef>
            </a:pPr>
            <a:r>
              <a:rPr lang="en-US" sz="1400"/>
              <a:t>BOR</a:t>
            </a:r>
          </a:p>
        </p:txBody>
      </p:sp>
      <p:sp>
        <p:nvSpPr>
          <p:cNvPr id="93" name="Text Box 90"/>
          <p:cNvSpPr txBox="1">
            <a:spLocks noChangeArrowheads="1"/>
          </p:cNvSpPr>
          <p:nvPr/>
        </p:nvSpPr>
        <p:spPr bwMode="auto">
          <a:xfrm>
            <a:off x="9906000" y="2882423"/>
            <a:ext cx="609600" cy="304800"/>
          </a:xfrm>
          <a:prstGeom prst="rect">
            <a:avLst/>
          </a:prstGeom>
          <a:noFill/>
          <a:ln w="38100" algn="ctr">
            <a:noFill/>
            <a:miter lim="800000"/>
            <a:headEnd/>
            <a:tailEnd/>
          </a:ln>
          <a:effectLst/>
        </p:spPr>
        <p:txBody>
          <a:bodyPr>
            <a:spAutoFit/>
          </a:bodyPr>
          <a:lstStyle/>
          <a:p>
            <a:pPr>
              <a:spcBef>
                <a:spcPct val="50000"/>
              </a:spcBef>
            </a:pPr>
            <a:r>
              <a:rPr lang="en-US" sz="1400"/>
              <a:t>TOR</a:t>
            </a:r>
          </a:p>
        </p:txBody>
      </p:sp>
      <p:sp>
        <p:nvSpPr>
          <p:cNvPr id="94" name="AutoShape 75"/>
          <p:cNvSpPr>
            <a:spLocks noChangeArrowheads="1"/>
          </p:cNvSpPr>
          <p:nvPr/>
        </p:nvSpPr>
        <p:spPr bwMode="auto">
          <a:xfrm>
            <a:off x="9829800" y="5334000"/>
            <a:ext cx="381000" cy="381000"/>
          </a:xfrm>
          <a:prstGeom prst="pentagon">
            <a:avLst/>
          </a:prstGeom>
          <a:noFill/>
          <a:ln w="9525" algn="ctr">
            <a:solidFill>
              <a:schemeClr val="accent2">
                <a:lumMod val="75000"/>
              </a:schemeClr>
            </a:solidFill>
            <a:miter lim="800000"/>
            <a:headEnd/>
            <a:tailEnd/>
          </a:ln>
          <a:effectLst/>
        </p:spPr>
        <p:txBody>
          <a:bodyPr wrap="none" anchor="ctr"/>
          <a:lstStyle/>
          <a:p>
            <a:endParaRPr lang="en-US"/>
          </a:p>
        </p:txBody>
      </p:sp>
      <p:sp>
        <p:nvSpPr>
          <p:cNvPr id="95" name="Text Box 90"/>
          <p:cNvSpPr txBox="1">
            <a:spLocks noChangeArrowheads="1"/>
          </p:cNvSpPr>
          <p:nvPr/>
        </p:nvSpPr>
        <p:spPr bwMode="auto">
          <a:xfrm>
            <a:off x="9906000" y="5410200"/>
            <a:ext cx="609600" cy="304800"/>
          </a:xfrm>
          <a:prstGeom prst="rect">
            <a:avLst/>
          </a:prstGeom>
          <a:noFill/>
          <a:ln w="38100" algn="ctr">
            <a:noFill/>
            <a:miter lim="800000"/>
            <a:headEnd/>
            <a:tailEnd/>
          </a:ln>
          <a:effectLst/>
        </p:spPr>
        <p:txBody>
          <a:bodyPr>
            <a:spAutoFit/>
          </a:bodyPr>
          <a:lstStyle/>
          <a:p>
            <a:pPr>
              <a:spcBef>
                <a:spcPct val="50000"/>
              </a:spcBef>
            </a:pPr>
            <a:r>
              <a:rPr lang="en-US" sz="1400"/>
              <a:t>7</a:t>
            </a:r>
          </a:p>
        </p:txBody>
      </p:sp>
      <p:sp>
        <p:nvSpPr>
          <p:cNvPr id="96" name="Rectangle 95"/>
          <p:cNvSpPr/>
          <p:nvPr/>
        </p:nvSpPr>
        <p:spPr>
          <a:xfrm>
            <a:off x="9677400" y="5791200"/>
            <a:ext cx="304800" cy="228600"/>
          </a:xfrm>
          <a:prstGeom prst="rect">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0" name="Straight Connector 99"/>
          <p:cNvCxnSpPr/>
          <p:nvPr/>
        </p:nvCxnSpPr>
        <p:spPr>
          <a:xfrm rot="5400000" flipH="1" flipV="1">
            <a:off x="2895600" y="2057400"/>
            <a:ext cx="1524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971800" y="1981200"/>
            <a:ext cx="2286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8" name="Oval 66"/>
          <p:cNvSpPr>
            <a:spLocks noChangeArrowheads="1"/>
          </p:cNvSpPr>
          <p:nvPr/>
        </p:nvSpPr>
        <p:spPr bwMode="auto">
          <a:xfrm>
            <a:off x="3956957" y="1143000"/>
            <a:ext cx="152400" cy="152400"/>
          </a:xfrm>
          <a:prstGeom prst="ellipse">
            <a:avLst/>
          </a:prstGeom>
          <a:solidFill>
            <a:srgbClr val="FF6600"/>
          </a:solidFill>
          <a:ln w="9525" algn="ctr">
            <a:solidFill>
              <a:schemeClr val="accent2">
                <a:lumMod val="75000"/>
              </a:schemeClr>
            </a:solidFill>
            <a:round/>
            <a:headEnd/>
            <a:tailEnd/>
          </a:ln>
          <a:effectLst/>
        </p:spPr>
        <p:txBody>
          <a:bodyPr wrap="none" anchor="ctr"/>
          <a:lstStyle/>
          <a:p>
            <a:endParaRPr lang="en-US"/>
          </a:p>
        </p:txBody>
      </p:sp>
      <p:sp>
        <p:nvSpPr>
          <p:cNvPr id="104" name="Line 15"/>
          <p:cNvSpPr>
            <a:spLocks noChangeShapeType="1"/>
          </p:cNvSpPr>
          <p:nvPr/>
        </p:nvSpPr>
        <p:spPr bwMode="auto">
          <a:xfrm>
            <a:off x="4451112" y="1898698"/>
            <a:ext cx="407355" cy="0"/>
          </a:xfrm>
          <a:prstGeom prst="line">
            <a:avLst/>
          </a:prstGeom>
          <a:noFill/>
          <a:ln w="38100">
            <a:solidFill>
              <a:schemeClr val="accent2">
                <a:lumMod val="75000"/>
              </a:schemeClr>
            </a:solidFill>
            <a:round/>
            <a:headEnd/>
            <a:tailEnd/>
          </a:ln>
          <a:effectLst/>
        </p:spPr>
        <p:txBody>
          <a:bodyPr wrap="none"/>
          <a:lstStyle/>
          <a:p>
            <a:endParaRPr lang="en-US"/>
          </a:p>
        </p:txBody>
      </p:sp>
      <p:sp>
        <p:nvSpPr>
          <p:cNvPr id="4" name="Rectangle 35">
            <a:extLst>
              <a:ext uri="{FF2B5EF4-FFF2-40B4-BE49-F238E27FC236}">
                <a16:creationId xmlns:a16="http://schemas.microsoft.com/office/drawing/2014/main" id="{B6570531-4F96-C0DC-3EC2-3CABB20FD3E7}"/>
              </a:ext>
            </a:extLst>
          </p:cNvPr>
          <p:cNvSpPr>
            <a:spLocks noChangeArrowheads="1"/>
          </p:cNvSpPr>
          <p:nvPr/>
        </p:nvSpPr>
        <p:spPr bwMode="auto">
          <a:xfrm>
            <a:off x="5867399" y="3906538"/>
            <a:ext cx="457200" cy="152400"/>
          </a:xfrm>
          <a:prstGeom prst="rect">
            <a:avLst/>
          </a:prstGeom>
          <a:solidFill>
            <a:schemeClr val="bg1"/>
          </a:solidFill>
          <a:ln w="38100" algn="ctr">
            <a:solidFill>
              <a:schemeClr val="bg1"/>
            </a:solidFill>
            <a:miter lim="800000"/>
            <a:headEnd/>
            <a:tailEnd/>
          </a:ln>
          <a:effectLst/>
        </p:spPr>
        <p:txBody>
          <a:bodyPr wrap="none" anchor="ctr"/>
          <a:lstStyle/>
          <a:p>
            <a:endParaRPr lang="en-US"/>
          </a:p>
        </p:txBody>
      </p:sp>
      <p:sp>
        <p:nvSpPr>
          <p:cNvPr id="7" name="Rectangle 35">
            <a:extLst>
              <a:ext uri="{FF2B5EF4-FFF2-40B4-BE49-F238E27FC236}">
                <a16:creationId xmlns:a16="http://schemas.microsoft.com/office/drawing/2014/main" id="{0AA769A8-F084-888A-4A2A-DB6F63015585}"/>
              </a:ext>
            </a:extLst>
          </p:cNvPr>
          <p:cNvSpPr>
            <a:spLocks noChangeArrowheads="1"/>
          </p:cNvSpPr>
          <p:nvPr/>
        </p:nvSpPr>
        <p:spPr bwMode="auto">
          <a:xfrm>
            <a:off x="7512513" y="3923029"/>
            <a:ext cx="457200" cy="152400"/>
          </a:xfrm>
          <a:prstGeom prst="rect">
            <a:avLst/>
          </a:prstGeom>
          <a:solidFill>
            <a:schemeClr val="bg1"/>
          </a:solidFill>
          <a:ln w="38100" algn="ctr">
            <a:solidFill>
              <a:schemeClr val="bg1"/>
            </a:solidFill>
            <a:miter lim="800000"/>
            <a:headEnd/>
            <a:tailEnd/>
          </a:ln>
          <a:effectLst/>
        </p:spPr>
        <p:txBody>
          <a:bodyPr wrap="none" anchor="ctr"/>
          <a:lstStyle/>
          <a:p>
            <a:endParaRPr lang="en-US"/>
          </a:p>
        </p:txBody>
      </p:sp>
    </p:spTree>
    <p:extLst>
      <p:ext uri="{BB962C8B-B14F-4D97-AF65-F5344CB8AC3E}">
        <p14:creationId xmlns:p14="http://schemas.microsoft.com/office/powerpoint/2010/main" val="21304137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59604"/>
            <a:ext cx="8610600" cy="830997"/>
          </a:xfrm>
          <a:prstGeom prst="rect">
            <a:avLst/>
          </a:prstGeom>
          <a:noFill/>
        </p:spPr>
        <p:txBody>
          <a:bodyPr wrap="square" rtlCol="0">
            <a:spAutoFit/>
          </a:bodyPr>
          <a:lstStyle/>
          <a:p>
            <a:r>
              <a:rPr lang="en-US" sz="4800" b="1" dirty="0">
                <a:solidFill>
                  <a:schemeClr val="bg1"/>
                </a:solidFill>
                <a:latin typeface="Auto 1 Lt LF" pitchFamily="34" charset="0"/>
              </a:rPr>
              <a:t>Design Criteria: Application</a:t>
            </a:r>
          </a:p>
        </p:txBody>
      </p:sp>
      <p:graphicFrame>
        <p:nvGraphicFramePr>
          <p:cNvPr id="6" name="Table 5"/>
          <p:cNvGraphicFramePr>
            <a:graphicFrameLocks noGrp="1"/>
          </p:cNvGraphicFramePr>
          <p:nvPr>
            <p:extLst>
              <p:ext uri="{D42A27DB-BD31-4B8C-83A1-F6EECF244321}">
                <p14:modId xmlns:p14="http://schemas.microsoft.com/office/powerpoint/2010/main" val="819588040"/>
              </p:ext>
            </p:extLst>
          </p:nvPr>
        </p:nvGraphicFramePr>
        <p:xfrm>
          <a:off x="975359" y="2081213"/>
          <a:ext cx="10302241" cy="2225040"/>
        </p:xfrm>
        <a:graphic>
          <a:graphicData uri="http://schemas.openxmlformats.org/drawingml/2006/table">
            <a:tbl>
              <a:tblPr firstRow="1" bandRow="1">
                <a:tableStyleId>{21E4AEA4-8DFA-4A89-87EB-49C32662AFE0}</a:tableStyleId>
              </a:tblPr>
              <a:tblGrid>
                <a:gridCol w="2337082">
                  <a:extLst>
                    <a:ext uri="{9D8B030D-6E8A-4147-A177-3AD203B41FA5}">
                      <a16:colId xmlns:a16="http://schemas.microsoft.com/office/drawing/2014/main" val="20000"/>
                    </a:ext>
                  </a:extLst>
                </a:gridCol>
                <a:gridCol w="2193994">
                  <a:extLst>
                    <a:ext uri="{9D8B030D-6E8A-4147-A177-3AD203B41FA5}">
                      <a16:colId xmlns:a16="http://schemas.microsoft.com/office/drawing/2014/main" val="20001"/>
                    </a:ext>
                  </a:extLst>
                </a:gridCol>
                <a:gridCol w="2957123">
                  <a:extLst>
                    <a:ext uri="{9D8B030D-6E8A-4147-A177-3AD203B41FA5}">
                      <a16:colId xmlns:a16="http://schemas.microsoft.com/office/drawing/2014/main" val="20002"/>
                    </a:ext>
                  </a:extLst>
                </a:gridCol>
                <a:gridCol w="1430866">
                  <a:extLst>
                    <a:ext uri="{9D8B030D-6E8A-4147-A177-3AD203B41FA5}">
                      <a16:colId xmlns:a16="http://schemas.microsoft.com/office/drawing/2014/main" val="20003"/>
                    </a:ext>
                  </a:extLst>
                </a:gridCol>
                <a:gridCol w="1383176">
                  <a:extLst>
                    <a:ext uri="{9D8B030D-6E8A-4147-A177-3AD203B41FA5}">
                      <a16:colId xmlns:a16="http://schemas.microsoft.com/office/drawing/2014/main" val="20004"/>
                    </a:ext>
                  </a:extLst>
                </a:gridCol>
              </a:tblGrid>
              <a:tr h="370840">
                <a:tc>
                  <a:txBody>
                    <a:bodyPr/>
                    <a:lstStyle/>
                    <a:p>
                      <a:pPr algn="ctr"/>
                      <a:r>
                        <a:rPr lang="en-US" sz="1800" dirty="0"/>
                        <a:t>Standard</a:t>
                      </a:r>
                      <a:endParaRPr lang="en-US" sz="1800" dirty="0">
                        <a:latin typeface="Auto 1 Lt LF"/>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t>Sprinklers/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t>Design</a:t>
                      </a:r>
                      <a:r>
                        <a:rPr lang="en-US" sz="1800" b="1" baseline="0" dirty="0"/>
                        <a:t> Area</a:t>
                      </a:r>
                      <a:endParaRPr lang="en-US" sz="1800" b="1" dirty="0">
                        <a:latin typeface="Auto 1 Lt LF"/>
                      </a:endParaRPr>
                    </a:p>
                  </a:txBody>
                  <a:tcPr anchor="ctr"/>
                </a:tc>
                <a:tc>
                  <a:txBody>
                    <a:bodyPr/>
                    <a:lstStyle/>
                    <a:p>
                      <a:pPr algn="ctr"/>
                      <a:r>
                        <a:rPr lang="en-US" sz="1800" b="1" dirty="0"/>
                        <a:t>Flow Rate/Sprinkler</a:t>
                      </a:r>
                      <a:endParaRPr lang="en-US" sz="1800" b="1" dirty="0">
                        <a:latin typeface="Auto 1 Lt LF"/>
                      </a:endParaRPr>
                    </a:p>
                  </a:txBody>
                  <a:tcPr anchor="ctr"/>
                </a:tc>
                <a:tc>
                  <a:txBody>
                    <a:bodyPr/>
                    <a:lstStyle/>
                    <a:p>
                      <a:pPr algn="ctr"/>
                      <a:r>
                        <a:rPr lang="en-US" sz="1800" b="1" dirty="0"/>
                        <a:t>FDC</a:t>
                      </a:r>
                      <a:endParaRPr lang="en-US" sz="1800" b="1" dirty="0">
                        <a:latin typeface="Auto 1 Lt LF"/>
                      </a:endParaRPr>
                    </a:p>
                  </a:txBody>
                  <a:tcPr anchor="ctr"/>
                </a:tc>
                <a:tc>
                  <a:txBody>
                    <a:bodyPr/>
                    <a:lstStyle/>
                    <a:p>
                      <a:pPr algn="ctr"/>
                      <a:r>
                        <a:rPr lang="en-US" sz="1800" b="1" dirty="0"/>
                        <a:t>Water for Manual</a:t>
                      </a:r>
                      <a:endParaRPr lang="en-US" sz="1800" b="1" dirty="0">
                        <a:latin typeface="Auto 1 Lt LF"/>
                      </a:endParaRPr>
                    </a:p>
                  </a:txBody>
                  <a:tcPr anchor="ctr"/>
                </a:tc>
                <a:extLst>
                  <a:ext uri="{0D108BD9-81ED-4DB2-BD59-A6C34878D82A}">
                    <a16:rowId xmlns:a16="http://schemas.microsoft.com/office/drawing/2014/main" val="10000"/>
                  </a:ext>
                </a:extLst>
              </a:tr>
              <a:tr h="377508">
                <a:tc rowSpan="2">
                  <a:txBody>
                    <a:bodyPr/>
                    <a:lstStyle/>
                    <a:p>
                      <a:pPr>
                        <a:spcBef>
                          <a:spcPts val="1800"/>
                        </a:spcBef>
                        <a:spcAft>
                          <a:spcPts val="1800"/>
                        </a:spcAft>
                      </a:pPr>
                      <a:r>
                        <a:rPr lang="en-US" sz="2000" b="0" dirty="0">
                          <a:solidFill>
                            <a:schemeClr val="tx2">
                              <a:lumMod val="75000"/>
                            </a:schemeClr>
                          </a:solidFill>
                          <a:latin typeface="+mn-lt"/>
                        </a:rPr>
                        <a:t>NFPA13D/P2904</a:t>
                      </a:r>
                    </a:p>
                  </a:txBody>
                  <a:tcPr anchor="ctr"/>
                </a:tc>
                <a:tc>
                  <a:txBody>
                    <a:bodyPr/>
                    <a:lstStyle/>
                    <a:p>
                      <a:pPr algn="ctr">
                        <a:spcBef>
                          <a:spcPts val="1800"/>
                        </a:spcBef>
                        <a:spcAft>
                          <a:spcPts val="1800"/>
                        </a:spcAft>
                      </a:pPr>
                      <a:r>
                        <a:rPr lang="en-US" sz="2000" b="0" dirty="0">
                          <a:solidFill>
                            <a:schemeClr val="tx2">
                              <a:lumMod val="75000"/>
                            </a:schemeClr>
                          </a:solidFill>
                          <a:latin typeface="+mn-lt"/>
                        </a:rPr>
                        <a:t>1</a:t>
                      </a:r>
                    </a:p>
                  </a:txBody>
                  <a:tcPr/>
                </a:tc>
                <a:tc rowSpan="3">
                  <a:txBody>
                    <a:bodyPr/>
                    <a:lstStyle/>
                    <a:p>
                      <a:pPr algn="ctr">
                        <a:spcBef>
                          <a:spcPts val="0"/>
                        </a:spcBef>
                        <a:spcAft>
                          <a:spcPts val="0"/>
                        </a:spcAft>
                      </a:pPr>
                      <a:r>
                        <a:rPr lang="en-US" sz="2000" b="0" dirty="0">
                          <a:solidFill>
                            <a:schemeClr val="tx2">
                              <a:lumMod val="75000"/>
                            </a:schemeClr>
                          </a:solidFill>
                          <a:latin typeface="+mn-lt"/>
                        </a:rPr>
                        <a:t>0.05 gpm/sq. ft </a:t>
                      </a:r>
                    </a:p>
                    <a:p>
                      <a:pPr algn="ctr">
                        <a:spcBef>
                          <a:spcPts val="0"/>
                        </a:spcBef>
                        <a:spcAft>
                          <a:spcPts val="0"/>
                        </a:spcAft>
                      </a:pPr>
                      <a:r>
                        <a:rPr lang="en-US" sz="2000" b="0" dirty="0">
                          <a:solidFill>
                            <a:schemeClr val="tx2">
                              <a:lumMod val="75000"/>
                            </a:schemeClr>
                          </a:solidFill>
                          <a:latin typeface="+mn-lt"/>
                        </a:rPr>
                        <a:t>(±13 gpm per sprinkler)</a:t>
                      </a:r>
                    </a:p>
                  </a:txBody>
                  <a:tcPr anchor="ctr"/>
                </a:tc>
                <a:tc>
                  <a:txBody>
                    <a:bodyPr/>
                    <a:lstStyle/>
                    <a:p>
                      <a:pPr algn="ctr">
                        <a:spcBef>
                          <a:spcPts val="1800"/>
                        </a:spcBef>
                        <a:spcAft>
                          <a:spcPts val="1800"/>
                        </a:spcAft>
                      </a:pPr>
                      <a:r>
                        <a:rPr lang="en-US" sz="2000" b="0" dirty="0">
                          <a:solidFill>
                            <a:schemeClr val="tx2">
                              <a:lumMod val="75000"/>
                            </a:schemeClr>
                          </a:solidFill>
                          <a:latin typeface="+mn-lt"/>
                        </a:rPr>
                        <a:t>NR</a:t>
                      </a:r>
                    </a:p>
                  </a:txBody>
                  <a:tcPr anchor="ctr"/>
                </a:tc>
                <a:tc>
                  <a:txBody>
                    <a:bodyPr/>
                    <a:lstStyle/>
                    <a:p>
                      <a:pPr algn="ctr">
                        <a:spcBef>
                          <a:spcPts val="1800"/>
                        </a:spcBef>
                        <a:spcAft>
                          <a:spcPts val="1800"/>
                        </a:spcAft>
                      </a:pPr>
                      <a:r>
                        <a:rPr lang="en-US" sz="2000" b="0" dirty="0">
                          <a:solidFill>
                            <a:schemeClr val="tx2">
                              <a:lumMod val="75000"/>
                            </a:schemeClr>
                          </a:solidFill>
                          <a:latin typeface="+mn-lt"/>
                        </a:rPr>
                        <a:t>No</a:t>
                      </a:r>
                    </a:p>
                  </a:txBody>
                  <a:tcPr anchor="ctr"/>
                </a:tc>
                <a:extLst>
                  <a:ext uri="{0D108BD9-81ED-4DB2-BD59-A6C34878D82A}">
                    <a16:rowId xmlns:a16="http://schemas.microsoft.com/office/drawing/2014/main" val="10001"/>
                  </a:ext>
                </a:extLst>
              </a:tr>
              <a:tr h="370840">
                <a:tc vMerge="1">
                  <a:txBody>
                    <a:bodyPr/>
                    <a:lstStyle/>
                    <a:p>
                      <a:pPr>
                        <a:spcAft>
                          <a:spcPts val="1800"/>
                        </a:spcAft>
                      </a:pPr>
                      <a:endParaRPr lang="en-US" sz="2000" b="0" dirty="0">
                        <a:solidFill>
                          <a:schemeClr val="tx2">
                            <a:lumMod val="75000"/>
                          </a:schemeClr>
                        </a:solidFill>
                        <a:latin typeface="+mn-lt"/>
                      </a:endParaRPr>
                    </a:p>
                  </a:txBody>
                  <a:tcPr/>
                </a:tc>
                <a:tc>
                  <a:txBody>
                    <a:bodyPr/>
                    <a:lstStyle/>
                    <a:p>
                      <a:pPr algn="ctr">
                        <a:spcAft>
                          <a:spcPts val="1800"/>
                        </a:spcAft>
                      </a:pPr>
                      <a:r>
                        <a:rPr lang="en-US" sz="2000" b="0" baseline="0" dirty="0">
                          <a:solidFill>
                            <a:schemeClr val="tx2">
                              <a:lumMod val="75000"/>
                            </a:schemeClr>
                          </a:solidFill>
                          <a:latin typeface="+mn-lt"/>
                        </a:rPr>
                        <a:t>2</a:t>
                      </a:r>
                    </a:p>
                  </a:txBody>
                  <a:tcPr/>
                </a:tc>
                <a:tc vMerge="1">
                  <a:txBody>
                    <a:bodyPr/>
                    <a:lstStyle/>
                    <a:p>
                      <a:pPr marL="0" marR="0" indent="0" algn="ctr" defTabSz="914400" rtl="0" eaLnBrk="1" fontAlgn="auto" latinLnBrk="0" hangingPunct="1">
                        <a:lnSpc>
                          <a:spcPct val="100000"/>
                        </a:lnSpc>
                        <a:spcBef>
                          <a:spcPts val="0"/>
                        </a:spcBef>
                        <a:spcAft>
                          <a:spcPts val="1800"/>
                        </a:spcAft>
                        <a:buClrTx/>
                        <a:buSzTx/>
                        <a:buFontTx/>
                        <a:buNone/>
                        <a:tabLst/>
                        <a:defRPr/>
                      </a:pPr>
                      <a:endParaRPr lang="en-US" sz="2000" b="0" dirty="0">
                        <a:solidFill>
                          <a:schemeClr val="tx2">
                            <a:lumMod val="75000"/>
                          </a:schemeClr>
                        </a:solidFill>
                        <a:latin typeface="+mn-lt"/>
                      </a:endParaRPr>
                    </a:p>
                  </a:txBody>
                  <a:tcPr/>
                </a:tc>
                <a:tc>
                  <a:txBody>
                    <a:bodyPr/>
                    <a:lstStyle/>
                    <a:p>
                      <a:pPr marL="0" marR="0" indent="0" algn="ctr" defTabSz="914400" rtl="0" eaLnBrk="1" fontAlgn="auto" latinLnBrk="0" hangingPunct="1">
                        <a:lnSpc>
                          <a:spcPct val="100000"/>
                        </a:lnSpc>
                        <a:spcBef>
                          <a:spcPts val="0"/>
                        </a:spcBef>
                        <a:spcAft>
                          <a:spcPts val="1800"/>
                        </a:spcAft>
                        <a:buClrTx/>
                        <a:buSzTx/>
                        <a:buFontTx/>
                        <a:buNone/>
                        <a:tabLst/>
                        <a:defRPr/>
                      </a:pPr>
                      <a:r>
                        <a:rPr lang="en-US" sz="2000" b="0" dirty="0">
                          <a:solidFill>
                            <a:schemeClr val="tx2">
                              <a:lumMod val="75000"/>
                            </a:schemeClr>
                          </a:solidFill>
                          <a:latin typeface="+mn-lt"/>
                        </a:rPr>
                        <a:t>NR</a:t>
                      </a:r>
                    </a:p>
                  </a:txBody>
                  <a:tcPr anchor="ctr"/>
                </a:tc>
                <a:tc>
                  <a:txBody>
                    <a:bodyPr/>
                    <a:lstStyle/>
                    <a:p>
                      <a:pPr marL="0" marR="0" indent="0" algn="ctr" defTabSz="914400" rtl="0" eaLnBrk="1" fontAlgn="auto" latinLnBrk="0" hangingPunct="1">
                        <a:lnSpc>
                          <a:spcPct val="100000"/>
                        </a:lnSpc>
                        <a:spcBef>
                          <a:spcPts val="0"/>
                        </a:spcBef>
                        <a:spcAft>
                          <a:spcPts val="1800"/>
                        </a:spcAft>
                        <a:buClrTx/>
                        <a:buSzTx/>
                        <a:buFontTx/>
                        <a:buNone/>
                        <a:tabLst/>
                        <a:defRPr/>
                      </a:pPr>
                      <a:r>
                        <a:rPr lang="en-US" sz="2000" b="0" dirty="0">
                          <a:solidFill>
                            <a:schemeClr val="tx2">
                              <a:lumMod val="75000"/>
                            </a:schemeClr>
                          </a:solidFill>
                          <a:latin typeface="+mn-lt"/>
                        </a:rPr>
                        <a:t>No</a:t>
                      </a:r>
                    </a:p>
                  </a:txBody>
                  <a:tcPr anchor="ctr"/>
                </a:tc>
                <a:extLst>
                  <a:ext uri="{0D108BD9-81ED-4DB2-BD59-A6C34878D82A}">
                    <a16:rowId xmlns:a16="http://schemas.microsoft.com/office/drawing/2014/main" val="10002"/>
                  </a:ext>
                </a:extLst>
              </a:tr>
              <a:tr h="370840">
                <a:tc>
                  <a:txBody>
                    <a:bodyPr/>
                    <a:lstStyle/>
                    <a:p>
                      <a:pPr>
                        <a:spcAft>
                          <a:spcPts val="1800"/>
                        </a:spcAft>
                      </a:pPr>
                      <a:r>
                        <a:rPr lang="en-US" sz="2000" b="0" dirty="0">
                          <a:solidFill>
                            <a:schemeClr val="tx2">
                              <a:lumMod val="75000"/>
                            </a:schemeClr>
                          </a:solidFill>
                          <a:latin typeface="+mn-lt"/>
                        </a:rPr>
                        <a:t>NFPA 13R</a:t>
                      </a:r>
                    </a:p>
                  </a:txBody>
                  <a:tcPr/>
                </a:tc>
                <a:tc>
                  <a:txBody>
                    <a:bodyPr/>
                    <a:lstStyle/>
                    <a:p>
                      <a:pPr algn="ctr">
                        <a:spcAft>
                          <a:spcPts val="1800"/>
                        </a:spcAft>
                      </a:pPr>
                      <a:r>
                        <a:rPr lang="en-US" sz="2000" b="0" dirty="0">
                          <a:solidFill>
                            <a:schemeClr val="tx2">
                              <a:lumMod val="75000"/>
                            </a:schemeClr>
                          </a:solidFill>
                          <a:latin typeface="+mn-lt"/>
                        </a:rPr>
                        <a:t>4</a:t>
                      </a:r>
                    </a:p>
                  </a:txBody>
                  <a:tcPr/>
                </a:tc>
                <a:tc vMerge="1">
                  <a:txBody>
                    <a:bodyPr/>
                    <a:lstStyle/>
                    <a:p>
                      <a:pPr marL="0" marR="0" indent="0" algn="ctr" defTabSz="914400" rtl="0" eaLnBrk="1" fontAlgn="auto" latinLnBrk="0" hangingPunct="1">
                        <a:lnSpc>
                          <a:spcPct val="100000"/>
                        </a:lnSpc>
                        <a:spcBef>
                          <a:spcPts val="0"/>
                        </a:spcBef>
                        <a:spcAft>
                          <a:spcPts val="1800"/>
                        </a:spcAft>
                        <a:buClrTx/>
                        <a:buSzTx/>
                        <a:buFontTx/>
                        <a:buNone/>
                        <a:tabLst/>
                        <a:defRPr/>
                      </a:pPr>
                      <a:endParaRPr lang="en-US" sz="2000" b="0" dirty="0">
                        <a:solidFill>
                          <a:schemeClr val="tx2">
                            <a:lumMod val="75000"/>
                          </a:schemeClr>
                        </a:solidFill>
                        <a:latin typeface="+mn-lt"/>
                      </a:endParaRPr>
                    </a:p>
                  </a:txBody>
                  <a:tcPr/>
                </a:tc>
                <a:tc>
                  <a:txBody>
                    <a:bodyPr/>
                    <a:lstStyle/>
                    <a:p>
                      <a:pPr marL="0" marR="0" indent="0" algn="ctr" defTabSz="914400" rtl="0" eaLnBrk="1" fontAlgn="auto" latinLnBrk="0" hangingPunct="1">
                        <a:lnSpc>
                          <a:spcPct val="100000"/>
                        </a:lnSpc>
                        <a:spcBef>
                          <a:spcPts val="0"/>
                        </a:spcBef>
                        <a:spcAft>
                          <a:spcPts val="1800"/>
                        </a:spcAft>
                        <a:buClrTx/>
                        <a:buSzTx/>
                        <a:buFontTx/>
                        <a:buNone/>
                        <a:tabLst/>
                        <a:defRPr/>
                      </a:pPr>
                      <a:r>
                        <a:rPr lang="en-US" sz="2000" b="0" dirty="0">
                          <a:solidFill>
                            <a:schemeClr val="tx2">
                              <a:lumMod val="75000"/>
                            </a:schemeClr>
                          </a:solidFill>
                          <a:latin typeface="+mn-lt"/>
                        </a:rPr>
                        <a:t>R</a:t>
                      </a:r>
                    </a:p>
                  </a:txBody>
                  <a:tcPr anchor="ctr"/>
                </a:tc>
                <a:tc>
                  <a:txBody>
                    <a:bodyPr/>
                    <a:lstStyle/>
                    <a:p>
                      <a:pPr marL="0" marR="0" indent="0" algn="ctr" defTabSz="914400" rtl="0" eaLnBrk="1" fontAlgn="auto" latinLnBrk="0" hangingPunct="1">
                        <a:lnSpc>
                          <a:spcPct val="100000"/>
                        </a:lnSpc>
                        <a:spcBef>
                          <a:spcPts val="0"/>
                        </a:spcBef>
                        <a:spcAft>
                          <a:spcPts val="1800"/>
                        </a:spcAft>
                        <a:buClrTx/>
                        <a:buSzTx/>
                        <a:buFontTx/>
                        <a:buNone/>
                        <a:tabLst/>
                        <a:defRPr/>
                      </a:pPr>
                      <a:r>
                        <a:rPr lang="en-US" sz="2000" b="0" dirty="0">
                          <a:solidFill>
                            <a:schemeClr val="tx2">
                              <a:lumMod val="75000"/>
                            </a:schemeClr>
                          </a:solidFill>
                          <a:latin typeface="+mn-lt"/>
                        </a:rPr>
                        <a:t>No</a:t>
                      </a:r>
                    </a:p>
                  </a:txBody>
                  <a:tcPr anchor="ctr"/>
                </a:tc>
                <a:extLst>
                  <a:ext uri="{0D108BD9-81ED-4DB2-BD59-A6C34878D82A}">
                    <a16:rowId xmlns:a16="http://schemas.microsoft.com/office/drawing/2014/main" val="10004"/>
                  </a:ext>
                </a:extLst>
              </a:tr>
              <a:tr h="370840">
                <a:tc>
                  <a:txBody>
                    <a:bodyPr/>
                    <a:lstStyle/>
                    <a:p>
                      <a:pPr>
                        <a:spcAft>
                          <a:spcPts val="1800"/>
                        </a:spcAft>
                      </a:pPr>
                      <a:r>
                        <a:rPr lang="en-US" sz="2000" b="0" dirty="0">
                          <a:solidFill>
                            <a:schemeClr val="tx2">
                              <a:lumMod val="75000"/>
                            </a:schemeClr>
                          </a:solidFill>
                          <a:latin typeface="+mn-lt"/>
                        </a:rPr>
                        <a:t>NFPA 13</a:t>
                      </a:r>
                    </a:p>
                  </a:txBody>
                  <a:tcPr/>
                </a:tc>
                <a:tc>
                  <a:txBody>
                    <a:bodyPr/>
                    <a:lstStyle/>
                    <a:p>
                      <a:pPr algn="ctr">
                        <a:spcAft>
                          <a:spcPts val="1800"/>
                        </a:spcAft>
                      </a:pPr>
                      <a:r>
                        <a:rPr lang="en-US" sz="2000" b="0" dirty="0">
                          <a:solidFill>
                            <a:schemeClr val="tx2">
                              <a:lumMod val="75000"/>
                            </a:schemeClr>
                          </a:solidFill>
                          <a:latin typeface="+mn-lt"/>
                        </a:rPr>
                        <a:t>900-5,000 ft</a:t>
                      </a:r>
                      <a:r>
                        <a:rPr lang="en-US" sz="2000" b="0" baseline="30000" dirty="0">
                          <a:solidFill>
                            <a:schemeClr val="tx2">
                              <a:lumMod val="75000"/>
                            </a:schemeClr>
                          </a:solidFill>
                          <a:latin typeface="+mn-lt"/>
                        </a:rPr>
                        <a:t>2</a:t>
                      </a:r>
                    </a:p>
                  </a:txBody>
                  <a:tcPr/>
                </a:tc>
                <a:tc>
                  <a:txBody>
                    <a:bodyPr/>
                    <a:lstStyle/>
                    <a:p>
                      <a:pPr algn="ctr">
                        <a:spcAft>
                          <a:spcPts val="1800"/>
                        </a:spcAft>
                      </a:pPr>
                      <a:r>
                        <a:rPr lang="en-US" sz="2000" b="0" dirty="0">
                          <a:solidFill>
                            <a:schemeClr val="tx2">
                              <a:lumMod val="75000"/>
                            </a:schemeClr>
                          </a:solidFill>
                          <a:latin typeface="+mn-lt"/>
                        </a:rPr>
                        <a:t>0.05</a:t>
                      </a:r>
                      <a:r>
                        <a:rPr lang="en-US" sz="2000" b="0" baseline="0" dirty="0">
                          <a:solidFill>
                            <a:schemeClr val="tx2">
                              <a:lumMod val="75000"/>
                            </a:schemeClr>
                          </a:solidFill>
                          <a:latin typeface="+mn-lt"/>
                        </a:rPr>
                        <a:t> to 0.4 </a:t>
                      </a:r>
                      <a:r>
                        <a:rPr lang="en-US" sz="2000" b="0" baseline="0" dirty="0" err="1">
                          <a:solidFill>
                            <a:schemeClr val="tx2">
                              <a:lumMod val="75000"/>
                            </a:schemeClr>
                          </a:solidFill>
                          <a:latin typeface="+mn-lt"/>
                        </a:rPr>
                        <a:t>gpm</a:t>
                      </a:r>
                      <a:r>
                        <a:rPr lang="en-US" sz="2000" b="0" baseline="0" dirty="0">
                          <a:solidFill>
                            <a:schemeClr val="tx2">
                              <a:lumMod val="75000"/>
                            </a:schemeClr>
                          </a:solidFill>
                          <a:latin typeface="+mn-lt"/>
                        </a:rPr>
                        <a:t>/</a:t>
                      </a:r>
                      <a:r>
                        <a:rPr lang="en-US" sz="2000" b="0" dirty="0">
                          <a:solidFill>
                            <a:schemeClr val="tx2">
                              <a:lumMod val="75000"/>
                            </a:schemeClr>
                          </a:solidFill>
                          <a:latin typeface="+mn-lt"/>
                        </a:rPr>
                        <a:t>ft</a:t>
                      </a:r>
                      <a:r>
                        <a:rPr lang="en-US" sz="2000" b="0" baseline="30000" dirty="0">
                          <a:solidFill>
                            <a:schemeClr val="tx2">
                              <a:lumMod val="75000"/>
                            </a:schemeClr>
                          </a:solidFill>
                          <a:latin typeface="+mn-lt"/>
                        </a:rPr>
                        <a:t>2</a:t>
                      </a:r>
                      <a:endParaRPr lang="en-US" sz="2000" b="0" dirty="0">
                        <a:solidFill>
                          <a:schemeClr val="tx2">
                            <a:lumMod val="75000"/>
                          </a:schemeClr>
                        </a:solidFill>
                        <a:latin typeface="+mn-lt"/>
                      </a:endParaRPr>
                    </a:p>
                  </a:txBody>
                  <a:tcPr/>
                </a:tc>
                <a:tc>
                  <a:txBody>
                    <a:bodyPr/>
                    <a:lstStyle/>
                    <a:p>
                      <a:pPr algn="ctr">
                        <a:spcAft>
                          <a:spcPts val="1800"/>
                        </a:spcAft>
                      </a:pPr>
                      <a:r>
                        <a:rPr lang="en-US" sz="2000" b="0" dirty="0">
                          <a:solidFill>
                            <a:schemeClr val="tx2">
                              <a:lumMod val="75000"/>
                            </a:schemeClr>
                          </a:solidFill>
                          <a:latin typeface="+mn-lt"/>
                        </a:rPr>
                        <a:t>R</a:t>
                      </a:r>
                    </a:p>
                  </a:txBody>
                  <a:tcPr anchor="ctr"/>
                </a:tc>
                <a:tc>
                  <a:txBody>
                    <a:bodyPr/>
                    <a:lstStyle/>
                    <a:p>
                      <a:pPr algn="ctr">
                        <a:spcAft>
                          <a:spcPts val="1800"/>
                        </a:spcAft>
                      </a:pPr>
                      <a:r>
                        <a:rPr lang="en-US" sz="2000" b="0" dirty="0">
                          <a:solidFill>
                            <a:schemeClr val="tx2">
                              <a:lumMod val="75000"/>
                            </a:schemeClr>
                          </a:solidFill>
                          <a:latin typeface="+mn-lt"/>
                        </a:rPr>
                        <a:t>Yes</a:t>
                      </a:r>
                    </a:p>
                  </a:txBody>
                  <a:tcPr anchor="ctr"/>
                </a:tc>
                <a:extLst>
                  <a:ext uri="{0D108BD9-81ED-4DB2-BD59-A6C34878D82A}">
                    <a16:rowId xmlns:a16="http://schemas.microsoft.com/office/drawing/2014/main" val="10006"/>
                  </a:ext>
                </a:extLst>
              </a:tr>
            </a:tbl>
          </a:graphicData>
        </a:graphic>
      </p:graphicFrame>
      <p:sp>
        <p:nvSpPr>
          <p:cNvPr id="3" name="Title 2">
            <a:extLst>
              <a:ext uri="{FF2B5EF4-FFF2-40B4-BE49-F238E27FC236}">
                <a16:creationId xmlns:a16="http://schemas.microsoft.com/office/drawing/2014/main" id="{D349BA93-F56E-A055-4AB2-7D7C782F9112}"/>
              </a:ext>
            </a:extLst>
          </p:cNvPr>
          <p:cNvSpPr>
            <a:spLocks noGrp="1"/>
          </p:cNvSpPr>
          <p:nvPr>
            <p:ph type="title"/>
          </p:nvPr>
        </p:nvSpPr>
        <p:spPr/>
        <p:txBody>
          <a:bodyPr>
            <a:normAutofit/>
          </a:bodyPr>
          <a:lstStyle/>
          <a:p>
            <a:r>
              <a:rPr lang="en-US" sz="4000" dirty="0"/>
              <a:t>Flow Rates</a:t>
            </a:r>
          </a:p>
        </p:txBody>
      </p:sp>
    </p:spTree>
    <p:extLst>
      <p:ext uri="{BB962C8B-B14F-4D97-AF65-F5344CB8AC3E}">
        <p14:creationId xmlns:p14="http://schemas.microsoft.com/office/powerpoint/2010/main" val="26825197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C3CD4-FA4F-2D9F-9183-20879F3D6C44}"/>
              </a:ext>
            </a:extLst>
          </p:cNvPr>
          <p:cNvSpPr>
            <a:spLocks noGrp="1"/>
          </p:cNvSpPr>
          <p:nvPr>
            <p:ph type="title"/>
          </p:nvPr>
        </p:nvSpPr>
        <p:spPr/>
        <p:txBody>
          <a:bodyPr>
            <a:normAutofit/>
          </a:bodyPr>
          <a:lstStyle/>
          <a:p>
            <a:r>
              <a:rPr lang="en-US" sz="4000" dirty="0">
                <a:solidFill>
                  <a:schemeClr val="tx2">
                    <a:lumMod val="75000"/>
                  </a:schemeClr>
                </a:solidFill>
                <a:latin typeface="+mn-lt"/>
              </a:rPr>
              <a:t>0.05 gpm/sq. ft </a:t>
            </a:r>
            <a:endParaRPr lang="en-US" sz="4000" dirty="0"/>
          </a:p>
        </p:txBody>
      </p:sp>
      <p:sp>
        <p:nvSpPr>
          <p:cNvPr id="4" name="Slide Number Placeholder 3">
            <a:extLst>
              <a:ext uri="{FF2B5EF4-FFF2-40B4-BE49-F238E27FC236}">
                <a16:creationId xmlns:a16="http://schemas.microsoft.com/office/drawing/2014/main" id="{7B707186-201D-C329-3714-9B541BEDFED3}"/>
              </a:ext>
            </a:extLst>
          </p:cNvPr>
          <p:cNvSpPr>
            <a:spLocks noGrp="1"/>
          </p:cNvSpPr>
          <p:nvPr>
            <p:ph type="sldNum" sz="quarter" idx="12"/>
          </p:nvPr>
        </p:nvSpPr>
        <p:spPr/>
        <p:txBody>
          <a:bodyPr/>
          <a:lstStyle/>
          <a:p>
            <a:fld id="{FCCC9066-DBE8-4CF8-8A1C-2EBC87DF690F}" type="slidenum">
              <a:rPr lang="en-US" smtClean="0"/>
              <a:t>86</a:t>
            </a:fld>
            <a:endParaRPr lang="en-US" dirty="0"/>
          </a:p>
        </p:txBody>
      </p:sp>
      <p:grpSp>
        <p:nvGrpSpPr>
          <p:cNvPr id="5" name="Group 4">
            <a:extLst>
              <a:ext uri="{FF2B5EF4-FFF2-40B4-BE49-F238E27FC236}">
                <a16:creationId xmlns:a16="http://schemas.microsoft.com/office/drawing/2014/main" id="{1E231F6F-DE93-46C0-6E8C-53FD2B2E6384}"/>
              </a:ext>
            </a:extLst>
          </p:cNvPr>
          <p:cNvGrpSpPr/>
          <p:nvPr/>
        </p:nvGrpSpPr>
        <p:grpSpPr>
          <a:xfrm rot="5400000">
            <a:off x="1374206" y="1404046"/>
            <a:ext cx="3644509" cy="5057751"/>
            <a:chOff x="1611121" y="1459827"/>
            <a:chExt cx="2667000" cy="4086757"/>
          </a:xfrm>
        </p:grpSpPr>
        <p:sp>
          <p:nvSpPr>
            <p:cNvPr id="6" name="Rectangle 5">
              <a:extLst>
                <a:ext uri="{FF2B5EF4-FFF2-40B4-BE49-F238E27FC236}">
                  <a16:creationId xmlns:a16="http://schemas.microsoft.com/office/drawing/2014/main" id="{D1BD8308-FAE2-7CAF-B5D0-DA68CF48B7EA}"/>
                </a:ext>
              </a:extLst>
            </p:cNvPr>
            <p:cNvSpPr/>
            <p:nvPr/>
          </p:nvSpPr>
          <p:spPr>
            <a:xfrm rot="10800000">
              <a:off x="1611121" y="1464474"/>
              <a:ext cx="2667000" cy="408211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6824D59-AAE5-A4FF-8AF2-50807888F99E}"/>
                </a:ext>
              </a:extLst>
            </p:cNvPr>
            <p:cNvCxnSpPr/>
            <p:nvPr/>
          </p:nvCxnSpPr>
          <p:spPr>
            <a:xfrm rot="10800000">
              <a:off x="1643983" y="4359725"/>
              <a:ext cx="13335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22C89A-5645-3255-3843-F70633B09D77}"/>
                </a:ext>
              </a:extLst>
            </p:cNvPr>
            <p:cNvCxnSpPr/>
            <p:nvPr/>
          </p:nvCxnSpPr>
          <p:spPr>
            <a:xfrm rot="10800000">
              <a:off x="1643983" y="3319187"/>
              <a:ext cx="13335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0688F7-CAB2-6259-A1D1-0B1EEB18E4BC}"/>
                </a:ext>
              </a:extLst>
            </p:cNvPr>
            <p:cNvCxnSpPr/>
            <p:nvPr/>
          </p:nvCxnSpPr>
          <p:spPr>
            <a:xfrm flipH="1">
              <a:off x="2918605" y="4656148"/>
              <a:ext cx="11006" cy="89030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652007-FFCD-CCC9-D11C-FA40B88A9F76}"/>
                </a:ext>
              </a:extLst>
            </p:cNvPr>
            <p:cNvCxnSpPr/>
            <p:nvPr/>
          </p:nvCxnSpPr>
          <p:spPr>
            <a:xfrm rot="10800000">
              <a:off x="2977483" y="3719395"/>
              <a:ext cx="0" cy="640331"/>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6C16DB5-67FB-BF9B-BF03-6FD99F5AAD70}"/>
                </a:ext>
              </a:extLst>
            </p:cNvPr>
            <p:cNvCxnSpPr/>
            <p:nvPr/>
          </p:nvCxnSpPr>
          <p:spPr>
            <a:xfrm flipH="1">
              <a:off x="2409824" y="2043113"/>
              <a:ext cx="1600200" cy="5466"/>
            </a:xfrm>
            <a:prstGeom prst="line">
              <a:avLst/>
            </a:prstGeom>
            <a:ln w="127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AB803E-CA66-BD57-FB23-532AC08C3E53}"/>
                </a:ext>
              </a:extLst>
            </p:cNvPr>
            <p:cNvCxnSpPr/>
            <p:nvPr/>
          </p:nvCxnSpPr>
          <p:spPr>
            <a:xfrm>
              <a:off x="4010024" y="2043114"/>
              <a:ext cx="0" cy="3476087"/>
            </a:xfrm>
            <a:prstGeom prst="line">
              <a:avLst/>
            </a:prstGeom>
            <a:ln w="127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F80A6C1-8A27-C524-7BE1-3CD84D6A6A92}"/>
                </a:ext>
              </a:extLst>
            </p:cNvPr>
            <p:cNvCxnSpPr/>
            <p:nvPr/>
          </p:nvCxnSpPr>
          <p:spPr>
            <a:xfrm flipH="1">
              <a:off x="2409824" y="3875985"/>
              <a:ext cx="1600200" cy="5466"/>
            </a:xfrm>
            <a:prstGeom prst="line">
              <a:avLst/>
            </a:prstGeom>
            <a:ln w="127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4447499-E6AE-951B-CAB5-205C7F39B9E5}"/>
                </a:ext>
              </a:extLst>
            </p:cNvPr>
            <p:cNvCxnSpPr/>
            <p:nvPr/>
          </p:nvCxnSpPr>
          <p:spPr>
            <a:xfrm flipH="1">
              <a:off x="2409823" y="5062000"/>
              <a:ext cx="1600200" cy="5466"/>
            </a:xfrm>
            <a:prstGeom prst="line">
              <a:avLst/>
            </a:prstGeom>
            <a:ln w="12700">
              <a:solidFill>
                <a:srgbClr val="D4382C"/>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C45573F-CEB7-9C87-2ADE-A2419B7259D8}"/>
                </a:ext>
              </a:extLst>
            </p:cNvPr>
            <p:cNvSpPr/>
            <p:nvPr/>
          </p:nvSpPr>
          <p:spPr>
            <a:xfrm>
              <a:off x="2419067" y="2016850"/>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F2B4DAB-91D9-2344-E04F-0950CCC28D70}"/>
                </a:ext>
              </a:extLst>
            </p:cNvPr>
            <p:cNvSpPr/>
            <p:nvPr/>
          </p:nvSpPr>
          <p:spPr>
            <a:xfrm>
              <a:off x="3488794" y="2016850"/>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CB3B9A2-71AE-3F57-801F-BE8DE2B71C35}"/>
                </a:ext>
              </a:extLst>
            </p:cNvPr>
            <p:cNvSpPr/>
            <p:nvPr/>
          </p:nvSpPr>
          <p:spPr>
            <a:xfrm>
              <a:off x="3976685" y="2897001"/>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3480747-8B1D-B2E3-B6B0-55A87B3328E8}"/>
                </a:ext>
              </a:extLst>
            </p:cNvPr>
            <p:cNvSpPr/>
            <p:nvPr/>
          </p:nvSpPr>
          <p:spPr>
            <a:xfrm>
              <a:off x="3544738" y="5014913"/>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F4924C2-AC3A-D6FB-19FC-6C26CBCD46F2}"/>
                </a:ext>
              </a:extLst>
            </p:cNvPr>
            <p:cNvSpPr/>
            <p:nvPr/>
          </p:nvSpPr>
          <p:spPr>
            <a:xfrm>
              <a:off x="2387810" y="5035582"/>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C7AC1E4-1925-7FAD-4BE1-04FAA0EA3FAB}"/>
                </a:ext>
              </a:extLst>
            </p:cNvPr>
            <p:cNvSpPr/>
            <p:nvPr/>
          </p:nvSpPr>
          <p:spPr>
            <a:xfrm>
              <a:off x="2385728" y="3843351"/>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47E5097-1E64-8455-FD93-F15BB064D1E8}"/>
                </a:ext>
              </a:extLst>
            </p:cNvPr>
            <p:cNvSpPr/>
            <p:nvPr/>
          </p:nvSpPr>
          <p:spPr>
            <a:xfrm>
              <a:off x="3492529" y="3837885"/>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412C9AC-2450-A477-54DC-CC150EEACC25}"/>
                </a:ext>
              </a:extLst>
            </p:cNvPr>
            <p:cNvSpPr/>
            <p:nvPr/>
          </p:nvSpPr>
          <p:spPr>
            <a:xfrm>
              <a:off x="3976684" y="4341384"/>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EA4AED08-0F0B-47C9-A728-EA3BD216DCF0}"/>
                </a:ext>
              </a:extLst>
            </p:cNvPr>
            <p:cNvCxnSpPr/>
            <p:nvPr/>
          </p:nvCxnSpPr>
          <p:spPr>
            <a:xfrm flipV="1">
              <a:off x="2994260" y="2289100"/>
              <a:ext cx="4762" cy="105397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0BDB5E-CE3B-C38E-ED3B-271DF25476E5}"/>
                </a:ext>
              </a:extLst>
            </p:cNvPr>
            <p:cNvCxnSpPr/>
            <p:nvPr/>
          </p:nvCxnSpPr>
          <p:spPr>
            <a:xfrm flipH="1" flipV="1">
              <a:off x="2985674" y="1459827"/>
              <a:ext cx="4853" cy="497483"/>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FD80165-950E-6080-ACBA-C170A85F43B2}"/>
                </a:ext>
              </a:extLst>
            </p:cNvPr>
            <p:cNvCxnSpPr/>
            <p:nvPr/>
          </p:nvCxnSpPr>
          <p:spPr>
            <a:xfrm>
              <a:off x="3373816" y="2284723"/>
              <a:ext cx="904305" cy="598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B4A7274-4E17-A22A-8CB4-41EFFE0431FF}"/>
                </a:ext>
              </a:extLst>
            </p:cNvPr>
            <p:cNvCxnSpPr/>
            <p:nvPr/>
          </p:nvCxnSpPr>
          <p:spPr>
            <a:xfrm>
              <a:off x="3362841" y="3233782"/>
              <a:ext cx="904305" cy="598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0D5F7A-7ADF-6343-1F30-ED19F9F4E440}"/>
                </a:ext>
              </a:extLst>
            </p:cNvPr>
            <p:cNvCxnSpPr/>
            <p:nvPr/>
          </p:nvCxnSpPr>
          <p:spPr>
            <a:xfrm>
              <a:off x="3362841" y="4176854"/>
              <a:ext cx="904305" cy="598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14DEA6-5410-1FBD-2807-2AC5F2732929}"/>
                </a:ext>
              </a:extLst>
            </p:cNvPr>
            <p:cNvCxnSpPr/>
            <p:nvPr/>
          </p:nvCxnSpPr>
          <p:spPr>
            <a:xfrm flipH="1">
              <a:off x="3375805" y="4526299"/>
              <a:ext cx="1" cy="101297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588B801-10D0-CBA4-AD04-5C500061535F}"/>
                </a:ext>
              </a:extLst>
            </p:cNvPr>
            <p:cNvCxnSpPr/>
            <p:nvPr/>
          </p:nvCxnSpPr>
          <p:spPr>
            <a:xfrm flipH="1">
              <a:off x="3373553" y="2750853"/>
              <a:ext cx="1" cy="101297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AC0DF7-B6E9-EF05-60C6-499EE9959F14}"/>
                </a:ext>
              </a:extLst>
            </p:cNvPr>
            <p:cNvCxnSpPr/>
            <p:nvPr/>
          </p:nvCxnSpPr>
          <p:spPr>
            <a:xfrm flipH="1">
              <a:off x="3397632" y="1471451"/>
              <a:ext cx="2114" cy="48585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87E409DF-9EDF-84F5-4756-F796DF0A0972}"/>
              </a:ext>
            </a:extLst>
          </p:cNvPr>
          <p:cNvSpPr txBox="1"/>
          <p:nvPr/>
        </p:nvSpPr>
        <p:spPr>
          <a:xfrm>
            <a:off x="1234890" y="5855890"/>
            <a:ext cx="3388360" cy="369332"/>
          </a:xfrm>
          <a:prstGeom prst="rect">
            <a:avLst/>
          </a:prstGeom>
          <a:noFill/>
        </p:spPr>
        <p:txBody>
          <a:bodyPr wrap="square" rtlCol="0">
            <a:spAutoFit/>
          </a:bodyPr>
          <a:lstStyle/>
          <a:p>
            <a:pPr algn="ctr"/>
            <a:r>
              <a:rPr lang="en-US" dirty="0">
                <a:solidFill>
                  <a:schemeClr val="accent3">
                    <a:lumMod val="95000"/>
                    <a:lumOff val="5000"/>
                  </a:schemeClr>
                </a:solidFill>
              </a:rPr>
              <a:t>Plan View</a:t>
            </a:r>
          </a:p>
        </p:txBody>
      </p:sp>
      <p:cxnSp>
        <p:nvCxnSpPr>
          <p:cNvPr id="33" name="Straight Arrow Connector 32">
            <a:extLst>
              <a:ext uri="{FF2B5EF4-FFF2-40B4-BE49-F238E27FC236}">
                <a16:creationId xmlns:a16="http://schemas.microsoft.com/office/drawing/2014/main" id="{15D8D80F-618B-2A1E-AE7F-7685E2F05B94}"/>
              </a:ext>
            </a:extLst>
          </p:cNvPr>
          <p:cNvCxnSpPr>
            <a:cxnSpLocks/>
          </p:cNvCxnSpPr>
          <p:nvPr/>
        </p:nvCxnSpPr>
        <p:spPr>
          <a:xfrm>
            <a:off x="3416968" y="2618239"/>
            <a:ext cx="225044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B7C0106-0242-BC8B-F768-7CEB412C7A7A}"/>
              </a:ext>
            </a:extLst>
          </p:cNvPr>
          <p:cNvCxnSpPr>
            <a:cxnSpLocks/>
          </p:cNvCxnSpPr>
          <p:nvPr/>
        </p:nvCxnSpPr>
        <p:spPr>
          <a:xfrm flipV="1">
            <a:off x="4193004" y="2114242"/>
            <a:ext cx="4939" cy="185435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553D4DC-23BE-ACC6-946C-3C823834E880}"/>
              </a:ext>
            </a:extLst>
          </p:cNvPr>
          <p:cNvSpPr txBox="1"/>
          <p:nvPr/>
        </p:nvSpPr>
        <p:spPr>
          <a:xfrm>
            <a:off x="6041639" y="2885343"/>
            <a:ext cx="5052001" cy="1631216"/>
          </a:xfrm>
          <a:prstGeom prst="rect">
            <a:avLst/>
          </a:prstGeom>
          <a:noFill/>
        </p:spPr>
        <p:txBody>
          <a:bodyPr wrap="square" rtlCol="0">
            <a:spAutoFit/>
          </a:bodyPr>
          <a:lstStyle/>
          <a:p>
            <a:pPr algn="ctr"/>
            <a:r>
              <a:rPr lang="en-US" sz="2000" b="1" dirty="0"/>
              <a:t>Sprinkler Demand</a:t>
            </a:r>
          </a:p>
          <a:p>
            <a:pPr algn="ctr"/>
            <a:endParaRPr lang="en-US" sz="2000" dirty="0"/>
          </a:p>
          <a:p>
            <a:pPr algn="ctr"/>
            <a:r>
              <a:rPr lang="en-US" sz="2000" dirty="0"/>
              <a:t>16 x 14 ft = 224 sq. ft.</a:t>
            </a:r>
          </a:p>
          <a:p>
            <a:pPr algn="ctr"/>
            <a:endParaRPr lang="en-US" sz="2000" dirty="0"/>
          </a:p>
          <a:p>
            <a:pPr algn="ctr"/>
            <a:r>
              <a:rPr lang="en-US" sz="2000" dirty="0"/>
              <a:t>224 sq. ft. x 0.05 gpm/sq. ft = 11.2 gpm </a:t>
            </a:r>
          </a:p>
        </p:txBody>
      </p:sp>
      <p:sp>
        <p:nvSpPr>
          <p:cNvPr id="43" name="TextBox 42">
            <a:extLst>
              <a:ext uri="{FF2B5EF4-FFF2-40B4-BE49-F238E27FC236}">
                <a16:creationId xmlns:a16="http://schemas.microsoft.com/office/drawing/2014/main" id="{F5E7FA0E-50D9-C8BF-8632-29B97958730D}"/>
              </a:ext>
            </a:extLst>
          </p:cNvPr>
          <p:cNvSpPr txBox="1"/>
          <p:nvPr/>
        </p:nvSpPr>
        <p:spPr>
          <a:xfrm>
            <a:off x="4602494" y="2337109"/>
            <a:ext cx="591266" cy="338554"/>
          </a:xfrm>
          <a:prstGeom prst="rect">
            <a:avLst/>
          </a:prstGeom>
          <a:noFill/>
        </p:spPr>
        <p:txBody>
          <a:bodyPr wrap="square" rtlCol="0">
            <a:spAutoFit/>
          </a:bodyPr>
          <a:lstStyle/>
          <a:p>
            <a:r>
              <a:rPr lang="en-US" sz="1600" dirty="0"/>
              <a:t>14 ft</a:t>
            </a:r>
          </a:p>
        </p:txBody>
      </p:sp>
      <p:sp>
        <p:nvSpPr>
          <p:cNvPr id="44" name="TextBox 43">
            <a:extLst>
              <a:ext uri="{FF2B5EF4-FFF2-40B4-BE49-F238E27FC236}">
                <a16:creationId xmlns:a16="http://schemas.microsoft.com/office/drawing/2014/main" id="{8A5A91CC-2212-97A6-04AA-7BF3B7660327}"/>
              </a:ext>
            </a:extLst>
          </p:cNvPr>
          <p:cNvSpPr txBox="1"/>
          <p:nvPr/>
        </p:nvSpPr>
        <p:spPr>
          <a:xfrm>
            <a:off x="3645777" y="3273154"/>
            <a:ext cx="591266" cy="338554"/>
          </a:xfrm>
          <a:prstGeom prst="rect">
            <a:avLst/>
          </a:prstGeom>
          <a:noFill/>
        </p:spPr>
        <p:txBody>
          <a:bodyPr wrap="square" rtlCol="0">
            <a:spAutoFit/>
          </a:bodyPr>
          <a:lstStyle/>
          <a:p>
            <a:r>
              <a:rPr lang="en-US" sz="1600" dirty="0"/>
              <a:t>16 ft</a:t>
            </a:r>
          </a:p>
        </p:txBody>
      </p:sp>
    </p:spTree>
    <p:extLst>
      <p:ext uri="{BB962C8B-B14F-4D97-AF65-F5344CB8AC3E}">
        <p14:creationId xmlns:p14="http://schemas.microsoft.com/office/powerpoint/2010/main" val="12468892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870561E-657F-6940-B9F3-0921ADF8CC05}"/>
              </a:ext>
            </a:extLst>
          </p:cNvPr>
          <p:cNvGrpSpPr/>
          <p:nvPr/>
        </p:nvGrpSpPr>
        <p:grpSpPr>
          <a:xfrm>
            <a:off x="3859622" y="1198201"/>
            <a:ext cx="3043860" cy="4830875"/>
            <a:chOff x="4668381" y="1512118"/>
            <a:chExt cx="2667000" cy="4094748"/>
          </a:xfrm>
        </p:grpSpPr>
        <p:grpSp>
          <p:nvGrpSpPr>
            <p:cNvPr id="22" name="Group 21"/>
            <p:cNvGrpSpPr/>
            <p:nvPr/>
          </p:nvGrpSpPr>
          <p:grpSpPr>
            <a:xfrm rot="10800000">
              <a:off x="4668381" y="1512118"/>
              <a:ext cx="2667000" cy="4094748"/>
              <a:chOff x="533400" y="1676401"/>
              <a:chExt cx="2514600" cy="3898231"/>
            </a:xfrm>
            <a:solidFill>
              <a:schemeClr val="accent2">
                <a:lumMod val="40000"/>
                <a:lumOff val="60000"/>
              </a:schemeClr>
            </a:solidFill>
          </p:grpSpPr>
          <p:sp>
            <p:nvSpPr>
              <p:cNvPr id="7" name="Rectangle 6"/>
              <p:cNvSpPr/>
              <p:nvPr/>
            </p:nvSpPr>
            <p:spPr>
              <a:xfrm>
                <a:off x="533400" y="1688432"/>
                <a:ext cx="2514600" cy="3886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790700" y="2819400"/>
                <a:ext cx="1257300" cy="0"/>
              </a:xfrm>
              <a:prstGeom prst="line">
                <a:avLst/>
              </a:prstGeom>
              <a:grp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90700" y="3810000"/>
                <a:ext cx="1257300" cy="0"/>
              </a:xfrm>
              <a:prstGeom prst="line">
                <a:avLst/>
              </a:prstGeom>
              <a:grp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1778668" y="1676401"/>
                <a:ext cx="12032" cy="577515"/>
              </a:xfrm>
              <a:prstGeom prst="line">
                <a:avLst/>
              </a:prstGeom>
              <a:grp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790700" y="2819400"/>
                <a:ext cx="0" cy="609600"/>
              </a:xfrm>
              <a:prstGeom prst="line">
                <a:avLst/>
              </a:prstGeom>
              <a:grp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a:xfrm flipH="1">
              <a:off x="5438630" y="2043113"/>
              <a:ext cx="1600200" cy="5466"/>
            </a:xfrm>
            <a:prstGeom prst="line">
              <a:avLst/>
            </a:prstGeom>
            <a:solidFill>
              <a:schemeClr val="accent2">
                <a:lumMod val="40000"/>
                <a:lumOff val="60000"/>
              </a:schemeClr>
            </a:solidFill>
            <a:ln w="127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038830" y="2043113"/>
              <a:ext cx="0" cy="3476087"/>
            </a:xfrm>
            <a:prstGeom prst="line">
              <a:avLst/>
            </a:prstGeom>
            <a:solidFill>
              <a:schemeClr val="accent2">
                <a:lumMod val="40000"/>
                <a:lumOff val="60000"/>
              </a:schemeClr>
            </a:solidFill>
            <a:ln w="127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438630" y="3875985"/>
              <a:ext cx="1600200" cy="5466"/>
            </a:xfrm>
            <a:prstGeom prst="line">
              <a:avLst/>
            </a:prstGeom>
            <a:solidFill>
              <a:schemeClr val="accent2">
                <a:lumMod val="40000"/>
                <a:lumOff val="60000"/>
              </a:schemeClr>
            </a:solidFill>
            <a:ln w="127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438629" y="5062000"/>
              <a:ext cx="1600200" cy="5466"/>
            </a:xfrm>
            <a:prstGeom prst="line">
              <a:avLst/>
            </a:prstGeom>
            <a:solidFill>
              <a:schemeClr val="accent2">
                <a:lumMod val="40000"/>
                <a:lumOff val="60000"/>
              </a:schemeClr>
            </a:solidFill>
            <a:ln w="12700">
              <a:solidFill>
                <a:srgbClr val="D4382C"/>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5447872" y="2016850"/>
              <a:ext cx="66677" cy="76200"/>
            </a:xfrm>
            <a:prstGeom prst="ellipse">
              <a:avLst/>
            </a:prstGeom>
            <a:solidFill>
              <a:schemeClr val="accent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517403" y="2016850"/>
              <a:ext cx="66677" cy="76200"/>
            </a:xfrm>
            <a:prstGeom prst="ellipse">
              <a:avLst/>
            </a:prstGeom>
            <a:solidFill>
              <a:schemeClr val="accent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005490" y="2897001"/>
              <a:ext cx="66677" cy="76200"/>
            </a:xfrm>
            <a:prstGeom prst="ellipse">
              <a:avLst/>
            </a:prstGeom>
            <a:solidFill>
              <a:srgbClr val="D4382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6573543" y="5014913"/>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416615" y="5035582"/>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5414533" y="3843351"/>
              <a:ext cx="66677" cy="76200"/>
            </a:xfrm>
            <a:prstGeom prst="ellipse">
              <a:avLst/>
            </a:prstGeom>
            <a:solidFill>
              <a:srgbClr val="D4382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521334" y="3837885"/>
              <a:ext cx="66677" cy="76200"/>
            </a:xfrm>
            <a:prstGeom prst="ellipse">
              <a:avLst/>
            </a:prstGeom>
            <a:solidFill>
              <a:srgbClr val="D4382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005489" y="4341384"/>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838129" y="370516"/>
            <a:ext cx="8610600" cy="707886"/>
          </a:xfrm>
          <a:prstGeom prst="rect">
            <a:avLst/>
          </a:prstGeom>
          <a:noFill/>
        </p:spPr>
        <p:txBody>
          <a:bodyPr wrap="square" rtlCol="0">
            <a:spAutoFit/>
          </a:bodyPr>
          <a:lstStyle/>
          <a:p>
            <a:r>
              <a:rPr lang="en-US" sz="4000" b="1" dirty="0">
                <a:solidFill>
                  <a:schemeClr val="accent3">
                    <a:lumMod val="95000"/>
                    <a:lumOff val="5000"/>
                  </a:schemeClr>
                </a:solidFill>
              </a:rPr>
              <a:t>Design Criteria Simplified</a:t>
            </a:r>
          </a:p>
        </p:txBody>
      </p:sp>
      <p:sp>
        <p:nvSpPr>
          <p:cNvPr id="3" name="TextBox 2"/>
          <p:cNvSpPr txBox="1"/>
          <p:nvPr/>
        </p:nvSpPr>
        <p:spPr>
          <a:xfrm>
            <a:off x="1364033" y="5982688"/>
            <a:ext cx="4905631" cy="369332"/>
          </a:xfrm>
          <a:prstGeom prst="rect">
            <a:avLst/>
          </a:prstGeom>
          <a:noFill/>
        </p:spPr>
        <p:txBody>
          <a:bodyPr wrap="square" rtlCol="0">
            <a:spAutoFit/>
          </a:bodyPr>
          <a:lstStyle/>
          <a:p>
            <a:pPr algn="ctr"/>
            <a:r>
              <a:rPr lang="en-US" dirty="0">
                <a:solidFill>
                  <a:schemeClr val="accent3">
                    <a:lumMod val="95000"/>
                    <a:lumOff val="5000"/>
                  </a:schemeClr>
                </a:solidFill>
              </a:rPr>
              <a:t>NFPA 13D/P2904  Plan View	</a:t>
            </a:r>
          </a:p>
        </p:txBody>
      </p:sp>
      <p:sp>
        <p:nvSpPr>
          <p:cNvPr id="5" name="TextBox 4"/>
          <p:cNvSpPr txBox="1"/>
          <p:nvPr/>
        </p:nvSpPr>
        <p:spPr>
          <a:xfrm>
            <a:off x="8803640" y="5960455"/>
            <a:ext cx="3388360" cy="369332"/>
          </a:xfrm>
          <a:prstGeom prst="rect">
            <a:avLst/>
          </a:prstGeom>
          <a:noFill/>
        </p:spPr>
        <p:txBody>
          <a:bodyPr wrap="square" rtlCol="0">
            <a:spAutoFit/>
          </a:bodyPr>
          <a:lstStyle/>
          <a:p>
            <a:pPr algn="ctr"/>
            <a:r>
              <a:rPr lang="en-US" dirty="0">
                <a:solidFill>
                  <a:schemeClr val="accent3">
                    <a:lumMod val="95000"/>
                    <a:lumOff val="5000"/>
                  </a:schemeClr>
                </a:solidFill>
              </a:rPr>
              <a:t>NFPA 13R Plan View</a:t>
            </a:r>
          </a:p>
        </p:txBody>
      </p:sp>
      <p:grpSp>
        <p:nvGrpSpPr>
          <p:cNvPr id="13" name="Group 12">
            <a:extLst>
              <a:ext uri="{FF2B5EF4-FFF2-40B4-BE49-F238E27FC236}">
                <a16:creationId xmlns:a16="http://schemas.microsoft.com/office/drawing/2014/main" id="{F6D9E05B-B2A7-AE0E-63D4-CD5CDEE67825}"/>
              </a:ext>
            </a:extLst>
          </p:cNvPr>
          <p:cNvGrpSpPr/>
          <p:nvPr/>
        </p:nvGrpSpPr>
        <p:grpSpPr>
          <a:xfrm>
            <a:off x="8754532" y="1264605"/>
            <a:ext cx="3096309" cy="4672399"/>
            <a:chOff x="7747956" y="1494522"/>
            <a:chExt cx="2628900" cy="4094748"/>
          </a:xfrm>
        </p:grpSpPr>
        <p:grpSp>
          <p:nvGrpSpPr>
            <p:cNvPr id="23" name="Group 22"/>
            <p:cNvGrpSpPr/>
            <p:nvPr/>
          </p:nvGrpSpPr>
          <p:grpSpPr>
            <a:xfrm rot="10800000">
              <a:off x="7747956" y="1494522"/>
              <a:ext cx="2628900" cy="4094748"/>
              <a:chOff x="533400" y="1676401"/>
              <a:chExt cx="2514600" cy="3898231"/>
            </a:xfrm>
            <a:solidFill>
              <a:schemeClr val="accent2">
                <a:lumMod val="40000"/>
                <a:lumOff val="60000"/>
              </a:schemeClr>
            </a:solidFill>
          </p:grpSpPr>
          <p:sp>
            <p:nvSpPr>
              <p:cNvPr id="24" name="Rectangle 23"/>
              <p:cNvSpPr/>
              <p:nvPr/>
            </p:nvSpPr>
            <p:spPr>
              <a:xfrm>
                <a:off x="533400" y="1688432"/>
                <a:ext cx="2514600" cy="3886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790700" y="2819400"/>
                <a:ext cx="1257300" cy="0"/>
              </a:xfrm>
              <a:prstGeom prst="line">
                <a:avLst/>
              </a:prstGeom>
              <a:grp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90700" y="3810000"/>
                <a:ext cx="1257300" cy="0"/>
              </a:xfrm>
              <a:prstGeom prst="line">
                <a:avLst/>
              </a:prstGeom>
              <a:grp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1778668" y="1676401"/>
                <a:ext cx="12032" cy="577515"/>
              </a:xfrm>
              <a:prstGeom prst="line">
                <a:avLst/>
              </a:prstGeom>
              <a:grp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790700" y="2819400"/>
                <a:ext cx="0" cy="609600"/>
              </a:xfrm>
              <a:prstGeom prst="line">
                <a:avLst/>
              </a:prstGeom>
              <a:grp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a:off x="10020300" y="1981351"/>
              <a:ext cx="0" cy="3566357"/>
            </a:xfrm>
            <a:prstGeom prst="line">
              <a:avLst/>
            </a:prstGeom>
            <a:solidFill>
              <a:schemeClr val="accent2">
                <a:lumMod val="40000"/>
                <a:lumOff val="60000"/>
              </a:schemeClr>
            </a:solidFill>
            <a:ln w="12700">
              <a:solidFill>
                <a:srgbClr val="D4382C"/>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8337359" y="1957310"/>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flipH="1">
              <a:off x="8420100" y="1995410"/>
              <a:ext cx="1600200" cy="5466"/>
            </a:xfrm>
            <a:prstGeom prst="line">
              <a:avLst/>
            </a:prstGeom>
            <a:solidFill>
              <a:schemeClr val="accent2">
                <a:lumMod val="40000"/>
                <a:lumOff val="60000"/>
              </a:schemeClr>
            </a:solidFill>
            <a:ln w="127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8413188" y="3864976"/>
              <a:ext cx="1600200" cy="5466"/>
            </a:xfrm>
            <a:prstGeom prst="line">
              <a:avLst/>
            </a:prstGeom>
            <a:solidFill>
              <a:schemeClr val="accent2">
                <a:lumMod val="40000"/>
                <a:lumOff val="60000"/>
              </a:schemeClr>
            </a:solidFill>
            <a:ln w="127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23835" y="4941078"/>
              <a:ext cx="1600200" cy="5466"/>
            </a:xfrm>
            <a:prstGeom prst="line">
              <a:avLst/>
            </a:prstGeom>
            <a:solidFill>
              <a:schemeClr val="accent2">
                <a:lumMod val="40000"/>
                <a:lumOff val="60000"/>
              </a:schemeClr>
            </a:solidFill>
            <a:ln w="12700">
              <a:solidFill>
                <a:srgbClr val="D4382C"/>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9525461" y="1957310"/>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8425328" y="4909873"/>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9969967" y="4339914"/>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9589805" y="4898599"/>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8391522" y="3836978"/>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9494082" y="3826876"/>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9976245" y="2762828"/>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A9917D51-E6FD-6A97-A03C-3B7A4C73EB77}"/>
              </a:ext>
            </a:extLst>
          </p:cNvPr>
          <p:cNvGrpSpPr/>
          <p:nvPr/>
        </p:nvGrpSpPr>
        <p:grpSpPr>
          <a:xfrm>
            <a:off x="300815" y="1198201"/>
            <a:ext cx="3274240" cy="4799751"/>
            <a:chOff x="1611121" y="1459827"/>
            <a:chExt cx="2667000" cy="4086757"/>
          </a:xfrm>
        </p:grpSpPr>
        <p:sp>
          <p:nvSpPr>
            <p:cNvPr id="76" name="Rectangle 75"/>
            <p:cNvSpPr/>
            <p:nvPr/>
          </p:nvSpPr>
          <p:spPr>
            <a:xfrm rot="10800000">
              <a:off x="1611121" y="1464474"/>
              <a:ext cx="2667000" cy="408211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p:cNvCxnSpPr/>
            <p:nvPr/>
          </p:nvCxnSpPr>
          <p:spPr>
            <a:xfrm rot="10800000">
              <a:off x="1643983" y="4359725"/>
              <a:ext cx="13335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a:off x="1643983" y="3319187"/>
              <a:ext cx="13335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2918605" y="4656148"/>
              <a:ext cx="11006" cy="890307"/>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0800000">
              <a:off x="2977483" y="3719395"/>
              <a:ext cx="0" cy="640331"/>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2409824" y="2043113"/>
              <a:ext cx="1600200" cy="5466"/>
            </a:xfrm>
            <a:prstGeom prst="line">
              <a:avLst/>
            </a:prstGeom>
            <a:ln w="127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10024" y="2043114"/>
              <a:ext cx="0" cy="3476087"/>
            </a:xfrm>
            <a:prstGeom prst="line">
              <a:avLst/>
            </a:prstGeom>
            <a:ln w="127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2409824" y="3875985"/>
              <a:ext cx="1600200" cy="5466"/>
            </a:xfrm>
            <a:prstGeom prst="line">
              <a:avLst/>
            </a:prstGeom>
            <a:ln w="127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2409823" y="5062000"/>
              <a:ext cx="1600200" cy="5466"/>
            </a:xfrm>
            <a:prstGeom prst="line">
              <a:avLst/>
            </a:prstGeom>
            <a:ln w="12700">
              <a:solidFill>
                <a:srgbClr val="D4382C"/>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2419067" y="2016850"/>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488794" y="2016850"/>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976685" y="2897001"/>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544738" y="5014913"/>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387810" y="5035582"/>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385728" y="3843351"/>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3492529" y="3837885"/>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3976684" y="4341384"/>
              <a:ext cx="66677" cy="76200"/>
            </a:xfrm>
            <a:prstGeom prst="ellips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2994260" y="2289100"/>
              <a:ext cx="4762" cy="105397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2985674" y="1459827"/>
              <a:ext cx="4853" cy="497483"/>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73816" y="2284723"/>
              <a:ext cx="904305" cy="598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362841" y="3233782"/>
              <a:ext cx="904305" cy="598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362841" y="4176854"/>
              <a:ext cx="904305" cy="5987"/>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3375805" y="4526299"/>
              <a:ext cx="1" cy="101297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3373553" y="2750853"/>
              <a:ext cx="1" cy="101297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3397632" y="1471451"/>
              <a:ext cx="2114" cy="48585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608C3DC4-583F-1D4C-889B-C76B0F20BFBC}"/>
              </a:ext>
            </a:extLst>
          </p:cNvPr>
          <p:cNvSpPr/>
          <p:nvPr/>
        </p:nvSpPr>
        <p:spPr>
          <a:xfrm>
            <a:off x="740419" y="1354589"/>
            <a:ext cx="1132696" cy="937507"/>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3336B8-5827-69CE-5C30-358E78650098}"/>
              </a:ext>
            </a:extLst>
          </p:cNvPr>
          <p:cNvSpPr/>
          <p:nvPr/>
        </p:nvSpPr>
        <p:spPr>
          <a:xfrm>
            <a:off x="9144002" y="1264604"/>
            <a:ext cx="2419692" cy="2967249"/>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AEE9621A-88A9-B998-AA88-4BECEBE91409}"/>
              </a:ext>
            </a:extLst>
          </p:cNvPr>
          <p:cNvSpPr/>
          <p:nvPr/>
        </p:nvSpPr>
        <p:spPr>
          <a:xfrm>
            <a:off x="4094521" y="1383651"/>
            <a:ext cx="2616491" cy="937507"/>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66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5294" y="945769"/>
            <a:ext cx="8610600" cy="707886"/>
          </a:xfrm>
          <a:prstGeom prst="rect">
            <a:avLst/>
          </a:prstGeom>
          <a:noFill/>
        </p:spPr>
        <p:txBody>
          <a:bodyPr wrap="square" rtlCol="0">
            <a:spAutoFit/>
          </a:bodyPr>
          <a:lstStyle/>
          <a:p>
            <a:r>
              <a:rPr lang="en-US" sz="4000" b="1" dirty="0">
                <a:solidFill>
                  <a:schemeClr val="accent3">
                    <a:lumMod val="95000"/>
                    <a:lumOff val="5000"/>
                  </a:schemeClr>
                </a:solidFill>
              </a:rPr>
              <a:t>Design Criteria Simplified</a:t>
            </a:r>
          </a:p>
        </p:txBody>
      </p:sp>
      <p:sp>
        <p:nvSpPr>
          <p:cNvPr id="3" name="TextBox 2"/>
          <p:cNvSpPr txBox="1"/>
          <p:nvPr/>
        </p:nvSpPr>
        <p:spPr>
          <a:xfrm>
            <a:off x="-403187" y="5984472"/>
            <a:ext cx="2966663" cy="369332"/>
          </a:xfrm>
          <a:prstGeom prst="rect">
            <a:avLst/>
          </a:prstGeom>
          <a:noFill/>
        </p:spPr>
        <p:txBody>
          <a:bodyPr wrap="square" rtlCol="0">
            <a:spAutoFit/>
          </a:bodyPr>
          <a:lstStyle/>
          <a:p>
            <a:pPr algn="ctr"/>
            <a:r>
              <a:rPr lang="en-US" dirty="0">
                <a:solidFill>
                  <a:schemeClr val="accent3">
                    <a:lumMod val="95000"/>
                    <a:lumOff val="5000"/>
                  </a:schemeClr>
                </a:solidFill>
              </a:rPr>
              <a:t>NFPA 13R Plan View</a:t>
            </a:r>
          </a:p>
        </p:txBody>
      </p:sp>
      <p:sp>
        <p:nvSpPr>
          <p:cNvPr id="92" name="TextBox 91"/>
          <p:cNvSpPr txBox="1"/>
          <p:nvPr/>
        </p:nvSpPr>
        <p:spPr>
          <a:xfrm>
            <a:off x="5440594" y="2447156"/>
            <a:ext cx="5389361" cy="2985433"/>
          </a:xfrm>
          <a:prstGeom prst="rect">
            <a:avLst/>
          </a:prstGeom>
          <a:solidFill>
            <a:schemeClr val="accent2">
              <a:lumMod val="60000"/>
              <a:lumOff val="40000"/>
            </a:schemeClr>
          </a:solidFill>
          <a:ln>
            <a:solidFill>
              <a:schemeClr val="accent6">
                <a:lumMod val="60000"/>
                <a:lumOff val="40000"/>
              </a:schemeClr>
            </a:solidFill>
          </a:ln>
        </p:spPr>
        <p:txBody>
          <a:bodyPr wrap="square" rtlCol="0">
            <a:spAutoFit/>
          </a:bodyPr>
          <a:lstStyle/>
          <a:p>
            <a:pPr algn="ctr"/>
            <a:r>
              <a:rPr lang="en-US" u="sng" dirty="0">
                <a:solidFill>
                  <a:schemeClr val="accent3">
                    <a:lumMod val="95000"/>
                    <a:lumOff val="5000"/>
                  </a:schemeClr>
                </a:solidFill>
              </a:rPr>
              <a:t>Hydraulic Design</a:t>
            </a:r>
          </a:p>
          <a:p>
            <a:pPr algn="ctr"/>
            <a:endParaRPr lang="en-US" u="sng" dirty="0">
              <a:solidFill>
                <a:schemeClr val="accent3">
                  <a:lumMod val="95000"/>
                  <a:lumOff val="5000"/>
                </a:schemeClr>
              </a:solidFill>
            </a:endParaRPr>
          </a:p>
          <a:p>
            <a:pPr algn="ctr"/>
            <a:r>
              <a:rPr lang="en-US" b="1" dirty="0">
                <a:solidFill>
                  <a:schemeClr val="accent3">
                    <a:lumMod val="95000"/>
                    <a:lumOff val="5000"/>
                  </a:schemeClr>
                </a:solidFill>
              </a:rPr>
              <a:t>EXAMPLE</a:t>
            </a:r>
          </a:p>
          <a:p>
            <a:pPr algn="ctr"/>
            <a:endParaRPr lang="en-US" b="1" dirty="0">
              <a:solidFill>
                <a:schemeClr val="accent3">
                  <a:lumMod val="95000"/>
                  <a:lumOff val="5000"/>
                </a:schemeClr>
              </a:solidFill>
            </a:endParaRPr>
          </a:p>
          <a:p>
            <a:pPr marL="285750" indent="-285750">
              <a:buFont typeface="Arial" panose="020B0604020202020204" pitchFamily="34" charset="0"/>
              <a:buChar char="•"/>
            </a:pPr>
            <a:r>
              <a:rPr lang="en-US" dirty="0">
                <a:solidFill>
                  <a:schemeClr val="accent3">
                    <a:lumMod val="95000"/>
                    <a:lumOff val="5000"/>
                  </a:schemeClr>
                </a:solidFill>
              </a:rPr>
              <a:t>Four-sprinkler residential design</a:t>
            </a:r>
          </a:p>
          <a:p>
            <a:endParaRPr lang="en-US" u="sng" dirty="0">
              <a:solidFill>
                <a:schemeClr val="accent3">
                  <a:lumMod val="95000"/>
                  <a:lumOff val="5000"/>
                </a:schemeClr>
              </a:solidFill>
            </a:endParaRPr>
          </a:p>
          <a:p>
            <a:pPr marL="285750" indent="-285750">
              <a:buFont typeface="Arial" panose="020B0604020202020204" pitchFamily="34" charset="0"/>
              <a:buChar char="•"/>
            </a:pPr>
            <a:r>
              <a:rPr lang="en-US" sz="1600" dirty="0">
                <a:solidFill>
                  <a:schemeClr val="accent3">
                    <a:lumMod val="95000"/>
                    <a:lumOff val="5000"/>
                  </a:schemeClr>
                </a:solidFill>
              </a:rPr>
              <a:t>4 sprinklers, each delivers ±13 gpm </a:t>
            </a:r>
            <a:endParaRPr lang="en-US" sz="1600" baseline="30000" dirty="0">
              <a:solidFill>
                <a:schemeClr val="accent3">
                  <a:lumMod val="95000"/>
                  <a:lumOff val="5000"/>
                </a:schemeClr>
              </a:solidFill>
            </a:endParaRPr>
          </a:p>
          <a:p>
            <a:pPr marL="285750" indent="-285750">
              <a:buFont typeface="Arial" panose="020B0604020202020204" pitchFamily="34" charset="0"/>
              <a:buChar char="•"/>
            </a:pPr>
            <a:endParaRPr lang="en-US" sz="1600" dirty="0">
              <a:solidFill>
                <a:schemeClr val="accent3">
                  <a:lumMod val="95000"/>
                  <a:lumOff val="5000"/>
                </a:schemeClr>
              </a:solidFill>
            </a:endParaRPr>
          </a:p>
          <a:p>
            <a:pPr marL="285750" indent="-285750">
              <a:buFont typeface="Arial" panose="020B0604020202020204" pitchFamily="34" charset="0"/>
              <a:buChar char="•"/>
            </a:pPr>
            <a:r>
              <a:rPr lang="en-US" sz="1600" dirty="0">
                <a:solidFill>
                  <a:schemeClr val="accent3">
                    <a:lumMod val="95000"/>
                    <a:lumOff val="5000"/>
                  </a:schemeClr>
                </a:solidFill>
              </a:rPr>
              <a:t>13 gpm x 4 = 42 gpm</a:t>
            </a:r>
            <a:endParaRPr lang="en-US" sz="1600" baseline="30000" dirty="0">
              <a:solidFill>
                <a:schemeClr val="accent3">
                  <a:lumMod val="95000"/>
                  <a:lumOff val="5000"/>
                </a:schemeClr>
              </a:solidFill>
            </a:endParaRPr>
          </a:p>
          <a:p>
            <a:endParaRPr lang="en-US" sz="1600" dirty="0">
              <a:solidFill>
                <a:schemeClr val="accent3">
                  <a:lumMod val="95000"/>
                  <a:lumOff val="5000"/>
                </a:schemeClr>
              </a:solidFill>
            </a:endParaRPr>
          </a:p>
          <a:p>
            <a:pPr marL="285750" indent="-285750">
              <a:buFont typeface="Arial" panose="020B0604020202020204" pitchFamily="34" charset="0"/>
              <a:buChar char="•"/>
            </a:pPr>
            <a:r>
              <a:rPr lang="en-US" sz="1600" dirty="0">
                <a:solidFill>
                  <a:schemeClr val="accent3">
                    <a:lumMod val="95000"/>
                    <a:lumOff val="5000"/>
                  </a:schemeClr>
                </a:solidFill>
              </a:rPr>
              <a:t>System demand ± 42 gpm</a:t>
            </a:r>
            <a:endParaRPr lang="en-US" dirty="0">
              <a:solidFill>
                <a:schemeClr val="accent3">
                  <a:lumMod val="95000"/>
                  <a:lumOff val="5000"/>
                </a:schemeClr>
              </a:solidFill>
            </a:endParaRPr>
          </a:p>
        </p:txBody>
      </p:sp>
      <p:grpSp>
        <p:nvGrpSpPr>
          <p:cNvPr id="5" name="Group 4">
            <a:extLst>
              <a:ext uri="{FF2B5EF4-FFF2-40B4-BE49-F238E27FC236}">
                <a16:creationId xmlns:a16="http://schemas.microsoft.com/office/drawing/2014/main" id="{57A46D8A-E67E-6CE6-9648-AED5BA22970A}"/>
              </a:ext>
            </a:extLst>
          </p:cNvPr>
          <p:cNvGrpSpPr/>
          <p:nvPr/>
        </p:nvGrpSpPr>
        <p:grpSpPr>
          <a:xfrm>
            <a:off x="2174553" y="1893019"/>
            <a:ext cx="3044938" cy="4444011"/>
            <a:chOff x="7747956" y="1494522"/>
            <a:chExt cx="2628900" cy="4094748"/>
          </a:xfrm>
        </p:grpSpPr>
        <p:grpSp>
          <p:nvGrpSpPr>
            <p:cNvPr id="6" name="Group 5">
              <a:extLst>
                <a:ext uri="{FF2B5EF4-FFF2-40B4-BE49-F238E27FC236}">
                  <a16:creationId xmlns:a16="http://schemas.microsoft.com/office/drawing/2014/main" id="{A2F1915F-68C1-1E0D-5202-B5111192FBF0}"/>
                </a:ext>
              </a:extLst>
            </p:cNvPr>
            <p:cNvGrpSpPr/>
            <p:nvPr/>
          </p:nvGrpSpPr>
          <p:grpSpPr>
            <a:xfrm rot="10800000">
              <a:off x="7747956" y="1494522"/>
              <a:ext cx="2628900" cy="4094748"/>
              <a:chOff x="533400" y="1676401"/>
              <a:chExt cx="2514600" cy="3898231"/>
            </a:xfrm>
            <a:solidFill>
              <a:schemeClr val="accent2">
                <a:lumMod val="40000"/>
                <a:lumOff val="60000"/>
              </a:schemeClr>
            </a:solidFill>
          </p:grpSpPr>
          <p:sp>
            <p:nvSpPr>
              <p:cNvPr id="66" name="Rectangle 65">
                <a:extLst>
                  <a:ext uri="{FF2B5EF4-FFF2-40B4-BE49-F238E27FC236}">
                    <a16:creationId xmlns:a16="http://schemas.microsoft.com/office/drawing/2014/main" id="{6D82D319-B3DC-64B3-107F-9816D9EFA0FB}"/>
                  </a:ext>
                </a:extLst>
              </p:cNvPr>
              <p:cNvSpPr/>
              <p:nvPr/>
            </p:nvSpPr>
            <p:spPr>
              <a:xfrm>
                <a:off x="533400" y="1688432"/>
                <a:ext cx="2514600" cy="38862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469F6084-7192-9CB3-6009-DD72EFFB4108}"/>
                  </a:ext>
                </a:extLst>
              </p:cNvPr>
              <p:cNvCxnSpPr/>
              <p:nvPr/>
            </p:nvCxnSpPr>
            <p:spPr>
              <a:xfrm>
                <a:off x="1790700" y="2819400"/>
                <a:ext cx="1257300" cy="0"/>
              </a:xfrm>
              <a:prstGeom prst="line">
                <a:avLst/>
              </a:prstGeom>
              <a:grp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E0C7627-E680-FBDA-A035-A7404585B3BF}"/>
                  </a:ext>
                </a:extLst>
              </p:cNvPr>
              <p:cNvCxnSpPr/>
              <p:nvPr/>
            </p:nvCxnSpPr>
            <p:spPr>
              <a:xfrm>
                <a:off x="1790700" y="3810000"/>
                <a:ext cx="1257300" cy="0"/>
              </a:xfrm>
              <a:prstGeom prst="line">
                <a:avLst/>
              </a:prstGeom>
              <a:grp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43A754D-F049-F1EB-0609-61632B3AB957}"/>
                  </a:ext>
                </a:extLst>
              </p:cNvPr>
              <p:cNvCxnSpPr/>
              <p:nvPr/>
            </p:nvCxnSpPr>
            <p:spPr>
              <a:xfrm flipH="1" flipV="1">
                <a:off x="1778668" y="1676401"/>
                <a:ext cx="12032" cy="577515"/>
              </a:xfrm>
              <a:prstGeom prst="line">
                <a:avLst/>
              </a:prstGeom>
              <a:grp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3B8B930-9D17-5CA8-6B27-F31B218D4D66}"/>
                  </a:ext>
                </a:extLst>
              </p:cNvPr>
              <p:cNvCxnSpPr/>
              <p:nvPr/>
            </p:nvCxnSpPr>
            <p:spPr>
              <a:xfrm>
                <a:off x="1790700" y="2819400"/>
                <a:ext cx="0" cy="609600"/>
              </a:xfrm>
              <a:prstGeom prst="line">
                <a:avLst/>
              </a:prstGeom>
              <a:grpFill/>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432689C2-06F1-81BD-A7B0-2D3DCD542EA1}"/>
                </a:ext>
              </a:extLst>
            </p:cNvPr>
            <p:cNvCxnSpPr/>
            <p:nvPr/>
          </p:nvCxnSpPr>
          <p:spPr>
            <a:xfrm>
              <a:off x="10020300" y="1981351"/>
              <a:ext cx="0" cy="3566357"/>
            </a:xfrm>
            <a:prstGeom prst="line">
              <a:avLst/>
            </a:prstGeom>
            <a:solidFill>
              <a:schemeClr val="accent2">
                <a:lumMod val="40000"/>
                <a:lumOff val="60000"/>
              </a:schemeClr>
            </a:solidFill>
            <a:ln w="12700">
              <a:solidFill>
                <a:srgbClr val="D4382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8D47AEC-053C-EB78-7418-9128A0998841}"/>
                </a:ext>
              </a:extLst>
            </p:cNvPr>
            <p:cNvSpPr/>
            <p:nvPr/>
          </p:nvSpPr>
          <p:spPr>
            <a:xfrm>
              <a:off x="8337359" y="1957310"/>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A80EEB2-F1FC-8FE7-DA65-803ADE65D7E2}"/>
                </a:ext>
              </a:extLst>
            </p:cNvPr>
            <p:cNvCxnSpPr/>
            <p:nvPr/>
          </p:nvCxnSpPr>
          <p:spPr>
            <a:xfrm flipH="1">
              <a:off x="8420100" y="1995410"/>
              <a:ext cx="1600200" cy="5466"/>
            </a:xfrm>
            <a:prstGeom prst="line">
              <a:avLst/>
            </a:prstGeom>
            <a:solidFill>
              <a:schemeClr val="accent2">
                <a:lumMod val="40000"/>
                <a:lumOff val="60000"/>
              </a:schemeClr>
            </a:solidFill>
            <a:ln w="127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9B0E2BF-1241-D0E0-93F5-A2B59E602D98}"/>
                </a:ext>
              </a:extLst>
            </p:cNvPr>
            <p:cNvCxnSpPr/>
            <p:nvPr/>
          </p:nvCxnSpPr>
          <p:spPr>
            <a:xfrm flipH="1">
              <a:off x="8413188" y="3864976"/>
              <a:ext cx="1600200" cy="5466"/>
            </a:xfrm>
            <a:prstGeom prst="line">
              <a:avLst/>
            </a:prstGeom>
            <a:solidFill>
              <a:schemeClr val="accent2">
                <a:lumMod val="40000"/>
                <a:lumOff val="60000"/>
              </a:schemeClr>
            </a:solidFill>
            <a:ln w="12700">
              <a:solidFill>
                <a:srgbClr val="D4382C"/>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93B0CB8-0A28-94F4-5515-ABD6CBE88797}"/>
                </a:ext>
              </a:extLst>
            </p:cNvPr>
            <p:cNvCxnSpPr/>
            <p:nvPr/>
          </p:nvCxnSpPr>
          <p:spPr>
            <a:xfrm flipH="1">
              <a:off x="8423835" y="4941078"/>
              <a:ext cx="1600200" cy="5466"/>
            </a:xfrm>
            <a:prstGeom prst="line">
              <a:avLst/>
            </a:prstGeom>
            <a:solidFill>
              <a:schemeClr val="accent2">
                <a:lumMod val="40000"/>
                <a:lumOff val="60000"/>
              </a:schemeClr>
            </a:solidFill>
            <a:ln w="12700">
              <a:solidFill>
                <a:srgbClr val="D4382C"/>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C850C1B7-41E9-E352-95B6-273897A4494D}"/>
                </a:ext>
              </a:extLst>
            </p:cNvPr>
            <p:cNvSpPr/>
            <p:nvPr/>
          </p:nvSpPr>
          <p:spPr>
            <a:xfrm>
              <a:off x="9525461" y="1957310"/>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C382830-0C2A-D5B9-F340-8D84242011FE}"/>
                </a:ext>
              </a:extLst>
            </p:cNvPr>
            <p:cNvSpPr/>
            <p:nvPr/>
          </p:nvSpPr>
          <p:spPr>
            <a:xfrm>
              <a:off x="8425328" y="4909873"/>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1237690-EE5E-3A57-10A6-3125671E9ABD}"/>
                </a:ext>
              </a:extLst>
            </p:cNvPr>
            <p:cNvSpPr/>
            <p:nvPr/>
          </p:nvSpPr>
          <p:spPr>
            <a:xfrm>
              <a:off x="9969967" y="4339914"/>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800D1D8-7362-22D4-06FD-61534CA628A1}"/>
                </a:ext>
              </a:extLst>
            </p:cNvPr>
            <p:cNvSpPr/>
            <p:nvPr/>
          </p:nvSpPr>
          <p:spPr>
            <a:xfrm>
              <a:off x="9589805" y="4898599"/>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D08E153-E411-EBB0-0E2C-108D1B1DC3C2}"/>
                </a:ext>
              </a:extLst>
            </p:cNvPr>
            <p:cNvSpPr/>
            <p:nvPr/>
          </p:nvSpPr>
          <p:spPr>
            <a:xfrm>
              <a:off x="8391522" y="3836978"/>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905EB1AA-D0AD-FF03-9D19-BAB720B8038F}"/>
                </a:ext>
              </a:extLst>
            </p:cNvPr>
            <p:cNvSpPr/>
            <p:nvPr/>
          </p:nvSpPr>
          <p:spPr>
            <a:xfrm>
              <a:off x="9494082" y="3826876"/>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B21408A-85E1-CB98-F61B-390CDB3C3C91}"/>
                </a:ext>
              </a:extLst>
            </p:cNvPr>
            <p:cNvSpPr/>
            <p:nvPr/>
          </p:nvSpPr>
          <p:spPr>
            <a:xfrm>
              <a:off x="9976245" y="2762828"/>
              <a:ext cx="66677" cy="76200"/>
            </a:xfrm>
            <a:prstGeom prst="ellipse">
              <a:avLst/>
            </a:prstGeom>
            <a:solidFill>
              <a:srgbClr val="D4382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Oval 74">
            <a:extLst>
              <a:ext uri="{FF2B5EF4-FFF2-40B4-BE49-F238E27FC236}">
                <a16:creationId xmlns:a16="http://schemas.microsoft.com/office/drawing/2014/main" id="{89211666-DDF2-3B09-16D2-AE6CDB1D7BDF}"/>
              </a:ext>
            </a:extLst>
          </p:cNvPr>
          <p:cNvSpPr/>
          <p:nvPr/>
        </p:nvSpPr>
        <p:spPr>
          <a:xfrm>
            <a:off x="2593200" y="1808740"/>
            <a:ext cx="2419692" cy="2967249"/>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2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8786" y="1094553"/>
            <a:ext cx="8610600" cy="646331"/>
          </a:xfrm>
          <a:prstGeom prst="rect">
            <a:avLst/>
          </a:prstGeom>
          <a:noFill/>
        </p:spPr>
        <p:txBody>
          <a:bodyPr wrap="square" rtlCol="0">
            <a:spAutoFit/>
          </a:bodyPr>
          <a:lstStyle/>
          <a:p>
            <a:r>
              <a:rPr lang="en-US" sz="3600" b="1" dirty="0">
                <a:solidFill>
                  <a:schemeClr val="accent3">
                    <a:lumMod val="95000"/>
                    <a:lumOff val="5000"/>
                  </a:schemeClr>
                </a:solidFill>
              </a:rPr>
              <a:t>Design Criteria (Water Supply)</a:t>
            </a:r>
          </a:p>
        </p:txBody>
      </p:sp>
      <p:graphicFrame>
        <p:nvGraphicFramePr>
          <p:cNvPr id="6" name="Table 5"/>
          <p:cNvGraphicFramePr>
            <a:graphicFrameLocks noGrp="1"/>
          </p:cNvGraphicFramePr>
          <p:nvPr>
            <p:extLst>
              <p:ext uri="{D42A27DB-BD31-4B8C-83A1-F6EECF244321}">
                <p14:modId xmlns:p14="http://schemas.microsoft.com/office/powerpoint/2010/main" val="3809447303"/>
              </p:ext>
            </p:extLst>
          </p:nvPr>
        </p:nvGraphicFramePr>
        <p:xfrm>
          <a:off x="945223" y="1893012"/>
          <a:ext cx="10438544" cy="3637280"/>
        </p:xfrm>
        <a:graphic>
          <a:graphicData uri="http://schemas.openxmlformats.org/drawingml/2006/table">
            <a:tbl>
              <a:tblPr firstRow="1" bandRow="1">
                <a:tableStyleId>{21E4AEA4-8DFA-4A89-87EB-49C32662AFE0}</a:tableStyleId>
              </a:tblPr>
              <a:tblGrid>
                <a:gridCol w="2273742">
                  <a:extLst>
                    <a:ext uri="{9D8B030D-6E8A-4147-A177-3AD203B41FA5}">
                      <a16:colId xmlns:a16="http://schemas.microsoft.com/office/drawing/2014/main" val="20000"/>
                    </a:ext>
                  </a:extLst>
                </a:gridCol>
                <a:gridCol w="3203908">
                  <a:extLst>
                    <a:ext uri="{9D8B030D-6E8A-4147-A177-3AD203B41FA5}">
                      <a16:colId xmlns:a16="http://schemas.microsoft.com/office/drawing/2014/main" val="20001"/>
                    </a:ext>
                  </a:extLst>
                </a:gridCol>
                <a:gridCol w="2480447">
                  <a:extLst>
                    <a:ext uri="{9D8B030D-6E8A-4147-A177-3AD203B41FA5}">
                      <a16:colId xmlns:a16="http://schemas.microsoft.com/office/drawing/2014/main" val="20002"/>
                    </a:ext>
                  </a:extLst>
                </a:gridCol>
                <a:gridCol w="2480447">
                  <a:extLst>
                    <a:ext uri="{9D8B030D-6E8A-4147-A177-3AD203B41FA5}">
                      <a16:colId xmlns:a16="http://schemas.microsoft.com/office/drawing/2014/main" val="20003"/>
                    </a:ext>
                  </a:extLst>
                </a:gridCol>
              </a:tblGrid>
              <a:tr h="370840">
                <a:tc>
                  <a:txBody>
                    <a:bodyPr/>
                    <a:lstStyle/>
                    <a:p>
                      <a:pPr algn="ctr"/>
                      <a:r>
                        <a:rPr lang="en-US" sz="1800" dirty="0"/>
                        <a:t>Standard</a:t>
                      </a:r>
                      <a:endParaRPr lang="en-US" sz="1800" dirty="0">
                        <a:latin typeface="Auto 1 Lt LF"/>
                      </a:endParaRPr>
                    </a:p>
                  </a:txBody>
                  <a:tcPr anchor="ctr"/>
                </a:tc>
                <a:tc>
                  <a:txBody>
                    <a:bodyPr/>
                    <a:lstStyle/>
                    <a:p>
                      <a:pPr algn="ctr"/>
                      <a:r>
                        <a:rPr lang="en-US" sz="1800" b="1" dirty="0"/>
                        <a:t>Water supply Duration</a:t>
                      </a:r>
                    </a:p>
                    <a:p>
                      <a:pPr algn="ctr"/>
                      <a:r>
                        <a:rPr lang="en-US" sz="1800" b="1" dirty="0"/>
                        <a:t>(gpm/minutes)</a:t>
                      </a:r>
                      <a:endParaRPr lang="en-US" sz="1800" b="1" dirty="0">
                        <a:latin typeface="Auto 1 Lt LF"/>
                      </a:endParaRPr>
                    </a:p>
                  </a:txBody>
                  <a:tcPr/>
                </a:tc>
                <a:tc>
                  <a:txBody>
                    <a:bodyPr/>
                    <a:lstStyle/>
                    <a:p>
                      <a:pPr algn="ctr"/>
                      <a:r>
                        <a:rPr lang="en-US" sz="1800" b="1" dirty="0"/>
                        <a:t>Hose Stream Allowance</a:t>
                      </a:r>
                    </a:p>
                    <a:p>
                      <a:pPr algn="ctr"/>
                      <a:r>
                        <a:rPr lang="en-US" sz="1800" b="1" dirty="0"/>
                        <a:t>(Manual)</a:t>
                      </a:r>
                      <a:endParaRPr lang="en-US" sz="1800" b="1" dirty="0">
                        <a:latin typeface="Auto 1 Lt LF"/>
                      </a:endParaRPr>
                    </a:p>
                  </a:txBody>
                  <a:tcPr/>
                </a:tc>
                <a:tc>
                  <a:txBody>
                    <a:bodyPr/>
                    <a:lstStyle/>
                    <a:p>
                      <a:pPr algn="ctr"/>
                      <a:r>
                        <a:rPr lang="en-US" sz="1800" b="1" dirty="0"/>
                        <a:t>Total</a:t>
                      </a:r>
                      <a:r>
                        <a:rPr lang="en-US" sz="1800" b="1" baseline="0" dirty="0"/>
                        <a:t> </a:t>
                      </a:r>
                    </a:p>
                    <a:p>
                      <a:pPr algn="ctr"/>
                      <a:r>
                        <a:rPr lang="en-US" sz="1800" b="1" baseline="0" dirty="0"/>
                        <a:t>Water Supply</a:t>
                      </a:r>
                      <a:endParaRPr lang="en-US" sz="1800" b="1" dirty="0">
                        <a:latin typeface="Auto 1 Lt LF"/>
                      </a:endParaRPr>
                    </a:p>
                  </a:txBody>
                  <a:tcPr anchor="ctr"/>
                </a:tc>
                <a:extLst>
                  <a:ext uri="{0D108BD9-81ED-4DB2-BD59-A6C34878D82A}">
                    <a16:rowId xmlns:a16="http://schemas.microsoft.com/office/drawing/2014/main" val="10000"/>
                  </a:ext>
                </a:extLst>
              </a:tr>
              <a:tr h="370840">
                <a:tc>
                  <a:txBody>
                    <a:bodyPr/>
                    <a:lstStyle/>
                    <a:p>
                      <a:pPr>
                        <a:spcBef>
                          <a:spcPts val="1800"/>
                        </a:spcBef>
                        <a:spcAft>
                          <a:spcPts val="1800"/>
                        </a:spcAft>
                      </a:pPr>
                      <a:r>
                        <a:rPr lang="en-US" sz="2000" b="0" dirty="0">
                          <a:solidFill>
                            <a:schemeClr val="tx2">
                              <a:lumMod val="75000"/>
                            </a:schemeClr>
                          </a:solidFill>
                        </a:rPr>
                        <a:t>NFPA13D/P2904*</a:t>
                      </a:r>
                      <a:endParaRPr lang="en-US" sz="2000" b="0" dirty="0">
                        <a:solidFill>
                          <a:schemeClr val="tx2">
                            <a:lumMod val="75000"/>
                          </a:schemeClr>
                        </a:solidFill>
                        <a:latin typeface="Auto 1 Lt LF"/>
                      </a:endParaRPr>
                    </a:p>
                  </a:txBody>
                  <a:tcPr/>
                </a:tc>
                <a:tc>
                  <a:txBody>
                    <a:bodyPr/>
                    <a:lstStyle/>
                    <a:p>
                      <a:pPr algn="ctr"/>
                      <a:r>
                        <a:rPr lang="en-US" b="0" dirty="0">
                          <a:solidFill>
                            <a:schemeClr val="tx2">
                              <a:lumMod val="75000"/>
                            </a:schemeClr>
                          </a:solidFill>
                        </a:rPr>
                        <a:t>7-10 min</a:t>
                      </a:r>
                    </a:p>
                  </a:txBody>
                  <a:tcPr/>
                </a:tc>
                <a:tc>
                  <a:txBody>
                    <a:bodyPr/>
                    <a:lstStyle/>
                    <a:p>
                      <a:pPr algn="ctr"/>
                      <a:r>
                        <a:rPr lang="en-US" b="0" dirty="0">
                          <a:solidFill>
                            <a:schemeClr val="tx2">
                              <a:lumMod val="75000"/>
                            </a:schemeClr>
                          </a:solidFill>
                        </a:rPr>
                        <a:t>Zero</a:t>
                      </a:r>
                    </a:p>
                  </a:txBody>
                  <a:tcPr/>
                </a:tc>
                <a:tc>
                  <a:txBody>
                    <a:bodyPr/>
                    <a:lstStyle/>
                    <a:p>
                      <a:pPr algn="ctr"/>
                      <a:r>
                        <a:rPr lang="en-US" b="0" dirty="0">
                          <a:solidFill>
                            <a:schemeClr val="tx2">
                              <a:lumMod val="75000"/>
                            </a:schemeClr>
                          </a:solidFill>
                        </a:rPr>
                        <a:t>--</a:t>
                      </a:r>
                    </a:p>
                  </a:txBody>
                  <a:tcPr/>
                </a:tc>
                <a:extLst>
                  <a:ext uri="{0D108BD9-81ED-4DB2-BD59-A6C34878D82A}">
                    <a16:rowId xmlns:a16="http://schemas.microsoft.com/office/drawing/2014/main" val="10001"/>
                  </a:ext>
                </a:extLst>
              </a:tr>
              <a:tr h="370840">
                <a:tc rowSpan="2">
                  <a:txBody>
                    <a:bodyPr/>
                    <a:lstStyle/>
                    <a:p>
                      <a:pPr algn="r">
                        <a:spcAft>
                          <a:spcPts val="1800"/>
                        </a:spcAft>
                      </a:pPr>
                      <a:r>
                        <a:rPr lang="en-US" sz="2000" b="0" dirty="0">
                          <a:solidFill>
                            <a:schemeClr val="tx2">
                              <a:lumMod val="75000"/>
                            </a:schemeClr>
                          </a:solidFill>
                          <a:latin typeface="Auto 1 Lt LF"/>
                        </a:rPr>
                        <a:t>Example</a:t>
                      </a:r>
                    </a:p>
                  </a:txBody>
                  <a:tcPr anchor="ctr"/>
                </a:tc>
                <a:tc>
                  <a:txBody>
                    <a:bodyPr/>
                    <a:lstStyle/>
                    <a:p>
                      <a:pPr algn="ctr"/>
                      <a:r>
                        <a:rPr lang="en-US" b="0" dirty="0">
                          <a:solidFill>
                            <a:schemeClr val="tx2">
                              <a:lumMod val="75000"/>
                            </a:schemeClr>
                          </a:solidFill>
                        </a:rPr>
                        <a:t>13 x 1 x 7</a:t>
                      </a:r>
                    </a:p>
                  </a:txBody>
                  <a:tcPr/>
                </a:tc>
                <a:tc>
                  <a:txBody>
                    <a:bodyPr/>
                    <a:lstStyle/>
                    <a:p>
                      <a:pPr algn="ctr"/>
                      <a:r>
                        <a:rPr lang="en-US" b="0" dirty="0">
                          <a:solidFill>
                            <a:schemeClr val="tx2">
                              <a:lumMod val="75000"/>
                            </a:schemeClr>
                          </a:solidFill>
                        </a:rPr>
                        <a:t>--</a:t>
                      </a:r>
                    </a:p>
                  </a:txBody>
                  <a:tcPr/>
                </a:tc>
                <a:tc>
                  <a:txBody>
                    <a:bodyPr/>
                    <a:lstStyle/>
                    <a:p>
                      <a:pPr algn="ctr"/>
                      <a:r>
                        <a:rPr lang="en-US" b="0" dirty="0">
                          <a:solidFill>
                            <a:schemeClr val="tx2">
                              <a:lumMod val="75000"/>
                            </a:schemeClr>
                          </a:solidFill>
                        </a:rPr>
                        <a:t>91 gal.</a:t>
                      </a:r>
                    </a:p>
                  </a:txBody>
                  <a:tcPr/>
                </a:tc>
                <a:extLst>
                  <a:ext uri="{0D108BD9-81ED-4DB2-BD59-A6C34878D82A}">
                    <a16:rowId xmlns:a16="http://schemas.microsoft.com/office/drawing/2014/main" val="4015497070"/>
                  </a:ext>
                </a:extLst>
              </a:tr>
              <a:tr h="370840">
                <a:tc vMerge="1">
                  <a:txBody>
                    <a:bodyPr/>
                    <a:lstStyle/>
                    <a:p>
                      <a:pPr algn="r">
                        <a:spcAft>
                          <a:spcPts val="1800"/>
                        </a:spcAft>
                      </a:pPr>
                      <a:r>
                        <a:rPr lang="en-US" sz="2000" b="0" dirty="0">
                          <a:solidFill>
                            <a:schemeClr val="tx2">
                              <a:lumMod val="75000"/>
                            </a:schemeClr>
                          </a:solidFill>
                          <a:latin typeface="Auto 1 Lt LF"/>
                        </a:rPr>
                        <a:t>Example</a:t>
                      </a:r>
                    </a:p>
                  </a:txBody>
                  <a:tcPr/>
                </a:tc>
                <a:tc>
                  <a:txBody>
                    <a:bodyPr/>
                    <a:lstStyle/>
                    <a:p>
                      <a:pPr algn="ctr"/>
                      <a:r>
                        <a:rPr lang="en-US" b="0" dirty="0">
                          <a:solidFill>
                            <a:schemeClr val="tx2">
                              <a:lumMod val="75000"/>
                            </a:schemeClr>
                          </a:solidFill>
                        </a:rPr>
                        <a:t>13 x 2 x 10</a:t>
                      </a:r>
                    </a:p>
                  </a:txBody>
                  <a:tcPr/>
                </a:tc>
                <a:tc>
                  <a:txBody>
                    <a:bodyPr/>
                    <a:lstStyle/>
                    <a:p>
                      <a:pPr algn="ctr"/>
                      <a:r>
                        <a:rPr lang="en-US" b="0" dirty="0">
                          <a:solidFill>
                            <a:schemeClr val="tx2">
                              <a:lumMod val="75000"/>
                            </a:schemeClr>
                          </a:solidFill>
                        </a:rPr>
                        <a:t>--</a:t>
                      </a:r>
                    </a:p>
                  </a:txBody>
                  <a:tcPr/>
                </a:tc>
                <a:tc>
                  <a:txBody>
                    <a:bodyPr/>
                    <a:lstStyle/>
                    <a:p>
                      <a:pPr algn="ctr"/>
                      <a:r>
                        <a:rPr lang="en-US" b="0" dirty="0">
                          <a:solidFill>
                            <a:schemeClr val="tx2">
                              <a:lumMod val="75000"/>
                            </a:schemeClr>
                          </a:solidFill>
                        </a:rPr>
                        <a:t>260 gal.</a:t>
                      </a:r>
                    </a:p>
                  </a:txBody>
                  <a:tcPr/>
                </a:tc>
                <a:extLst>
                  <a:ext uri="{0D108BD9-81ED-4DB2-BD59-A6C34878D82A}">
                    <a16:rowId xmlns:a16="http://schemas.microsoft.com/office/drawing/2014/main" val="10002"/>
                  </a:ext>
                </a:extLst>
              </a:tr>
              <a:tr h="370840">
                <a:tc>
                  <a:txBody>
                    <a:bodyPr/>
                    <a:lstStyle/>
                    <a:p>
                      <a:pPr>
                        <a:spcAft>
                          <a:spcPts val="1800"/>
                        </a:spcAft>
                      </a:pPr>
                      <a:r>
                        <a:rPr lang="en-US" sz="2000" b="0" dirty="0">
                          <a:solidFill>
                            <a:schemeClr val="tx2">
                              <a:lumMod val="75000"/>
                            </a:schemeClr>
                          </a:solidFill>
                        </a:rPr>
                        <a:t>NFPA 13R</a:t>
                      </a:r>
                      <a:endParaRPr lang="en-US" sz="2000" b="0" dirty="0">
                        <a:solidFill>
                          <a:schemeClr val="tx2">
                            <a:lumMod val="75000"/>
                          </a:schemeClr>
                        </a:solidFill>
                        <a:latin typeface="Auto 1 Lt LF"/>
                      </a:endParaRPr>
                    </a:p>
                  </a:txBody>
                  <a:tcPr/>
                </a:tc>
                <a:tc>
                  <a:txBody>
                    <a:bodyPr/>
                    <a:lstStyle/>
                    <a:p>
                      <a:pPr algn="ctr"/>
                      <a:r>
                        <a:rPr lang="en-US" b="0" dirty="0">
                          <a:solidFill>
                            <a:schemeClr val="tx2">
                              <a:lumMod val="75000"/>
                            </a:schemeClr>
                          </a:solidFill>
                        </a:rPr>
                        <a:t>30</a:t>
                      </a:r>
                    </a:p>
                  </a:txBody>
                  <a:tcPr/>
                </a:tc>
                <a:tc>
                  <a:txBody>
                    <a:bodyPr/>
                    <a:lstStyle/>
                    <a:p>
                      <a:pPr algn="ctr"/>
                      <a:r>
                        <a:rPr lang="en-US" b="0" dirty="0">
                          <a:solidFill>
                            <a:schemeClr val="tx2">
                              <a:lumMod val="75000"/>
                            </a:schemeClr>
                          </a:solidFill>
                        </a:rPr>
                        <a:t>Zero</a:t>
                      </a:r>
                    </a:p>
                  </a:txBody>
                  <a:tcPr/>
                </a:tc>
                <a:tc>
                  <a:txBody>
                    <a:bodyPr/>
                    <a:lstStyle/>
                    <a:p>
                      <a:pPr algn="ctr"/>
                      <a:r>
                        <a:rPr lang="en-US" b="0" dirty="0">
                          <a:solidFill>
                            <a:schemeClr val="tx2">
                              <a:lumMod val="75000"/>
                            </a:schemeClr>
                          </a:solidFill>
                        </a:rPr>
                        <a:t>--</a:t>
                      </a:r>
                    </a:p>
                  </a:txBody>
                  <a:tcPr/>
                </a:tc>
                <a:extLst>
                  <a:ext uri="{0D108BD9-81ED-4DB2-BD59-A6C34878D82A}">
                    <a16:rowId xmlns:a16="http://schemas.microsoft.com/office/drawing/2014/main" val="10003"/>
                  </a:ext>
                </a:extLst>
              </a:tr>
              <a:tr h="370840">
                <a:tc>
                  <a:txBody>
                    <a:bodyPr/>
                    <a:lstStyle/>
                    <a:p>
                      <a:pPr marL="0" marR="0" lvl="0" indent="0" algn="r" defTabSz="914400" rtl="0" eaLnBrk="1" fontAlgn="auto" latinLnBrk="0" hangingPunct="1">
                        <a:lnSpc>
                          <a:spcPct val="100000"/>
                        </a:lnSpc>
                        <a:spcBef>
                          <a:spcPts val="0"/>
                        </a:spcBef>
                        <a:spcAft>
                          <a:spcPts val="1800"/>
                        </a:spcAft>
                        <a:buClrTx/>
                        <a:buSzTx/>
                        <a:buFontTx/>
                        <a:buNone/>
                        <a:tabLst/>
                        <a:defRPr/>
                      </a:pPr>
                      <a:r>
                        <a:rPr lang="en-US" sz="2000" b="0" dirty="0">
                          <a:solidFill>
                            <a:schemeClr val="tx2">
                              <a:lumMod val="75000"/>
                            </a:schemeClr>
                          </a:solidFill>
                          <a:latin typeface="Auto 1 Lt LF"/>
                        </a:rPr>
                        <a:t>Example</a:t>
                      </a:r>
                    </a:p>
                  </a:txBody>
                  <a:tcPr/>
                </a:tc>
                <a:tc>
                  <a:txBody>
                    <a:bodyPr/>
                    <a:lstStyle/>
                    <a:p>
                      <a:pPr algn="ctr"/>
                      <a:r>
                        <a:rPr lang="en-US" sz="1600" b="0" dirty="0">
                          <a:solidFill>
                            <a:schemeClr val="tx2">
                              <a:lumMod val="75000"/>
                            </a:schemeClr>
                          </a:solidFill>
                        </a:rPr>
                        <a:t>13 x 4 x 30</a:t>
                      </a:r>
                    </a:p>
                  </a:txBody>
                  <a:tcPr/>
                </a:tc>
                <a:tc>
                  <a:txBody>
                    <a:bodyPr/>
                    <a:lstStyle/>
                    <a:p>
                      <a:pPr algn="ctr"/>
                      <a:r>
                        <a:rPr lang="en-US" sz="1600" b="0" dirty="0">
                          <a:solidFill>
                            <a:schemeClr val="tx2">
                              <a:lumMod val="75000"/>
                            </a:schemeClr>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2">
                              <a:lumMod val="75000"/>
                            </a:schemeClr>
                          </a:solidFill>
                        </a:rPr>
                        <a:t>1,260 gal.</a:t>
                      </a:r>
                    </a:p>
                  </a:txBody>
                  <a:tcPr/>
                </a:tc>
                <a:extLst>
                  <a:ext uri="{0D108BD9-81ED-4DB2-BD59-A6C34878D82A}">
                    <a16:rowId xmlns:a16="http://schemas.microsoft.com/office/drawing/2014/main" val="10004"/>
                  </a:ext>
                </a:extLst>
              </a:tr>
              <a:tr h="370840">
                <a:tc>
                  <a:txBody>
                    <a:bodyPr/>
                    <a:lstStyle/>
                    <a:p>
                      <a:pPr>
                        <a:spcAft>
                          <a:spcPts val="1800"/>
                        </a:spcAft>
                      </a:pPr>
                      <a:r>
                        <a:rPr lang="en-US" sz="2000" b="0" dirty="0">
                          <a:solidFill>
                            <a:schemeClr val="tx2">
                              <a:lumMod val="75000"/>
                            </a:schemeClr>
                          </a:solidFill>
                        </a:rPr>
                        <a:t>NFPA 13</a:t>
                      </a:r>
                      <a:endParaRPr lang="en-US" sz="2000" b="0" dirty="0">
                        <a:solidFill>
                          <a:schemeClr val="tx2">
                            <a:lumMod val="75000"/>
                          </a:schemeClr>
                        </a:solidFill>
                        <a:latin typeface="Auto 1 Lt LF"/>
                      </a:endParaRPr>
                    </a:p>
                  </a:txBody>
                  <a:tcPr/>
                </a:tc>
                <a:tc>
                  <a:txBody>
                    <a:bodyPr/>
                    <a:lstStyle/>
                    <a:p>
                      <a:pPr algn="ctr"/>
                      <a:r>
                        <a:rPr lang="en-US" b="0" dirty="0">
                          <a:solidFill>
                            <a:schemeClr val="tx2">
                              <a:lumMod val="75000"/>
                            </a:schemeClr>
                          </a:solidFill>
                        </a:rPr>
                        <a:t>30-90</a:t>
                      </a:r>
                    </a:p>
                  </a:txBody>
                  <a:tcPr/>
                </a:tc>
                <a:tc>
                  <a:txBody>
                    <a:bodyPr/>
                    <a:lstStyle/>
                    <a:p>
                      <a:pPr algn="ctr"/>
                      <a:r>
                        <a:rPr lang="en-US" b="0" dirty="0">
                          <a:solidFill>
                            <a:schemeClr val="tx2">
                              <a:lumMod val="75000"/>
                            </a:schemeClr>
                          </a:solidFill>
                        </a:rPr>
                        <a:t>100-250</a:t>
                      </a:r>
                    </a:p>
                  </a:txBody>
                  <a:tcPr/>
                </a:tc>
                <a:tc>
                  <a:txBody>
                    <a:bodyPr/>
                    <a:lstStyle/>
                    <a:p>
                      <a:pPr algn="ctr"/>
                      <a:r>
                        <a:rPr lang="en-US" sz="1400" b="0" dirty="0">
                          <a:solidFill>
                            <a:schemeClr val="tx2">
                              <a:lumMod val="75000"/>
                            </a:schemeClr>
                          </a:solidFill>
                        </a:rPr>
                        <a:t>System demand + hose stream</a:t>
                      </a:r>
                    </a:p>
                  </a:txBody>
                  <a:tcPr/>
                </a:tc>
                <a:extLst>
                  <a:ext uri="{0D108BD9-81ED-4DB2-BD59-A6C34878D82A}">
                    <a16:rowId xmlns:a16="http://schemas.microsoft.com/office/drawing/2014/main" val="10005"/>
                  </a:ext>
                </a:extLst>
              </a:tr>
              <a:tr h="370840">
                <a:tc>
                  <a:txBody>
                    <a:bodyPr/>
                    <a:lstStyle/>
                    <a:p>
                      <a:pPr algn="r">
                        <a:spcAft>
                          <a:spcPts val="1800"/>
                        </a:spcAft>
                      </a:pPr>
                      <a:r>
                        <a:rPr lang="en-US" sz="2000" b="0" dirty="0">
                          <a:solidFill>
                            <a:schemeClr val="tx2">
                              <a:lumMod val="75000"/>
                            </a:schemeClr>
                          </a:solidFill>
                        </a:rPr>
                        <a:t>Example</a:t>
                      </a:r>
                      <a:endParaRPr lang="en-US" sz="2000" b="0" i="1" dirty="0">
                        <a:solidFill>
                          <a:schemeClr val="tx2">
                            <a:lumMod val="75000"/>
                          </a:schemeClr>
                        </a:solidFill>
                        <a:latin typeface="Auto 1 Lt LF"/>
                      </a:endParaRPr>
                    </a:p>
                  </a:txBody>
                  <a:tcPr/>
                </a:tc>
                <a:tc>
                  <a:txBody>
                    <a:bodyPr/>
                    <a:lstStyle/>
                    <a:p>
                      <a:pPr algn="ctr"/>
                      <a:r>
                        <a:rPr lang="en-US" b="0" dirty="0">
                          <a:solidFill>
                            <a:schemeClr val="tx2">
                              <a:lumMod val="75000"/>
                            </a:schemeClr>
                          </a:solidFill>
                        </a:rPr>
                        <a:t>60 x 252 gpm* = 15,210</a:t>
                      </a:r>
                    </a:p>
                  </a:txBody>
                  <a:tcPr/>
                </a:tc>
                <a:tc>
                  <a:txBody>
                    <a:bodyPr/>
                    <a:lstStyle/>
                    <a:p>
                      <a:pPr algn="ctr"/>
                      <a:r>
                        <a:rPr lang="en-US" b="0" dirty="0">
                          <a:solidFill>
                            <a:schemeClr val="tx2">
                              <a:lumMod val="75000"/>
                            </a:schemeClr>
                          </a:solidFill>
                        </a:rPr>
                        <a:t>60 x 250 gpm = 15,000</a:t>
                      </a:r>
                    </a:p>
                  </a:txBody>
                  <a:tcPr/>
                </a:tc>
                <a:tc>
                  <a:txBody>
                    <a:bodyPr/>
                    <a:lstStyle/>
                    <a:p>
                      <a:pPr algn="ctr"/>
                      <a:r>
                        <a:rPr lang="en-US" b="0" dirty="0">
                          <a:solidFill>
                            <a:schemeClr val="tx2">
                              <a:lumMod val="75000"/>
                            </a:schemeClr>
                          </a:solidFill>
                        </a:rPr>
                        <a:t>30,210 gal.</a:t>
                      </a:r>
                    </a:p>
                  </a:txBody>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1B8B57AA-99F5-A3BD-03EF-00EC8BDB6378}"/>
              </a:ext>
            </a:extLst>
          </p:cNvPr>
          <p:cNvSpPr txBox="1"/>
          <p:nvPr/>
        </p:nvSpPr>
        <p:spPr>
          <a:xfrm>
            <a:off x="1017142" y="5897366"/>
            <a:ext cx="5178175" cy="369332"/>
          </a:xfrm>
          <a:prstGeom prst="rect">
            <a:avLst/>
          </a:prstGeom>
          <a:noFill/>
        </p:spPr>
        <p:txBody>
          <a:bodyPr wrap="square" rtlCol="0">
            <a:spAutoFit/>
          </a:bodyPr>
          <a:lstStyle/>
          <a:p>
            <a:r>
              <a:rPr lang="en-US" dirty="0"/>
              <a:t>*Typical sprinkler demand for mercantile occupancy.</a:t>
            </a:r>
          </a:p>
        </p:txBody>
      </p:sp>
    </p:spTree>
    <p:extLst>
      <p:ext uri="{BB962C8B-B14F-4D97-AF65-F5344CB8AC3E}">
        <p14:creationId xmlns:p14="http://schemas.microsoft.com/office/powerpoint/2010/main" val="4119168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055799"/>
            <a:ext cx="10882184" cy="4023360"/>
          </a:xfrm>
        </p:spPr>
        <p:txBody>
          <a:bodyPr/>
          <a:lstStyle/>
          <a:p>
            <a:pPr marL="514350" indent="-514350">
              <a:buClr>
                <a:schemeClr val="accent2">
                  <a:lumMod val="75000"/>
                </a:schemeClr>
              </a:buClr>
              <a:buFont typeface="+mj-lt"/>
              <a:buAutoNum type="arabicPeriod"/>
            </a:pPr>
            <a:r>
              <a:rPr lang="en-US" dirty="0"/>
              <a:t>Which of the following is </a:t>
            </a:r>
            <a:r>
              <a:rPr lang="en-US" u="sng" dirty="0"/>
              <a:t>not</a:t>
            </a:r>
            <a:r>
              <a:rPr lang="en-US" dirty="0"/>
              <a:t> a residential fire sprinkler design standard?</a:t>
            </a:r>
          </a:p>
          <a:p>
            <a:pPr marL="1314450" lvl="2" indent="-514350">
              <a:spcBef>
                <a:spcPts val="600"/>
              </a:spcBef>
              <a:spcAft>
                <a:spcPts val="600"/>
              </a:spcAft>
              <a:buClr>
                <a:schemeClr val="accent2">
                  <a:lumMod val="75000"/>
                </a:schemeClr>
              </a:buClr>
              <a:buFont typeface="+mj-lt"/>
              <a:buAutoNum type="alphaLcParenR"/>
            </a:pPr>
            <a:r>
              <a:rPr lang="en-US" sz="2800" dirty="0" err="1"/>
              <a:t>NFPA</a:t>
            </a:r>
            <a:r>
              <a:rPr lang="en-US" sz="2800" dirty="0"/>
              <a:t> 13D</a:t>
            </a:r>
          </a:p>
          <a:p>
            <a:pPr marL="1314450" lvl="2" indent="-514350">
              <a:spcBef>
                <a:spcPts val="600"/>
              </a:spcBef>
              <a:spcAft>
                <a:spcPts val="600"/>
              </a:spcAft>
              <a:buClr>
                <a:schemeClr val="accent2">
                  <a:lumMod val="75000"/>
                </a:schemeClr>
              </a:buClr>
              <a:buFont typeface="+mj-lt"/>
              <a:buAutoNum type="alphaLcParenR"/>
            </a:pPr>
            <a:r>
              <a:rPr lang="en-US" sz="2800" dirty="0"/>
              <a:t>IRC P2904</a:t>
            </a:r>
          </a:p>
          <a:p>
            <a:pPr marL="1314450" lvl="2" indent="-514350">
              <a:spcBef>
                <a:spcPts val="600"/>
              </a:spcBef>
              <a:spcAft>
                <a:spcPts val="600"/>
              </a:spcAft>
              <a:buClr>
                <a:schemeClr val="accent2">
                  <a:lumMod val="75000"/>
                </a:schemeClr>
              </a:buClr>
              <a:buFont typeface="+mj-lt"/>
              <a:buAutoNum type="alphaLcParenR"/>
            </a:pPr>
            <a:r>
              <a:rPr lang="en-US" sz="2800" dirty="0" err="1"/>
              <a:t>NFPA</a:t>
            </a:r>
            <a:r>
              <a:rPr lang="en-US" sz="2800" dirty="0"/>
              <a:t> 13R</a:t>
            </a:r>
          </a:p>
          <a:p>
            <a:pPr marL="1314450" lvl="2" indent="-514350">
              <a:spcBef>
                <a:spcPts val="600"/>
              </a:spcBef>
              <a:spcAft>
                <a:spcPts val="600"/>
              </a:spcAft>
              <a:buClr>
                <a:schemeClr val="accent2">
                  <a:lumMod val="75000"/>
                </a:schemeClr>
              </a:buClr>
              <a:buFont typeface="+mj-lt"/>
              <a:buAutoNum type="alphaLcParenR"/>
            </a:pPr>
            <a:r>
              <a:rPr lang="en-US" sz="2800" dirty="0" err="1"/>
              <a:t>NFPA</a:t>
            </a:r>
            <a:r>
              <a:rPr lang="en-US" sz="2800" dirty="0"/>
              <a:t> 13</a:t>
            </a:r>
          </a:p>
          <a:p>
            <a:pPr marL="1314450" lvl="2" indent="-514350">
              <a:spcBef>
                <a:spcPts val="600"/>
              </a:spcBef>
              <a:spcAft>
                <a:spcPts val="600"/>
              </a:spcAft>
              <a:buClr>
                <a:schemeClr val="accent2">
                  <a:lumMod val="75000"/>
                </a:schemeClr>
              </a:buClr>
              <a:buFont typeface="+mj-lt"/>
              <a:buAutoNum type="alphaLcParenR"/>
            </a:pPr>
            <a:r>
              <a:rPr lang="en-US" sz="2800" dirty="0"/>
              <a:t>None of the above</a:t>
            </a:r>
          </a:p>
          <a:p>
            <a:pPr marL="914400" lvl="1" indent="-514350">
              <a:buClr>
                <a:schemeClr val="accent2">
                  <a:lumMod val="75000"/>
                </a:schemeClr>
              </a:buClr>
              <a:buFont typeface="+mj-lt"/>
              <a:buAutoNum type="arabicPeriod"/>
            </a:pPr>
            <a:endParaRPr lang="en-US" dirty="0"/>
          </a:p>
        </p:txBody>
      </p:sp>
    </p:spTree>
    <p:extLst>
      <p:ext uri="{BB962C8B-B14F-4D97-AF65-F5344CB8AC3E}">
        <p14:creationId xmlns:p14="http://schemas.microsoft.com/office/powerpoint/2010/main" val="2272760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488" y="613649"/>
            <a:ext cx="8229600" cy="1143000"/>
          </a:xfrm>
        </p:spPr>
        <p:txBody>
          <a:bodyPr>
            <a:normAutofit/>
          </a:bodyPr>
          <a:lstStyle/>
          <a:p>
            <a:r>
              <a:rPr lang="en-US" sz="3600" dirty="0">
                <a:solidFill>
                  <a:schemeClr val="accent3">
                    <a:lumMod val="95000"/>
                    <a:lumOff val="5000"/>
                  </a:schemeClr>
                </a:solidFill>
                <a:latin typeface="+mn-lt"/>
              </a:rPr>
              <a:t>A Few Words About Water Mist</a:t>
            </a:r>
          </a:p>
        </p:txBody>
      </p:sp>
      <p:sp>
        <p:nvSpPr>
          <p:cNvPr id="3" name="Content Placeholder 2"/>
          <p:cNvSpPr>
            <a:spLocks noGrp="1"/>
          </p:cNvSpPr>
          <p:nvPr>
            <p:ph idx="1"/>
          </p:nvPr>
        </p:nvSpPr>
        <p:spPr>
          <a:xfrm>
            <a:off x="3512100" y="1957645"/>
            <a:ext cx="8421334" cy="4525963"/>
          </a:xfrm>
        </p:spPr>
        <p:txBody>
          <a:bodyPr>
            <a:normAutofit/>
          </a:bodyPr>
          <a:lstStyle/>
          <a:p>
            <a:pPr marL="382588" indent="-382588">
              <a:spcAft>
                <a:spcPts val="1200"/>
              </a:spcAft>
              <a:buClr>
                <a:schemeClr val="accent2">
                  <a:lumMod val="75000"/>
                </a:schemeClr>
              </a:buClr>
              <a:buFont typeface="Courier New" panose="02070309020205020404" pitchFamily="49" charset="0"/>
              <a:buChar char="o"/>
            </a:pPr>
            <a:r>
              <a:rPr lang="en-US" sz="2800" dirty="0">
                <a:solidFill>
                  <a:schemeClr val="accent3">
                    <a:lumMod val="95000"/>
                    <a:lumOff val="5000"/>
                  </a:schemeClr>
                </a:solidFill>
              </a:rPr>
              <a:t>High-, intermediate- and low-pressure water mist systems may be proposed as an alternative to sprinklers</a:t>
            </a:r>
          </a:p>
          <a:p>
            <a:pPr marL="857250" lvl="1" indent="-382588">
              <a:spcBef>
                <a:spcPts val="1200"/>
              </a:spcBef>
              <a:spcAft>
                <a:spcPts val="1200"/>
              </a:spcAft>
              <a:buClr>
                <a:schemeClr val="accent2">
                  <a:lumMod val="75000"/>
                </a:schemeClr>
              </a:buClr>
              <a:buFont typeface="Courier New" panose="02070309020205020404" pitchFamily="49" charset="0"/>
              <a:buChar char="o"/>
            </a:pPr>
            <a:r>
              <a:rPr lang="en-US" sz="2400" dirty="0">
                <a:solidFill>
                  <a:schemeClr val="accent3">
                    <a:lumMod val="95000"/>
                    <a:lumOff val="5000"/>
                  </a:schemeClr>
                </a:solidFill>
              </a:rPr>
              <a:t>Must meet NFPA 750 </a:t>
            </a:r>
            <a:r>
              <a:rPr lang="en-US" sz="2400" i="1" dirty="0">
                <a:solidFill>
                  <a:schemeClr val="accent3">
                    <a:lumMod val="95000"/>
                    <a:lumOff val="5000"/>
                  </a:schemeClr>
                </a:solidFill>
              </a:rPr>
              <a:t>Standard on Water Mist Fire Protection Systems</a:t>
            </a:r>
          </a:p>
          <a:p>
            <a:pPr marL="857250" lvl="1" indent="-382588">
              <a:spcBef>
                <a:spcPts val="1200"/>
              </a:spcBef>
              <a:spcAft>
                <a:spcPts val="1200"/>
              </a:spcAft>
              <a:buClr>
                <a:schemeClr val="accent2">
                  <a:lumMod val="75000"/>
                </a:schemeClr>
              </a:buClr>
              <a:buFont typeface="Courier New" panose="02070309020205020404" pitchFamily="49" charset="0"/>
              <a:buChar char="o"/>
            </a:pPr>
            <a:r>
              <a:rPr lang="en-US" sz="2400" dirty="0">
                <a:solidFill>
                  <a:schemeClr val="accent3">
                    <a:lumMod val="95000"/>
                    <a:lumOff val="5000"/>
                  </a:schemeClr>
                </a:solidFill>
              </a:rPr>
              <a:t>Listed for Light and Ordinary Hazard occupancies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310" y="1834356"/>
            <a:ext cx="2022582" cy="15169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13" y="3429000"/>
            <a:ext cx="2590800" cy="2590800"/>
          </a:xfrm>
          <a:prstGeom prst="rect">
            <a:avLst/>
          </a:prstGeom>
        </p:spPr>
      </p:pic>
      <p:sp>
        <p:nvSpPr>
          <p:cNvPr id="6" name="TextBox 5"/>
          <p:cNvSpPr txBox="1"/>
          <p:nvPr/>
        </p:nvSpPr>
        <p:spPr>
          <a:xfrm>
            <a:off x="1299893" y="5863961"/>
            <a:ext cx="3417539" cy="461665"/>
          </a:xfrm>
          <a:prstGeom prst="rect">
            <a:avLst/>
          </a:prstGeom>
          <a:noFill/>
        </p:spPr>
        <p:txBody>
          <a:bodyPr wrap="square" rtlCol="0">
            <a:spAutoFit/>
          </a:bodyPr>
          <a:lstStyle/>
          <a:p>
            <a:endParaRPr lang="en-US" sz="1200" dirty="0">
              <a:solidFill>
                <a:schemeClr val="accent3">
                  <a:lumMod val="95000"/>
                  <a:lumOff val="5000"/>
                </a:schemeClr>
              </a:solidFill>
            </a:endParaRPr>
          </a:p>
          <a:p>
            <a:r>
              <a:rPr lang="en-US" sz="1200" dirty="0">
                <a:solidFill>
                  <a:schemeClr val="accent3">
                    <a:lumMod val="95000"/>
                    <a:lumOff val="5000"/>
                  </a:schemeClr>
                </a:solidFill>
              </a:rPr>
              <a:t>Courtesy: Fike.com</a:t>
            </a:r>
          </a:p>
        </p:txBody>
      </p:sp>
      <p:sp>
        <p:nvSpPr>
          <p:cNvPr id="7" name="TextBox 6"/>
          <p:cNvSpPr txBox="1"/>
          <p:nvPr/>
        </p:nvSpPr>
        <p:spPr>
          <a:xfrm rot="16200000">
            <a:off x="-940572" y="2740803"/>
            <a:ext cx="3417539" cy="461665"/>
          </a:xfrm>
          <a:prstGeom prst="rect">
            <a:avLst/>
          </a:prstGeom>
          <a:noFill/>
        </p:spPr>
        <p:txBody>
          <a:bodyPr wrap="square" rtlCol="0">
            <a:spAutoFit/>
          </a:bodyPr>
          <a:lstStyle/>
          <a:p>
            <a:endParaRPr lang="en-US" sz="1200" dirty="0">
              <a:solidFill>
                <a:schemeClr val="accent3">
                  <a:lumMod val="95000"/>
                  <a:lumOff val="5000"/>
                </a:schemeClr>
              </a:solidFill>
            </a:endParaRPr>
          </a:p>
          <a:p>
            <a:r>
              <a:rPr lang="en-US" sz="1200" dirty="0">
                <a:solidFill>
                  <a:schemeClr val="accent3">
                    <a:lumMod val="95000"/>
                    <a:lumOff val="5000"/>
                  </a:schemeClr>
                </a:solidFill>
              </a:rPr>
              <a:t>Courtesy: suppressionssystemssupport.co.uk</a:t>
            </a:r>
          </a:p>
        </p:txBody>
      </p:sp>
    </p:spTree>
    <p:extLst>
      <p:ext uri="{BB962C8B-B14F-4D97-AF65-F5344CB8AC3E}">
        <p14:creationId xmlns:p14="http://schemas.microsoft.com/office/powerpoint/2010/main" val="35320048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87465-FE69-625B-84B3-6F25941D754C}"/>
              </a:ext>
            </a:extLst>
          </p:cNvPr>
          <p:cNvSpPr>
            <a:spLocks noGrp="1"/>
          </p:cNvSpPr>
          <p:nvPr>
            <p:ph type="title"/>
          </p:nvPr>
        </p:nvSpPr>
        <p:spPr>
          <a:xfrm>
            <a:off x="457199" y="594359"/>
            <a:ext cx="3509320" cy="2286000"/>
          </a:xfrm>
        </p:spPr>
        <p:txBody>
          <a:bodyPr/>
          <a:lstStyle/>
          <a:p>
            <a:r>
              <a:rPr lang="en-US" b="1" dirty="0"/>
              <a:t>INSPECTIONS</a:t>
            </a:r>
            <a:br>
              <a:rPr lang="en-US" b="1" dirty="0"/>
            </a:br>
            <a:r>
              <a:rPr lang="en-US" b="1" dirty="0"/>
              <a:t>AND TESTS</a:t>
            </a:r>
          </a:p>
        </p:txBody>
      </p:sp>
      <p:sp>
        <p:nvSpPr>
          <p:cNvPr id="6" name="Text Placeholder 5">
            <a:extLst>
              <a:ext uri="{FF2B5EF4-FFF2-40B4-BE49-F238E27FC236}">
                <a16:creationId xmlns:a16="http://schemas.microsoft.com/office/drawing/2014/main" id="{6931251A-2B28-2B41-F1E0-85B2B90C4E49}"/>
              </a:ext>
            </a:extLst>
          </p:cNvPr>
          <p:cNvSpPr>
            <a:spLocks noGrp="1"/>
          </p:cNvSpPr>
          <p:nvPr>
            <p:ph type="body" sz="half" idx="2"/>
          </p:nvPr>
        </p:nvSpPr>
        <p:spPr/>
        <p:txBody>
          <a:bodyPr/>
          <a:lstStyle/>
          <a:p>
            <a:r>
              <a:rPr lang="en-US" b="1" dirty="0"/>
              <a:t>MODULE NO. 5</a:t>
            </a:r>
          </a:p>
        </p:txBody>
      </p:sp>
      <p:pic>
        <p:nvPicPr>
          <p:cNvPr id="10" name="Content Placeholder 9" descr="A picture containing ceiling, indoor, beam, plaster&#10;&#10;Description automatically generated">
            <a:extLst>
              <a:ext uri="{FF2B5EF4-FFF2-40B4-BE49-F238E27FC236}">
                <a16:creationId xmlns:a16="http://schemas.microsoft.com/office/drawing/2014/main" id="{037D1D36-12CB-9C1E-718F-C7BC8DD2A5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9869" y="594359"/>
            <a:ext cx="7219306" cy="5414480"/>
          </a:xfrm>
        </p:spPr>
      </p:pic>
    </p:spTree>
    <p:extLst>
      <p:ext uri="{BB962C8B-B14F-4D97-AF65-F5344CB8AC3E}">
        <p14:creationId xmlns:p14="http://schemas.microsoft.com/office/powerpoint/2010/main" val="40819721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400" dirty="0">
                <a:latin typeface="+mn-lt"/>
                <a:cs typeface="Arial" pitchFamily="34" charset="0"/>
              </a:rPr>
              <a:t>Inspections/Tests</a:t>
            </a:r>
          </a:p>
        </p:txBody>
      </p:sp>
      <p:sp>
        <p:nvSpPr>
          <p:cNvPr id="2" name="Content Placeholder 1"/>
          <p:cNvSpPr>
            <a:spLocks noGrp="1"/>
          </p:cNvSpPr>
          <p:nvPr>
            <p:ph idx="1"/>
          </p:nvPr>
        </p:nvSpPr>
        <p:spPr>
          <a:xfrm>
            <a:off x="1189465" y="1793440"/>
            <a:ext cx="8229600" cy="4830763"/>
          </a:xfrm>
        </p:spPr>
        <p:txBody>
          <a:bodyPr/>
          <a:lstStyle/>
          <a:p>
            <a:pPr marL="344488" indent="-344488">
              <a:spcBef>
                <a:spcPts val="600"/>
              </a:spcBef>
              <a:spcAft>
                <a:spcPts val="600"/>
              </a:spcAft>
              <a:buFont typeface="Courier New" panose="02070309020205020404" pitchFamily="49" charset="0"/>
              <a:buChar char="o"/>
            </a:pPr>
            <a:r>
              <a:rPr lang="en-US" dirty="0"/>
              <a:t>Pre-conceal</a:t>
            </a:r>
          </a:p>
          <a:p>
            <a:pPr marL="688975" lvl="1" indent="-344488">
              <a:spcBef>
                <a:spcPts val="600"/>
              </a:spcBef>
              <a:spcAft>
                <a:spcPts val="600"/>
              </a:spcAft>
              <a:buFont typeface="Courier New" panose="02070309020205020404" pitchFamily="49" charset="0"/>
              <a:buChar char="o"/>
            </a:pPr>
            <a:r>
              <a:rPr lang="en-US" dirty="0"/>
              <a:t>Sprinklers installed in all required areas</a:t>
            </a:r>
          </a:p>
          <a:p>
            <a:pPr marL="688975" lvl="1" indent="-344488">
              <a:spcBef>
                <a:spcPts val="600"/>
              </a:spcBef>
              <a:spcAft>
                <a:spcPts val="600"/>
              </a:spcAft>
              <a:buFont typeface="Courier New" panose="02070309020205020404" pitchFamily="49" charset="0"/>
              <a:buChar char="o"/>
            </a:pPr>
            <a:r>
              <a:rPr lang="en-US" dirty="0"/>
              <a:t>Obstructions are addressed</a:t>
            </a:r>
          </a:p>
          <a:p>
            <a:pPr marL="1146175" lvl="2" indent="-344488">
              <a:spcBef>
                <a:spcPts val="600"/>
              </a:spcBef>
              <a:spcAft>
                <a:spcPts val="600"/>
              </a:spcAft>
              <a:buFont typeface="Courier New" panose="02070309020205020404" pitchFamily="49" charset="0"/>
              <a:buChar char="o"/>
            </a:pPr>
            <a:r>
              <a:rPr lang="en-US" dirty="0"/>
              <a:t>Cabinets, fans, luminaires</a:t>
            </a:r>
          </a:p>
          <a:p>
            <a:pPr marL="688975" lvl="1" indent="-344488">
              <a:spcBef>
                <a:spcPts val="600"/>
              </a:spcBef>
              <a:spcAft>
                <a:spcPts val="600"/>
              </a:spcAft>
              <a:buFont typeface="Courier New" panose="02070309020205020404" pitchFamily="49" charset="0"/>
              <a:buChar char="o"/>
            </a:pPr>
            <a:r>
              <a:rPr lang="en-US" dirty="0"/>
              <a:t>Correct sprinklers and temperature rating</a:t>
            </a:r>
          </a:p>
          <a:p>
            <a:pPr marL="688975" lvl="1" indent="-344488">
              <a:spcBef>
                <a:spcPts val="600"/>
              </a:spcBef>
              <a:spcAft>
                <a:spcPts val="600"/>
              </a:spcAft>
              <a:buFont typeface="Courier New" panose="02070309020205020404" pitchFamily="49" charset="0"/>
              <a:buChar char="o"/>
            </a:pPr>
            <a:r>
              <a:rPr lang="en-US" dirty="0"/>
              <a:t>Pipe sizes and length are per plans or tables</a:t>
            </a:r>
          </a:p>
          <a:p>
            <a:pPr marL="688975" lvl="1" indent="-344488">
              <a:spcBef>
                <a:spcPts val="600"/>
              </a:spcBef>
              <a:spcAft>
                <a:spcPts val="600"/>
              </a:spcAft>
              <a:buFont typeface="Courier New" panose="02070309020205020404" pitchFamily="49" charset="0"/>
              <a:buChar char="o"/>
            </a:pPr>
            <a:r>
              <a:rPr lang="en-US" dirty="0"/>
              <a:t>Non-metallic pipe is listed for fire service</a:t>
            </a:r>
          </a:p>
          <a:p>
            <a:pPr marL="688975" lvl="1" indent="-344488">
              <a:spcBef>
                <a:spcPts val="600"/>
              </a:spcBef>
              <a:spcAft>
                <a:spcPts val="600"/>
              </a:spcAft>
              <a:buFont typeface="Courier New" panose="02070309020205020404" pitchFamily="49" charset="0"/>
              <a:buChar char="o"/>
            </a:pPr>
            <a:r>
              <a:rPr lang="en-US" dirty="0"/>
              <a:t>Pipe is supported per manufacturer’s requirements</a:t>
            </a:r>
          </a:p>
        </p:txBody>
      </p:sp>
    </p:spTree>
    <p:extLst>
      <p:ext uri="{BB962C8B-B14F-4D97-AF65-F5344CB8AC3E}">
        <p14:creationId xmlns:p14="http://schemas.microsoft.com/office/powerpoint/2010/main" val="10627568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400" dirty="0">
                <a:latin typeface="+mn-lt"/>
                <a:cs typeface="Arial" pitchFamily="34" charset="0"/>
              </a:rPr>
              <a:t>Inspections/Tests</a:t>
            </a:r>
          </a:p>
        </p:txBody>
      </p:sp>
      <p:sp>
        <p:nvSpPr>
          <p:cNvPr id="2" name="Content Placeholder 1"/>
          <p:cNvSpPr>
            <a:spLocks noGrp="1"/>
          </p:cNvSpPr>
          <p:nvPr>
            <p:ph idx="1"/>
          </p:nvPr>
        </p:nvSpPr>
        <p:spPr>
          <a:xfrm>
            <a:off x="1324077" y="1852576"/>
            <a:ext cx="8229600" cy="4830763"/>
          </a:xfrm>
        </p:spPr>
        <p:txBody>
          <a:bodyPr>
            <a:normAutofit/>
          </a:bodyPr>
          <a:lstStyle/>
          <a:p>
            <a:pPr marL="382588" indent="-382588">
              <a:buClr>
                <a:schemeClr val="accent2">
                  <a:lumMod val="75000"/>
                </a:schemeClr>
              </a:buClr>
              <a:buFont typeface="Courier New" panose="02070309020205020404" pitchFamily="49" charset="0"/>
              <a:buChar char="o"/>
            </a:pPr>
            <a:r>
              <a:rPr lang="en-US" dirty="0"/>
              <a:t>Final</a:t>
            </a:r>
          </a:p>
          <a:p>
            <a:pPr marL="744538" lvl="1" indent="-382588">
              <a:spcBef>
                <a:spcPts val="600"/>
              </a:spcBef>
              <a:spcAft>
                <a:spcPts val="600"/>
              </a:spcAft>
              <a:buClr>
                <a:schemeClr val="accent2">
                  <a:lumMod val="75000"/>
                </a:schemeClr>
              </a:buClr>
              <a:buFont typeface="Courier New" panose="02070309020205020404" pitchFamily="49" charset="0"/>
              <a:buChar char="o"/>
            </a:pPr>
            <a:r>
              <a:rPr lang="en-US" dirty="0"/>
              <a:t>Sprinklers not painted, damaged or hindered</a:t>
            </a:r>
          </a:p>
          <a:p>
            <a:pPr marL="744538" lvl="1" indent="-382588">
              <a:spcBef>
                <a:spcPts val="600"/>
              </a:spcBef>
              <a:spcAft>
                <a:spcPts val="600"/>
              </a:spcAft>
              <a:buClr>
                <a:schemeClr val="accent2">
                  <a:lumMod val="75000"/>
                </a:schemeClr>
              </a:buClr>
              <a:buFont typeface="Courier New" panose="02070309020205020404" pitchFamily="49" charset="0"/>
              <a:buChar char="o"/>
            </a:pPr>
            <a:r>
              <a:rPr lang="en-US" dirty="0"/>
              <a:t>Pump, if installed, starts and runs on system flow</a:t>
            </a:r>
          </a:p>
          <a:p>
            <a:pPr marL="971550" lvl="2" indent="-227013">
              <a:spcBef>
                <a:spcPts val="600"/>
              </a:spcBef>
              <a:spcAft>
                <a:spcPts val="600"/>
              </a:spcAft>
              <a:buClr>
                <a:schemeClr val="accent2">
                  <a:lumMod val="75000"/>
                </a:schemeClr>
              </a:buClr>
              <a:buFont typeface="Courier New" panose="02070309020205020404" pitchFamily="49" charset="0"/>
              <a:buChar char="o"/>
            </a:pPr>
            <a:r>
              <a:rPr lang="en-US" dirty="0"/>
              <a:t>Open test and drain assembly</a:t>
            </a:r>
          </a:p>
          <a:p>
            <a:pPr marL="744538" lvl="1" indent="-382588">
              <a:spcBef>
                <a:spcPts val="600"/>
              </a:spcBef>
              <a:spcAft>
                <a:spcPts val="600"/>
              </a:spcAft>
              <a:buClr>
                <a:schemeClr val="accent2">
                  <a:lumMod val="75000"/>
                </a:schemeClr>
              </a:buClr>
              <a:buFont typeface="Courier New" panose="02070309020205020404" pitchFamily="49" charset="0"/>
              <a:buChar char="o"/>
            </a:pPr>
            <a:r>
              <a:rPr lang="en-US" dirty="0"/>
              <a:t>Other impairments not installed</a:t>
            </a:r>
          </a:p>
          <a:p>
            <a:pPr marL="971550" lvl="2" indent="-227013">
              <a:spcBef>
                <a:spcPts val="600"/>
              </a:spcBef>
              <a:spcAft>
                <a:spcPts val="600"/>
              </a:spcAft>
              <a:buClr>
                <a:schemeClr val="accent2">
                  <a:lumMod val="75000"/>
                </a:schemeClr>
              </a:buClr>
              <a:buFont typeface="Courier New" panose="02070309020205020404" pitchFamily="49" charset="0"/>
              <a:buChar char="o"/>
            </a:pPr>
            <a:r>
              <a:rPr lang="en-US" dirty="0"/>
              <a:t>PRV, water softeners, water filters</a:t>
            </a:r>
          </a:p>
          <a:p>
            <a:pPr marL="744538" lvl="1" indent="-382588">
              <a:spcBef>
                <a:spcPts val="600"/>
              </a:spcBef>
              <a:spcAft>
                <a:spcPts val="600"/>
              </a:spcAft>
              <a:buClr>
                <a:schemeClr val="accent2">
                  <a:lumMod val="75000"/>
                </a:schemeClr>
              </a:buClr>
              <a:buFont typeface="Courier New" panose="02070309020205020404" pitchFamily="49" charset="0"/>
              <a:buChar char="o"/>
            </a:pPr>
            <a:r>
              <a:rPr lang="en-US" dirty="0"/>
              <a:t>Required signage in place for combination systems</a:t>
            </a:r>
          </a:p>
          <a:p>
            <a:pPr marL="744538" lvl="1" indent="-382588">
              <a:spcBef>
                <a:spcPts val="600"/>
              </a:spcBef>
              <a:spcAft>
                <a:spcPts val="600"/>
              </a:spcAft>
              <a:buClr>
                <a:schemeClr val="accent2">
                  <a:lumMod val="75000"/>
                </a:schemeClr>
              </a:buClr>
              <a:buFont typeface="Courier New" panose="02070309020205020404" pitchFamily="49" charset="0"/>
              <a:buChar char="o"/>
            </a:pPr>
            <a:r>
              <a:rPr lang="en-US" dirty="0"/>
              <a:t>Owner’s manual provided</a:t>
            </a:r>
          </a:p>
        </p:txBody>
      </p:sp>
    </p:spTree>
    <p:extLst>
      <p:ext uri="{BB962C8B-B14F-4D97-AF65-F5344CB8AC3E}">
        <p14:creationId xmlns:p14="http://schemas.microsoft.com/office/powerpoint/2010/main" val="25678661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2700" y="2039201"/>
            <a:ext cx="7086600" cy="4078039"/>
          </a:xfrm>
          <a:prstGeom prst="rect">
            <a:avLst/>
          </a:prstGeom>
          <a:solidFill>
            <a:srgbClr val="FF0000"/>
          </a:solidFill>
          <a:ln>
            <a:solidFill>
              <a:schemeClr val="bg1"/>
            </a:solidFill>
          </a:ln>
        </p:spPr>
        <p:txBody>
          <a:bodyPr wrap="square" rtlCol="0">
            <a:spAutoFit/>
          </a:bodyPr>
          <a:lstStyle/>
          <a:p>
            <a:pPr algn="ctr"/>
            <a:endParaRPr lang="en-US" sz="1100" b="1" dirty="0">
              <a:solidFill>
                <a:schemeClr val="bg1"/>
              </a:solidFill>
              <a:effectLst>
                <a:outerShdw blurRad="38100" dist="38100" dir="2700000" algn="tl">
                  <a:srgbClr val="000000">
                    <a:alpha val="43137"/>
                  </a:srgbClr>
                </a:outerShdw>
              </a:effectLst>
            </a:endParaRPr>
          </a:p>
          <a:p>
            <a:pPr algn="ctr"/>
            <a:r>
              <a:rPr lang="en-US" sz="2800" b="1" dirty="0">
                <a:solidFill>
                  <a:schemeClr val="bg1"/>
                </a:solidFill>
                <a:effectLst>
                  <a:outerShdw blurRad="38100" dist="38100" dir="2700000" algn="tl">
                    <a:srgbClr val="000000">
                      <a:alpha val="43137"/>
                    </a:srgbClr>
                  </a:outerShdw>
                </a:effectLst>
              </a:rPr>
              <a:t>WARNING</a:t>
            </a:r>
          </a:p>
          <a:p>
            <a:pPr algn="ctr"/>
            <a:r>
              <a:rPr lang="en-US" sz="2000" dirty="0">
                <a:solidFill>
                  <a:schemeClr val="bg1"/>
                </a:solidFill>
                <a:effectLst>
                  <a:outerShdw blurRad="38100" dist="38100" dir="2700000" algn="tl">
                    <a:srgbClr val="000000">
                      <a:alpha val="43137"/>
                    </a:srgbClr>
                  </a:outerShdw>
                </a:effectLst>
              </a:rPr>
              <a:t> </a:t>
            </a:r>
          </a:p>
          <a:p>
            <a:pPr algn="ctr"/>
            <a:r>
              <a:rPr lang="en-US" sz="2000" dirty="0">
                <a:solidFill>
                  <a:schemeClr val="bg1"/>
                </a:solidFill>
                <a:effectLst>
                  <a:outerShdw blurRad="38100" dist="38100" dir="2700000" algn="tl">
                    <a:srgbClr val="000000">
                      <a:alpha val="43137"/>
                    </a:srgbClr>
                  </a:outerShdw>
                </a:effectLst>
              </a:rPr>
              <a:t>The water system for this home supplies fire sprinklers that require certain flows and pressures to fight a fire.</a:t>
            </a:r>
          </a:p>
          <a:p>
            <a:pPr algn="ctr"/>
            <a:endParaRPr lang="en-US" sz="2000" dirty="0">
              <a:solidFill>
                <a:schemeClr val="bg1"/>
              </a:solidFill>
              <a:effectLst>
                <a:outerShdw blurRad="38100" dist="38100" dir="2700000" algn="tl">
                  <a:srgbClr val="000000">
                    <a:alpha val="43137"/>
                  </a:srgbClr>
                </a:outerShdw>
              </a:effectLst>
            </a:endParaRPr>
          </a:p>
          <a:p>
            <a:pPr algn="ctr"/>
            <a:r>
              <a:rPr lang="en-US" sz="2000" dirty="0">
                <a:solidFill>
                  <a:schemeClr val="bg1"/>
                </a:solidFill>
                <a:effectLst>
                  <a:outerShdw blurRad="38100" dist="38100" dir="2700000" algn="tl">
                    <a:srgbClr val="000000">
                      <a:alpha val="43137"/>
                    </a:srgbClr>
                  </a:outerShdw>
                </a:effectLst>
              </a:rPr>
              <a:t>Devices that restrict the flow or decrease the pressure or automatically shut off water to the sprinkler system, such as water softeners, filtration systems and automatic shutoff valves, shall not be added to this system without a review of the fire sprinkler system by a fire protection specialist  </a:t>
            </a:r>
          </a:p>
          <a:p>
            <a:pPr algn="ctr"/>
            <a:endParaRPr lang="en-US" sz="2000" dirty="0">
              <a:solidFill>
                <a:schemeClr val="bg1"/>
              </a:solidFill>
              <a:effectLst>
                <a:outerShdw blurRad="38100" dist="38100" dir="2700000" algn="tl">
                  <a:srgbClr val="000000">
                    <a:alpha val="43137"/>
                  </a:srgbClr>
                </a:outerShdw>
              </a:effectLst>
            </a:endParaRPr>
          </a:p>
          <a:p>
            <a:pPr algn="ctr"/>
            <a:r>
              <a:rPr lang="en-US" sz="2000" dirty="0">
                <a:solidFill>
                  <a:schemeClr val="bg1"/>
                </a:solidFill>
                <a:effectLst>
                  <a:outerShdw blurRad="38100" dist="38100" dir="2700000" algn="tl">
                    <a:srgbClr val="000000">
                      <a:alpha val="43137"/>
                    </a:srgbClr>
                  </a:outerShdw>
                </a:effectLst>
              </a:rPr>
              <a:t>Do not remove this sign.</a:t>
            </a:r>
          </a:p>
        </p:txBody>
      </p:sp>
      <p:sp>
        <p:nvSpPr>
          <p:cNvPr id="3" name="Title 2"/>
          <p:cNvSpPr>
            <a:spLocks noGrp="1"/>
          </p:cNvSpPr>
          <p:nvPr>
            <p:ph type="title"/>
          </p:nvPr>
        </p:nvSpPr>
        <p:spPr/>
        <p:txBody>
          <a:bodyPr>
            <a:normAutofit/>
          </a:bodyPr>
          <a:lstStyle/>
          <a:p>
            <a:r>
              <a:rPr lang="en-US" sz="4000" b="1" dirty="0"/>
              <a:t>Warning Sign: Combination</a:t>
            </a:r>
          </a:p>
        </p:txBody>
      </p:sp>
    </p:spTree>
    <p:extLst>
      <p:ext uri="{BB962C8B-B14F-4D97-AF65-F5344CB8AC3E}">
        <p14:creationId xmlns:p14="http://schemas.microsoft.com/office/powerpoint/2010/main" val="9430495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400" dirty="0">
                <a:latin typeface="+mn-lt"/>
                <a:cs typeface="Arial" pitchFamily="34" charset="0"/>
              </a:rPr>
              <a:t>Inspections/Tests</a:t>
            </a:r>
          </a:p>
        </p:txBody>
      </p:sp>
      <p:sp>
        <p:nvSpPr>
          <p:cNvPr id="2" name="Content Placeholder 1"/>
          <p:cNvSpPr>
            <a:spLocks noGrp="1"/>
          </p:cNvSpPr>
          <p:nvPr>
            <p:ph idx="1"/>
          </p:nvPr>
        </p:nvSpPr>
        <p:spPr>
          <a:xfrm>
            <a:off x="1097280" y="1883399"/>
            <a:ext cx="8229600" cy="4830763"/>
          </a:xfrm>
        </p:spPr>
        <p:txBody>
          <a:bodyPr>
            <a:normAutofit/>
          </a:bodyPr>
          <a:lstStyle/>
          <a:p>
            <a:pPr>
              <a:buFont typeface="Courier New" panose="02070309020205020404" pitchFamily="49" charset="0"/>
              <a:buChar char="o"/>
            </a:pPr>
            <a:r>
              <a:rPr lang="en-US" dirty="0"/>
              <a:t>Tests</a:t>
            </a:r>
          </a:p>
          <a:p>
            <a:pPr marL="801688" lvl="1" indent="-401638">
              <a:buFont typeface="Courier New" panose="02070309020205020404" pitchFamily="49" charset="0"/>
              <a:buChar char="o"/>
            </a:pPr>
            <a:r>
              <a:rPr lang="en-US" dirty="0"/>
              <a:t>If </a:t>
            </a:r>
            <a:r>
              <a:rPr lang="en-US" u="sng" dirty="0"/>
              <a:t>no</a:t>
            </a:r>
            <a:r>
              <a:rPr lang="en-US" dirty="0"/>
              <a:t> fire department connection</a:t>
            </a:r>
          </a:p>
          <a:p>
            <a:pPr marL="1027113" lvl="2" indent="-338138">
              <a:buFont typeface="Courier New" panose="02070309020205020404" pitchFamily="49" charset="0"/>
              <a:buChar char="o"/>
            </a:pPr>
            <a:r>
              <a:rPr lang="en-US" dirty="0"/>
              <a:t>Normal system pressure for 15 minutes, or,</a:t>
            </a:r>
          </a:p>
          <a:p>
            <a:pPr marL="1027113" lvl="2" indent="-338138">
              <a:buFont typeface="Courier New" panose="02070309020205020404" pitchFamily="49" charset="0"/>
              <a:buChar char="o"/>
            </a:pPr>
            <a:r>
              <a:rPr lang="en-US" dirty="0"/>
              <a:t>Air test at 50 psi for 15 minutes</a:t>
            </a:r>
          </a:p>
          <a:p>
            <a:pPr marL="688975" lvl="1" indent="-304800">
              <a:buFont typeface="Courier New" panose="02070309020205020404" pitchFamily="49" charset="0"/>
              <a:buChar char="o"/>
            </a:pPr>
            <a:r>
              <a:rPr lang="en-US" dirty="0"/>
              <a:t>If fire department connection installed</a:t>
            </a:r>
          </a:p>
          <a:p>
            <a:pPr marL="1027113" lvl="2" indent="-304800">
              <a:buFont typeface="Courier New" panose="02070309020205020404" pitchFamily="49" charset="0"/>
              <a:buChar char="o"/>
            </a:pPr>
            <a:r>
              <a:rPr lang="en-US" dirty="0"/>
              <a:t>200 psi for two hours taken at system low point</a:t>
            </a:r>
          </a:p>
          <a:p>
            <a:pPr marL="688975" lvl="1" indent="-304800">
              <a:buFont typeface="Courier New" panose="02070309020205020404" pitchFamily="49" charset="0"/>
              <a:buChar char="o"/>
            </a:pPr>
            <a:r>
              <a:rPr lang="en-US" dirty="0"/>
              <a:t>Standalone water supply</a:t>
            </a:r>
          </a:p>
          <a:p>
            <a:pPr marL="914400" lvl="2" indent="-225425">
              <a:buFont typeface="Courier New" panose="02070309020205020404" pitchFamily="49" charset="0"/>
              <a:buChar char="o"/>
            </a:pPr>
            <a:r>
              <a:rPr lang="en-US" dirty="0"/>
              <a:t>Pump starts automatically and runs for 10 minutes</a:t>
            </a:r>
          </a:p>
          <a:p>
            <a:pPr marL="688975" lvl="1" indent="-304800">
              <a:buFont typeface="Courier New" panose="02070309020205020404" pitchFamily="49" charset="0"/>
              <a:buChar char="o"/>
            </a:pPr>
            <a:r>
              <a:rPr lang="en-US" dirty="0"/>
              <a:t>“Bucket” test</a:t>
            </a:r>
          </a:p>
          <a:p>
            <a:pPr marL="914400" lvl="2" indent="-304800">
              <a:buFont typeface="Courier New" panose="02070309020205020404" pitchFamily="49" charset="0"/>
              <a:buChar char="o"/>
            </a:pPr>
            <a:r>
              <a:rPr lang="en-US" dirty="0"/>
              <a:t>Proprietary, not required by codes or standards</a:t>
            </a:r>
          </a:p>
        </p:txBody>
      </p:sp>
      <p:pic>
        <p:nvPicPr>
          <p:cNvPr id="5" name="Picture 4" descr="A close-up of a valve&#10;&#10;Description automatically generated with low confidence">
            <a:extLst>
              <a:ext uri="{FF2B5EF4-FFF2-40B4-BE49-F238E27FC236}">
                <a16:creationId xmlns:a16="http://schemas.microsoft.com/office/drawing/2014/main" id="{8F9C2669-7EB8-EB6C-8D9A-3DFF1107B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80269" y="2375257"/>
            <a:ext cx="4494944" cy="3371208"/>
          </a:xfrm>
          <a:prstGeom prst="rect">
            <a:avLst/>
          </a:prstGeom>
        </p:spPr>
      </p:pic>
    </p:spTree>
    <p:extLst>
      <p:ext uri="{BB962C8B-B14F-4D97-AF65-F5344CB8AC3E}">
        <p14:creationId xmlns:p14="http://schemas.microsoft.com/office/powerpoint/2010/main" val="2199756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63438-C5B7-C952-E38B-FAB4228EA371}"/>
              </a:ext>
            </a:extLst>
          </p:cNvPr>
          <p:cNvSpPr>
            <a:spLocks noGrp="1"/>
          </p:cNvSpPr>
          <p:nvPr>
            <p:ph type="title"/>
          </p:nvPr>
        </p:nvSpPr>
        <p:spPr/>
        <p:txBody>
          <a:bodyPr/>
          <a:lstStyle/>
          <a:p>
            <a:r>
              <a:rPr lang="en-US" dirty="0"/>
              <a:t>Maintenance</a:t>
            </a:r>
          </a:p>
        </p:txBody>
      </p:sp>
      <p:sp>
        <p:nvSpPr>
          <p:cNvPr id="5" name="Content Placeholder 4">
            <a:extLst>
              <a:ext uri="{FF2B5EF4-FFF2-40B4-BE49-F238E27FC236}">
                <a16:creationId xmlns:a16="http://schemas.microsoft.com/office/drawing/2014/main" id="{C7A27C7D-47CF-629E-1E02-646EB6CAB6CD}"/>
              </a:ext>
            </a:extLst>
          </p:cNvPr>
          <p:cNvSpPr>
            <a:spLocks noGrp="1"/>
          </p:cNvSpPr>
          <p:nvPr>
            <p:ph idx="1"/>
          </p:nvPr>
        </p:nvSpPr>
        <p:spPr>
          <a:xfrm>
            <a:off x="1148651" y="1737360"/>
            <a:ext cx="10058400" cy="4023360"/>
          </a:xfrm>
        </p:spPr>
        <p:txBody>
          <a:bodyPr/>
          <a:lstStyle/>
          <a:p>
            <a:pPr marL="457200" indent="-457200">
              <a:buClr>
                <a:schemeClr val="accent2">
                  <a:lumMod val="75000"/>
                </a:schemeClr>
              </a:buClr>
              <a:buFont typeface="Courier New" panose="02070309020205020404" pitchFamily="49" charset="0"/>
              <a:buChar char="o"/>
            </a:pPr>
            <a:r>
              <a:rPr lang="en-US" dirty="0"/>
              <a:t>No required by codes or standards</a:t>
            </a:r>
          </a:p>
          <a:p>
            <a:pPr marL="457200" indent="-457200">
              <a:buClr>
                <a:schemeClr val="accent2">
                  <a:lumMod val="75000"/>
                </a:schemeClr>
              </a:buClr>
              <a:buFont typeface="Courier New" panose="02070309020205020404" pitchFamily="49" charset="0"/>
              <a:buChar char="o"/>
            </a:pPr>
            <a:r>
              <a:rPr lang="en-US" dirty="0"/>
              <a:t>Main drain test</a:t>
            </a:r>
          </a:p>
        </p:txBody>
      </p:sp>
      <p:sp>
        <p:nvSpPr>
          <p:cNvPr id="2" name="Slide Number Placeholder 1">
            <a:extLst>
              <a:ext uri="{FF2B5EF4-FFF2-40B4-BE49-F238E27FC236}">
                <a16:creationId xmlns:a16="http://schemas.microsoft.com/office/drawing/2014/main" id="{E61EE1AD-E8EF-5855-7DA3-08838FFE12B9}"/>
              </a:ext>
            </a:extLst>
          </p:cNvPr>
          <p:cNvSpPr>
            <a:spLocks noGrp="1"/>
          </p:cNvSpPr>
          <p:nvPr>
            <p:ph type="sldNum" sz="quarter" idx="12"/>
          </p:nvPr>
        </p:nvSpPr>
        <p:spPr/>
        <p:txBody>
          <a:bodyPr/>
          <a:lstStyle/>
          <a:p>
            <a:fld id="{FCCC9066-DBE8-4CF8-8A1C-2EBC87DF690F}" type="slidenum">
              <a:rPr lang="en-US" smtClean="0"/>
              <a:t>96</a:t>
            </a:fld>
            <a:endParaRPr lang="en-US" dirty="0"/>
          </a:p>
        </p:txBody>
      </p:sp>
      <p:pic>
        <p:nvPicPr>
          <p:cNvPr id="3" name="Picture 2">
            <a:extLst>
              <a:ext uri="{FF2B5EF4-FFF2-40B4-BE49-F238E27FC236}">
                <a16:creationId xmlns:a16="http://schemas.microsoft.com/office/drawing/2014/main" id="{DC4A4A82-7A0A-AA7F-5140-9750F109432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252" t="14451" r="-252" b="29759"/>
          <a:stretch/>
        </p:blipFill>
        <p:spPr>
          <a:xfrm>
            <a:off x="4425493" y="2612204"/>
            <a:ext cx="7520824" cy="3148516"/>
          </a:xfrm>
          <a:prstGeom prst="rect">
            <a:avLst/>
          </a:prstGeom>
          <a:ln>
            <a:solidFill>
              <a:schemeClr val="accent2">
                <a:lumMod val="75000"/>
              </a:schemeClr>
            </a:solidFill>
          </a:ln>
        </p:spPr>
      </p:pic>
    </p:spTree>
    <p:extLst>
      <p:ext uri="{BB962C8B-B14F-4D97-AF65-F5344CB8AC3E}">
        <p14:creationId xmlns:p14="http://schemas.microsoft.com/office/powerpoint/2010/main" val="39829000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187465-FE69-625B-84B3-6F25941D754C}"/>
              </a:ext>
            </a:extLst>
          </p:cNvPr>
          <p:cNvSpPr>
            <a:spLocks noGrp="1"/>
          </p:cNvSpPr>
          <p:nvPr>
            <p:ph type="title"/>
          </p:nvPr>
        </p:nvSpPr>
        <p:spPr>
          <a:xfrm>
            <a:off x="457199" y="594359"/>
            <a:ext cx="3509320" cy="2286000"/>
          </a:xfrm>
        </p:spPr>
        <p:txBody>
          <a:bodyPr/>
          <a:lstStyle/>
          <a:p>
            <a:r>
              <a:rPr lang="en-US" b="1" dirty="0"/>
              <a:t>REVIEW AND POST-TEST</a:t>
            </a:r>
          </a:p>
        </p:txBody>
      </p:sp>
      <p:sp>
        <p:nvSpPr>
          <p:cNvPr id="6" name="Text Placeholder 5">
            <a:extLst>
              <a:ext uri="{FF2B5EF4-FFF2-40B4-BE49-F238E27FC236}">
                <a16:creationId xmlns:a16="http://schemas.microsoft.com/office/drawing/2014/main" id="{6931251A-2B28-2B41-F1E0-85B2B90C4E49}"/>
              </a:ext>
            </a:extLst>
          </p:cNvPr>
          <p:cNvSpPr>
            <a:spLocks noGrp="1"/>
          </p:cNvSpPr>
          <p:nvPr>
            <p:ph type="body" sz="half" idx="2"/>
          </p:nvPr>
        </p:nvSpPr>
        <p:spPr/>
        <p:txBody>
          <a:bodyPr/>
          <a:lstStyle/>
          <a:p>
            <a:r>
              <a:rPr lang="en-US" b="1" dirty="0"/>
              <a:t>MODULE NO.  6</a:t>
            </a:r>
          </a:p>
        </p:txBody>
      </p:sp>
      <p:pic>
        <p:nvPicPr>
          <p:cNvPr id="10" name="Content Placeholder 9" descr="Diploma roll outline">
            <a:extLst>
              <a:ext uri="{FF2B5EF4-FFF2-40B4-BE49-F238E27FC236}">
                <a16:creationId xmlns:a16="http://schemas.microsoft.com/office/drawing/2014/main" id="{6C7D9877-762A-DC83-430E-B87CC205828B}"/>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47699" y="989780"/>
            <a:ext cx="5373384" cy="5373384"/>
          </a:xfrm>
        </p:spPr>
      </p:pic>
    </p:spTree>
    <p:extLst>
      <p:ext uri="{BB962C8B-B14F-4D97-AF65-F5344CB8AC3E}">
        <p14:creationId xmlns:p14="http://schemas.microsoft.com/office/powerpoint/2010/main" val="24238573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7" name="Rectangle 3">
            <a:extLst>
              <a:ext uri="{FF2B5EF4-FFF2-40B4-BE49-F238E27FC236}">
                <a16:creationId xmlns:a16="http://schemas.microsoft.com/office/drawing/2014/main" id="{7AE13A8D-7CA2-30B0-6EBD-6B8BD569F173}"/>
              </a:ext>
            </a:extLst>
          </p:cNvPr>
          <p:cNvSpPr>
            <a:spLocks noGrp="1" noChangeArrowheads="1"/>
          </p:cNvSpPr>
          <p:nvPr>
            <p:ph idx="1"/>
          </p:nvPr>
        </p:nvSpPr>
        <p:spPr>
          <a:xfrm>
            <a:off x="1133239" y="1922790"/>
            <a:ext cx="10058400" cy="4023360"/>
          </a:xfrm>
        </p:spPr>
        <p:txBody>
          <a:bodyPr vert="horz" lIns="91440" tIns="45720" rIns="91440" bIns="45720" rtlCol="0">
            <a:normAutofit fontScale="85000" lnSpcReduction="20000"/>
          </a:bodyPr>
          <a:lstStyle/>
          <a:p>
            <a:pPr>
              <a:defRPr/>
            </a:pPr>
            <a:r>
              <a:rPr lang="en-US" altLang="en-US" sz="2800" dirty="0">
                <a:solidFill>
                  <a:schemeClr val="tx1"/>
                </a:solidFill>
              </a:rPr>
              <a:t>You should be able to:</a:t>
            </a:r>
          </a:p>
          <a:p>
            <a:pPr lvl="1">
              <a:spcBef>
                <a:spcPts val="1200"/>
              </a:spcBef>
              <a:spcAft>
                <a:spcPts val="1200"/>
              </a:spcAft>
              <a:defRPr/>
            </a:pPr>
            <a:r>
              <a:rPr lang="en-US" altLang="en-US" sz="2800" dirty="0">
                <a:solidFill>
                  <a:schemeClr val="tx1"/>
                </a:solidFill>
              </a:rPr>
              <a:t>Describe occupancy types where residential fire sprinkler designs may be installed.</a:t>
            </a:r>
          </a:p>
          <a:p>
            <a:pPr lvl="1">
              <a:spcBef>
                <a:spcPts val="1200"/>
              </a:spcBef>
              <a:spcAft>
                <a:spcPts val="1200"/>
              </a:spcAft>
              <a:defRPr/>
            </a:pPr>
            <a:r>
              <a:rPr lang="en-US" altLang="en-US" sz="2800" dirty="0">
                <a:solidFill>
                  <a:schemeClr val="tx1"/>
                </a:solidFill>
              </a:rPr>
              <a:t>List the four primary fire sprinkler design and installation standards for residential sprinkler systems.</a:t>
            </a:r>
          </a:p>
          <a:p>
            <a:pPr lvl="1">
              <a:spcBef>
                <a:spcPts val="1200"/>
              </a:spcBef>
              <a:spcAft>
                <a:spcPts val="1200"/>
              </a:spcAft>
              <a:defRPr/>
            </a:pPr>
            <a:r>
              <a:rPr lang="en-US" altLang="en-US" sz="2800" dirty="0">
                <a:solidFill>
                  <a:schemeClr val="tx1"/>
                </a:solidFill>
              </a:rPr>
              <a:t>Identify five different connection means between residential fire sprinkler systems and their water supplies.</a:t>
            </a:r>
          </a:p>
          <a:p>
            <a:pPr lvl="1">
              <a:spcBef>
                <a:spcPts val="1200"/>
              </a:spcBef>
              <a:spcAft>
                <a:spcPts val="1200"/>
              </a:spcAft>
              <a:defRPr/>
            </a:pPr>
            <a:r>
              <a:rPr lang="en-US" altLang="en-US" sz="2800" dirty="0">
                <a:solidFill>
                  <a:schemeClr val="tx1"/>
                </a:solidFill>
              </a:rPr>
              <a:t>Identify design details required for residential fire sprinklers.</a:t>
            </a:r>
          </a:p>
          <a:p>
            <a:pPr lvl="1">
              <a:spcBef>
                <a:spcPts val="1200"/>
              </a:spcBef>
              <a:spcAft>
                <a:spcPts val="1200"/>
              </a:spcAft>
              <a:defRPr/>
            </a:pPr>
            <a:r>
              <a:rPr lang="en-US" altLang="en-US" sz="2800" dirty="0">
                <a:solidFill>
                  <a:schemeClr val="tx1"/>
                </a:solidFill>
              </a:rPr>
              <a:t>Explain the required tests and inspections for residential sprinkler systems.</a:t>
            </a:r>
          </a:p>
          <a:p>
            <a:pPr lvl="1">
              <a:spcBef>
                <a:spcPts val="0"/>
              </a:spcBef>
              <a:spcAft>
                <a:spcPts val="0"/>
              </a:spcAft>
              <a:defRPr/>
            </a:pPr>
            <a:endParaRPr lang="en-US" altLang="en-US" sz="2800" dirty="0">
              <a:solidFill>
                <a:schemeClr val="tx1"/>
              </a:solidFill>
            </a:endParaRPr>
          </a:p>
          <a:p>
            <a:pPr lvl="1">
              <a:defRPr/>
            </a:pPr>
            <a:endParaRPr lang="en-US" altLang="en-US" sz="2800" dirty="0">
              <a:solidFill>
                <a:schemeClr val="tx1"/>
              </a:solidFill>
            </a:endParaRPr>
          </a:p>
          <a:p>
            <a:pPr lvl="1">
              <a:defRPr/>
            </a:pPr>
            <a:endParaRPr lang="en-US" altLang="en-US" sz="2800" dirty="0">
              <a:solidFill>
                <a:schemeClr val="tx1"/>
              </a:solidFill>
            </a:endParaRPr>
          </a:p>
        </p:txBody>
      </p:sp>
      <p:sp>
        <p:nvSpPr>
          <p:cNvPr id="2" name="Slide Number Placeholder 3">
            <a:extLst>
              <a:ext uri="{FF2B5EF4-FFF2-40B4-BE49-F238E27FC236}">
                <a16:creationId xmlns:a16="http://schemas.microsoft.com/office/drawing/2014/main" id="{87CDC64C-492A-41B0-3876-97ABAE54F176}"/>
              </a:ext>
            </a:extLst>
          </p:cNvPr>
          <p:cNvSpPr>
            <a:spLocks noGrp="1"/>
          </p:cNvSpPr>
          <p:nvPr>
            <p:ph type="sldNum" sz="quarter" idx="12"/>
          </p:nvPr>
        </p:nvSpPr>
        <p:spPr>
          <a:prstGeom prst="rect">
            <a:avLst/>
          </a:prstGeom>
        </p:spPr>
        <p:txBody>
          <a:bodyPr/>
          <a:lstStyle/>
          <a:p>
            <a:pPr>
              <a:defRPr/>
            </a:pPr>
            <a:fld id="{1A226D8D-160F-4031-B98B-888E5C0033C4}" type="slidenum">
              <a:rPr lang="en-US" altLang="en-US">
                <a:solidFill>
                  <a:schemeClr val="bg1"/>
                </a:solidFill>
              </a:rPr>
              <a:pPr>
                <a:defRPr/>
              </a:pPr>
              <a:t>98</a:t>
            </a:fld>
            <a:endParaRPr lang="en-US" altLang="en-US" dirty="0">
              <a:solidFill>
                <a:schemeClr val="bg1"/>
              </a:solidFill>
            </a:endParaRPr>
          </a:p>
        </p:txBody>
      </p:sp>
    </p:spTree>
    <p:extLst>
      <p:ext uri="{BB962C8B-B14F-4D97-AF65-F5344CB8AC3E}">
        <p14:creationId xmlns:p14="http://schemas.microsoft.com/office/powerpoint/2010/main" val="10494278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055799"/>
            <a:ext cx="10882184" cy="4023360"/>
          </a:xfrm>
        </p:spPr>
        <p:txBody>
          <a:bodyPr/>
          <a:lstStyle/>
          <a:p>
            <a:pPr marL="514350" indent="-514350">
              <a:buClr>
                <a:schemeClr val="accent2">
                  <a:lumMod val="75000"/>
                </a:schemeClr>
              </a:buClr>
              <a:buFont typeface="+mj-lt"/>
              <a:buAutoNum type="arabicPeriod"/>
            </a:pPr>
            <a:r>
              <a:rPr lang="en-US" dirty="0"/>
              <a:t>Which of the following is </a:t>
            </a:r>
            <a:r>
              <a:rPr lang="en-US" u="sng" dirty="0"/>
              <a:t>not</a:t>
            </a:r>
            <a:r>
              <a:rPr lang="en-US" dirty="0"/>
              <a:t> a residential fire sprinkler design standard?</a:t>
            </a:r>
          </a:p>
          <a:p>
            <a:pPr marL="1314450" lvl="2" indent="-514350">
              <a:spcBef>
                <a:spcPts val="600"/>
              </a:spcBef>
              <a:spcAft>
                <a:spcPts val="600"/>
              </a:spcAft>
              <a:buClr>
                <a:schemeClr val="accent2">
                  <a:lumMod val="75000"/>
                </a:schemeClr>
              </a:buClr>
              <a:buFont typeface="+mj-lt"/>
              <a:buAutoNum type="alphaLcParenR"/>
            </a:pPr>
            <a:r>
              <a:rPr lang="en-US" sz="2800" dirty="0" err="1"/>
              <a:t>NFPA</a:t>
            </a:r>
            <a:r>
              <a:rPr lang="en-US" sz="2800" dirty="0"/>
              <a:t> 13D</a:t>
            </a:r>
          </a:p>
          <a:p>
            <a:pPr marL="1314450" lvl="2" indent="-514350">
              <a:spcBef>
                <a:spcPts val="600"/>
              </a:spcBef>
              <a:spcAft>
                <a:spcPts val="600"/>
              </a:spcAft>
              <a:buClr>
                <a:schemeClr val="accent2">
                  <a:lumMod val="75000"/>
                </a:schemeClr>
              </a:buClr>
              <a:buFont typeface="+mj-lt"/>
              <a:buAutoNum type="alphaLcParenR"/>
            </a:pPr>
            <a:r>
              <a:rPr lang="en-US" sz="2800" dirty="0"/>
              <a:t>IRC P2904</a:t>
            </a:r>
          </a:p>
          <a:p>
            <a:pPr marL="1314450" lvl="2" indent="-514350">
              <a:spcBef>
                <a:spcPts val="600"/>
              </a:spcBef>
              <a:spcAft>
                <a:spcPts val="600"/>
              </a:spcAft>
              <a:buClr>
                <a:schemeClr val="accent2">
                  <a:lumMod val="75000"/>
                </a:schemeClr>
              </a:buClr>
              <a:buFont typeface="+mj-lt"/>
              <a:buAutoNum type="alphaLcParenR"/>
            </a:pPr>
            <a:r>
              <a:rPr lang="en-US" sz="2800" dirty="0" err="1"/>
              <a:t>NFPA</a:t>
            </a:r>
            <a:r>
              <a:rPr lang="en-US" sz="2800" dirty="0"/>
              <a:t> 13R</a:t>
            </a:r>
          </a:p>
          <a:p>
            <a:pPr marL="1314450" lvl="2" indent="-514350">
              <a:spcBef>
                <a:spcPts val="600"/>
              </a:spcBef>
              <a:spcAft>
                <a:spcPts val="600"/>
              </a:spcAft>
              <a:buClr>
                <a:schemeClr val="accent2">
                  <a:lumMod val="75000"/>
                </a:schemeClr>
              </a:buClr>
              <a:buFont typeface="+mj-lt"/>
              <a:buAutoNum type="alphaLcParenR"/>
            </a:pPr>
            <a:r>
              <a:rPr lang="en-US" sz="2800" dirty="0" err="1"/>
              <a:t>NFPA</a:t>
            </a:r>
            <a:r>
              <a:rPr lang="en-US" sz="2800" dirty="0"/>
              <a:t> 13</a:t>
            </a:r>
          </a:p>
          <a:p>
            <a:pPr marL="1314450" lvl="2" indent="-514350">
              <a:spcBef>
                <a:spcPts val="600"/>
              </a:spcBef>
              <a:spcAft>
                <a:spcPts val="600"/>
              </a:spcAft>
              <a:buClr>
                <a:schemeClr val="accent2">
                  <a:lumMod val="75000"/>
                </a:schemeClr>
              </a:buClr>
              <a:buFont typeface="+mj-lt"/>
              <a:buAutoNum type="alphaLcParenR"/>
            </a:pPr>
            <a:r>
              <a:rPr lang="en-US" sz="2800" dirty="0"/>
              <a:t>None of the above</a:t>
            </a:r>
          </a:p>
          <a:p>
            <a:pPr marL="914400" lvl="1" indent="-514350">
              <a:buClr>
                <a:schemeClr val="accent2">
                  <a:lumMod val="75000"/>
                </a:schemeClr>
              </a:buClr>
              <a:buFont typeface="+mj-lt"/>
              <a:buAutoNum type="arabicPeriod"/>
            </a:pPr>
            <a:endParaRPr lang="en-US" dirty="0"/>
          </a:p>
        </p:txBody>
      </p:sp>
    </p:spTree>
    <p:extLst>
      <p:ext uri="{BB962C8B-B14F-4D97-AF65-F5344CB8AC3E}">
        <p14:creationId xmlns:p14="http://schemas.microsoft.com/office/powerpoint/2010/main" val="31667548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trospect">
  <a:themeElements>
    <a:clrScheme name="Custom 1">
      <a:dk1>
        <a:sysClr val="windowText" lastClr="000000"/>
      </a:dk1>
      <a:lt1>
        <a:sysClr val="window" lastClr="FFFFFF"/>
      </a:lt1>
      <a:dk2>
        <a:srgbClr val="44546A"/>
      </a:dk2>
      <a:lt2>
        <a:srgbClr val="E7E6E6"/>
      </a:lt2>
      <a:accent1>
        <a:srgbClr val="C00000"/>
      </a:accent1>
      <a:accent2>
        <a:srgbClr val="C490AA"/>
      </a:accent2>
      <a:accent3>
        <a:srgbClr val="000000"/>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Defying Gravity - Part One - Forces^J Loads and Threats" id="{D8D07121-5576-4656-A1BF-CD53ABC8A4DF}" vid="{480DD27A-C4DC-4D4B-86B3-9775325DAA63}"/>
    </a:ext>
  </a:extLst>
</a:theme>
</file>

<file path=ppt/theme/theme2.xml><?xml version="1.0" encoding="utf-8"?>
<a:theme xmlns:a="http://schemas.openxmlformats.org/drawingml/2006/main" name="2_Retrospect">
  <a:themeElements>
    <a:clrScheme name="Custom 1">
      <a:dk1>
        <a:sysClr val="windowText" lastClr="000000"/>
      </a:dk1>
      <a:lt1>
        <a:sysClr val="window" lastClr="FFFFFF"/>
      </a:lt1>
      <a:dk2>
        <a:srgbClr val="44546A"/>
      </a:dk2>
      <a:lt2>
        <a:srgbClr val="E7E6E6"/>
      </a:lt2>
      <a:accent1>
        <a:srgbClr val="C00000"/>
      </a:accent1>
      <a:accent2>
        <a:srgbClr val="C490AA"/>
      </a:accent2>
      <a:accent3>
        <a:srgbClr val="000000"/>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Defying Gravity - Part One - Forces^J Loads and Threats" id="{D8D07121-5576-4656-A1BF-CD53ABC8A4DF}" vid="{480DD27A-C4DC-4D4B-86B3-9775325DAA63}"/>
    </a:ext>
  </a:extLst>
</a:theme>
</file>

<file path=ppt/theme/theme3.xml><?xml version="1.0" encoding="utf-8"?>
<a:theme xmlns:a="http://schemas.openxmlformats.org/drawingml/2006/main" name="1_Retrospect">
  <a:themeElements>
    <a:clrScheme name="Custom 1">
      <a:dk1>
        <a:sysClr val="windowText" lastClr="000000"/>
      </a:dk1>
      <a:lt1>
        <a:sysClr val="window" lastClr="FFFFFF"/>
      </a:lt1>
      <a:dk2>
        <a:srgbClr val="44546A"/>
      </a:dk2>
      <a:lt2>
        <a:srgbClr val="E7E6E6"/>
      </a:lt2>
      <a:accent1>
        <a:srgbClr val="C00000"/>
      </a:accent1>
      <a:accent2>
        <a:srgbClr val="C490AA"/>
      </a:accent2>
      <a:accent3>
        <a:srgbClr val="000000"/>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Defying Gravity - Part One - Forces^J Loads and Threats" id="{D8D07121-5576-4656-A1BF-CD53ABC8A4DF}" vid="{6E933DC2-9352-4508-A5B5-FFAE6CC205AB}"/>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ying Gravity - Part One - Forces^J Loads and Threats" id="{D8D07121-5576-4656-A1BF-CD53ABC8A4DF}" vid="{A0ED394F-B890-44B5-8950-B9E19E0FAA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Maine DPM</Template>
  <TotalTime>4127</TotalTime>
  <Words>5594</Words>
  <Application>Microsoft Office PowerPoint</Application>
  <PresentationFormat>Widescreen</PresentationFormat>
  <Paragraphs>1024</Paragraphs>
  <Slides>109</Slides>
  <Notes>35</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109</vt:i4>
      </vt:variant>
    </vt:vector>
  </HeadingPairs>
  <TitlesOfParts>
    <vt:vector size="122" baseType="lpstr">
      <vt:lpstr>Arial</vt:lpstr>
      <vt:lpstr>Auto 1 Lt LF</vt:lpstr>
      <vt:lpstr>Calibri</vt:lpstr>
      <vt:lpstr>Calibri Light</vt:lpstr>
      <vt:lpstr>Courier New</vt:lpstr>
      <vt:lpstr>Garamond</vt:lpstr>
      <vt:lpstr>Gill Sans MT</vt:lpstr>
      <vt:lpstr>Times New Roman</vt:lpstr>
      <vt:lpstr>Wingdings</vt:lpstr>
      <vt:lpstr>Retrospect</vt:lpstr>
      <vt:lpstr>2_Retrospect</vt:lpstr>
      <vt:lpstr>1_Retrospect</vt:lpstr>
      <vt:lpstr>Custom Design</vt:lpstr>
      <vt:lpstr>     Residential Fire Sprinklers  for Code Officials  </vt:lpstr>
      <vt:lpstr>PowerPoint Presentation</vt:lpstr>
      <vt:lpstr>PowerPoint Presentation</vt:lpstr>
      <vt:lpstr>PowerPoint Presentation</vt:lpstr>
      <vt:lpstr>PowerPoint Presentation</vt:lpstr>
      <vt:lpstr>Tomorrow</vt:lpstr>
      <vt:lpstr>PowerPoint Presentation</vt:lpstr>
      <vt:lpstr>PRE-TEST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AND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Sprinkler Design Standards</vt:lpstr>
      <vt:lpstr>SYSTEM DESIGN CRITERIA</vt:lpstr>
      <vt:lpstr>PowerPoint Presentation</vt:lpstr>
      <vt:lpstr>NFPA 13 Residential Omissions</vt:lpstr>
      <vt:lpstr>PowerPoint Presentation</vt:lpstr>
      <vt:lpstr>Statistics and Markets</vt:lpstr>
      <vt:lpstr>PowerPoint Presentation</vt:lpstr>
      <vt:lpstr>PowerPoint Presentation</vt:lpstr>
      <vt:lpstr>PowerPoint Presentation</vt:lpstr>
      <vt:lpstr>WATER SUPPLIES</vt:lpstr>
      <vt:lpstr>Water Supply Options</vt:lpstr>
      <vt:lpstr>Water Supply Options</vt:lpstr>
      <vt:lpstr>13D/13R Preferred Municipal Connection</vt:lpstr>
      <vt:lpstr>Alternative No. 1</vt:lpstr>
      <vt:lpstr>Alternate No. 2</vt:lpstr>
      <vt:lpstr>The Real Thing</vt:lpstr>
      <vt:lpstr>Cross-connection Control</vt:lpstr>
      <vt:lpstr>Water Meters/Backflow</vt:lpstr>
      <vt:lpstr>Meter Influence (Sample)</vt:lpstr>
      <vt:lpstr>Meter (Sample)</vt:lpstr>
      <vt:lpstr>Non-pressurized Tank</vt:lpstr>
      <vt:lpstr>PowerPoint Presentation</vt:lpstr>
      <vt:lpstr>Private Well</vt:lpstr>
      <vt:lpstr>Combined Well / Storage</vt:lpstr>
      <vt:lpstr>Pressure Tank</vt:lpstr>
      <vt:lpstr>Stored Water Supplies</vt:lpstr>
      <vt:lpstr>DETAILED DESIGN</vt:lpstr>
      <vt:lpstr>System Types</vt:lpstr>
      <vt:lpstr>System Types (cont’d)</vt:lpstr>
      <vt:lpstr>System Layouts</vt:lpstr>
      <vt:lpstr>System Layouts</vt:lpstr>
      <vt:lpstr>Network or Multipurpose</vt:lpstr>
      <vt:lpstr>Network/Multipurpose System</vt:lpstr>
      <vt:lpstr>Anti-Freeze Systems</vt:lpstr>
      <vt:lpstr> System Components</vt:lpstr>
      <vt:lpstr>Sprinkler Pipe</vt:lpstr>
      <vt:lpstr>Black Iron Or Steel</vt:lpstr>
      <vt:lpstr>Copper</vt:lpstr>
      <vt:lpstr>Chlorinated Polyvinyl Chloride</vt:lpstr>
      <vt:lpstr>CPVC (cont’d)</vt:lpstr>
      <vt:lpstr>Exposed Installations</vt:lpstr>
      <vt:lpstr>Cross-linked Polyethylene</vt:lpstr>
      <vt:lpstr>Pipe Hangers</vt:lpstr>
      <vt:lpstr>Hanger Spacing</vt:lpstr>
      <vt:lpstr>Control Valves </vt:lpstr>
      <vt:lpstr>Drain /Test Apparatus</vt:lpstr>
      <vt:lpstr>Pressure Gauges</vt:lpstr>
      <vt:lpstr>Supervisory/Waterflow</vt:lpstr>
      <vt:lpstr>Alarm</vt:lpstr>
      <vt:lpstr>Fire Department Connection</vt:lpstr>
      <vt:lpstr>Residential Sprinklers</vt:lpstr>
      <vt:lpstr>Response Time Index (RTI)</vt:lpstr>
      <vt:lpstr>Water Distribution Pattern</vt:lpstr>
      <vt:lpstr>Sprinkler Id Number (SIN)</vt:lpstr>
      <vt:lpstr>Placement Details</vt:lpstr>
      <vt:lpstr>Intermediate Temperature (175 To 225 °F)</vt:lpstr>
      <vt:lpstr>Hydraulic Design </vt:lpstr>
      <vt:lpstr>PowerPoint Presentation</vt:lpstr>
      <vt:lpstr>Flow Rates</vt:lpstr>
      <vt:lpstr>0.05 gpm/sq. ft </vt:lpstr>
      <vt:lpstr>PowerPoint Presentation</vt:lpstr>
      <vt:lpstr>PowerPoint Presentation</vt:lpstr>
      <vt:lpstr>PowerPoint Presentation</vt:lpstr>
      <vt:lpstr>A Few Words About Water Mist</vt:lpstr>
      <vt:lpstr>INSPECTIONS AND TESTS</vt:lpstr>
      <vt:lpstr>Inspections/Tests</vt:lpstr>
      <vt:lpstr>Inspections/Tests</vt:lpstr>
      <vt:lpstr>Warning Sign: Combination</vt:lpstr>
      <vt:lpstr>Inspections/Tests</vt:lpstr>
      <vt:lpstr>Maintenance</vt:lpstr>
      <vt:lpstr>REVIEW AND POST-TEST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Questions/Comments?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Residential Sprinklers  for Code Officials </dc:title>
  <dc:creator>Rob Neale</dc:creator>
  <cp:lastModifiedBy>Rob Neale</cp:lastModifiedBy>
  <cp:revision>7</cp:revision>
  <dcterms:created xsi:type="dcterms:W3CDTF">2023-03-11T16:03:43Z</dcterms:created>
  <dcterms:modified xsi:type="dcterms:W3CDTF">2023-05-04T18:21:41Z</dcterms:modified>
</cp:coreProperties>
</file>