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5"/>
  </p:notesMasterIdLst>
  <p:handoutMasterIdLst>
    <p:handoutMasterId r:id="rId216"/>
  </p:handoutMasterIdLst>
  <p:sldIdLst>
    <p:sldId id="258" r:id="rId2"/>
    <p:sldId id="259" r:id="rId3"/>
    <p:sldId id="261" r:id="rId4"/>
    <p:sldId id="262" r:id="rId5"/>
    <p:sldId id="925" r:id="rId6"/>
    <p:sldId id="937" r:id="rId7"/>
    <p:sldId id="271" r:id="rId8"/>
    <p:sldId id="948" r:id="rId9"/>
    <p:sldId id="964" r:id="rId10"/>
    <p:sldId id="874" r:id="rId11"/>
    <p:sldId id="278" r:id="rId12"/>
    <p:sldId id="279" r:id="rId13"/>
    <p:sldId id="286" r:id="rId14"/>
    <p:sldId id="288" r:id="rId15"/>
    <p:sldId id="873" r:id="rId16"/>
    <p:sldId id="289" r:id="rId17"/>
    <p:sldId id="291" r:id="rId18"/>
    <p:sldId id="292" r:id="rId19"/>
    <p:sldId id="297" r:id="rId20"/>
    <p:sldId id="293" r:id="rId21"/>
    <p:sldId id="299" r:id="rId22"/>
    <p:sldId id="302" r:id="rId23"/>
    <p:sldId id="301" r:id="rId24"/>
    <p:sldId id="295" r:id="rId25"/>
    <p:sldId id="298" r:id="rId26"/>
    <p:sldId id="319" r:id="rId27"/>
    <p:sldId id="318" r:id="rId28"/>
    <p:sldId id="317" r:id="rId29"/>
    <p:sldId id="1138" r:id="rId30"/>
    <p:sldId id="304" r:id="rId31"/>
    <p:sldId id="320" r:id="rId32"/>
    <p:sldId id="305" r:id="rId33"/>
    <p:sldId id="306" r:id="rId34"/>
    <p:sldId id="307" r:id="rId35"/>
    <p:sldId id="308" r:id="rId36"/>
    <p:sldId id="322" r:id="rId37"/>
    <p:sldId id="310" r:id="rId38"/>
    <p:sldId id="311" r:id="rId39"/>
    <p:sldId id="312" r:id="rId40"/>
    <p:sldId id="314" r:id="rId41"/>
    <p:sldId id="831" r:id="rId42"/>
    <p:sldId id="1108" r:id="rId43"/>
    <p:sldId id="1109" r:id="rId44"/>
    <p:sldId id="1145" r:id="rId45"/>
    <p:sldId id="324" r:id="rId46"/>
    <p:sldId id="325" r:id="rId47"/>
    <p:sldId id="832" r:id="rId48"/>
    <p:sldId id="833" r:id="rId49"/>
    <p:sldId id="834" r:id="rId50"/>
    <p:sldId id="315" r:id="rId51"/>
    <p:sldId id="649" r:id="rId52"/>
    <p:sldId id="650" r:id="rId53"/>
    <p:sldId id="331" r:id="rId54"/>
    <p:sldId id="327" r:id="rId55"/>
    <p:sldId id="837" r:id="rId56"/>
    <p:sldId id="887" r:id="rId57"/>
    <p:sldId id="648" r:id="rId58"/>
    <p:sldId id="653" r:id="rId59"/>
    <p:sldId id="646" r:id="rId60"/>
    <p:sldId id="841" r:id="rId61"/>
    <p:sldId id="348" r:id="rId62"/>
    <p:sldId id="350" r:id="rId63"/>
    <p:sldId id="340" r:id="rId64"/>
    <p:sldId id="913" r:id="rId65"/>
    <p:sldId id="351" r:id="rId66"/>
    <p:sldId id="352" r:id="rId67"/>
    <p:sldId id="353" r:id="rId68"/>
    <p:sldId id="354" r:id="rId69"/>
    <p:sldId id="362" r:id="rId70"/>
    <p:sldId id="333" r:id="rId71"/>
    <p:sldId id="355" r:id="rId72"/>
    <p:sldId id="316" r:id="rId73"/>
    <p:sldId id="651" r:id="rId74"/>
    <p:sldId id="381" r:id="rId75"/>
    <p:sldId id="379" r:id="rId76"/>
    <p:sldId id="380" r:id="rId77"/>
    <p:sldId id="1169" r:id="rId78"/>
    <p:sldId id="383" r:id="rId79"/>
    <p:sldId id="384" r:id="rId80"/>
    <p:sldId id="385" r:id="rId81"/>
    <p:sldId id="388" r:id="rId82"/>
    <p:sldId id="386" r:id="rId83"/>
    <p:sldId id="1183" r:id="rId84"/>
    <p:sldId id="1167" r:id="rId85"/>
    <p:sldId id="1166" r:id="rId86"/>
    <p:sldId id="1165" r:id="rId87"/>
    <p:sldId id="1168" r:id="rId88"/>
    <p:sldId id="1180" r:id="rId89"/>
    <p:sldId id="1185" r:id="rId90"/>
    <p:sldId id="1186" r:id="rId91"/>
    <p:sldId id="1181" r:id="rId92"/>
    <p:sldId id="1171" r:id="rId93"/>
    <p:sldId id="1189" r:id="rId94"/>
    <p:sldId id="1190" r:id="rId95"/>
    <p:sldId id="1176" r:id="rId96"/>
    <p:sldId id="1132" r:id="rId97"/>
    <p:sldId id="983" r:id="rId98"/>
    <p:sldId id="1134" r:id="rId99"/>
    <p:sldId id="985" r:id="rId100"/>
    <p:sldId id="1133" r:id="rId101"/>
    <p:sldId id="367" r:id="rId102"/>
    <p:sldId id="414" r:id="rId103"/>
    <p:sldId id="392" r:id="rId104"/>
    <p:sldId id="844" r:id="rId105"/>
    <p:sldId id="914" r:id="rId106"/>
    <p:sldId id="391" r:id="rId107"/>
    <p:sldId id="395" r:id="rId108"/>
    <p:sldId id="845" r:id="rId109"/>
    <p:sldId id="396" r:id="rId110"/>
    <p:sldId id="397" r:id="rId111"/>
    <p:sldId id="398" r:id="rId112"/>
    <p:sldId id="399" r:id="rId113"/>
    <p:sldId id="400" r:id="rId114"/>
    <p:sldId id="1142" r:id="rId115"/>
    <p:sldId id="1000" r:id="rId116"/>
    <p:sldId id="1001" r:id="rId117"/>
    <p:sldId id="1002" r:id="rId118"/>
    <p:sldId id="1003" r:id="rId119"/>
    <p:sldId id="995" r:id="rId120"/>
    <p:sldId id="996" r:id="rId121"/>
    <p:sldId id="992" r:id="rId122"/>
    <p:sldId id="423" r:id="rId123"/>
    <p:sldId id="909" r:id="rId124"/>
    <p:sldId id="848" r:id="rId125"/>
    <p:sldId id="656" r:id="rId126"/>
    <p:sldId id="426" r:id="rId127"/>
    <p:sldId id="1010" r:id="rId128"/>
    <p:sldId id="1013" r:id="rId129"/>
    <p:sldId id="419" r:id="rId130"/>
    <p:sldId id="1139" r:id="rId131"/>
    <p:sldId id="910" r:id="rId132"/>
    <p:sldId id="1006" r:id="rId133"/>
    <p:sldId id="1007" r:id="rId134"/>
    <p:sldId id="1008" r:id="rId135"/>
    <p:sldId id="1009" r:id="rId136"/>
    <p:sldId id="1015" r:id="rId137"/>
    <p:sldId id="1162" r:id="rId138"/>
    <p:sldId id="1140" r:id="rId139"/>
    <p:sldId id="1141" r:id="rId140"/>
    <p:sldId id="1018" r:id="rId141"/>
    <p:sldId id="1019" r:id="rId142"/>
    <p:sldId id="1163" r:id="rId143"/>
    <p:sldId id="1170" r:id="rId144"/>
    <p:sldId id="1011" r:id="rId145"/>
    <p:sldId id="655" r:id="rId146"/>
    <p:sldId id="920" r:id="rId147"/>
    <p:sldId id="1116" r:id="rId148"/>
    <p:sldId id="987" r:id="rId149"/>
    <p:sldId id="988" r:id="rId150"/>
    <p:sldId id="1117" r:id="rId151"/>
    <p:sldId id="1131" r:id="rId152"/>
    <p:sldId id="693" r:id="rId153"/>
    <p:sldId id="1020" r:id="rId154"/>
    <p:sldId id="697" r:id="rId155"/>
    <p:sldId id="708" r:id="rId156"/>
    <p:sldId id="709" r:id="rId157"/>
    <p:sldId id="727" r:id="rId158"/>
    <p:sldId id="730" r:id="rId159"/>
    <p:sldId id="737" r:id="rId160"/>
    <p:sldId id="691" r:id="rId161"/>
    <p:sldId id="921" r:id="rId162"/>
    <p:sldId id="1137" r:id="rId163"/>
    <p:sldId id="801" r:id="rId164"/>
    <p:sldId id="449" r:id="rId165"/>
    <p:sldId id="1146" r:id="rId166"/>
    <p:sldId id="1147" r:id="rId167"/>
    <p:sldId id="1148" r:id="rId168"/>
    <p:sldId id="1149" r:id="rId169"/>
    <p:sldId id="1150" r:id="rId170"/>
    <p:sldId id="1151" r:id="rId171"/>
    <p:sldId id="1152" r:id="rId172"/>
    <p:sldId id="1153" r:id="rId173"/>
    <p:sldId id="1154" r:id="rId174"/>
    <p:sldId id="1049" r:id="rId175"/>
    <p:sldId id="1207" r:id="rId176"/>
    <p:sldId id="1193" r:id="rId177"/>
    <p:sldId id="1192" r:id="rId178"/>
    <p:sldId id="1232" r:id="rId179"/>
    <p:sldId id="1208" r:id="rId180"/>
    <p:sldId id="1058" r:id="rId181"/>
    <p:sldId id="1080" r:id="rId182"/>
    <p:sldId id="1081" r:id="rId183"/>
    <p:sldId id="1082" r:id="rId184"/>
    <p:sldId id="743" r:id="rId185"/>
    <p:sldId id="1159" r:id="rId186"/>
    <p:sldId id="899" r:id="rId187"/>
    <p:sldId id="745" r:id="rId188"/>
    <p:sldId id="1083" r:id="rId189"/>
    <p:sldId id="1084" r:id="rId190"/>
    <p:sldId id="751" r:id="rId191"/>
    <p:sldId id="991" r:id="rId192"/>
    <p:sldId id="530" r:id="rId193"/>
    <p:sldId id="531" r:id="rId194"/>
    <p:sldId id="532" r:id="rId195"/>
    <p:sldId id="533" r:id="rId196"/>
    <p:sldId id="752" r:id="rId197"/>
    <p:sldId id="755" r:id="rId198"/>
    <p:sldId id="756" r:id="rId199"/>
    <p:sldId id="757" r:id="rId200"/>
    <p:sldId id="762" r:id="rId201"/>
    <p:sldId id="758" r:id="rId202"/>
    <p:sldId id="760" r:id="rId203"/>
    <p:sldId id="783" r:id="rId204"/>
    <p:sldId id="907" r:id="rId205"/>
    <p:sldId id="628" r:id="rId206"/>
    <p:sldId id="1105" r:id="rId207"/>
    <p:sldId id="1233" r:id="rId208"/>
    <p:sldId id="1220" r:id="rId209"/>
    <p:sldId id="1229" r:id="rId210"/>
    <p:sldId id="1227" r:id="rId211"/>
    <p:sldId id="1228" r:id="rId212"/>
    <p:sldId id="1230" r:id="rId213"/>
    <p:sldId id="1179" r:id="rId2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Keith" initials="" lastIdx="1" clrIdx="0"/>
  <p:cmAuthor id="1" name="Greg Bates" initials="" lastIdx="1" clrIdx="1"/>
  <p:cmAuthor id="2" name="Sandra Hyde" initials="SH" lastIdx="0" clrIdx="2"/>
  <p:cmAuthor id="3" name="Greg Bates" initials="GB" lastIdx="12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ED298"/>
    <a:srgbClr val="BA6B02"/>
    <a:srgbClr val="DDD9C3"/>
    <a:srgbClr val="C75F09"/>
    <a:srgbClr val="BC7F10"/>
    <a:srgbClr val="C98711"/>
    <a:srgbClr val="CE7702"/>
    <a:srgbClr val="D87C02"/>
    <a:srgbClr val="C4C4C4"/>
    <a:srgbClr val="BEBEB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2" autoAdjust="0"/>
    <p:restoredTop sz="96270" autoAdjust="0"/>
  </p:normalViewPr>
  <p:slideViewPr>
    <p:cSldViewPr snapToGrid="0" snapToObjects="1">
      <p:cViewPr>
        <p:scale>
          <a:sx n="60" d="100"/>
          <a:sy n="60" d="100"/>
        </p:scale>
        <p:origin x="-1464" y="-966"/>
      </p:cViewPr>
      <p:guideLst>
        <p:guide orient="horz" pos="142"/>
        <p:guide orient="horz" pos="4165"/>
        <p:guide orient="horz" pos="293"/>
        <p:guide orient="horz" pos="4013"/>
        <p:guide orient="horz" pos="4036"/>
        <p:guide orient="horz" pos="965"/>
        <p:guide orient="horz" pos="4031"/>
        <p:guide orient="horz" pos="2425"/>
        <p:guide pos="2880"/>
        <p:guide pos="5614"/>
        <p:guide pos="5471"/>
        <p:guide pos="321"/>
        <p:guide pos="146"/>
        <p:guide pos="1014"/>
        <p:guide pos="4489"/>
      </p:guideLst>
    </p:cSldViewPr>
  </p:slideViewPr>
  <p:outlineViewPr>
    <p:cViewPr>
      <p:scale>
        <a:sx n="33" d="100"/>
        <a:sy n="33" d="100"/>
      </p:scale>
      <p:origin x="42" y="25800"/>
    </p:cViewPr>
    <p:sldLst>
      <p:sld r:id="rId1" collapse="1"/>
      <p:sld r:id="rId2" collapse="1"/>
    </p:sldLst>
  </p:outlineViewPr>
  <p:notesTextViewPr>
    <p:cViewPr>
      <p:scale>
        <a:sx n="75" d="100"/>
        <a:sy n="75" d="100"/>
      </p:scale>
      <p:origin x="0" y="0"/>
    </p:cViewPr>
  </p:notesTextViewPr>
  <p:sorterViewPr>
    <p:cViewPr>
      <p:scale>
        <a:sx n="70" d="100"/>
        <a:sy n="70" d="100"/>
      </p:scale>
      <p:origin x="0" y="0"/>
    </p:cViewPr>
  </p:sorterViewPr>
  <p:notesViewPr>
    <p:cSldViewPr snapToGrid="0" snapToObjects="1">
      <p:cViewPr varScale="1">
        <p:scale>
          <a:sx n="55" d="100"/>
          <a:sy n="55" d="100"/>
        </p:scale>
        <p:origin x="-930" y="-84"/>
      </p:cViewPr>
      <p:guideLst>
        <p:guide orient="horz" pos="2880"/>
        <p:guide pos="2160"/>
      </p:guideLst>
    </p:cSldViewPr>
  </p:notesViewPr>
  <p:gridSpacing cx="93633925" cy="93633925"/>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handoutMaster" Target="handoutMasters/handoutMaster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_rels/viewProps.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slide" Target="slides/slide9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EBD97B-0313-4CE8-A7AC-42DDB8093448}" type="datetimeFigureOut">
              <a:rPr lang="en-US" smtClean="0"/>
              <a:pPr/>
              <a:t>11/29/2011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62783B-34D7-42A2-BEEB-AF3EDA36B09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3CCB06-ED61-412C-B80F-410B6DEF34D5}" type="datetimeFigureOut">
              <a:rPr lang="en-US"/>
              <a:pPr>
                <a:defRPr/>
              </a:pPr>
              <a:t>11/29/2011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C7D7928-221B-435D-A94E-2D17CCFEC64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Title Slide.</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E6FAE0-1592-4AB8-A82C-1F0C2AC013C5}"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Prescriptive wall bracing resists both wind and seismic forces.  Wind acts in one direction whereas seismic forces act side-to-side and up-and-down directions.</a:t>
            </a:r>
          </a:p>
          <a:p>
            <a:pPr>
              <a:spcBef>
                <a:spcPct val="0"/>
              </a:spcBef>
            </a:pPr>
            <a:endParaRPr lang="en-US" dirty="0" smtClean="0"/>
          </a:p>
          <a:p>
            <a:pPr>
              <a:spcBef>
                <a:spcPct val="0"/>
              </a:spcBef>
            </a:pPr>
            <a:r>
              <a:rPr lang="en-US" dirty="0" smtClean="0"/>
              <a:t>The amount of wind force on a building depends on the size of the house profile and the speed of the wind.  The profile of the house is like the sail on a sail boat that catches wind.</a:t>
            </a:r>
          </a:p>
          <a:p>
            <a:pPr>
              <a:spcBef>
                <a:spcPct val="0"/>
              </a:spcBef>
            </a:pPr>
            <a:endParaRPr lang="en-US" dirty="0" smtClean="0"/>
          </a:p>
          <a:p>
            <a:pPr>
              <a:spcBef>
                <a:spcPct val="0"/>
              </a:spcBef>
            </a:pPr>
            <a:r>
              <a:rPr lang="en-US" dirty="0" smtClean="0"/>
              <a:t>The amount of seismic force on a building depends on the mass of the building.  When the ground moves back-and-forth, the walls have to be strong enough to allow the structure to move with the ground without collapse.  The heaver the building, the greater the force on the building.</a:t>
            </a:r>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7614DE-F747-45A5-9331-EE6106831722}" type="slidenum">
              <a:rPr lang="en-US"/>
              <a:pPr fontAlgn="base">
                <a:spcBef>
                  <a:spcPct val="0"/>
                </a:spcBef>
                <a:spcAft>
                  <a:spcPct val="0"/>
                </a:spcAft>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Slide Image Placeholder 1"/>
          <p:cNvSpPr>
            <a:spLocks noGrp="1" noRot="1" noChangeAspect="1"/>
          </p:cNvSpPr>
          <p:nvPr>
            <p:ph type="sldImg"/>
          </p:nvPr>
        </p:nvSpPr>
        <p:spPr bwMode="auto">
          <a:noFill/>
          <a:ln>
            <a:solidFill>
              <a:srgbClr val="000000"/>
            </a:solidFill>
            <a:miter lim="800000"/>
            <a:headEnd/>
            <a:tailEnd/>
          </a:ln>
        </p:spPr>
      </p:sp>
      <p:sp>
        <p:nvSpPr>
          <p:cNvPr id="329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 to text in slide.]</a:t>
            </a:r>
          </a:p>
          <a:p>
            <a:pPr>
              <a:spcBef>
                <a:spcPct val="0"/>
              </a:spcBef>
            </a:pPr>
            <a:endParaRPr lang="en-US" dirty="0" smtClean="0"/>
          </a:p>
        </p:txBody>
      </p:sp>
      <p:sp>
        <p:nvSpPr>
          <p:cNvPr id="329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FBFB29-D863-40A5-A58F-81F14B160D11}" type="slidenum">
              <a:rPr lang="en-US"/>
              <a:pPr fontAlgn="base">
                <a:spcBef>
                  <a:spcPct val="0"/>
                </a:spcBef>
                <a:spcAft>
                  <a:spcPct val="0"/>
                </a:spcAft>
              </a:pPr>
              <a:t>111</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Slide Image Placeholder 1"/>
          <p:cNvSpPr>
            <a:spLocks noGrp="1" noRot="1" noChangeAspect="1"/>
          </p:cNvSpPr>
          <p:nvPr>
            <p:ph type="sldImg"/>
          </p:nvPr>
        </p:nvSpPr>
        <p:spPr bwMode="auto">
          <a:noFill/>
          <a:ln>
            <a:solidFill>
              <a:srgbClr val="000000"/>
            </a:solidFill>
            <a:miter lim="800000"/>
            <a:headEnd/>
            <a:tailEnd/>
          </a:ln>
        </p:spPr>
      </p:sp>
      <p:sp>
        <p:nvSpPr>
          <p:cNvPr id="331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 to text in slide.]</a:t>
            </a:r>
          </a:p>
          <a:p>
            <a:pPr>
              <a:spcBef>
                <a:spcPct val="0"/>
              </a:spcBef>
            </a:pPr>
            <a:endParaRPr lang="en-US" dirty="0" smtClean="0"/>
          </a:p>
        </p:txBody>
      </p:sp>
      <p:sp>
        <p:nvSpPr>
          <p:cNvPr id="331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D5D1C4-E129-478F-B9FD-312DA25CE660}" type="slidenum">
              <a:rPr lang="en-US"/>
              <a:pPr fontAlgn="base">
                <a:spcBef>
                  <a:spcPct val="0"/>
                </a:spcBef>
                <a:spcAft>
                  <a:spcPct val="0"/>
                </a:spcAft>
              </a:pPr>
              <a:t>112</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p:cNvSpPr>
            <a:spLocks noGrp="1" noRot="1" noChangeAspect="1"/>
          </p:cNvSpPr>
          <p:nvPr>
            <p:ph type="sldImg"/>
          </p:nvPr>
        </p:nvSpPr>
        <p:spPr bwMode="auto">
          <a:noFill/>
          <a:ln>
            <a:solidFill>
              <a:srgbClr val="000000"/>
            </a:solidFill>
            <a:miter lim="800000"/>
            <a:headEnd/>
            <a:tailEnd/>
          </a:ln>
        </p:spPr>
      </p:sp>
      <p:sp>
        <p:nvSpPr>
          <p:cNvPr id="335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 to text in slide.]</a:t>
            </a:r>
          </a:p>
          <a:p>
            <a:pPr>
              <a:spcBef>
                <a:spcPct val="0"/>
              </a:spcBef>
            </a:pPr>
            <a:endParaRPr lang="en-US" dirty="0" smtClean="0"/>
          </a:p>
        </p:txBody>
      </p:sp>
      <p:sp>
        <p:nvSpPr>
          <p:cNvPr id="335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079406-3F64-4A8F-8605-1D65E4A30A49}" type="slidenum">
              <a:rPr lang="en-US"/>
              <a:pPr fontAlgn="base">
                <a:spcBef>
                  <a:spcPct val="0"/>
                </a:spcBef>
                <a:spcAft>
                  <a:spcPct val="0"/>
                </a:spcAft>
              </a:pPr>
              <a:t>113</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1" name="Slide Image Placeholder 1"/>
          <p:cNvSpPr>
            <a:spLocks noGrp="1" noRot="1" noChangeAspect="1"/>
          </p:cNvSpPr>
          <p:nvPr>
            <p:ph type="sldImg"/>
          </p:nvPr>
        </p:nvSpPr>
        <p:spPr bwMode="auto">
          <a:noFill/>
          <a:ln>
            <a:solidFill>
              <a:srgbClr val="000000"/>
            </a:solidFill>
            <a:miter lim="800000"/>
            <a:headEnd/>
            <a:tailEnd/>
          </a:ln>
        </p:spPr>
      </p:sp>
      <p:sp>
        <p:nvSpPr>
          <p:cNvPr id="75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BWP's having a length less than 48" will now be permitted in intermittent</a:t>
            </a:r>
            <a:r>
              <a:rPr lang="en-US" baseline="0" dirty="0" smtClean="0"/>
              <a:t> bracing</a:t>
            </a:r>
            <a:r>
              <a:rPr lang="en-US" dirty="0" smtClean="0"/>
              <a:t>.  However, their effective length will be reduced.</a:t>
            </a:r>
          </a:p>
        </p:txBody>
      </p:sp>
      <p:sp>
        <p:nvSpPr>
          <p:cNvPr id="75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7FC01B-86CD-455D-8A34-6625F38F8D82}" type="slidenum">
              <a:rPr lang="en-US"/>
              <a:pPr fontAlgn="base">
                <a:spcBef>
                  <a:spcPct val="0"/>
                </a:spcBef>
                <a:spcAft>
                  <a:spcPct val="0"/>
                </a:spcAft>
              </a:pPr>
              <a:t>114</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Slide Image Placeholder 1"/>
          <p:cNvSpPr>
            <a:spLocks noGrp="1" noRot="1" noChangeAspect="1"/>
          </p:cNvSpPr>
          <p:nvPr>
            <p:ph type="sldImg"/>
          </p:nvPr>
        </p:nvSpPr>
        <p:spPr bwMode="auto">
          <a:noFill/>
          <a:ln>
            <a:solidFill>
              <a:srgbClr val="000000"/>
            </a:solidFill>
            <a:miter lim="800000"/>
            <a:headEnd/>
            <a:tailEnd/>
          </a:ln>
        </p:spPr>
      </p:sp>
      <p:sp>
        <p:nvSpPr>
          <p:cNvPr id="360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PFG also requires an extended header.  This method can be as narrow as 24". </a:t>
            </a:r>
          </a:p>
        </p:txBody>
      </p:sp>
      <p:sp>
        <p:nvSpPr>
          <p:cNvPr id="360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C07FBF-5218-4DA2-AFD3-F79EA5EBBD93}" type="slidenum">
              <a:rPr lang="en-US"/>
              <a:pPr fontAlgn="base">
                <a:spcBef>
                  <a:spcPct val="0"/>
                </a:spcBef>
                <a:spcAft>
                  <a:spcPct val="0"/>
                </a:spcAft>
              </a:pPr>
              <a:t>115</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Slide Image Placeholder 1"/>
          <p:cNvSpPr>
            <a:spLocks noGrp="1" noRot="1" noChangeAspect="1"/>
          </p:cNvSpPr>
          <p:nvPr>
            <p:ph type="sldImg"/>
          </p:nvPr>
        </p:nvSpPr>
        <p:spPr bwMode="auto">
          <a:noFill/>
          <a:ln>
            <a:solidFill>
              <a:srgbClr val="000000"/>
            </a:solidFill>
            <a:miter lim="800000"/>
            <a:headEnd/>
            <a:tailEnd/>
          </a:ln>
        </p:spPr>
      </p:sp>
      <p:sp>
        <p:nvSpPr>
          <p:cNvPr id="362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Notice that the PFG has a fixed length of 24 inches min.  The length of this alternate BWP does not depend on the SDC.  The length is permitted to be as narrow as 24 inches for a one story wall between 8 feet and 10 feet. The extended header BWP is limited to a maximum height of 10 feet.</a:t>
            </a:r>
          </a:p>
        </p:txBody>
      </p:sp>
      <p:sp>
        <p:nvSpPr>
          <p:cNvPr id="362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8377D1-8E1C-46A3-8DF3-315E275AD0B1}" type="slidenum">
              <a:rPr lang="en-US"/>
              <a:pPr fontAlgn="base">
                <a:spcBef>
                  <a:spcPct val="0"/>
                </a:spcBef>
                <a:spcAft>
                  <a:spcPct val="0"/>
                </a:spcAft>
              </a:pPr>
              <a:t>116</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Slide Image Placeholder 1"/>
          <p:cNvSpPr>
            <a:spLocks noGrp="1" noRot="1" noChangeAspect="1"/>
          </p:cNvSpPr>
          <p:nvPr>
            <p:ph type="sldImg"/>
          </p:nvPr>
        </p:nvSpPr>
        <p:spPr bwMode="auto">
          <a:noFill/>
          <a:ln>
            <a:solidFill>
              <a:srgbClr val="000000"/>
            </a:solidFill>
            <a:miter lim="800000"/>
            <a:headEnd/>
            <a:tailEnd/>
          </a:ln>
        </p:spPr>
      </p:sp>
      <p:sp>
        <p:nvSpPr>
          <p:cNvPr id="364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PFG must be constructed from 7/16</a:t>
            </a:r>
            <a:r>
              <a:rPr lang="en-US" baseline="0" dirty="0" smtClean="0"/>
              <a:t> inch </a:t>
            </a:r>
            <a:r>
              <a:rPr lang="en-US" dirty="0" smtClean="0"/>
              <a:t>plywood or OSB. Notice the extended header and the grid nailing at 3" on center.  Notice</a:t>
            </a:r>
            <a:r>
              <a:rPr lang="en-US" baseline="0" dirty="0" smtClean="0"/>
              <a:t> also the two anchor bolts and no hold-downs. </a:t>
            </a:r>
            <a:r>
              <a:rPr lang="en-US" dirty="0" smtClean="0"/>
              <a:t>Notice the 3" on center nailing is required at the exterior studs only and</a:t>
            </a:r>
            <a:r>
              <a:rPr lang="en-US" baseline="0" dirty="0" smtClean="0"/>
              <a:t> </a:t>
            </a:r>
            <a:r>
              <a:rPr lang="en-US" dirty="0" smtClean="0"/>
              <a:t>that there is only</a:t>
            </a:r>
            <a:r>
              <a:rPr lang="en-US" baseline="0" dirty="0" smtClean="0"/>
              <a:t> </a:t>
            </a:r>
            <a:r>
              <a:rPr lang="en-US" dirty="0" smtClean="0"/>
              <a:t>one bottom plate required. This portal configuration is worth</a:t>
            </a:r>
            <a:r>
              <a:rPr lang="en-US" baseline="0" dirty="0" smtClean="0"/>
              <a:t> only 1.5 times its length. A 32 inch long portal is required to be equivalent to a 48 inch braced panel.</a:t>
            </a:r>
            <a:endParaRPr lang="en-US" dirty="0" smtClean="0"/>
          </a:p>
        </p:txBody>
      </p:sp>
      <p:sp>
        <p:nvSpPr>
          <p:cNvPr id="364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D543D1-03D5-45F0-A61B-C92B300A90B9}" type="slidenum">
              <a:rPr lang="en-US"/>
              <a:pPr fontAlgn="base">
                <a:spcBef>
                  <a:spcPct val="0"/>
                </a:spcBef>
                <a:spcAft>
                  <a:spcPct val="0"/>
                </a:spcAft>
              </a:pPr>
              <a:t>117</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Slide Image Placeholder 1"/>
          <p:cNvSpPr>
            <a:spLocks noGrp="1" noRot="1" noChangeAspect="1"/>
          </p:cNvSpPr>
          <p:nvPr>
            <p:ph type="sldImg"/>
          </p:nvPr>
        </p:nvSpPr>
        <p:spPr bwMode="auto">
          <a:noFill/>
          <a:ln>
            <a:solidFill>
              <a:srgbClr val="000000"/>
            </a:solidFill>
            <a:miter lim="800000"/>
            <a:headEnd/>
            <a:tailEnd/>
          </a:ln>
        </p:spPr>
      </p:sp>
      <p:sp>
        <p:nvSpPr>
          <p:cNvPr id="366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PFG can be built as a single portal or a double portal.  When it's built as a double portal, there is a BWP at both ends of the header. A #1,000 pound strap is required between the jack studs and the header to resist hinging when a load is applied perpendicular to the wall.  In the case of a single portal, a #1,000 strap is required between the foundation and the jack studs supporting the other end of the header.</a:t>
            </a:r>
          </a:p>
        </p:txBody>
      </p:sp>
      <p:sp>
        <p:nvSpPr>
          <p:cNvPr id="366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0FBCC8-E5CC-481C-B272-D96D91C6AAA7}" type="slidenum">
              <a:rPr lang="en-US"/>
              <a:pPr fontAlgn="base">
                <a:spcBef>
                  <a:spcPct val="0"/>
                </a:spcBef>
                <a:spcAft>
                  <a:spcPct val="0"/>
                </a:spcAft>
              </a:pPr>
              <a:t>118</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Image Placeholder 1"/>
          <p:cNvSpPr>
            <a:spLocks noGrp="1" noRot="1" noChangeAspect="1"/>
          </p:cNvSpPr>
          <p:nvPr>
            <p:ph type="sldImg"/>
          </p:nvPr>
        </p:nvSpPr>
        <p:spPr bwMode="auto">
          <a:noFill/>
          <a:ln>
            <a:solidFill>
              <a:srgbClr val="000000"/>
            </a:solidFill>
            <a:miter lim="800000"/>
            <a:headEnd/>
            <a:tailEnd/>
          </a:ln>
        </p:spPr>
      </p:sp>
      <p:sp>
        <p:nvSpPr>
          <p:cNvPr id="339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Other products can be used as BWPs if they have an ICC-ES code report.  </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The code report defines how the product must be installed to qualify as a code </a:t>
            </a:r>
            <a:r>
              <a:rPr lang="en-US" smtClean="0">
                <a:latin typeface="Times New Roman" pitchFamily="18" charset="0"/>
              </a:rPr>
              <a:t>compliant BWP.</a:t>
            </a:r>
            <a:r>
              <a:rPr lang="en-US" sz="1200" b="0" kern="1200" smtClean="0">
                <a:solidFill>
                  <a:schemeClr val="tx1"/>
                </a:solidFill>
                <a:latin typeface="+mn-lt"/>
                <a:ea typeface="+mn-ea"/>
                <a:cs typeface="+mn-cs"/>
              </a:rPr>
              <a:t>Read </a:t>
            </a:r>
            <a:r>
              <a:rPr lang="en-US" sz="1200" b="0" kern="1200" dirty="0" smtClean="0">
                <a:solidFill>
                  <a:schemeClr val="tx1"/>
                </a:solidFill>
                <a:latin typeface="+mn-lt"/>
                <a:ea typeface="+mn-ea"/>
                <a:cs typeface="+mn-cs"/>
              </a:rPr>
              <a:t>and enforce the limitations specified in ICC-ES code</a:t>
            </a:r>
            <a:r>
              <a:rPr lang="en-US" sz="1200" b="0" kern="1200" baseline="0" dirty="0" smtClean="0">
                <a:solidFill>
                  <a:schemeClr val="tx1"/>
                </a:solidFill>
                <a:latin typeface="+mn-lt"/>
                <a:ea typeface="+mn-ea"/>
                <a:cs typeface="+mn-cs"/>
              </a:rPr>
              <a:t> r</a:t>
            </a:r>
            <a:r>
              <a:rPr lang="en-US" sz="1200" b="0" kern="1200" dirty="0" smtClean="0">
                <a:solidFill>
                  <a:schemeClr val="tx1"/>
                </a:solidFill>
                <a:latin typeface="+mn-lt"/>
                <a:ea typeface="+mn-ea"/>
                <a:cs typeface="+mn-cs"/>
              </a:rPr>
              <a:t>eports for proprietary products.  </a:t>
            </a:r>
          </a:p>
          <a:p>
            <a:pPr>
              <a:spcBef>
                <a:spcPct val="0"/>
              </a:spcBef>
            </a:pPr>
            <a:endParaRPr lang="en-US" dirty="0" smtClean="0">
              <a:latin typeface="Times New Roman" pitchFamily="18" charset="0"/>
            </a:endParaRPr>
          </a:p>
          <a:p>
            <a:pPr>
              <a:spcBef>
                <a:spcPct val="0"/>
              </a:spcBef>
            </a:pPr>
            <a:endParaRPr lang="en-US" dirty="0" smtClean="0">
              <a:latin typeface="Times New Roman" pitchFamily="18" charset="0"/>
            </a:endParaRPr>
          </a:p>
          <a:p>
            <a:pPr>
              <a:spcBef>
                <a:spcPct val="0"/>
              </a:spcBef>
            </a:pPr>
            <a:endParaRPr lang="en-US" dirty="0" smtClean="0"/>
          </a:p>
        </p:txBody>
      </p:sp>
      <p:sp>
        <p:nvSpPr>
          <p:cNvPr id="339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14513D-5A09-4B66-92D4-16CF21EDC6CA}" type="slidenum">
              <a:rPr lang="en-US"/>
              <a:pPr fontAlgn="base">
                <a:spcBef>
                  <a:spcPct val="0"/>
                </a:spcBef>
                <a:spcAft>
                  <a:spcPct val="0"/>
                </a:spcAft>
              </a:pPr>
              <a:t>119</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Image Placeholder 1"/>
          <p:cNvSpPr>
            <a:spLocks noGrp="1" noRot="1" noChangeAspect="1"/>
          </p:cNvSpPr>
          <p:nvPr>
            <p:ph type="sldImg"/>
          </p:nvPr>
        </p:nvSpPr>
        <p:spPr bwMode="auto">
          <a:noFill/>
          <a:ln>
            <a:solidFill>
              <a:srgbClr val="000000"/>
            </a:solidFill>
            <a:miter lim="800000"/>
            <a:headEnd/>
            <a:tailEnd/>
          </a:ln>
        </p:spPr>
      </p:sp>
      <p:sp>
        <p:nvSpPr>
          <p:cNvPr id="342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Here's an example of a material which has a code report indicating that it can be used as wall bracing.  The product must be installed per the installation requirements specified in the code report.</a:t>
            </a:r>
          </a:p>
        </p:txBody>
      </p:sp>
      <p:sp>
        <p:nvSpPr>
          <p:cNvPr id="342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98CD16-6DA4-4EA7-8501-DACD604229A9}" type="slidenum">
              <a:rPr lang="en-US"/>
              <a:pPr fontAlgn="base">
                <a:spcBef>
                  <a:spcPct val="0"/>
                </a:spcBef>
                <a:spcAft>
                  <a:spcPct val="0"/>
                </a:spcAft>
              </a:pPr>
              <a:t>120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6788" fontAlgn="base">
              <a:spcBef>
                <a:spcPct val="0"/>
              </a:spcBef>
              <a:spcAft>
                <a:spcPct val="0"/>
              </a:spcAft>
            </a:pPr>
            <a:fld id="{F434F9EE-291A-42CF-9FEA-6967ECC72D41}" type="slidenum">
              <a:rPr lang="en-US"/>
              <a:pPr defTabSz="966788" fontAlgn="base">
                <a:spcBef>
                  <a:spcPct val="0"/>
                </a:spcBef>
                <a:spcAft>
                  <a:spcPct val="0"/>
                </a:spcAft>
              </a:pPr>
              <a:t>11</a:t>
            </a:fld>
            <a:endParaRPr lang="en-US" dirty="0"/>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Times New Roman" pitchFamily="18" charset="0"/>
              </a:rPr>
              <a:t>Racking occurs when lateral forces attempt to change a rectangular shaped wall into a parallelogram.  Wall bracing resists racking.</a:t>
            </a:r>
          </a:p>
          <a:p>
            <a:pPr>
              <a:spcBef>
                <a:spcPct val="0"/>
              </a:spcBef>
            </a:pPr>
            <a:endParaRPr lang="en-US" dirty="0" smtClean="0">
              <a:latin typeface="Arial" charset="0"/>
              <a:cs typeface="Times New Roman" pitchFamily="18" charset="0"/>
            </a:endParaRPr>
          </a:p>
          <a:p>
            <a:pPr>
              <a:spcBef>
                <a:spcPct val="0"/>
              </a:spcBef>
            </a:pPr>
            <a:r>
              <a:rPr lang="en-US" dirty="0" smtClean="0">
                <a:latin typeface="Arial" charset="0"/>
                <a:cs typeface="Times New Roman" pitchFamily="18" charset="0"/>
              </a:rPr>
              <a:t>Base shear occurs when a lateral force attempts to slide a structure along the foundation.  Anchors are used to resist base shear.</a:t>
            </a:r>
          </a:p>
          <a:p>
            <a:pPr>
              <a:spcBef>
                <a:spcPct val="0"/>
              </a:spcBef>
            </a:pPr>
            <a:endParaRPr lang="en-US" dirty="0" smtClean="0">
              <a:latin typeface="Arial" charset="0"/>
              <a:cs typeface="Times New Roman" pitchFamily="18" charset="0"/>
            </a:endParaRPr>
          </a:p>
          <a:p>
            <a:pPr>
              <a:spcBef>
                <a:spcPct val="0"/>
              </a:spcBef>
            </a:pPr>
            <a:r>
              <a:rPr lang="en-US" dirty="0" smtClean="0">
                <a:latin typeface="Arial" charset="0"/>
                <a:cs typeface="Times New Roman" pitchFamily="18" charset="0"/>
              </a:rPr>
              <a:t>An overturning force results when the structure is prevented from sliding.  Hold-down devices are used to resist overturning.</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03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Let's move on to bracing basics.</a:t>
            </a:r>
          </a:p>
        </p:txBody>
      </p:sp>
      <p:sp>
        <p:nvSpPr>
          <p:cNvPr id="303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848AF9-EDDF-46BA-BF05-C83D53D795C1}" type="slidenum">
              <a:rPr lang="en-US"/>
              <a:pPr fontAlgn="base">
                <a:spcBef>
                  <a:spcPct val="0"/>
                </a:spcBef>
                <a:spcAft>
                  <a:spcPct val="0"/>
                </a:spcAft>
              </a:pPr>
              <a:t>121</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Slide Image Placeholder 1"/>
          <p:cNvSpPr>
            <a:spLocks noGrp="1" noRot="1" noChangeAspect="1"/>
          </p:cNvSpPr>
          <p:nvPr>
            <p:ph type="sldImg"/>
          </p:nvPr>
        </p:nvSpPr>
        <p:spPr bwMode="auto">
          <a:noFill/>
          <a:ln>
            <a:solidFill>
              <a:srgbClr val="000000"/>
            </a:solidFill>
            <a:miter lim="800000"/>
            <a:headEnd/>
            <a:tailEnd/>
          </a:ln>
        </p:spPr>
      </p:sp>
      <p:sp>
        <p:nvSpPr>
          <p:cNvPr id="372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 to text in slide.]</a:t>
            </a:r>
          </a:p>
          <a:p>
            <a:pPr>
              <a:spcBef>
                <a:spcPct val="0"/>
              </a:spcBef>
            </a:pPr>
            <a:endParaRPr lang="en-US" dirty="0" smtClean="0"/>
          </a:p>
        </p:txBody>
      </p:sp>
      <p:sp>
        <p:nvSpPr>
          <p:cNvPr id="372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A08B34-3357-4BA5-9C9F-075C460EFA0B}" type="slidenum">
              <a:rPr lang="en-US"/>
              <a:pPr fontAlgn="base">
                <a:spcBef>
                  <a:spcPct val="0"/>
                </a:spcBef>
                <a:spcAft>
                  <a:spcPct val="0"/>
                </a:spcAft>
              </a:pPr>
              <a:t>122</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Slide Image Placeholder 1"/>
          <p:cNvSpPr>
            <a:spLocks noGrp="1" noRot="1" noChangeAspect="1"/>
          </p:cNvSpPr>
          <p:nvPr>
            <p:ph type="sldImg"/>
          </p:nvPr>
        </p:nvSpPr>
        <p:spPr bwMode="auto">
          <a:noFill/>
          <a:ln>
            <a:solidFill>
              <a:srgbClr val="000000"/>
            </a:solidFill>
            <a:miter lim="800000"/>
            <a:headEnd/>
            <a:tailEnd/>
          </a:ln>
        </p:spPr>
      </p:sp>
      <p:sp>
        <p:nvSpPr>
          <p:cNvPr id="374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sheathing requirements for the continuous method are:</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All full height areas are to be sheathed.</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The areas above and below openings must also be sheathed.</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Some of the full height areas may qualify as BWP's.</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The opening in the wall line determine how wide the BWP have to be.</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The sheathing above and below openings and the sheathing that is too narrow to be a BWP make connections between the BWP's in the wall line.  These connections make the wall behave like a long wall line, therefore allowing the BWP's to be narrower than 4 feet.  This concept will be explained in the slides that follow. </a:t>
            </a:r>
          </a:p>
        </p:txBody>
      </p:sp>
      <p:sp>
        <p:nvSpPr>
          <p:cNvPr id="374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81548F-861C-49F5-8555-99DEBFEB1F4D}" type="slidenum">
              <a:rPr lang="en-US"/>
              <a:pPr fontAlgn="base">
                <a:spcBef>
                  <a:spcPct val="0"/>
                </a:spcBef>
                <a:spcAft>
                  <a:spcPct val="0"/>
                </a:spcAft>
              </a:pPr>
              <a:t>123</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Slide Image Placeholder 1"/>
          <p:cNvSpPr>
            <a:spLocks noGrp="1" noRot="1" noChangeAspect="1"/>
          </p:cNvSpPr>
          <p:nvPr>
            <p:ph type="sldImg"/>
          </p:nvPr>
        </p:nvSpPr>
        <p:spPr bwMode="auto">
          <a:noFill/>
          <a:ln>
            <a:solidFill>
              <a:srgbClr val="000000"/>
            </a:solidFill>
            <a:miter lim="800000"/>
            <a:headEnd/>
            <a:tailEnd/>
          </a:ln>
        </p:spPr>
      </p:sp>
      <p:sp>
        <p:nvSpPr>
          <p:cNvPr id="378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opening height is measured from the top of the opening to the bottom of the opening.  It is not measured from the top of the opening to the bottom of the wall.</a:t>
            </a:r>
          </a:p>
        </p:txBody>
      </p:sp>
      <p:sp>
        <p:nvSpPr>
          <p:cNvPr id="378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ED9F14-50EB-4F9F-A9A9-30ECFEEAAD1D}" type="slidenum">
              <a:rPr lang="en-US"/>
              <a:pPr fontAlgn="base">
                <a:spcBef>
                  <a:spcPct val="0"/>
                </a:spcBef>
                <a:spcAft>
                  <a:spcPct val="0"/>
                </a:spcAft>
              </a:pPr>
              <a:t>124</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Slide Image Placeholder 1"/>
          <p:cNvSpPr>
            <a:spLocks noGrp="1" noRot="1" noChangeAspect="1"/>
          </p:cNvSpPr>
          <p:nvPr>
            <p:ph type="sldImg"/>
          </p:nvPr>
        </p:nvSpPr>
        <p:spPr bwMode="auto">
          <a:noFill/>
          <a:ln>
            <a:solidFill>
              <a:srgbClr val="000000"/>
            </a:solidFill>
            <a:miter lim="800000"/>
            <a:headEnd/>
            <a:tailEnd/>
          </a:ln>
        </p:spPr>
      </p:sp>
      <p:sp>
        <p:nvSpPr>
          <p:cNvPr id="382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continuous sheathing method of bracing was initially based on an aspect ratio.  Many</a:t>
            </a:r>
            <a:r>
              <a:rPr lang="en-US" baseline="0" dirty="0" smtClean="0"/>
              <a:t> of the methods continue to be based on an aspect ratio. </a:t>
            </a:r>
            <a:r>
              <a:rPr lang="en-US" dirty="0" smtClean="0"/>
              <a:t>The aspect ratio is the height of a bracing unit to its length.  For example, a wall height of 8 feet divided by its length of 4 feet means it has an aspect ratio of 2.  Its height is 2 times its length.</a:t>
            </a:r>
          </a:p>
        </p:txBody>
      </p:sp>
      <p:sp>
        <p:nvSpPr>
          <p:cNvPr id="382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D1042D-DDAC-402E-8EB9-0D3DEBEAC8D2}" type="slidenum">
              <a:rPr lang="en-US"/>
              <a:pPr fontAlgn="base">
                <a:spcBef>
                  <a:spcPct val="0"/>
                </a:spcBef>
                <a:spcAft>
                  <a:spcPct val="0"/>
                </a:spcAft>
              </a:pPr>
              <a:t>125</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bwMode="auto">
          <a:noFill/>
          <a:ln>
            <a:solidFill>
              <a:srgbClr val="000000"/>
            </a:solidFill>
            <a:miter lim="800000"/>
            <a:headEnd/>
            <a:tailEnd/>
          </a:ln>
        </p:spPr>
      </p:sp>
      <p:sp>
        <p:nvSpPr>
          <p:cNvPr id="387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the continuous sheathing method, the entire building must be sheathed.  However, not every sheathed area has to meet the length requirements of a BWP.  The wall line only has to have enough BWPs to meet the placement requirements.  </a:t>
            </a:r>
          </a:p>
          <a:p>
            <a:pPr>
              <a:spcBef>
                <a:spcPct val="0"/>
              </a:spcBef>
            </a:pPr>
            <a:endParaRPr lang="en-US" dirty="0" smtClean="0"/>
          </a:p>
        </p:txBody>
      </p:sp>
      <p:sp>
        <p:nvSpPr>
          <p:cNvPr id="387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BBCF19-DE89-47BD-A1BB-71E5DFA702CF}" type="slidenum">
              <a:rPr lang="en-US"/>
              <a:pPr fontAlgn="base">
                <a:spcBef>
                  <a:spcPct val="0"/>
                </a:spcBef>
                <a:spcAft>
                  <a:spcPct val="0"/>
                </a:spcAft>
              </a:pPr>
              <a:t>126</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p:cNvSpPr>
          <p:nvPr>
            <p:ph type="sldImg"/>
          </p:nvPr>
        </p:nvSpPr>
        <p:spPr bwMode="auto">
          <a:noFill/>
          <a:ln>
            <a:solidFill>
              <a:srgbClr val="000000"/>
            </a:solidFill>
            <a:miter lim="800000"/>
            <a:headEnd/>
            <a:tailEnd/>
          </a:ln>
        </p:spPr>
      </p:sp>
      <p:sp>
        <p:nvSpPr>
          <p:cNvPr id="3768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[Refer to text in slide.]</a:t>
            </a:r>
          </a:p>
          <a:p>
            <a:pPr>
              <a:spcBef>
                <a:spcPct val="0"/>
              </a:spcBef>
            </a:pPr>
            <a:endParaRPr lang="en-US" dirty="0" smtClean="0"/>
          </a:p>
        </p:txBody>
      </p:sp>
      <p:sp>
        <p:nvSpPr>
          <p:cNvPr id="376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AC71F6-8107-4E8C-B13D-5F4368951A03}" type="slidenum">
              <a:rPr lang="en-US"/>
              <a:pPr fontAlgn="base">
                <a:spcBef>
                  <a:spcPct val="0"/>
                </a:spcBef>
                <a:spcAft>
                  <a:spcPct val="0"/>
                </a:spcAft>
              </a:pPr>
              <a:t>127</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Slide Image Placeholder 1"/>
          <p:cNvSpPr>
            <a:spLocks noGrp="1" noRot="1" noChangeAspect="1"/>
          </p:cNvSpPr>
          <p:nvPr>
            <p:ph type="sldImg"/>
          </p:nvPr>
        </p:nvSpPr>
        <p:spPr bwMode="auto">
          <a:noFill/>
          <a:ln>
            <a:solidFill>
              <a:srgbClr val="000000"/>
            </a:solidFill>
            <a:miter lim="800000"/>
            <a:headEnd/>
            <a:tailEnd/>
          </a:ln>
        </p:spPr>
      </p:sp>
      <p:sp>
        <p:nvSpPr>
          <p:cNvPr id="374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opening in the wall line determines how wide the BWP has to be.</a:t>
            </a:r>
          </a:p>
          <a:p>
            <a:pPr>
              <a:spcBef>
                <a:spcPct val="0"/>
              </a:spcBef>
            </a:pPr>
            <a:endParaRPr lang="en-US" dirty="0" smtClean="0">
              <a:latin typeface="Times New Roman" pitchFamily="18" charset="0"/>
            </a:endParaRPr>
          </a:p>
        </p:txBody>
      </p:sp>
      <p:sp>
        <p:nvSpPr>
          <p:cNvPr id="374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81548F-861C-49F5-8555-99DEBFEB1F4D}" type="slidenum">
              <a:rPr lang="en-US"/>
              <a:pPr fontAlgn="base">
                <a:spcBef>
                  <a:spcPct val="0"/>
                </a:spcBef>
                <a:spcAft>
                  <a:spcPct val="0"/>
                </a:spcAft>
              </a:pPr>
              <a:t>128</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p:cNvSpPr>
          <p:nvPr>
            <p:ph type="sldImg"/>
          </p:nvPr>
        </p:nvSpPr>
        <p:spPr bwMode="auto">
          <a:noFill/>
          <a:ln>
            <a:solidFill>
              <a:srgbClr val="000000"/>
            </a:solidFill>
            <a:miter lim="800000"/>
            <a:headEnd/>
            <a:tailEnd/>
          </a:ln>
        </p:spPr>
      </p:sp>
      <p:sp>
        <p:nvSpPr>
          <p:cNvPr id="376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length of the BWP depends on the height of the opening next to the BWP. </a:t>
            </a:r>
          </a:p>
          <a:p>
            <a:pPr>
              <a:spcBef>
                <a:spcPct val="0"/>
              </a:spcBef>
            </a:pPr>
            <a:r>
              <a:rPr lang="en-US" dirty="0" smtClean="0"/>
              <a:t>[-&gt;]</a:t>
            </a:r>
          </a:p>
          <a:p>
            <a:pPr>
              <a:spcBef>
                <a:spcPct val="0"/>
              </a:spcBef>
            </a:pPr>
            <a:r>
              <a:rPr lang="en-US" dirty="0" smtClean="0"/>
              <a:t>For example, a BWP having a height of 8-ft next to an opening less than 67% of the wall height can be 24 inches.  Notice that if the BWP height was 9-ft, the BWP would have to be 27-inches in length.</a:t>
            </a:r>
          </a:p>
          <a:p>
            <a:pPr>
              <a:spcBef>
                <a:spcPct val="0"/>
              </a:spcBef>
            </a:pPr>
            <a:r>
              <a:rPr lang="en-US" dirty="0" smtClean="0"/>
              <a:t>[-&gt;]</a:t>
            </a:r>
          </a:p>
          <a:p>
            <a:pPr>
              <a:spcBef>
                <a:spcPct val="0"/>
              </a:spcBef>
            </a:pPr>
            <a:r>
              <a:rPr lang="en-US" dirty="0" smtClean="0"/>
              <a:t>If the BWP has a height of 8-ft and is next to an opening less than 85% of the wall height, the BWP can be as narrow as 32 inches.</a:t>
            </a:r>
          </a:p>
          <a:p>
            <a:pPr>
              <a:spcBef>
                <a:spcPct val="0"/>
              </a:spcBef>
            </a:pPr>
            <a:r>
              <a:rPr lang="en-US" dirty="0" smtClean="0"/>
              <a:t>[-&gt;]</a:t>
            </a:r>
          </a:p>
          <a:p>
            <a:pPr>
              <a:spcBef>
                <a:spcPct val="0"/>
              </a:spcBef>
            </a:pPr>
            <a:r>
              <a:rPr lang="en-US" dirty="0" smtClean="0"/>
              <a:t>If the opening is more than 85% of the wall height, the BWP must be 48 inches in length.</a:t>
            </a:r>
          </a:p>
          <a:p>
            <a:pPr>
              <a:spcBef>
                <a:spcPct val="0"/>
              </a:spcBef>
            </a:pPr>
            <a:endParaRPr lang="en-US" dirty="0" smtClean="0"/>
          </a:p>
          <a:p>
            <a:pPr>
              <a:spcBef>
                <a:spcPct val="0"/>
              </a:spcBef>
            </a:pPr>
            <a:r>
              <a:rPr lang="en-US" dirty="0" smtClean="0"/>
              <a:t>The table has length values for wall heights of 8, 9 and 10 feet.</a:t>
            </a:r>
          </a:p>
        </p:txBody>
      </p:sp>
      <p:sp>
        <p:nvSpPr>
          <p:cNvPr id="376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AC71F6-8107-4E8C-B13D-5F4368951A03}" type="slidenum">
              <a:rPr lang="en-US"/>
              <a:pPr fontAlgn="base">
                <a:spcBef>
                  <a:spcPct val="0"/>
                </a:spcBef>
                <a:spcAft>
                  <a:spcPct val="0"/>
                </a:spcAft>
              </a:pPr>
              <a:t>129</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p:cNvSpPr>
          <p:nvPr>
            <p:ph type="sldImg"/>
          </p:nvPr>
        </p:nvSpPr>
        <p:spPr bwMode="auto">
          <a:noFill/>
          <a:ln>
            <a:solidFill>
              <a:srgbClr val="000000"/>
            </a:solidFill>
            <a:miter lim="800000"/>
            <a:headEnd/>
            <a:tailEnd/>
          </a:ln>
        </p:spPr>
      </p:sp>
      <p:sp>
        <p:nvSpPr>
          <p:cNvPr id="376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Table R602.10.4.2 of 2009 IRC . Discuss a couple of examples for clear height </a:t>
            </a:r>
            <a:r>
              <a:rPr lang="en-US" dirty="0" err="1" smtClean="0"/>
              <a:t>vs</a:t>
            </a:r>
            <a:r>
              <a:rPr lang="en-US" dirty="0" smtClean="0"/>
              <a:t> braced panel length.</a:t>
            </a:r>
          </a:p>
        </p:txBody>
      </p:sp>
      <p:sp>
        <p:nvSpPr>
          <p:cNvPr id="376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AC71F6-8107-4E8C-B13D-5F4368951A03}" type="slidenum">
              <a:rPr lang="en-US"/>
              <a:pPr fontAlgn="base">
                <a:spcBef>
                  <a:spcPct val="0"/>
                </a:spcBef>
                <a:spcAft>
                  <a:spcPct val="0"/>
                </a:spcAft>
              </a:pPr>
              <a:t>130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Shown here are examples of anchors and a hold-down.</a:t>
            </a:r>
          </a:p>
          <a:p>
            <a:pPr>
              <a:spcBef>
                <a:spcPct val="0"/>
              </a:spcBef>
            </a:pPr>
            <a:endParaRPr lang="en-US" dirty="0" smtClean="0"/>
          </a:p>
          <a:p>
            <a:pPr>
              <a:spcBef>
                <a:spcPct val="0"/>
              </a:spcBef>
            </a:pPr>
            <a:r>
              <a:rPr lang="en-US" dirty="0" smtClean="0"/>
              <a:t>Anchors can be a bolt with a washer and nut or a metal connector that is embedded into the foundation.  Anchors connect the sill plate to the foundation.  </a:t>
            </a:r>
          </a:p>
          <a:p>
            <a:pPr>
              <a:spcBef>
                <a:spcPct val="0"/>
              </a:spcBef>
            </a:pPr>
            <a:endParaRPr lang="en-US" dirty="0" smtClean="0"/>
          </a:p>
          <a:p>
            <a:pPr>
              <a:spcBef>
                <a:spcPct val="0"/>
              </a:spcBef>
            </a:pPr>
            <a:r>
              <a:rPr lang="en-US" dirty="0" smtClean="0"/>
              <a:t>Hold-down devices connect the foundation to a vertical framing member.  </a:t>
            </a:r>
          </a:p>
          <a:p>
            <a:pPr>
              <a:spcBef>
                <a:spcPct val="0"/>
              </a:spcBef>
            </a:pPr>
            <a:endParaRPr lang="en-US" dirty="0" smtClean="0"/>
          </a:p>
          <a:p>
            <a:pPr>
              <a:spcBef>
                <a:spcPct val="0"/>
              </a:spcBef>
            </a:pPr>
            <a:r>
              <a:rPr lang="en-US" dirty="0" smtClean="0"/>
              <a:t>Again, anchors resist base shear and hold-downs resist overturning (and uplift).</a:t>
            </a:r>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6788" fontAlgn="base">
              <a:spcBef>
                <a:spcPct val="0"/>
              </a:spcBef>
              <a:spcAft>
                <a:spcPct val="0"/>
              </a:spcAft>
            </a:pPr>
            <a:fld id="{372FCBE8-953F-49F2-B6F7-8204D19E80C6}" type="slidenum">
              <a:rPr lang="en-US"/>
              <a:pPr defTabSz="966788" fontAlgn="base">
                <a:spcBef>
                  <a:spcPct val="0"/>
                </a:spcBef>
                <a:spcAft>
                  <a:spcPct val="0"/>
                </a:spcAft>
              </a:pPr>
              <a:t>12</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Slide Image Placeholder 1"/>
          <p:cNvSpPr>
            <a:spLocks noGrp="1" noRot="1" noChangeAspect="1"/>
          </p:cNvSpPr>
          <p:nvPr>
            <p:ph type="sldImg"/>
          </p:nvPr>
        </p:nvSpPr>
        <p:spPr bwMode="auto">
          <a:noFill/>
          <a:ln>
            <a:solidFill>
              <a:srgbClr val="000000"/>
            </a:solidFill>
            <a:miter lim="800000"/>
            <a:headEnd/>
            <a:tailEnd/>
          </a:ln>
        </p:spPr>
      </p:sp>
      <p:sp>
        <p:nvSpPr>
          <p:cNvPr id="393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Here's an example of a BWL with both windows and a door.   Notice that its fully sheathed, even the areas above and below the windows and the full height areas that are not wide enough to qualify as BWP's. Minimum braced</a:t>
            </a:r>
            <a:r>
              <a:rPr lang="en-US" baseline="0" dirty="0" smtClean="0">
                <a:latin typeface="Times New Roman" pitchFamily="18" charset="0"/>
              </a:rPr>
              <a:t> wall panel length is listed in Table R602.10.4.2.</a:t>
            </a:r>
            <a:endParaRPr lang="en-US" dirty="0" smtClean="0">
              <a:latin typeface="Times New Roman" pitchFamily="18" charset="0"/>
            </a:endParaRP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For continuous sheathing, there must be a BWP at each end of the wall line.  For purposes of measuring the distance between BWPs, a long length of sheathed area can be subdivided into BWPs, if needed.  </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Notice we can consider a 24" BWP exists at each end of the 108" sheathed length.  </a:t>
            </a:r>
          </a:p>
        </p:txBody>
      </p:sp>
      <p:sp>
        <p:nvSpPr>
          <p:cNvPr id="393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3E3E9A-1DE2-425E-BF5D-92D161DB92C8}" type="slidenum">
              <a:rPr lang="en-US"/>
              <a:pPr fontAlgn="base">
                <a:spcBef>
                  <a:spcPct val="0"/>
                </a:spcBef>
                <a:spcAft>
                  <a:spcPct val="0"/>
                </a:spcAft>
              </a:pPr>
              <a:t>131</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Slide Image Placeholder 1"/>
          <p:cNvSpPr>
            <a:spLocks noGrp="1" noRot="1" noChangeAspect="1"/>
          </p:cNvSpPr>
          <p:nvPr>
            <p:ph type="sldImg"/>
          </p:nvPr>
        </p:nvSpPr>
        <p:spPr bwMode="auto">
          <a:noFill/>
          <a:ln>
            <a:solidFill>
              <a:srgbClr val="000000"/>
            </a:solidFill>
            <a:miter lim="800000"/>
            <a:headEnd/>
            <a:tailEnd/>
          </a:ln>
        </p:spPr>
      </p:sp>
      <p:sp>
        <p:nvSpPr>
          <p:cNvPr id="401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This method may</a:t>
            </a:r>
            <a:r>
              <a:rPr lang="en-US" baseline="0" dirty="0" smtClean="0">
                <a:latin typeface="Times New Roman" pitchFamily="18" charset="0"/>
              </a:rPr>
              <a:t> </a:t>
            </a:r>
            <a:r>
              <a:rPr lang="en-US" dirty="0" smtClean="0">
                <a:latin typeface="Times New Roman" pitchFamily="18" charset="0"/>
              </a:rPr>
              <a:t>only be applied to one garage wall.</a:t>
            </a:r>
            <a:r>
              <a:rPr lang="en-US" baseline="0" dirty="0" smtClean="0">
                <a:latin typeface="Times New Roman" pitchFamily="18" charset="0"/>
              </a:rPr>
              <a:t> Within that garage wall line, a CS-G may be used on either or both sides of the garage door opening. The purpose of this requirement is to prevent “card table” garage wall construction.</a:t>
            </a:r>
            <a:endParaRPr lang="en-US" dirty="0" smtClean="0">
              <a:latin typeface="Times New Roman" pitchFamily="18" charset="0"/>
            </a:endParaRPr>
          </a:p>
          <a:p>
            <a:pPr>
              <a:spcBef>
                <a:spcPct val="0"/>
              </a:spcBef>
            </a:pPr>
            <a:endParaRPr lang="en-US" dirty="0" smtClean="0">
              <a:latin typeface="Times New Roman" pitchFamily="18" charset="0"/>
            </a:endParaRPr>
          </a:p>
          <a:p>
            <a:pPr>
              <a:spcBef>
                <a:spcPct val="0"/>
              </a:spcBef>
            </a:pPr>
            <a:endParaRPr lang="en-US" dirty="0" smtClean="0"/>
          </a:p>
        </p:txBody>
      </p:sp>
      <p:sp>
        <p:nvSpPr>
          <p:cNvPr id="401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F6FE1C-C964-4D0C-B59D-06625E632151}" type="slidenum">
              <a:rPr lang="en-US"/>
              <a:pPr fontAlgn="base">
                <a:spcBef>
                  <a:spcPct val="0"/>
                </a:spcBef>
                <a:spcAft>
                  <a:spcPct val="0"/>
                </a:spcAft>
              </a:pPr>
              <a:t>132</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Slide Image Placeholder 1"/>
          <p:cNvSpPr>
            <a:spLocks noGrp="1" noRot="1" noChangeAspect="1"/>
          </p:cNvSpPr>
          <p:nvPr>
            <p:ph type="sldImg"/>
          </p:nvPr>
        </p:nvSpPr>
        <p:spPr bwMode="auto">
          <a:noFill/>
          <a:ln>
            <a:solidFill>
              <a:srgbClr val="000000"/>
            </a:solidFill>
            <a:miter lim="800000"/>
            <a:headEnd/>
            <a:tailEnd/>
          </a:ln>
        </p:spPr>
      </p:sp>
      <p:sp>
        <p:nvSpPr>
          <p:cNvPr id="403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a continuously sheathed home, the walls to either side of garage openings are permitted to have an aspect ratio of 4:1. For an 8 ft wall, the brace may be</a:t>
            </a:r>
            <a:r>
              <a:rPr lang="en-US" baseline="0" dirty="0" smtClean="0"/>
              <a:t> as narrow as 24 in</a:t>
            </a:r>
            <a:r>
              <a:rPr lang="en-US" dirty="0" smtClean="0"/>
              <a:t>.  A 9 foot tall garage return wall would have to be at least 27 inches wide and a 10 foot tall garage return wall would have to be at least 32 inches wide.</a:t>
            </a:r>
          </a:p>
          <a:p>
            <a:pPr>
              <a:spcBef>
                <a:spcPct val="0"/>
              </a:spcBef>
            </a:pPr>
            <a:endParaRPr lang="en-US" dirty="0" smtClean="0"/>
          </a:p>
          <a:p>
            <a:pPr>
              <a:spcBef>
                <a:spcPct val="0"/>
              </a:spcBef>
            </a:pPr>
            <a:r>
              <a:rPr lang="en-US" dirty="0" smtClean="0"/>
              <a:t>It is not necessary to have an extended header over these narrow walls beside the garage opening.</a:t>
            </a:r>
          </a:p>
          <a:p>
            <a:pPr>
              <a:spcBef>
                <a:spcPct val="0"/>
              </a:spcBef>
            </a:pPr>
            <a:endParaRPr lang="en-US" dirty="0" smtClean="0"/>
          </a:p>
          <a:p>
            <a:pPr>
              <a:spcBef>
                <a:spcPct val="0"/>
              </a:spcBef>
            </a:pPr>
            <a:r>
              <a:rPr lang="en-US" dirty="0" smtClean="0"/>
              <a:t>Notice that this provision is limited to a single story with a light roof covering. The intent of the light weight</a:t>
            </a:r>
            <a:r>
              <a:rPr lang="en-US" baseline="0" dirty="0" smtClean="0"/>
              <a:t> roof limitation is for seismic design only. Mass is detrimental to the structure for seismic design. It helps the structure resist wind loads. The story height limitation is for both wind (bigger sail area) and seismic (greater mass) considerations. Note that one and two family dwellings are exempt from seismic design requirements for Seismic Design Categories A-C.</a:t>
            </a:r>
            <a:endParaRPr lang="en-US" dirty="0" smtClean="0"/>
          </a:p>
        </p:txBody>
      </p:sp>
      <p:sp>
        <p:nvSpPr>
          <p:cNvPr id="403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0730C6-168D-4101-8C49-F44CC1AE382D}" type="slidenum">
              <a:rPr lang="en-US"/>
              <a:pPr fontAlgn="base">
                <a:spcBef>
                  <a:spcPct val="0"/>
                </a:spcBef>
                <a:spcAft>
                  <a:spcPct val="0"/>
                </a:spcAft>
              </a:pPr>
              <a:t>133</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Slide Image Placeholder 1"/>
          <p:cNvSpPr>
            <a:spLocks noGrp="1" noRot="1" noChangeAspect="1"/>
          </p:cNvSpPr>
          <p:nvPr>
            <p:ph type="sldImg"/>
          </p:nvPr>
        </p:nvSpPr>
        <p:spPr bwMode="auto">
          <a:noFill/>
          <a:ln>
            <a:solidFill>
              <a:srgbClr val="000000"/>
            </a:solidFill>
            <a:miter lim="800000"/>
            <a:headEnd/>
            <a:tailEnd/>
          </a:ln>
        </p:spPr>
      </p:sp>
      <p:sp>
        <p:nvSpPr>
          <p:cNvPr id="405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What if we have a story above the garage, or we have a tile roof?  CS-PF makes use of the extended header BWP that we discussed earlier, but without hold-downs.  </a:t>
            </a:r>
          </a:p>
        </p:txBody>
      </p:sp>
      <p:sp>
        <p:nvSpPr>
          <p:cNvPr id="405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6AFD7F-1445-4408-BAFD-463E8FDDDACB}" type="slidenum">
              <a:rPr lang="en-US"/>
              <a:pPr fontAlgn="base">
                <a:spcBef>
                  <a:spcPct val="0"/>
                </a:spcBef>
                <a:spcAft>
                  <a:spcPct val="0"/>
                </a:spcAft>
              </a:pPr>
              <a:t>134</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Slide Image Placeholder 1"/>
          <p:cNvSpPr>
            <a:spLocks noGrp="1" noRot="1" noChangeAspect="1"/>
          </p:cNvSpPr>
          <p:nvPr>
            <p:ph type="sldImg"/>
          </p:nvPr>
        </p:nvSpPr>
        <p:spPr bwMode="auto">
          <a:noFill/>
          <a:ln>
            <a:solidFill>
              <a:srgbClr val="000000"/>
            </a:solidFill>
            <a:miter lim="800000"/>
            <a:headEnd/>
            <a:tailEnd/>
          </a:ln>
        </p:spPr>
      </p:sp>
      <p:sp>
        <p:nvSpPr>
          <p:cNvPr id="407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construction is somewhat similar to PFH.  It's different in that it doesn't have hold-downs, and can be 16 inches in length when supporting both a story above and a tile roof.</a:t>
            </a:r>
          </a:p>
        </p:txBody>
      </p:sp>
      <p:sp>
        <p:nvSpPr>
          <p:cNvPr id="407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6DEA9-AB2C-4DF3-95C0-C1CAFEA6C94E}" type="slidenum">
              <a:rPr lang="en-US"/>
              <a:pPr fontAlgn="base">
                <a:spcBef>
                  <a:spcPct val="0"/>
                </a:spcBef>
                <a:spcAft>
                  <a:spcPct val="0"/>
                </a:spcAft>
              </a:pPr>
              <a:t>135</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Slide Image Placeholder 1"/>
          <p:cNvSpPr>
            <a:spLocks noGrp="1" noRot="1" noChangeAspect="1"/>
          </p:cNvSpPr>
          <p:nvPr>
            <p:ph type="sldImg"/>
          </p:nvPr>
        </p:nvSpPr>
        <p:spPr bwMode="auto">
          <a:noFill/>
          <a:ln>
            <a:solidFill>
              <a:srgbClr val="000000"/>
            </a:solidFill>
            <a:miter lim="800000"/>
            <a:headEnd/>
            <a:tailEnd/>
          </a:ln>
        </p:spPr>
      </p:sp>
      <p:sp>
        <p:nvSpPr>
          <p:cNvPr id="409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Here is the construction detail for the continuously sheathed portal frame</a:t>
            </a:r>
            <a:r>
              <a:rPr lang="en-US" baseline="0" dirty="0" smtClean="0">
                <a:latin typeface="Times New Roman" pitchFamily="18" charset="0"/>
              </a:rPr>
              <a:t> with </a:t>
            </a:r>
            <a:r>
              <a:rPr lang="en-US" dirty="0" smtClean="0">
                <a:latin typeface="Times New Roman" pitchFamily="18" charset="0"/>
              </a:rPr>
              <a:t>6:1 aspect ratio.  </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The tension strap capacity varies with height of pony wall,</a:t>
            </a:r>
            <a:r>
              <a:rPr lang="en-US" baseline="0" dirty="0" smtClean="0">
                <a:latin typeface="Times New Roman" pitchFamily="18" charset="0"/>
              </a:rPr>
              <a:t> </a:t>
            </a:r>
            <a:r>
              <a:rPr lang="en-US" dirty="0" smtClean="0">
                <a:latin typeface="Times New Roman" pitchFamily="18" charset="0"/>
              </a:rPr>
              <a:t>opening</a:t>
            </a:r>
            <a:r>
              <a:rPr lang="en-US" baseline="0" dirty="0" smtClean="0">
                <a:latin typeface="Times New Roman" pitchFamily="18" charset="0"/>
              </a:rPr>
              <a:t> width, wind speed and exposure category. </a:t>
            </a:r>
          </a:p>
          <a:p>
            <a:pPr>
              <a:spcBef>
                <a:spcPct val="0"/>
              </a:spcBef>
            </a:pPr>
            <a:r>
              <a:rPr lang="en-US" baseline="0" dirty="0" smtClean="0">
                <a:latin typeface="Times New Roman" pitchFamily="18" charset="0"/>
              </a:rPr>
              <a:t>See Table R602.10.4.1.1 for required tension strap strength. </a:t>
            </a:r>
          </a:p>
          <a:p>
            <a:pPr>
              <a:spcBef>
                <a:spcPct val="0"/>
              </a:spcBef>
            </a:pPr>
            <a:r>
              <a:rPr lang="en-US" baseline="0" dirty="0" smtClean="0">
                <a:latin typeface="Times New Roman" pitchFamily="18" charset="0"/>
              </a:rPr>
              <a:t>A 1000 lb strap works for walls that do not require a pony wall above the opening.</a:t>
            </a:r>
          </a:p>
          <a:p>
            <a:pPr>
              <a:spcBef>
                <a:spcPct val="0"/>
              </a:spcBef>
            </a:pPr>
            <a:endParaRPr lang="en-US" dirty="0" smtClean="0"/>
          </a:p>
        </p:txBody>
      </p:sp>
      <p:sp>
        <p:nvSpPr>
          <p:cNvPr id="409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DE2E9-B1A0-44A4-BA3A-95E4E55C85E5}" type="slidenum">
              <a:rPr lang="en-US"/>
              <a:pPr fontAlgn="base">
                <a:spcBef>
                  <a:spcPct val="0"/>
                </a:spcBef>
                <a:spcAft>
                  <a:spcPct val="0"/>
                </a:spcAft>
              </a:pPr>
              <a:t>136</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263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400" smtClean="0"/>
              <a:t>To address this need, APA conducted an extensive research program on various raised floor assemblies.</a:t>
            </a:r>
            <a:r>
              <a:rPr lang="en-US" smtClean="0"/>
              <a:t> </a:t>
            </a:r>
          </a:p>
          <a:p>
            <a:pPr eaLnBrk="1" hangingPunct="1"/>
            <a:endParaRPr lang="en-US" smtClean="0"/>
          </a:p>
          <a:p>
            <a:pPr eaLnBrk="1" hangingPunct="1"/>
            <a:r>
              <a:rPr lang="en-US" sz="1400" smtClean="0"/>
              <a:t>(You can point out where the wood floor section is then move to the next slide to show what it looks like in rear view.  Note that the next 3 slides show the baseline wall assembly, which uses a window, not a door opening as shown here.  It's probably not necessary to point that out, but if you get questions tell your audience that we tested both.</a:t>
            </a:r>
          </a:p>
          <a:p>
            <a:pPr eaLnBrk="1" hangingPunct="1"/>
            <a:r>
              <a:rPr lang="en-US" sz="1400" smtClean="0"/>
              <a:t>The baseline walls were not only wider (24" vs. 16" for NWBM), but had the benefit of the sheathing under the window opening.) </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Slide Image Placeholder 1"/>
          <p:cNvSpPr>
            <a:spLocks noGrp="1" noRot="1" noChangeAspect="1"/>
          </p:cNvSpPr>
          <p:nvPr>
            <p:ph type="sldImg"/>
          </p:nvPr>
        </p:nvSpPr>
        <p:spPr bwMode="auto">
          <a:noFill/>
          <a:ln>
            <a:solidFill>
              <a:srgbClr val="000000"/>
            </a:solidFill>
            <a:miter lim="800000"/>
            <a:headEnd/>
            <a:tailEnd/>
          </a:ln>
        </p:spPr>
      </p:sp>
      <p:sp>
        <p:nvSpPr>
          <p:cNvPr id="409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DR</a:t>
            </a:r>
            <a:r>
              <a:rPr lang="en-US" baseline="0" dirty="0" smtClean="0"/>
              <a:t> – Design Required</a:t>
            </a:r>
          </a:p>
          <a:p>
            <a:pPr>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u="none" baseline="0" dirty="0" smtClean="0"/>
              <a:t>Example:  1’ pony wall for a 2x4 stud wall with a 16’ garage opening in a 90 mph, exposure B area requires 1000 lb tension strap capacity.</a:t>
            </a:r>
            <a:r>
              <a:rPr lang="en-US" baseline="0" dirty="0" smtClean="0"/>
              <a:t> [-&gt;]</a:t>
            </a:r>
            <a:endParaRPr lang="en-US" u="none" baseline="0" dirty="0" smtClean="0"/>
          </a:p>
          <a:p>
            <a:pPr>
              <a:spcBef>
                <a:spcPct val="0"/>
              </a:spcBef>
            </a:pPr>
            <a:endParaRPr lang="en-US" dirty="0" smtClean="0"/>
          </a:p>
        </p:txBody>
      </p:sp>
      <p:sp>
        <p:nvSpPr>
          <p:cNvPr id="409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DE2E9-B1A0-44A4-BA3A-95E4E55C85E5}" type="slidenum">
              <a:rPr lang="en-US"/>
              <a:pPr fontAlgn="base">
                <a:spcBef>
                  <a:spcPct val="0"/>
                </a:spcBef>
                <a:spcAft>
                  <a:spcPct val="0"/>
                </a:spcAft>
              </a:pPr>
              <a:t>138</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Slide Image Placeholder 1"/>
          <p:cNvSpPr>
            <a:spLocks noGrp="1" noRot="1" noChangeAspect="1"/>
          </p:cNvSpPr>
          <p:nvPr>
            <p:ph type="sldImg"/>
          </p:nvPr>
        </p:nvSpPr>
        <p:spPr bwMode="auto">
          <a:noFill/>
          <a:ln>
            <a:solidFill>
              <a:srgbClr val="000000"/>
            </a:solidFill>
            <a:miter lim="800000"/>
            <a:headEnd/>
            <a:tailEnd/>
          </a:ln>
        </p:spPr>
      </p:sp>
      <p:sp>
        <p:nvSpPr>
          <p:cNvPr id="4096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DR</a:t>
            </a:r>
            <a:r>
              <a:rPr lang="en-US" baseline="0" dirty="0" smtClean="0"/>
              <a:t> – Design Required</a:t>
            </a:r>
          </a:p>
          <a:p>
            <a:pPr marL="0" marR="0" indent="0" algn="l" defTabSz="914400" rtl="0" eaLnBrk="1" fontAlgn="base" latinLnBrk="0" hangingPunct="1">
              <a:lnSpc>
                <a:spcPct val="100000"/>
              </a:lnSpc>
              <a:spcBef>
                <a:spcPct val="0"/>
              </a:spcBef>
              <a:spcAft>
                <a:spcPct val="0"/>
              </a:spcAft>
              <a:buClrTx/>
              <a:buSzTx/>
              <a:buFontTx/>
              <a:buNone/>
              <a:tabLst/>
              <a:defRPr/>
            </a:pPr>
            <a:endParaRPr lang="en-US" u="none"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u="none" baseline="0" dirty="0" smtClean="0"/>
              <a:t>Example:  2’ pony wall for a 2x6 stud wall with a 16’ garage opening in a 90 mph, exposure B area requires 2050 lb tension strap capacity.</a:t>
            </a:r>
            <a:r>
              <a:rPr lang="en-US" baseline="0" dirty="0" smtClean="0"/>
              <a:t> [-&gt;]</a:t>
            </a:r>
            <a:endParaRPr lang="en-US" u="none" baseline="0" dirty="0" smtClean="0"/>
          </a:p>
          <a:p>
            <a:pPr>
              <a:spcBef>
                <a:spcPct val="0"/>
              </a:spcBef>
            </a:pPr>
            <a:endParaRPr lang="en-US" dirty="0" smtClean="0"/>
          </a:p>
        </p:txBody>
      </p:sp>
      <p:sp>
        <p:nvSpPr>
          <p:cNvPr id="409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DE2E9-B1A0-44A4-BA3A-95E4E55C85E5}" type="slidenum">
              <a:rPr lang="en-US"/>
              <a:pPr fontAlgn="base">
                <a:spcBef>
                  <a:spcPct val="0"/>
                </a:spcBef>
                <a:spcAft>
                  <a:spcPct val="0"/>
                </a:spcAft>
              </a:pPr>
              <a:t>139</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85ED4F-E9BC-4F5D-B523-76B9FA509A4B}" type="slidenum">
              <a:rPr lang="en-US">
                <a:latin typeface="Times New Roman" pitchFamily="18" charset="0"/>
              </a:rPr>
              <a:pPr fontAlgn="base">
                <a:spcBef>
                  <a:spcPct val="0"/>
                </a:spcBef>
                <a:spcAft>
                  <a:spcPct val="0"/>
                </a:spcAft>
              </a:pPr>
              <a:t>140</a:t>
            </a:fld>
            <a:endParaRPr lang="en-US" dirty="0">
              <a:latin typeface="Times New Roman" pitchFamily="18" charset="0"/>
            </a:endParaRPr>
          </a:p>
        </p:txBody>
      </p:sp>
      <p:sp>
        <p:nvSpPr>
          <p:cNvPr id="415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5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A three car garage with an offset could be built as shown.  The portal</a:t>
            </a:r>
            <a:r>
              <a:rPr lang="en-US" baseline="0" dirty="0" smtClean="0">
                <a:latin typeface="Times New Roman" pitchFamily="18" charset="0"/>
              </a:rPr>
              <a:t> on the left has room for a double portal. </a:t>
            </a:r>
            <a:r>
              <a:rPr lang="en-US" dirty="0" smtClean="0">
                <a:latin typeface="Times New Roman" pitchFamily="18" charset="0"/>
              </a:rPr>
              <a:t>The narrow segment between the garage doors for the portal on the right requires</a:t>
            </a:r>
            <a:r>
              <a:rPr lang="en-US" baseline="0" dirty="0" smtClean="0">
                <a:latin typeface="Times New Roman" pitchFamily="18" charset="0"/>
              </a:rPr>
              <a:t> a single portal around the garage opening on the right. </a:t>
            </a:r>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Wall bracing relates to the lateral (or horizontal) load path.  Let's first look at the vertical load path because it's easier to understand.  The load path is simply the path that the load takes as it passes through the structure, and its components and connections, on its way to the ground.  In the vertical load path, members above bear on members below thereby transferring loads from above all the way to the foundation.</a:t>
            </a:r>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18F70E-C794-4180-8196-975E98BDF47E}" type="slidenum">
              <a:rPr lang="en-US"/>
              <a:pPr fontAlgn="base">
                <a:spcBef>
                  <a:spcPct val="0"/>
                </a:spcBef>
                <a:spcAft>
                  <a:spcPct val="0"/>
                </a:spcAft>
              </a:pPr>
              <a:t>14</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Slide Image Placeholder 1"/>
          <p:cNvSpPr>
            <a:spLocks noGrp="1" noRot="1" noChangeAspect="1" noTextEdit="1"/>
          </p:cNvSpPr>
          <p:nvPr>
            <p:ph type="sldImg"/>
          </p:nvPr>
        </p:nvSpPr>
        <p:spPr bwMode="auto">
          <a:noFill/>
          <a:ln>
            <a:solidFill>
              <a:srgbClr val="000000"/>
            </a:solidFill>
            <a:miter lim="800000"/>
            <a:headEnd/>
            <a:tailEnd/>
          </a:ln>
        </p:spPr>
      </p:sp>
      <p:sp>
        <p:nvSpPr>
          <p:cNvPr id="417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garage on the left could be built using CS-G on the front walls that have a 4:1 aspect ratio (24" for an 8' wall height).  Again, these BWP's are not permitted to support a story above or a roof dead load greater than 3 psf.  </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If the BWP's will have less than a 4:1 aspect ratio, CS-PF will have to be used. The tuck under garage must be built using CS-PF because a story above is being supported by the BWP's.</a:t>
            </a:r>
          </a:p>
        </p:txBody>
      </p:sp>
      <p:sp>
        <p:nvSpPr>
          <p:cNvPr id="417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5879AC-D9D4-461F-92A3-95F262B76F0F}" type="slidenum">
              <a:rPr lang="en-US">
                <a:latin typeface="Times New Roman" pitchFamily="18" charset="0"/>
              </a:rPr>
              <a:pPr fontAlgn="base">
                <a:spcBef>
                  <a:spcPct val="0"/>
                </a:spcBef>
                <a:spcAft>
                  <a:spcPct val="0"/>
                </a:spcAft>
              </a:pPr>
              <a:t>141</a:t>
            </a:fld>
            <a:endParaRPr lang="en-US" dirty="0">
              <a:latin typeface="Times New Roman" pitchFamily="18"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6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846D6E-F0AF-47BC-A3F0-656608DFB1FC}" type="slidenum">
              <a:rPr lang="en-US" smtClean="0"/>
              <a:pPr fontAlgn="base">
                <a:spcBef>
                  <a:spcPct val="0"/>
                </a:spcBef>
                <a:spcAft>
                  <a:spcPct val="0"/>
                </a:spcAft>
                <a:defRPr/>
              </a:pPr>
              <a:t>142</a:t>
            </a:fld>
            <a:endParaRPr lang="en-US"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[Refer to text in slide.]</a:t>
            </a:r>
          </a:p>
          <a:p>
            <a:pPr eaLnBrk="1" hangingPunct="1">
              <a:spcBef>
                <a:spcPct val="0"/>
              </a:spcBef>
            </a:pPr>
            <a:endParaRPr lang="en-US" smtClean="0"/>
          </a:p>
        </p:txBody>
      </p:sp>
      <p:sp>
        <p:nvSpPr>
          <p:cNvPr id="278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0B8F4A-8FC0-4083-98C3-8A84270509C0}" type="slidenum">
              <a:rPr lang="en-US" smtClean="0"/>
              <a:pPr fontAlgn="base">
                <a:spcBef>
                  <a:spcPct val="0"/>
                </a:spcBef>
                <a:spcAft>
                  <a:spcPct val="0"/>
                </a:spcAft>
                <a:defRPr/>
              </a:pPr>
              <a:t>143</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p:cNvSpPr>
          <p:nvPr>
            <p:ph type="sldImg"/>
          </p:nvPr>
        </p:nvSpPr>
        <p:spPr bwMode="auto">
          <a:noFill/>
          <a:ln>
            <a:solidFill>
              <a:srgbClr val="000000"/>
            </a:solidFill>
            <a:miter lim="800000"/>
            <a:headEnd/>
            <a:tailEnd/>
          </a:ln>
        </p:spPr>
      </p:sp>
      <p:sp>
        <p:nvSpPr>
          <p:cNvPr id="376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b="0" dirty="0" smtClean="0">
                <a:solidFill>
                  <a:schemeClr val="accent3">
                    <a:lumMod val="50000"/>
                  </a:schemeClr>
                </a:solidFill>
              </a:rPr>
              <a:t>[Refer</a:t>
            </a:r>
            <a:r>
              <a:rPr lang="en-US" sz="1200" b="0" baseline="0" dirty="0" smtClean="0">
                <a:solidFill>
                  <a:schemeClr val="accent3">
                    <a:lumMod val="50000"/>
                  </a:schemeClr>
                </a:solidFill>
              </a:rPr>
              <a:t> to text.]</a:t>
            </a:r>
            <a:endParaRPr lang="en-US" b="0" dirty="0" smtClean="0"/>
          </a:p>
        </p:txBody>
      </p:sp>
      <p:sp>
        <p:nvSpPr>
          <p:cNvPr id="376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AC71F6-8107-4E8C-B13D-5F4368951A03}" type="slidenum">
              <a:rPr lang="en-US"/>
              <a:pPr fontAlgn="base">
                <a:spcBef>
                  <a:spcPct val="0"/>
                </a:spcBef>
                <a:spcAft>
                  <a:spcPct val="0"/>
                </a:spcAft>
              </a:pPr>
              <a:t>144</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p:cNvSpPr>
            <a:spLocks noGrp="1" noRot="1" noChangeAspect="1"/>
          </p:cNvSpPr>
          <p:nvPr>
            <p:ph type="sldImg"/>
          </p:nvPr>
        </p:nvSpPr>
        <p:spPr bwMode="auto">
          <a:noFill/>
          <a:ln>
            <a:solidFill>
              <a:srgbClr val="000000"/>
            </a:solidFill>
            <a:miter lim="800000"/>
            <a:headEnd/>
            <a:tailEnd/>
          </a:ln>
        </p:spPr>
      </p:sp>
      <p:sp>
        <p:nvSpPr>
          <p:cNvPr id="397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continuous sheathing, each end of the wall line must have a BWP.  The purpose of having a BWP at each end of the wall is provide a section of wall for a connection to be made to the BWL around the corner.  The two walls must be connected by 16d nails at 12" on center.  The connection between the two walls provides uplift resistance. Figure R602.10.4.4(1)</a:t>
            </a:r>
          </a:p>
        </p:txBody>
      </p:sp>
      <p:sp>
        <p:nvSpPr>
          <p:cNvPr id="397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DB601C-C6E2-40DE-8084-4A6E0E832F13}" type="slidenum">
              <a:rPr lang="en-US"/>
              <a:pPr fontAlgn="base">
                <a:spcBef>
                  <a:spcPct val="0"/>
                </a:spcBef>
                <a:spcAft>
                  <a:spcPct val="0"/>
                </a:spcAft>
              </a:pPr>
              <a:t>145</a:t>
            </a:fld>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Slide Image Placeholder 1"/>
          <p:cNvSpPr>
            <a:spLocks noGrp="1" noRot="1" noChangeAspect="1"/>
          </p:cNvSpPr>
          <p:nvPr>
            <p:ph type="sldImg"/>
          </p:nvPr>
        </p:nvSpPr>
        <p:spPr bwMode="auto">
          <a:noFill/>
          <a:ln>
            <a:solidFill>
              <a:srgbClr val="000000"/>
            </a:solidFill>
            <a:miter lim="800000"/>
            <a:headEnd/>
            <a:tailEnd/>
          </a:ln>
        </p:spPr>
      </p:sp>
      <p:sp>
        <p:nvSpPr>
          <p:cNvPr id="39526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a:t>
            </a:r>
            <a:r>
              <a:rPr lang="en-US" baseline="0" dirty="0" smtClean="0"/>
              <a:t> </a:t>
            </a:r>
            <a:r>
              <a:rPr lang="en-US" dirty="0" smtClean="0"/>
              <a:t>full height segment at the end of a wall line must meet the length/height requirements for the bracing method used (either CS-WSP or CS-SFB) to be considered a braced wall panel.</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This BWL meets the code requirements for continuous sheathing with</a:t>
            </a:r>
            <a:r>
              <a:rPr lang="en-US" baseline="0" dirty="0" smtClean="0">
                <a:latin typeface="Times New Roman" pitchFamily="18" charset="0"/>
              </a:rPr>
              <a:t> wood structural panels</a:t>
            </a:r>
            <a:r>
              <a:rPr lang="en-US" dirty="0" smtClean="0">
                <a:latin typeface="Times New Roman" pitchFamily="18" charset="0"/>
              </a:rPr>
              <a:t>.  The end of a CS-WSP BWL must have a 24</a:t>
            </a:r>
            <a:r>
              <a:rPr lang="en-US" baseline="0" dirty="0" smtClean="0">
                <a:latin typeface="Times New Roman" pitchFamily="18" charset="0"/>
              </a:rPr>
              <a:t> inch </a:t>
            </a:r>
            <a:r>
              <a:rPr lang="en-US" dirty="0" smtClean="0">
                <a:latin typeface="Times New Roman" pitchFamily="18" charset="0"/>
              </a:rPr>
              <a:t>minimum sheathed length at each end when a braced</a:t>
            </a:r>
            <a:r>
              <a:rPr lang="en-US" baseline="0" dirty="0" smtClean="0">
                <a:latin typeface="Times New Roman" pitchFamily="18" charset="0"/>
              </a:rPr>
              <a:t> wall panel is not at the corner</a:t>
            </a:r>
            <a:r>
              <a:rPr lang="en-US" dirty="0" smtClean="0">
                <a:latin typeface="Times New Roman" pitchFamily="18" charset="0"/>
              </a:rPr>
              <a:t>. If the sheathed length meets the length requirement for a BWP based on the adjacent opening, it call also be considered a BWP.  In this example, the sheathed length would have to be 36" to also be considered a BWP (From Table R602.10.4.2).</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For</a:t>
            </a:r>
            <a:r>
              <a:rPr lang="en-US" baseline="0" dirty="0" smtClean="0">
                <a:latin typeface="Times New Roman" pitchFamily="18" charset="0"/>
              </a:rPr>
              <a:t> a CS-SFB BWL, the corner return must be 32 inches in length. The wall ends above are insufficient for corner returns or BWPs for a structural fiberboard continuously sheathed wall line.</a:t>
            </a:r>
            <a:endParaRPr lang="en-US" dirty="0" smtClean="0">
              <a:latin typeface="Times New Roman" pitchFamily="18" charset="0"/>
            </a:endParaRPr>
          </a:p>
          <a:p>
            <a:pPr>
              <a:spcBef>
                <a:spcPct val="0"/>
              </a:spcBef>
            </a:pPr>
            <a:endParaRPr lang="en-US" dirty="0" smtClean="0"/>
          </a:p>
        </p:txBody>
      </p:sp>
      <p:sp>
        <p:nvSpPr>
          <p:cNvPr id="395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41B240-52E8-4351-977A-33006E1390CA}" type="slidenum">
              <a:rPr lang="en-US"/>
              <a:pPr fontAlgn="base">
                <a:spcBef>
                  <a:spcPct val="0"/>
                </a:spcBef>
                <a:spcAft>
                  <a:spcPct val="0"/>
                </a:spcAft>
              </a:pPr>
              <a:t>146</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03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Let's move on to bracing basics.</a:t>
            </a:r>
          </a:p>
        </p:txBody>
      </p:sp>
      <p:sp>
        <p:nvSpPr>
          <p:cNvPr id="303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848AF9-EDDF-46BA-BF05-C83D53D795C1}" type="slidenum">
              <a:rPr lang="en-US"/>
              <a:pPr fontAlgn="base">
                <a:spcBef>
                  <a:spcPct val="0"/>
                </a:spcBef>
                <a:spcAft>
                  <a:spcPct val="0"/>
                </a:spcAft>
              </a:pPr>
              <a:t>147</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69" name="Slide Image Placeholder 1"/>
          <p:cNvSpPr>
            <a:spLocks noGrp="1" noRot="1" noChangeAspect="1"/>
          </p:cNvSpPr>
          <p:nvPr>
            <p:ph type="sldImg"/>
          </p:nvPr>
        </p:nvSpPr>
        <p:spPr bwMode="auto">
          <a:noFill/>
          <a:ln>
            <a:solidFill>
              <a:srgbClr val="000000"/>
            </a:solidFill>
            <a:miter lim="800000"/>
            <a:headEnd/>
            <a:tailEnd/>
          </a:ln>
        </p:spPr>
      </p:sp>
      <p:sp>
        <p:nvSpPr>
          <p:cNvPr id="74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IRC also permits a variation in bracing methods between BWL's of the same story.  This includes continuous sheathing.  This means that the entire structure will not have to be fully sheathed.  In the higher seismic design categories, the entire story will have to be fully sheathing, but not the entire structure.</a:t>
            </a:r>
          </a:p>
        </p:txBody>
      </p:sp>
      <p:sp>
        <p:nvSpPr>
          <p:cNvPr id="74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24A65-6462-4ADF-92F1-BE4CACAAE0A9}" type="slidenum">
              <a:rPr lang="en-US"/>
              <a:pPr fontAlgn="base">
                <a:spcBef>
                  <a:spcPct val="0"/>
                </a:spcBef>
                <a:spcAft>
                  <a:spcPct val="0"/>
                </a:spcAft>
              </a:pPr>
              <a:t>148</a:t>
            </a:fld>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7" name="Slide Image Placeholder 1"/>
          <p:cNvSpPr>
            <a:spLocks noGrp="1" noRot="1" noChangeAspect="1"/>
          </p:cNvSpPr>
          <p:nvPr>
            <p:ph type="sldImg"/>
          </p:nvPr>
        </p:nvSpPr>
        <p:spPr bwMode="auto">
          <a:noFill/>
          <a:ln>
            <a:solidFill>
              <a:srgbClr val="000000"/>
            </a:solidFill>
            <a:miter lim="800000"/>
            <a:headEnd/>
            <a:tailEnd/>
          </a:ln>
        </p:spPr>
      </p:sp>
      <p:sp>
        <p:nvSpPr>
          <p:cNvPr id="75161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accent3">
                    <a:lumMod val="50000"/>
                  </a:schemeClr>
                </a:solidFill>
              </a:rPr>
              <a:t>[Refer</a:t>
            </a:r>
            <a:r>
              <a:rPr lang="en-US" sz="1200" b="0" baseline="0" dirty="0" smtClean="0">
                <a:solidFill>
                  <a:schemeClr val="accent3">
                    <a:lumMod val="50000"/>
                  </a:schemeClr>
                </a:solidFill>
              </a:rPr>
              <a:t> to text.]</a:t>
            </a:r>
            <a:endParaRPr lang="en-US" b="0" dirty="0" smtClean="0"/>
          </a:p>
          <a:p>
            <a:pPr>
              <a:spcBef>
                <a:spcPct val="0"/>
              </a:spcBef>
            </a:pPr>
            <a:endParaRPr lang="en-US" dirty="0" smtClean="0"/>
          </a:p>
        </p:txBody>
      </p:sp>
      <p:sp>
        <p:nvSpPr>
          <p:cNvPr id="75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3C36E2-F5A6-4A45-BBFF-90F11297DEE1}" type="slidenum">
              <a:rPr lang="en-US"/>
              <a:pPr fontAlgn="base">
                <a:spcBef>
                  <a:spcPct val="0"/>
                </a:spcBef>
                <a:spcAft>
                  <a:spcPct val="0"/>
                </a:spcAft>
              </a:pPr>
              <a:t>149</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03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Let's move on to braced wall panel placement.</a:t>
            </a:r>
          </a:p>
        </p:txBody>
      </p:sp>
      <p:sp>
        <p:nvSpPr>
          <p:cNvPr id="303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848AF9-EDDF-46BA-BF05-C83D53D795C1}" type="slidenum">
              <a:rPr lang="en-US"/>
              <a:pPr fontAlgn="base">
                <a:spcBef>
                  <a:spcPct val="0"/>
                </a:spcBef>
                <a:spcAft>
                  <a:spcPct val="0"/>
                </a:spcAft>
              </a:pPr>
              <a:t>150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we turned this house on to its side, would it stay together?  The connections that resist gravity loads, are not likely to be adequate to hold the house together if it's turned on its side.  Think of lateral forces as when the house is tipped on its side, or when the loads are acting sideways on the house when it's upright.  </a:t>
            </a:r>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CA5B4C-BFF2-4455-A83C-2BB44189E4C8}" type="slidenum">
              <a:rPr lang="en-US"/>
              <a:pPr fontAlgn="base">
                <a:spcBef>
                  <a:spcPct val="0"/>
                </a:spcBef>
                <a:spcAft>
                  <a:spcPct val="0"/>
                </a:spcAft>
              </a:pPr>
              <a:t>15</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solidFill>
                  <a:schemeClr val="accent3">
                    <a:lumMod val="50000"/>
                  </a:schemeClr>
                </a:solidFill>
              </a:rPr>
              <a:t>[Refer</a:t>
            </a:r>
            <a:r>
              <a:rPr lang="en-US" sz="1200" b="0" baseline="0" dirty="0" smtClean="0">
                <a:solidFill>
                  <a:schemeClr val="accent3">
                    <a:lumMod val="50000"/>
                  </a:schemeClr>
                </a:solidFill>
              </a:rPr>
              <a:t> to text.]</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AC7D7928-221B-435D-A94E-2D17CCFEC647}" type="slidenum">
              <a:rPr lang="en-US" smtClean="0"/>
              <a:pPr>
                <a:defRPr/>
              </a:pPr>
              <a:t>151</a:t>
            </a:fld>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p:cNvSpPr>
            <a:spLocks noGrp="1" noRot="1" noChangeAspect="1"/>
          </p:cNvSpPr>
          <p:nvPr>
            <p:ph type="sldImg"/>
          </p:nvPr>
        </p:nvSpPr>
        <p:spPr bwMode="auto">
          <a:noFill/>
          <a:ln>
            <a:solidFill>
              <a:srgbClr val="000000"/>
            </a:solidFill>
            <a:miter lim="800000"/>
            <a:headEnd/>
            <a:tailEnd/>
          </a:ln>
        </p:spPr>
      </p:sp>
      <p:sp>
        <p:nvSpPr>
          <p:cNvPr id="423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For intermittent</a:t>
            </a:r>
            <a:r>
              <a:rPr lang="en-US" baseline="0" dirty="0" smtClean="0">
                <a:latin typeface="Times New Roman" pitchFamily="18" charset="0"/>
              </a:rPr>
              <a:t> bracing methods there</a:t>
            </a:r>
            <a:r>
              <a:rPr lang="en-US" dirty="0" smtClean="0">
                <a:latin typeface="Times New Roman" pitchFamily="18" charset="0"/>
              </a:rPr>
              <a:t> are 4 placement requirements that are useful to memorize. </a:t>
            </a:r>
          </a:p>
          <a:p>
            <a:pPr>
              <a:spcBef>
                <a:spcPct val="0"/>
              </a:spcBef>
            </a:pPr>
            <a:r>
              <a:rPr lang="en-US" dirty="0" smtClean="0"/>
              <a:t>[Refer to text in slide.]</a:t>
            </a:r>
          </a:p>
          <a:p>
            <a:pPr>
              <a:spcBef>
                <a:spcPct val="0"/>
              </a:spcBef>
            </a:pPr>
            <a:r>
              <a:rPr lang="en-US" dirty="0" smtClean="0">
                <a:latin typeface="Times New Roman" pitchFamily="18" charset="0"/>
              </a:rPr>
              <a:t>The distance that a BWP can be located from the end of a BWL depends on if the building is in a low or high SDC.</a:t>
            </a:r>
          </a:p>
          <a:p>
            <a:pPr>
              <a:spcBef>
                <a:spcPct val="0"/>
              </a:spcBef>
            </a:pPr>
            <a:endParaRPr lang="en-US" dirty="0" smtClean="0"/>
          </a:p>
        </p:txBody>
      </p:sp>
      <p:sp>
        <p:nvSpPr>
          <p:cNvPr id="423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323B90-8ADC-4B29-9B8F-3C16B31FE585}" type="slidenum">
              <a:rPr lang="en-US"/>
              <a:pPr fontAlgn="base">
                <a:spcBef>
                  <a:spcPct val="0"/>
                </a:spcBef>
                <a:spcAft>
                  <a:spcPct val="0"/>
                </a:spcAft>
              </a:pPr>
              <a:t>152</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p:cNvSpPr>
            <a:spLocks noGrp="1" noRot="1" noChangeAspect="1"/>
          </p:cNvSpPr>
          <p:nvPr>
            <p:ph type="sldImg"/>
          </p:nvPr>
        </p:nvSpPr>
        <p:spPr bwMode="auto">
          <a:noFill/>
          <a:ln>
            <a:solidFill>
              <a:srgbClr val="000000"/>
            </a:solidFill>
            <a:miter lim="800000"/>
            <a:headEnd/>
            <a:tailEnd/>
          </a:ln>
        </p:spPr>
      </p:sp>
      <p:sp>
        <p:nvSpPr>
          <p:cNvPr id="423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There are three placement requirements that are useful to memorize for WSP continuous sheathing. </a:t>
            </a:r>
          </a:p>
          <a:p>
            <a:pPr>
              <a:spcBef>
                <a:spcPct val="0"/>
              </a:spcBef>
            </a:pPr>
            <a:r>
              <a:rPr lang="en-US" dirty="0" smtClean="0"/>
              <a:t>[Refer to text in slide.]</a:t>
            </a:r>
          </a:p>
          <a:p>
            <a:pPr>
              <a:spcBef>
                <a:spcPct val="0"/>
              </a:spcBef>
            </a:pPr>
            <a:r>
              <a:rPr lang="en-US" dirty="0" smtClean="0">
                <a:latin typeface="Times New Roman" pitchFamily="18" charset="0"/>
              </a:rPr>
              <a:t>The next slide defines the exceptions to these</a:t>
            </a:r>
            <a:r>
              <a:rPr lang="en-US" baseline="0" dirty="0" smtClean="0">
                <a:latin typeface="Times New Roman" pitchFamily="18" charset="0"/>
              </a:rPr>
              <a:t> requirements.</a:t>
            </a:r>
            <a:endParaRPr lang="en-US" dirty="0" smtClean="0">
              <a:latin typeface="Times New Roman" pitchFamily="18" charset="0"/>
            </a:endParaRPr>
          </a:p>
          <a:p>
            <a:pPr>
              <a:spcBef>
                <a:spcPct val="0"/>
              </a:spcBef>
            </a:pPr>
            <a:endParaRPr lang="en-US" dirty="0" smtClean="0"/>
          </a:p>
        </p:txBody>
      </p:sp>
      <p:sp>
        <p:nvSpPr>
          <p:cNvPr id="423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323B90-8ADC-4B29-9B8F-3C16B31FE585}" type="slidenum">
              <a:rPr lang="en-US"/>
              <a:pPr fontAlgn="base">
                <a:spcBef>
                  <a:spcPct val="0"/>
                </a:spcBef>
                <a:spcAft>
                  <a:spcPct val="0"/>
                </a:spcAft>
              </a:pPr>
              <a:t>153</a:t>
            </a:fld>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Does this meet code?</a:t>
            </a:r>
          </a:p>
          <a:p>
            <a:pPr marL="228600" indent="-228600" fontAlgn="auto">
              <a:spcBef>
                <a:spcPts val="0"/>
              </a:spcBef>
              <a:spcAft>
                <a:spcPts val="0"/>
              </a:spcAft>
              <a:buFont typeface="+mj-lt"/>
              <a:buAutoNum type="arabicPeriod"/>
              <a:defRPr/>
            </a:pPr>
            <a:r>
              <a:rPr lang="en-US" dirty="0" smtClean="0"/>
              <a:t>Are the BWP spaced more than 25' apart? [-&gt;]</a:t>
            </a:r>
          </a:p>
          <a:p>
            <a:pPr marL="228600" indent="-228600" fontAlgn="auto">
              <a:spcBef>
                <a:spcPts val="0"/>
              </a:spcBef>
              <a:spcAft>
                <a:spcPts val="0"/>
              </a:spcAft>
              <a:buFont typeface="+mj-lt"/>
              <a:buAutoNum type="arabicPeriod"/>
              <a:defRPr/>
            </a:pPr>
            <a:r>
              <a:rPr lang="en-US" dirty="0" smtClean="0"/>
              <a:t>Are the BWP's within 12.5' of the end of the BWL? [-&gt;]</a:t>
            </a:r>
          </a:p>
          <a:p>
            <a:pPr marL="228600" indent="-228600" fontAlgn="auto">
              <a:spcBef>
                <a:spcPts val="0"/>
              </a:spcBef>
              <a:spcAft>
                <a:spcPts val="0"/>
              </a:spcAft>
              <a:buFont typeface="+mj-lt"/>
              <a:buAutoNum type="arabicPeriod"/>
              <a:defRPr/>
            </a:pPr>
            <a:r>
              <a:rPr lang="en-US" dirty="0" smtClean="0"/>
              <a:t>Do the BWP's meet the minimum width requirement? [-&gt;]</a:t>
            </a:r>
          </a:p>
          <a:p>
            <a:pPr marL="228600" indent="-228600" fontAlgn="auto">
              <a:spcBef>
                <a:spcPts val="0"/>
              </a:spcBef>
              <a:spcAft>
                <a:spcPts val="0"/>
              </a:spcAft>
              <a:buFont typeface="+mj-lt"/>
              <a:buAutoNum type="arabicPeriod"/>
              <a:defRPr/>
            </a:pPr>
            <a:r>
              <a:rPr lang="en-US" dirty="0" smtClean="0"/>
              <a:t>Answer. [-&gt;]</a:t>
            </a:r>
          </a:p>
          <a:p>
            <a:pPr fontAlgn="auto">
              <a:spcBef>
                <a:spcPts val="0"/>
              </a:spcBef>
              <a:spcAft>
                <a:spcPts val="0"/>
              </a:spcAft>
              <a:defRPr/>
            </a:pPr>
            <a:endParaRPr lang="en-US" dirty="0"/>
          </a:p>
        </p:txBody>
      </p:sp>
      <p:sp>
        <p:nvSpPr>
          <p:cNvPr id="434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691201-D7AD-433F-8A70-981074D2679D}" type="slidenum">
              <a:rPr lang="en-US"/>
              <a:pPr fontAlgn="base">
                <a:spcBef>
                  <a:spcPct val="0"/>
                </a:spcBef>
                <a:spcAft>
                  <a:spcPct val="0"/>
                </a:spcAft>
              </a:pPr>
              <a:t>154</a:t>
            </a:fld>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Does this meet code?</a:t>
            </a:r>
          </a:p>
          <a:p>
            <a:pPr marL="228600" indent="-228600" fontAlgn="auto">
              <a:spcBef>
                <a:spcPts val="0"/>
              </a:spcBef>
              <a:spcAft>
                <a:spcPts val="0"/>
              </a:spcAft>
              <a:buFont typeface="+mj-lt"/>
              <a:buAutoNum type="arabicPeriod"/>
              <a:defRPr/>
            </a:pPr>
            <a:r>
              <a:rPr lang="en-US" dirty="0" smtClean="0"/>
              <a:t>Are the BWP spaced more than 25' apart? [-&gt;]</a:t>
            </a:r>
          </a:p>
          <a:p>
            <a:pPr marL="228600" indent="-228600" fontAlgn="auto">
              <a:spcBef>
                <a:spcPts val="0"/>
              </a:spcBef>
              <a:spcAft>
                <a:spcPts val="0"/>
              </a:spcAft>
              <a:buFont typeface="+mj-lt"/>
              <a:buAutoNum type="arabicPeriod"/>
              <a:defRPr/>
            </a:pPr>
            <a:r>
              <a:rPr lang="en-US" dirty="0" smtClean="0"/>
              <a:t>Are the BWP's within 12.5' of the end of the BWL? [-&gt;]</a:t>
            </a:r>
          </a:p>
          <a:p>
            <a:pPr marL="228600" indent="-228600" fontAlgn="auto">
              <a:spcBef>
                <a:spcPts val="0"/>
              </a:spcBef>
              <a:spcAft>
                <a:spcPts val="0"/>
              </a:spcAft>
              <a:buFont typeface="+mj-lt"/>
              <a:buAutoNum type="arabicPeriod"/>
              <a:defRPr/>
            </a:pPr>
            <a:r>
              <a:rPr lang="en-US" dirty="0" smtClean="0"/>
              <a:t>Do the BWP's meet the minimum width requirement? [-&gt;]</a:t>
            </a:r>
          </a:p>
          <a:p>
            <a:pPr marL="228600" indent="-228600" fontAlgn="auto">
              <a:spcBef>
                <a:spcPts val="0"/>
              </a:spcBef>
              <a:spcAft>
                <a:spcPts val="0"/>
              </a:spcAft>
              <a:buFont typeface="+mj-lt"/>
              <a:buAutoNum type="arabicPeriod"/>
              <a:defRPr/>
            </a:pPr>
            <a:r>
              <a:rPr lang="en-US" dirty="0" smtClean="0"/>
              <a:t>Answer. [-&gt;]</a:t>
            </a:r>
          </a:p>
          <a:p>
            <a:pPr fontAlgn="auto">
              <a:spcBef>
                <a:spcPts val="0"/>
              </a:spcBef>
              <a:spcAft>
                <a:spcPts val="0"/>
              </a:spcAft>
              <a:defRPr/>
            </a:pPr>
            <a:endParaRPr lang="en-US" dirty="0"/>
          </a:p>
        </p:txBody>
      </p:sp>
      <p:sp>
        <p:nvSpPr>
          <p:cNvPr id="456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5065AF-25CE-4F59-99BD-00711BFC1508}" type="slidenum">
              <a:rPr lang="en-US"/>
              <a:pPr fontAlgn="base">
                <a:spcBef>
                  <a:spcPct val="0"/>
                </a:spcBef>
                <a:spcAft>
                  <a:spcPct val="0"/>
                </a:spcAft>
              </a:pPr>
              <a:t>155</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Does this meet code?</a:t>
            </a:r>
          </a:p>
          <a:p>
            <a:pPr marL="228600" indent="-228600" fontAlgn="auto">
              <a:spcBef>
                <a:spcPts val="0"/>
              </a:spcBef>
              <a:spcAft>
                <a:spcPts val="0"/>
              </a:spcAft>
              <a:buFont typeface="+mj-lt"/>
              <a:buAutoNum type="arabicPeriod"/>
              <a:defRPr/>
            </a:pPr>
            <a:r>
              <a:rPr lang="en-US" dirty="0" smtClean="0"/>
              <a:t>Are the BWP spaced more than 25' apart? [-&gt;]</a:t>
            </a:r>
          </a:p>
          <a:p>
            <a:pPr marL="228600" indent="-228600" fontAlgn="auto">
              <a:spcBef>
                <a:spcPts val="0"/>
              </a:spcBef>
              <a:spcAft>
                <a:spcPts val="0"/>
              </a:spcAft>
              <a:buFont typeface="+mj-lt"/>
              <a:buAutoNum type="arabicPeriod"/>
              <a:defRPr/>
            </a:pPr>
            <a:r>
              <a:rPr lang="en-US" dirty="0" smtClean="0"/>
              <a:t>Are the BWP's within 12.5' of the end of the BWL? [-&gt;]</a:t>
            </a:r>
          </a:p>
          <a:p>
            <a:pPr marL="228600" indent="-228600" fontAlgn="auto">
              <a:spcBef>
                <a:spcPts val="0"/>
              </a:spcBef>
              <a:spcAft>
                <a:spcPts val="0"/>
              </a:spcAft>
              <a:buFont typeface="+mj-lt"/>
              <a:buAutoNum type="arabicPeriod"/>
              <a:defRPr/>
            </a:pPr>
            <a:r>
              <a:rPr lang="en-US" dirty="0" smtClean="0"/>
              <a:t>Do the BWP's meet the minimum width requirement? [-&gt;]</a:t>
            </a:r>
          </a:p>
          <a:p>
            <a:pPr marL="228600" indent="-228600" fontAlgn="auto">
              <a:spcBef>
                <a:spcPts val="0"/>
              </a:spcBef>
              <a:spcAft>
                <a:spcPts val="0"/>
              </a:spcAft>
              <a:buFont typeface="+mj-lt"/>
              <a:buAutoNum type="arabicPeriod"/>
              <a:defRPr/>
            </a:pPr>
            <a:r>
              <a:rPr lang="en-US" dirty="0" smtClean="0"/>
              <a:t>Answer. [-&gt;]</a:t>
            </a:r>
          </a:p>
        </p:txBody>
      </p:sp>
      <p:sp>
        <p:nvSpPr>
          <p:cNvPr id="458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202559-62FD-4B74-9943-3CA726351125}" type="slidenum">
              <a:rPr lang="en-US"/>
              <a:pPr fontAlgn="base">
                <a:spcBef>
                  <a:spcPct val="0"/>
                </a:spcBef>
                <a:spcAft>
                  <a:spcPct val="0"/>
                </a:spcAft>
              </a:pPr>
              <a:t>156</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Slide Image Placeholder 1"/>
          <p:cNvSpPr>
            <a:spLocks noGrp="1" noRot="1" noChangeAspect="1"/>
          </p:cNvSpPr>
          <p:nvPr>
            <p:ph type="sldImg"/>
          </p:nvPr>
        </p:nvSpPr>
        <p:spPr bwMode="auto">
          <a:noFill/>
          <a:ln>
            <a:solidFill>
              <a:srgbClr val="000000"/>
            </a:solidFill>
            <a:miter lim="800000"/>
            <a:headEnd/>
            <a:tailEnd/>
          </a:ln>
        </p:spPr>
      </p:sp>
      <p:sp>
        <p:nvSpPr>
          <p:cNvPr id="471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How many BWL's are on the second story wall between the arrows?  1, 2 or 3? (Preview</a:t>
            </a:r>
            <a:r>
              <a:rPr lang="en-US" baseline="0" dirty="0" smtClean="0">
                <a:latin typeface="Times New Roman" pitchFamily="18" charset="0"/>
              </a:rPr>
              <a:t> of concept)</a:t>
            </a:r>
            <a:endParaRPr lang="en-US" dirty="0" smtClean="0">
              <a:latin typeface="Times New Roman" pitchFamily="18" charset="0"/>
            </a:endParaRPr>
          </a:p>
          <a:p>
            <a:pPr>
              <a:spcBef>
                <a:spcPct val="0"/>
              </a:spcBef>
            </a:pPr>
            <a:endParaRPr lang="en-US" dirty="0" smtClean="0"/>
          </a:p>
        </p:txBody>
      </p:sp>
      <p:sp>
        <p:nvSpPr>
          <p:cNvPr id="471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114336-9B0F-46F6-8734-2EC0B4F10AFD}" type="slidenum">
              <a:rPr lang="en-US"/>
              <a:pPr fontAlgn="base">
                <a:spcBef>
                  <a:spcPct val="0"/>
                </a:spcBef>
                <a:spcAft>
                  <a:spcPct val="0"/>
                </a:spcAft>
              </a:pPr>
              <a:t>157</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Slide Image Placeholder 1"/>
          <p:cNvSpPr>
            <a:spLocks noGrp="1" noRot="1" noChangeAspect="1"/>
          </p:cNvSpPr>
          <p:nvPr>
            <p:ph type="sldImg"/>
          </p:nvPr>
        </p:nvSpPr>
        <p:spPr bwMode="auto">
          <a:noFill/>
          <a:ln>
            <a:solidFill>
              <a:srgbClr val="000000"/>
            </a:solidFill>
            <a:miter lim="800000"/>
            <a:headEnd/>
            <a:tailEnd/>
          </a:ln>
        </p:spPr>
      </p:sp>
      <p:sp>
        <p:nvSpPr>
          <p:cNvPr id="473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 to text in slide.]</a:t>
            </a:r>
          </a:p>
          <a:p>
            <a:pPr>
              <a:spcBef>
                <a:spcPct val="0"/>
              </a:spcBef>
            </a:pPr>
            <a:endParaRPr lang="en-US" dirty="0" smtClean="0"/>
          </a:p>
        </p:txBody>
      </p:sp>
      <p:sp>
        <p:nvSpPr>
          <p:cNvPr id="473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FB92D7-52C9-4885-8FEA-158D87545CE8}" type="slidenum">
              <a:rPr lang="en-US"/>
              <a:pPr fontAlgn="base">
                <a:spcBef>
                  <a:spcPct val="0"/>
                </a:spcBef>
                <a:spcAft>
                  <a:spcPct val="0"/>
                </a:spcAft>
              </a:pPr>
              <a:t>158</a:t>
            </a:fld>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Slide Image Placeholder 1"/>
          <p:cNvSpPr>
            <a:spLocks noGrp="1" noRot="1" noChangeAspect="1"/>
          </p:cNvSpPr>
          <p:nvPr>
            <p:ph type="sldImg"/>
          </p:nvPr>
        </p:nvSpPr>
        <p:spPr bwMode="auto">
          <a:noFill/>
          <a:ln>
            <a:solidFill>
              <a:srgbClr val="000000"/>
            </a:solidFill>
            <a:miter lim="800000"/>
            <a:headEnd/>
            <a:tailEnd/>
          </a:ln>
        </p:spPr>
      </p:sp>
      <p:sp>
        <p:nvSpPr>
          <p:cNvPr id="491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Does this BWL meet code?  Yes, the braced panels are not more than 25’ apart center-to-center.  Also, the wall line offset is not more than 4 feet.</a:t>
            </a:r>
          </a:p>
          <a:p>
            <a:pPr>
              <a:spcBef>
                <a:spcPct val="0"/>
              </a:spcBef>
            </a:pPr>
            <a:endParaRPr lang="en-US" dirty="0" smtClean="0"/>
          </a:p>
        </p:txBody>
      </p:sp>
      <p:sp>
        <p:nvSpPr>
          <p:cNvPr id="491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25B519-4F6A-4F7B-B311-0824A91727FC}" type="slidenum">
              <a:rPr lang="en-US"/>
              <a:pPr fontAlgn="base">
                <a:spcBef>
                  <a:spcPct val="0"/>
                </a:spcBef>
                <a:spcAft>
                  <a:spcPct val="0"/>
                </a:spcAft>
              </a:pPr>
              <a:t>159</a:t>
            </a:fld>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Slide Image Placeholder 1"/>
          <p:cNvSpPr>
            <a:spLocks noGrp="1" noRot="1" noChangeAspect="1"/>
          </p:cNvSpPr>
          <p:nvPr>
            <p:ph type="sldImg"/>
          </p:nvPr>
        </p:nvSpPr>
        <p:spPr bwMode="auto">
          <a:noFill/>
          <a:ln>
            <a:solidFill>
              <a:srgbClr val="000000"/>
            </a:solidFill>
            <a:miter lim="800000"/>
            <a:headEnd/>
            <a:tailEnd/>
          </a:ln>
        </p:spPr>
      </p:sp>
      <p:sp>
        <p:nvSpPr>
          <p:cNvPr id="497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Does this wall line meet code?  Yes, the wall line offset are not more than 4 feet</a:t>
            </a:r>
            <a:r>
              <a:rPr lang="en-US" baseline="0" dirty="0" smtClean="0">
                <a:latin typeface="Times New Roman" pitchFamily="18" charset="0"/>
              </a:rPr>
              <a:t> from the imaginary braced wall line. In this case the braced wall line could have been placed along either wall segment as well.</a:t>
            </a:r>
            <a:endParaRPr lang="en-US" dirty="0" smtClean="0">
              <a:latin typeface="Times New Roman" pitchFamily="18" charset="0"/>
            </a:endParaRPr>
          </a:p>
          <a:p>
            <a:pPr>
              <a:spcBef>
                <a:spcPct val="0"/>
              </a:spcBef>
            </a:pPr>
            <a:endParaRPr lang="en-US" dirty="0" smtClean="0"/>
          </a:p>
        </p:txBody>
      </p:sp>
      <p:sp>
        <p:nvSpPr>
          <p:cNvPr id="497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537E77-6D3A-459A-B671-D559B68137F9}" type="slidenum">
              <a:rPr lang="en-US"/>
              <a:pPr fontAlgn="base">
                <a:spcBef>
                  <a:spcPct val="0"/>
                </a:spcBef>
                <a:spcAft>
                  <a:spcPct val="0"/>
                </a:spcAft>
              </a:pPr>
              <a:t>160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Section R301.1 of the IRC states that structures shall result in a load path that transfers loads from their point of origin to the foundation.  But how do we accomplish this using the IRC?</a:t>
            </a:r>
          </a:p>
          <a:p>
            <a:pPr>
              <a:spcBef>
                <a:spcPct val="0"/>
              </a:spcBef>
            </a:pPr>
            <a:endParaRPr lang="en-US" dirty="0" smtClean="0"/>
          </a:p>
          <a:p>
            <a:pPr>
              <a:spcBef>
                <a:spcPct val="0"/>
              </a:spcBef>
            </a:pPr>
            <a:r>
              <a:rPr lang="en-US" dirty="0" smtClean="0">
                <a:latin typeface="Times New Roman" pitchFamily="18" charset="0"/>
              </a:rPr>
              <a:t>Structures constructed as prescribed by IRC are considered to comply with the requirements of this section.</a:t>
            </a:r>
            <a:endParaRPr lang="en-US" dirty="0" smtClean="0"/>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498CCB-31CF-4168-9DEE-BBC8EB6419D4}" type="slidenum">
              <a:rPr lang="en-US"/>
              <a:pPr fontAlgn="base">
                <a:spcBef>
                  <a:spcPct val="0"/>
                </a:spcBef>
                <a:spcAft>
                  <a:spcPct val="0"/>
                </a:spcAft>
              </a:pPr>
              <a:t>16</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Slide Image Placeholder 1"/>
          <p:cNvSpPr>
            <a:spLocks noGrp="1" noRot="1" noChangeAspect="1"/>
          </p:cNvSpPr>
          <p:nvPr>
            <p:ph type="sldImg"/>
          </p:nvPr>
        </p:nvSpPr>
        <p:spPr bwMode="auto">
          <a:noFill/>
          <a:ln>
            <a:solidFill>
              <a:srgbClr val="000000"/>
            </a:solidFill>
            <a:miter lim="800000"/>
            <a:headEnd/>
            <a:tailEnd/>
          </a:ln>
        </p:spPr>
      </p:sp>
      <p:sp>
        <p:nvSpPr>
          <p:cNvPr id="503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Can we use an imaginary wall line between the two wall</a:t>
            </a:r>
            <a:r>
              <a:rPr lang="en-US" baseline="0" dirty="0" smtClean="0"/>
              <a:t> lines</a:t>
            </a:r>
            <a:r>
              <a:rPr lang="en-US"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[-&gt;]</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Yes, the</a:t>
            </a:r>
            <a:r>
              <a:rPr lang="en-US" baseline="0" dirty="0" smtClean="0"/>
              <a:t> IRC defines this wall line as one wall line.</a:t>
            </a:r>
            <a:endParaRPr lang="en-US" dirty="0" smtClean="0"/>
          </a:p>
        </p:txBody>
      </p:sp>
      <p:sp>
        <p:nvSpPr>
          <p:cNvPr id="503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4DCBD9-5B6F-4039-8CB0-E99D9BD9DCF4}" type="slidenum">
              <a:rPr lang="en-US"/>
              <a:pPr fontAlgn="base">
                <a:spcBef>
                  <a:spcPct val="0"/>
                </a:spcBef>
                <a:spcAft>
                  <a:spcPct val="0"/>
                </a:spcAft>
              </a:pPr>
              <a:t>161</a:t>
            </a:fld>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Slide Image Placeholder 1"/>
          <p:cNvSpPr>
            <a:spLocks noGrp="1" noRot="1" noChangeAspect="1"/>
          </p:cNvSpPr>
          <p:nvPr>
            <p:ph type="sldImg"/>
          </p:nvPr>
        </p:nvSpPr>
        <p:spPr bwMode="auto">
          <a:noFill/>
          <a:ln>
            <a:solidFill>
              <a:srgbClr val="000000"/>
            </a:solidFill>
            <a:miter lim="800000"/>
            <a:headEnd/>
            <a:tailEnd/>
          </a:ln>
        </p:spPr>
      </p:sp>
      <p:sp>
        <p:nvSpPr>
          <p:cNvPr id="479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By choosing to locate BWL "2" to the right, it makes the distance between BWL's less.  Minimizing the distance between BWL can be useful for minimizing the amount of bracing in perpendicular walls.  In some case, minimizing the distance between BWL's can prevent the structure from requiring engineering. </a:t>
            </a:r>
          </a:p>
          <a:p>
            <a:pPr>
              <a:spcBef>
                <a:spcPct val="0"/>
              </a:spcBef>
            </a:pPr>
            <a:endParaRPr lang="en-US" dirty="0" smtClean="0"/>
          </a:p>
          <a:p>
            <a:pPr>
              <a:spcBef>
                <a:spcPct val="0"/>
              </a:spcBef>
            </a:pPr>
            <a:r>
              <a:rPr lang="en-US" dirty="0" smtClean="0"/>
              <a:t>In the next section</a:t>
            </a:r>
            <a:r>
              <a:rPr lang="en-US" baseline="0" dirty="0" smtClean="0"/>
              <a:t> we will discuss braced wall line spacing.</a:t>
            </a:r>
            <a:endParaRPr lang="en-US" dirty="0" smtClean="0"/>
          </a:p>
        </p:txBody>
      </p:sp>
      <p:sp>
        <p:nvSpPr>
          <p:cNvPr id="479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068FB3-306F-4ADC-B014-7AB40CE9E945}" type="slidenum">
              <a:rPr lang="en-US"/>
              <a:pPr fontAlgn="base">
                <a:spcBef>
                  <a:spcPct val="0"/>
                </a:spcBef>
                <a:spcAft>
                  <a:spcPct val="0"/>
                </a:spcAft>
              </a:pPr>
              <a:t>162</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Slide Image Placeholder 1"/>
          <p:cNvSpPr>
            <a:spLocks noGrp="1" noRot="1" noChangeAspect="1"/>
          </p:cNvSpPr>
          <p:nvPr>
            <p:ph type="sldImg"/>
          </p:nvPr>
        </p:nvSpPr>
        <p:spPr bwMode="auto">
          <a:noFill/>
          <a:ln>
            <a:solidFill>
              <a:srgbClr val="000000"/>
            </a:solidFill>
            <a:miter lim="800000"/>
            <a:headEnd/>
            <a:tailEnd/>
          </a:ln>
        </p:spPr>
      </p:sp>
      <p:sp>
        <p:nvSpPr>
          <p:cNvPr id="534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Any questions before moving on?</a:t>
            </a:r>
          </a:p>
        </p:txBody>
      </p:sp>
      <p:sp>
        <p:nvSpPr>
          <p:cNvPr id="534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01C5A5-33C7-4D50-B2C2-7C80DCDA02A9}" type="slidenum">
              <a:rPr lang="en-US"/>
              <a:pPr fontAlgn="base">
                <a:spcBef>
                  <a:spcPct val="0"/>
                </a:spcBef>
                <a:spcAft>
                  <a:spcPct val="0"/>
                </a:spcAft>
              </a:pPr>
              <a:t>163</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p:cNvSpPr>
          <p:nvPr>
            <p:ph type="sldImg"/>
          </p:nvPr>
        </p:nvSpPr>
        <p:spPr bwMode="auto">
          <a:noFill/>
          <a:ln>
            <a:solidFill>
              <a:srgbClr val="000000"/>
            </a:solidFill>
            <a:miter lim="800000"/>
            <a:headEnd/>
            <a:tailEnd/>
          </a:ln>
        </p:spPr>
      </p:sp>
      <p:sp>
        <p:nvSpPr>
          <p:cNvPr id="536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Minimum amount of bracing is defined by the Placement Requirements that we discussed earlier.  This amount of bracing may need to be increased due to regional wind and seismic forces.</a:t>
            </a:r>
          </a:p>
        </p:txBody>
      </p:sp>
      <p:sp>
        <p:nvSpPr>
          <p:cNvPr id="536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0BDC87-9920-4E19-9A10-5FD46AF6F208}" type="slidenum">
              <a:rPr lang="en-US"/>
              <a:pPr fontAlgn="base">
                <a:spcBef>
                  <a:spcPct val="0"/>
                </a:spcBef>
                <a:spcAft>
                  <a:spcPct val="0"/>
                </a:spcAft>
              </a:pPr>
              <a:t>164</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a:t>
            </a:r>
            <a:r>
              <a:rPr lang="en-US" baseline="0" dirty="0" smtClean="0"/>
              <a:t> to text.]</a:t>
            </a:r>
            <a:endParaRPr lang="en-US" dirty="0"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9B26B-E4FC-49A6-9FF4-57A25E5625AE}" type="slidenum">
              <a:rPr lang="en-US"/>
              <a:pPr fontAlgn="base">
                <a:spcBef>
                  <a:spcPct val="0"/>
                </a:spcBef>
                <a:spcAft>
                  <a:spcPct val="0"/>
                </a:spcAft>
              </a:pPr>
              <a:t>165</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[Refer</a:t>
            </a:r>
            <a:r>
              <a:rPr lang="en-US" baseline="0" dirty="0" smtClean="0"/>
              <a:t> to text.]</a:t>
            </a:r>
            <a:endParaRPr lang="en-US" dirty="0" smtClean="0"/>
          </a:p>
          <a:p>
            <a:pPr>
              <a:spcBef>
                <a:spcPct val="0"/>
              </a:spcBef>
            </a:pPr>
            <a:endParaRPr lang="en-US" dirty="0"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9B26B-E4FC-49A6-9FF4-57A25E5625AE}" type="slidenum">
              <a:rPr lang="en-US"/>
              <a:pPr fontAlgn="base">
                <a:spcBef>
                  <a:spcPct val="0"/>
                </a:spcBef>
                <a:spcAft>
                  <a:spcPct val="0"/>
                </a:spcAft>
              </a:pPr>
              <a:t>166</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[Refer</a:t>
            </a:r>
            <a:r>
              <a:rPr lang="en-US" baseline="0" dirty="0" smtClean="0"/>
              <a:t> to text.]</a:t>
            </a:r>
            <a:endParaRPr lang="en-US" dirty="0" smtClean="0"/>
          </a:p>
          <a:p>
            <a:pPr>
              <a:spcBef>
                <a:spcPct val="0"/>
              </a:spcBef>
            </a:pPr>
            <a:endParaRPr lang="en-US" dirty="0"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9B26B-E4FC-49A6-9FF4-57A25E5625AE}" type="slidenum">
              <a:rPr lang="en-US"/>
              <a:pPr fontAlgn="base">
                <a:spcBef>
                  <a:spcPct val="0"/>
                </a:spcBef>
                <a:spcAft>
                  <a:spcPct val="0"/>
                </a:spcAft>
              </a:pPr>
              <a:t>167</a:t>
            </a:fld>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is not currently an adjustment factor for mean</a:t>
            </a:r>
            <a:r>
              <a:rPr lang="en-US" baseline="0" dirty="0" smtClean="0"/>
              <a:t> roof height in terms of height in feet. Adjustment factors are based solely on the number of stories.</a:t>
            </a:r>
            <a:endParaRPr lang="en-US" dirty="0"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9B26B-E4FC-49A6-9FF4-57A25E5625AE}" type="slidenum">
              <a:rPr lang="en-US"/>
              <a:pPr fontAlgn="base">
                <a:spcBef>
                  <a:spcPct val="0"/>
                </a:spcBef>
                <a:spcAft>
                  <a:spcPct val="0"/>
                </a:spcAft>
              </a:pPr>
              <a:t>168</a:t>
            </a:fld>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[Refer</a:t>
            </a:r>
            <a:r>
              <a:rPr lang="en-US" baseline="0" dirty="0" smtClean="0"/>
              <a:t> to text.]</a:t>
            </a:r>
            <a:endParaRPr lang="en-US" dirty="0" smtClean="0"/>
          </a:p>
          <a:p>
            <a:pPr>
              <a:spcBef>
                <a:spcPct val="0"/>
              </a:spcBef>
            </a:pPr>
            <a:endParaRPr lang="en-US" dirty="0"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9B26B-E4FC-49A6-9FF4-57A25E5625AE}" type="slidenum">
              <a:rPr lang="en-US"/>
              <a:pPr fontAlgn="base">
                <a:spcBef>
                  <a:spcPct val="0"/>
                </a:spcBef>
                <a:spcAft>
                  <a:spcPct val="0"/>
                </a:spcAft>
              </a:pPr>
              <a:t>169</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a:t>
            </a:r>
            <a:r>
              <a:rPr lang="en-US" baseline="0" dirty="0" smtClean="0"/>
              <a:t> to text.]</a:t>
            </a:r>
            <a:endParaRPr lang="en-US" dirty="0"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9B26B-E4FC-49A6-9FF4-57A25E5625AE}" type="slidenum">
              <a:rPr lang="en-US"/>
              <a:pPr fontAlgn="base">
                <a:spcBef>
                  <a:spcPct val="0"/>
                </a:spcBef>
                <a:spcAft>
                  <a:spcPct val="0"/>
                </a:spcAft>
              </a:pPr>
              <a:t>170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Are there any questions before we move on?</a:t>
            </a:r>
          </a:p>
        </p:txBody>
      </p:sp>
      <p:sp>
        <p:nvSpPr>
          <p:cNvPr id="151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4D7F4-AB67-4384-B1D0-998D24AFA600}" type="slidenum">
              <a:rPr lang="en-US"/>
              <a:pPr fontAlgn="base">
                <a:spcBef>
                  <a:spcPct val="0"/>
                </a:spcBef>
                <a:spcAft>
                  <a:spcPct val="0"/>
                </a:spcAft>
              </a:pPr>
              <a:t>17</a:t>
            </a:fld>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a:t>
            </a:r>
            <a:r>
              <a:rPr lang="en-US" baseline="0" dirty="0" smtClean="0"/>
              <a:t> to text.]</a:t>
            </a:r>
            <a:endParaRPr lang="en-US" dirty="0"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9B26B-E4FC-49A6-9FF4-57A25E5625AE}" type="slidenum">
              <a:rPr lang="en-US"/>
              <a:pPr fontAlgn="base">
                <a:spcBef>
                  <a:spcPct val="0"/>
                </a:spcBef>
                <a:spcAft>
                  <a:spcPct val="0"/>
                </a:spcAft>
              </a:pPr>
              <a:t>171</a:t>
            </a:fld>
            <a:endParaRPr 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a:t>
            </a:r>
            <a:r>
              <a:rPr lang="en-US" baseline="0" dirty="0" smtClean="0"/>
              <a:t> to text.]</a:t>
            </a:r>
            <a:endParaRPr lang="en-US" dirty="0"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9B26B-E4FC-49A6-9FF4-57A25E5625AE}" type="slidenum">
              <a:rPr lang="en-US"/>
              <a:pPr fontAlgn="base">
                <a:spcBef>
                  <a:spcPct val="0"/>
                </a:spcBef>
                <a:spcAft>
                  <a:spcPct val="0"/>
                </a:spcAft>
              </a:pPr>
              <a:t>172</a:t>
            </a:fld>
            <a:endParaRPr 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a:t>
            </a:r>
            <a:r>
              <a:rPr lang="en-US" baseline="0" dirty="0" smtClean="0"/>
              <a:t> to text.]</a:t>
            </a:r>
            <a:endParaRPr lang="en-US" dirty="0"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9B26B-E4FC-49A6-9FF4-57A25E5625AE}" type="slidenum">
              <a:rPr lang="en-US"/>
              <a:pPr fontAlgn="base">
                <a:spcBef>
                  <a:spcPct val="0"/>
                </a:spcBef>
                <a:spcAft>
                  <a:spcPct val="0"/>
                </a:spcAft>
              </a:pPr>
              <a:t>173</a:t>
            </a:fld>
            <a:endParaRPr 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4AFDB9-5BE4-4B77-8C0C-54535B1649E0}" type="slidenum">
              <a:rPr lang="en-US">
                <a:latin typeface="Times New Roman" pitchFamily="18" charset="0"/>
              </a:rPr>
              <a:pPr fontAlgn="base">
                <a:spcBef>
                  <a:spcPct val="0"/>
                </a:spcBef>
                <a:spcAft>
                  <a:spcPct val="0"/>
                </a:spcAft>
              </a:pPr>
              <a:t>174</a:t>
            </a:fld>
            <a:endParaRPr lang="en-US" dirty="0">
              <a:latin typeface="Times New Roman" pitchFamily="18" charset="0"/>
            </a:endParaRPr>
          </a:p>
        </p:txBody>
      </p:sp>
      <p:sp>
        <p:nvSpPr>
          <p:cNvPr id="612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2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Bracing panel</a:t>
            </a:r>
            <a:r>
              <a:rPr lang="en-US" baseline="0" dirty="0" smtClean="0">
                <a:latin typeface="Times New Roman" pitchFamily="18" charset="0"/>
              </a:rPr>
              <a:t> lengths in Table R602.10.1.2(1) are based on  Wind Exposure Category B, 30’ mean roof height, 10’ eave to ridge height, 10’ wall height and two braced wall lines. When other conditions exist the value from the table should be adjusted by using the footnotes listed above from Table R602.10.1.2(1).</a:t>
            </a:r>
            <a:endParaRPr lang="en-US" dirty="0" smtClean="0">
              <a:latin typeface="Times New Roman" pitchFamily="18"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Image Placeholder 1"/>
          <p:cNvSpPr>
            <a:spLocks noGrp="1" noRot="1" noChangeAspect="1"/>
          </p:cNvSpPr>
          <p:nvPr>
            <p:ph type="sldImg"/>
          </p:nvPr>
        </p:nvSpPr>
        <p:spPr bwMode="auto">
          <a:noFill/>
          <a:ln>
            <a:solidFill>
              <a:srgbClr val="000000"/>
            </a:solidFill>
            <a:miter lim="800000"/>
            <a:headEnd/>
            <a:tailEnd/>
          </a:ln>
        </p:spPr>
      </p:sp>
      <p:sp>
        <p:nvSpPr>
          <p:cNvPr id="342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Here's an example of a material which has a code report indicating that it can be used as wall bracing.  The product must be installed per the installation requirements specified in the code report.</a:t>
            </a:r>
          </a:p>
        </p:txBody>
      </p:sp>
      <p:sp>
        <p:nvSpPr>
          <p:cNvPr id="342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98CD16-6DA4-4EA7-8501-DACD604229A9}" type="slidenum">
              <a:rPr lang="en-US"/>
              <a:pPr fontAlgn="base">
                <a:spcBef>
                  <a:spcPct val="0"/>
                </a:spcBef>
                <a:spcAft>
                  <a:spcPct val="0"/>
                </a:spcAft>
              </a:pPr>
              <a:t>175</a:t>
            </a:fld>
            <a:endParaRPr lang="en-US"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Slide Image Placeholder 1"/>
          <p:cNvSpPr>
            <a:spLocks noGrp="1" noRot="1" noChangeAspect="1"/>
          </p:cNvSpPr>
          <p:nvPr>
            <p:ph type="sldImg"/>
          </p:nvPr>
        </p:nvSpPr>
        <p:spPr bwMode="auto">
          <a:noFill/>
          <a:ln>
            <a:solidFill>
              <a:srgbClr val="000000"/>
            </a:solidFill>
            <a:miter lim="800000"/>
            <a:headEnd/>
            <a:tailEnd/>
          </a:ln>
        </p:spPr>
      </p:sp>
      <p:sp>
        <p:nvSpPr>
          <p:cNvPr id="555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required length of bracing using Method PCP for the</a:t>
            </a:r>
            <a:r>
              <a:rPr lang="en-US" baseline="0" dirty="0" smtClean="0"/>
              <a:t> bottom of 2</a:t>
            </a:r>
            <a:r>
              <a:rPr lang="en-US" dirty="0" smtClean="0"/>
              <a:t>-story in a 90 mph wind region is 10.5 ft.</a:t>
            </a:r>
          </a:p>
        </p:txBody>
      </p:sp>
      <p:sp>
        <p:nvSpPr>
          <p:cNvPr id="555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9BD21-8652-450B-9C13-2B861C5EA859}" type="slidenum">
              <a:rPr lang="en-US"/>
              <a:pPr fontAlgn="base">
                <a:spcBef>
                  <a:spcPct val="0"/>
                </a:spcBef>
                <a:spcAft>
                  <a:spcPct val="0"/>
                </a:spcAft>
              </a:pPr>
              <a:t>177</a:t>
            </a:fld>
            <a:endParaRPr lang="en-US"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lide Image Placeholder 1"/>
          <p:cNvSpPr>
            <a:spLocks noGrp="1" noRot="1" noChangeAspect="1"/>
          </p:cNvSpPr>
          <p:nvPr>
            <p:ph type="sldImg"/>
          </p:nvPr>
        </p:nvSpPr>
        <p:spPr bwMode="auto">
          <a:noFill/>
          <a:ln>
            <a:solidFill>
              <a:srgbClr val="000000"/>
            </a:solidFill>
            <a:miter lim="800000"/>
            <a:headEnd/>
            <a:tailEnd/>
          </a:ln>
        </p:spPr>
      </p:sp>
      <p:sp>
        <p:nvSpPr>
          <p:cNvPr id="468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Does this meet code?  The BWPs begin at each wall end, and are not more than 25’ apart on center.  These alternate BWP are equivalent to 4 feet each.</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If the wall line supports a second story, both alternate BWP's are required to be 24" in width.</a:t>
            </a:r>
          </a:p>
          <a:p>
            <a:pPr>
              <a:spcBef>
                <a:spcPct val="0"/>
              </a:spcBef>
            </a:pPr>
            <a:endParaRPr lang="en-US" dirty="0" smtClean="0"/>
          </a:p>
        </p:txBody>
      </p:sp>
      <p:sp>
        <p:nvSpPr>
          <p:cNvPr id="468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32B128-F541-422E-A3A0-F04C91A7CE42}" type="slidenum">
              <a:rPr lang="en-US"/>
              <a:pPr fontAlgn="base">
                <a:spcBef>
                  <a:spcPct val="0"/>
                </a:spcBef>
                <a:spcAft>
                  <a:spcPct val="0"/>
                </a:spcAft>
              </a:pPr>
              <a:t>179</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Slide Image Placeholder 1"/>
          <p:cNvSpPr>
            <a:spLocks noGrp="1" noRot="1" noChangeAspect="1"/>
          </p:cNvSpPr>
          <p:nvPr>
            <p:ph type="sldImg"/>
          </p:nvPr>
        </p:nvSpPr>
        <p:spPr bwMode="auto">
          <a:noFill/>
          <a:ln>
            <a:solidFill>
              <a:srgbClr val="000000"/>
            </a:solidFill>
            <a:miter lim="800000"/>
            <a:headEnd/>
            <a:tailEnd/>
          </a:ln>
        </p:spPr>
      </p:sp>
      <p:sp>
        <p:nvSpPr>
          <p:cNvPr id="583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How much bracing is required for this BWL?</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[Refer to text in slide.]</a:t>
            </a:r>
          </a:p>
          <a:p>
            <a:pPr>
              <a:spcBef>
                <a:spcPct val="0"/>
              </a:spcBef>
            </a:pPr>
            <a:endParaRPr lang="en-US" dirty="0" smtClean="0"/>
          </a:p>
        </p:txBody>
      </p:sp>
      <p:sp>
        <p:nvSpPr>
          <p:cNvPr id="583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207A88-D39D-479B-85DE-A4C4A2C0130D}" type="slidenum">
              <a:rPr lang="en-US"/>
              <a:pPr fontAlgn="base">
                <a:spcBef>
                  <a:spcPct val="0"/>
                </a:spcBef>
                <a:spcAft>
                  <a:spcPct val="0"/>
                </a:spcAft>
              </a:pPr>
              <a:t>180</a:t>
            </a:fld>
            <a:endParaRPr 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Slide Image Placeholder 1"/>
          <p:cNvSpPr>
            <a:spLocks noGrp="1" noRot="1" noChangeAspect="1"/>
          </p:cNvSpPr>
          <p:nvPr>
            <p:ph type="sldImg"/>
          </p:nvPr>
        </p:nvSpPr>
        <p:spPr bwMode="auto">
          <a:noFill/>
          <a:ln>
            <a:solidFill>
              <a:srgbClr val="000000"/>
            </a:solidFill>
            <a:miter lim="800000"/>
            <a:headEnd/>
            <a:tailEnd/>
          </a:ln>
        </p:spPr>
      </p:sp>
      <p:sp>
        <p:nvSpPr>
          <p:cNvPr id="555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required length of bracing using Method PCP for the</a:t>
            </a:r>
            <a:r>
              <a:rPr lang="en-US" baseline="0" dirty="0" smtClean="0"/>
              <a:t> bottom of 2</a:t>
            </a:r>
            <a:r>
              <a:rPr lang="en-US" dirty="0" smtClean="0"/>
              <a:t>-story in a 90 mph wind region is 12 ft.</a:t>
            </a:r>
          </a:p>
        </p:txBody>
      </p:sp>
      <p:sp>
        <p:nvSpPr>
          <p:cNvPr id="555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9BD21-8652-450B-9C13-2B861C5EA859}" type="slidenum">
              <a:rPr lang="en-US"/>
              <a:pPr fontAlgn="base">
                <a:spcBef>
                  <a:spcPct val="0"/>
                </a:spcBef>
                <a:spcAft>
                  <a:spcPct val="0"/>
                </a:spcAft>
              </a:pPr>
              <a:t>181</a:t>
            </a:fld>
            <a:endParaRPr lang="en-US"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Slide Image Placeholder 1"/>
          <p:cNvSpPr>
            <a:spLocks noGrp="1" noRot="1" noChangeAspect="1"/>
          </p:cNvSpPr>
          <p:nvPr>
            <p:ph type="sldImg"/>
          </p:nvPr>
        </p:nvSpPr>
        <p:spPr bwMode="auto">
          <a:noFill/>
          <a:ln>
            <a:solidFill>
              <a:srgbClr val="000000"/>
            </a:solidFill>
            <a:miter lim="800000"/>
            <a:headEnd/>
            <a:tailEnd/>
          </a:ln>
        </p:spPr>
      </p:sp>
      <p:sp>
        <p:nvSpPr>
          <p:cNvPr id="583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How much bracing is required for this BWL?</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While there</a:t>
            </a:r>
            <a:r>
              <a:rPr lang="en-US" baseline="0" dirty="0" smtClean="0">
                <a:latin typeface="Times New Roman" pitchFamily="18" charset="0"/>
              </a:rPr>
              <a:t> is insufficient bracing along the wall line, there is an additional factor that could be applied. The walls are 9’ tall. An adjustment factor of 0.95 may be applied.</a:t>
            </a:r>
          </a:p>
          <a:p>
            <a:pPr>
              <a:spcBef>
                <a:spcPct val="0"/>
              </a:spcBef>
            </a:pPr>
            <a:endParaRPr lang="en-US" dirty="0" smtClean="0">
              <a:latin typeface="Times New Roman" pitchFamily="18" charset="0"/>
            </a:endParaRPr>
          </a:p>
          <a:p>
            <a:pPr>
              <a:spcBef>
                <a:spcPct val="0"/>
              </a:spcBef>
            </a:pPr>
            <a:endParaRPr lang="en-US" dirty="0" smtClean="0"/>
          </a:p>
        </p:txBody>
      </p:sp>
      <p:sp>
        <p:nvSpPr>
          <p:cNvPr id="583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207A88-D39D-479B-85DE-A4C4A2C0130D}" type="slidenum">
              <a:rPr lang="en-US"/>
              <a:pPr fontAlgn="base">
                <a:spcBef>
                  <a:spcPct val="0"/>
                </a:spcBef>
                <a:spcAft>
                  <a:spcPct val="0"/>
                </a:spcAft>
              </a:pPr>
              <a:t>182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6788" fontAlgn="base">
              <a:spcBef>
                <a:spcPct val="0"/>
              </a:spcBef>
              <a:spcAft>
                <a:spcPct val="0"/>
              </a:spcAft>
            </a:pPr>
            <a:fld id="{9A1D11BA-ECC7-4ED2-9BCC-6EC683102CDF}" type="slidenum">
              <a:rPr lang="en-US"/>
              <a:pPr defTabSz="966788" fontAlgn="base">
                <a:spcBef>
                  <a:spcPct val="0"/>
                </a:spcBef>
                <a:spcAft>
                  <a:spcPct val="0"/>
                </a:spcAft>
              </a:pPr>
              <a:t>18</a:t>
            </a:fld>
            <a:endParaRPr lang="en-US" dirty="0"/>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Across the country, most homes are built in accordance with the prescriptive provisions of the code.  To use prescriptive construction, the designer is limited to a maximum building size, maximum wall height and "normal lateral loads." Normal lateral loads are considered to be wind speeds less than 110 mph and exclude high seismic activity on loose soils.  BWPs are prescriptive elements of a structure that resist lateral loads.</a:t>
            </a:r>
          </a:p>
          <a:p>
            <a:pPr>
              <a:spcBef>
                <a:spcPct val="0"/>
              </a:spcBef>
            </a:pPr>
            <a:endParaRPr lang="en-US" dirty="0" smtClean="0"/>
          </a:p>
          <a:p>
            <a:pPr>
              <a:spcBef>
                <a:spcPct val="0"/>
              </a:spcBef>
            </a:pPr>
            <a:r>
              <a:rPr lang="en-US" dirty="0" smtClean="0"/>
              <a:t>If the house design exceeds the prescriptive limitations of the code, the house will have to be engineered or built according to another code recognized prescriptive</a:t>
            </a:r>
            <a:r>
              <a:rPr lang="en-US" baseline="0" dirty="0" smtClean="0"/>
              <a:t> standard</a:t>
            </a:r>
            <a:r>
              <a:rPr lang="en-US" dirty="0" smtClean="0"/>
              <a:t>.  Engineered design uses shear walls to resist lateral loads.  Shear walls are engineered elements of buildings and require calculations.</a:t>
            </a:r>
            <a:r>
              <a:rPr lang="en-US" sz="1400" dirty="0" smtClean="0"/>
              <a:t>  </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Slide Image Placeholder 1"/>
          <p:cNvSpPr>
            <a:spLocks noGrp="1" noRot="1" noChangeAspect="1"/>
          </p:cNvSpPr>
          <p:nvPr>
            <p:ph type="sldImg"/>
          </p:nvPr>
        </p:nvSpPr>
        <p:spPr bwMode="auto">
          <a:noFill/>
          <a:ln>
            <a:solidFill>
              <a:srgbClr val="000000"/>
            </a:solidFill>
            <a:miter lim="800000"/>
            <a:headEnd/>
            <a:tailEnd/>
          </a:ln>
        </p:spPr>
      </p:sp>
      <p:sp>
        <p:nvSpPr>
          <p:cNvPr id="583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How much bracing is required for this BWL?</a:t>
            </a:r>
          </a:p>
          <a:p>
            <a:pPr>
              <a:spcBef>
                <a:spcPct val="0"/>
              </a:spcBef>
            </a:pPr>
            <a:r>
              <a:rPr lang="en-US" dirty="0" smtClean="0">
                <a:latin typeface="Times New Roman" pitchFamily="18" charset="0"/>
              </a:rPr>
              <a:t>[-&gt;]</a:t>
            </a:r>
          </a:p>
          <a:p>
            <a:pPr>
              <a:spcBef>
                <a:spcPct val="0"/>
              </a:spcBef>
            </a:pPr>
            <a:r>
              <a:rPr lang="en-US" baseline="0" dirty="0" smtClean="0">
                <a:latin typeface="Times New Roman" pitchFamily="18" charset="0"/>
              </a:rPr>
              <a:t>The walls are 9’ tall. An adjustment factor of 0.95 may be applied. Then the bracing is sufficient.</a:t>
            </a:r>
          </a:p>
          <a:p>
            <a:pPr>
              <a:spcBef>
                <a:spcPct val="0"/>
              </a:spcBef>
            </a:pPr>
            <a:endParaRPr lang="en-US" dirty="0" smtClean="0">
              <a:latin typeface="Times New Roman" pitchFamily="18" charset="0"/>
            </a:endParaRPr>
          </a:p>
          <a:p>
            <a:pPr>
              <a:spcBef>
                <a:spcPct val="0"/>
              </a:spcBef>
            </a:pPr>
            <a:endParaRPr lang="en-US" dirty="0" smtClean="0"/>
          </a:p>
        </p:txBody>
      </p:sp>
      <p:sp>
        <p:nvSpPr>
          <p:cNvPr id="583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207A88-D39D-479B-85DE-A4C4A2C0130D}" type="slidenum">
              <a:rPr lang="en-US"/>
              <a:pPr fontAlgn="base">
                <a:spcBef>
                  <a:spcPct val="0"/>
                </a:spcBef>
                <a:spcAft>
                  <a:spcPct val="0"/>
                </a:spcAft>
              </a:pPr>
              <a:t>183</a:t>
            </a:fld>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Slide Image Placeholder 1"/>
          <p:cNvSpPr>
            <a:spLocks noGrp="1" noRot="1" noChangeAspect="1"/>
          </p:cNvSpPr>
          <p:nvPr>
            <p:ph type="sldImg"/>
          </p:nvPr>
        </p:nvSpPr>
        <p:spPr bwMode="auto">
          <a:noFill/>
          <a:ln>
            <a:solidFill>
              <a:srgbClr val="000000"/>
            </a:solidFill>
            <a:miter lim="800000"/>
            <a:headEnd/>
            <a:tailEnd/>
          </a:ln>
        </p:spPr>
      </p:sp>
      <p:sp>
        <p:nvSpPr>
          <p:cNvPr id="565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How much bracing is required for this BWL?</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[Refer to text in slide.]</a:t>
            </a:r>
          </a:p>
          <a:p>
            <a:pPr>
              <a:spcBef>
                <a:spcPct val="0"/>
              </a:spcBef>
            </a:pPr>
            <a:endParaRPr lang="en-US" dirty="0" smtClean="0"/>
          </a:p>
        </p:txBody>
      </p:sp>
      <p:sp>
        <p:nvSpPr>
          <p:cNvPr id="565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091BEB-0EB9-4A35-A90A-C2A0D1588765}" type="slidenum">
              <a:rPr lang="en-US"/>
              <a:pPr fontAlgn="base">
                <a:spcBef>
                  <a:spcPct val="0"/>
                </a:spcBef>
                <a:spcAft>
                  <a:spcPct val="0"/>
                </a:spcAft>
              </a:pPr>
              <a:t>184</a:t>
            </a:fld>
            <a:endParaRPr lang="en-US"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Slide Image Placeholder 1"/>
          <p:cNvSpPr>
            <a:spLocks noGrp="1" noRot="1" noChangeAspect="1"/>
          </p:cNvSpPr>
          <p:nvPr>
            <p:ph type="sldImg"/>
          </p:nvPr>
        </p:nvSpPr>
        <p:spPr bwMode="auto">
          <a:noFill/>
          <a:ln>
            <a:solidFill>
              <a:srgbClr val="000000"/>
            </a:solidFill>
            <a:miter lim="800000"/>
            <a:headEnd/>
            <a:tailEnd/>
          </a:ln>
        </p:spPr>
      </p:sp>
      <p:sp>
        <p:nvSpPr>
          <p:cNvPr id="555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required length of bracing using Method PCP for the</a:t>
            </a:r>
            <a:r>
              <a:rPr lang="en-US" baseline="0" dirty="0" smtClean="0"/>
              <a:t> bottom of 2</a:t>
            </a:r>
            <a:r>
              <a:rPr lang="en-US" dirty="0" smtClean="0"/>
              <a:t>-story in a 90 mph wind region is 12 ft.</a:t>
            </a:r>
          </a:p>
        </p:txBody>
      </p:sp>
      <p:sp>
        <p:nvSpPr>
          <p:cNvPr id="555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9BD21-8652-450B-9C13-2B861C5EA859}" type="slidenum">
              <a:rPr lang="en-US"/>
              <a:pPr fontAlgn="base">
                <a:spcBef>
                  <a:spcPct val="0"/>
                </a:spcBef>
                <a:spcAft>
                  <a:spcPct val="0"/>
                </a:spcAft>
              </a:pPr>
              <a:t>185</a:t>
            </a:fld>
            <a:endParaRPr lang="en-US"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Slide Image Placeholder 1"/>
          <p:cNvSpPr>
            <a:spLocks noGrp="1" noRot="1" noChangeAspect="1"/>
          </p:cNvSpPr>
          <p:nvPr>
            <p:ph type="sldImg"/>
          </p:nvPr>
        </p:nvSpPr>
        <p:spPr bwMode="auto">
          <a:noFill/>
          <a:ln>
            <a:solidFill>
              <a:srgbClr val="000000"/>
            </a:solidFill>
            <a:miter lim="800000"/>
            <a:headEnd/>
            <a:tailEnd/>
          </a:ln>
        </p:spPr>
      </p:sp>
      <p:sp>
        <p:nvSpPr>
          <p:cNvPr id="569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How much bracing is required for this BWL?</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[Refer to text in slide.]</a:t>
            </a:r>
          </a:p>
          <a:p>
            <a:pPr>
              <a:spcBef>
                <a:spcPct val="0"/>
              </a:spcBef>
            </a:pPr>
            <a:endParaRPr lang="en-US" dirty="0" smtClean="0"/>
          </a:p>
        </p:txBody>
      </p:sp>
      <p:sp>
        <p:nvSpPr>
          <p:cNvPr id="569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8D507-CA38-41A5-B0BA-43E92A96D1C7}" type="slidenum">
              <a:rPr lang="en-US"/>
              <a:pPr fontAlgn="base">
                <a:spcBef>
                  <a:spcPct val="0"/>
                </a:spcBef>
                <a:spcAft>
                  <a:spcPct val="0"/>
                </a:spcAft>
              </a:pPr>
              <a:t>186</a:t>
            </a:fld>
            <a:endParaRPr lang="en-US"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Slide Image Placeholder 1"/>
          <p:cNvSpPr>
            <a:spLocks noGrp="1" noRot="1" noChangeAspect="1"/>
          </p:cNvSpPr>
          <p:nvPr>
            <p:ph type="sldImg"/>
          </p:nvPr>
        </p:nvSpPr>
        <p:spPr bwMode="auto">
          <a:noFill/>
          <a:ln>
            <a:solidFill>
              <a:srgbClr val="000000"/>
            </a:solidFill>
            <a:miter lim="800000"/>
            <a:headEnd/>
            <a:tailEnd/>
          </a:ln>
        </p:spPr>
      </p:sp>
      <p:sp>
        <p:nvSpPr>
          <p:cNvPr id="581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How much bracing is required for this BWL?</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[Refer to text in slide.]</a:t>
            </a:r>
          </a:p>
          <a:p>
            <a:pPr>
              <a:spcBef>
                <a:spcPct val="0"/>
              </a:spcBef>
            </a:pPr>
            <a:endParaRPr lang="en-US" dirty="0" smtClean="0"/>
          </a:p>
        </p:txBody>
      </p:sp>
      <p:sp>
        <p:nvSpPr>
          <p:cNvPr id="581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4C8069-33D2-45C8-9504-F24A7042CEEB}" type="slidenum">
              <a:rPr lang="en-US"/>
              <a:pPr fontAlgn="base">
                <a:spcBef>
                  <a:spcPct val="0"/>
                </a:spcBef>
                <a:spcAft>
                  <a:spcPct val="0"/>
                </a:spcAft>
              </a:pPr>
              <a:t>187</a:t>
            </a:fld>
            <a:endParaRPr lang="en-US" dirty="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Slide Image Placeholder 1"/>
          <p:cNvSpPr>
            <a:spLocks noGrp="1" noRot="1" noChangeAspect="1"/>
          </p:cNvSpPr>
          <p:nvPr>
            <p:ph type="sldImg"/>
          </p:nvPr>
        </p:nvSpPr>
        <p:spPr bwMode="auto">
          <a:noFill/>
          <a:ln>
            <a:solidFill>
              <a:srgbClr val="000000"/>
            </a:solidFill>
            <a:miter lim="800000"/>
            <a:headEnd/>
            <a:tailEnd/>
          </a:ln>
        </p:spPr>
      </p:sp>
      <p:sp>
        <p:nvSpPr>
          <p:cNvPr id="548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required length of bracing using any Method CS for a 1-story in a 105 mph wind region is 7 ft.</a:t>
            </a:r>
          </a:p>
          <a:p>
            <a:pPr>
              <a:spcBef>
                <a:spcPct val="0"/>
              </a:spcBef>
            </a:pPr>
            <a:endParaRPr lang="en-US" dirty="0" smtClean="0"/>
          </a:p>
          <a:p>
            <a:pPr>
              <a:spcBef>
                <a:spcPct val="0"/>
              </a:spcBef>
            </a:pPr>
            <a:endParaRPr lang="en-US" dirty="0" smtClean="0"/>
          </a:p>
        </p:txBody>
      </p:sp>
      <p:sp>
        <p:nvSpPr>
          <p:cNvPr id="548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29C124-0581-4F18-ABFD-EEEA3A6A2487}" type="slidenum">
              <a:rPr lang="en-US"/>
              <a:pPr fontAlgn="base">
                <a:spcBef>
                  <a:spcPct val="0"/>
                </a:spcBef>
                <a:spcAft>
                  <a:spcPct val="0"/>
                </a:spcAft>
              </a:pPr>
              <a:t>188</a:t>
            </a:fld>
            <a:endParaRPr lang="en-US" dirty="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Slide Image Placeholder 1"/>
          <p:cNvSpPr>
            <a:spLocks noGrp="1" noRot="1" noChangeAspect="1"/>
          </p:cNvSpPr>
          <p:nvPr>
            <p:ph type="sldImg"/>
          </p:nvPr>
        </p:nvSpPr>
        <p:spPr bwMode="auto">
          <a:noFill/>
          <a:ln>
            <a:solidFill>
              <a:srgbClr val="000000"/>
            </a:solidFill>
            <a:miter lim="800000"/>
            <a:headEnd/>
            <a:tailEnd/>
          </a:ln>
        </p:spPr>
      </p:sp>
      <p:sp>
        <p:nvSpPr>
          <p:cNvPr id="581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How much bracing is required for this BWL?</a:t>
            </a:r>
          </a:p>
          <a:p>
            <a:pPr>
              <a:spcBef>
                <a:spcPct val="0"/>
              </a:spcBef>
            </a:pPr>
            <a:r>
              <a:rPr lang="en-US" dirty="0" smtClean="0">
                <a:latin typeface="Times New Roman" pitchFamily="18" charset="0"/>
              </a:rPr>
              <a:t>[-&gt;]</a:t>
            </a:r>
          </a:p>
          <a:p>
            <a:pPr>
              <a:spcBef>
                <a:spcPct val="0"/>
              </a:spcBef>
            </a:pPr>
            <a:r>
              <a:rPr lang="en-US" dirty="0" smtClean="0">
                <a:latin typeface="Times New Roman" pitchFamily="18" charset="0"/>
              </a:rPr>
              <a:t>[Refer to text in slide.]</a:t>
            </a:r>
          </a:p>
          <a:p>
            <a:pPr>
              <a:spcBef>
                <a:spcPct val="0"/>
              </a:spcBef>
            </a:pPr>
            <a:endParaRPr lang="en-US" dirty="0" smtClean="0"/>
          </a:p>
        </p:txBody>
      </p:sp>
      <p:sp>
        <p:nvSpPr>
          <p:cNvPr id="581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4C8069-33D2-45C8-9504-F24A7042CEEB}" type="slidenum">
              <a:rPr lang="en-US"/>
              <a:pPr fontAlgn="base">
                <a:spcBef>
                  <a:spcPct val="0"/>
                </a:spcBef>
                <a:spcAft>
                  <a:spcPct val="0"/>
                </a:spcAft>
              </a:pPr>
              <a:t>189</a:t>
            </a:fld>
            <a:endParaRPr lang="en-US"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5" name="Slide Image Placeholder 1"/>
          <p:cNvSpPr>
            <a:spLocks noGrp="1" noRot="1" noChangeAspect="1"/>
          </p:cNvSpPr>
          <p:nvPr>
            <p:ph type="sldImg"/>
          </p:nvPr>
        </p:nvSpPr>
        <p:spPr bwMode="auto">
          <a:noFill/>
          <a:ln>
            <a:solidFill>
              <a:srgbClr val="000000"/>
            </a:solidFill>
            <a:miter lim="800000"/>
            <a:headEnd/>
            <a:tailEnd/>
          </a:ln>
        </p:spPr>
      </p:sp>
      <p:sp>
        <p:nvSpPr>
          <p:cNvPr id="75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provision for angled BWL's has been added.  The angled section is considered part of the BWL to which it makes the smallest angle change.  In this example, the angled portion is part of BWL "1" rather than "A."</a:t>
            </a:r>
          </a:p>
          <a:p>
            <a:pPr>
              <a:spcBef>
                <a:spcPct val="0"/>
              </a:spcBef>
            </a:pPr>
            <a:endParaRPr lang="en-US" dirty="0" smtClean="0"/>
          </a:p>
          <a:p>
            <a:pPr>
              <a:spcBef>
                <a:spcPct val="0"/>
              </a:spcBef>
            </a:pPr>
            <a:r>
              <a:rPr lang="en-US" dirty="0" smtClean="0"/>
              <a:t>If the angled wall shown in this example is at a 45 degree angle, it must be considered as an extension to one of the two walls.  It cannot be considered an extension of both walls. If the wall section is longer than 8’, the wall must be considered its own separate</a:t>
            </a:r>
            <a:r>
              <a:rPr lang="en-US" baseline="0" dirty="0" smtClean="0"/>
              <a:t> wall line for bracing.</a:t>
            </a:r>
            <a:endParaRPr lang="en-US" dirty="0" smtClean="0"/>
          </a:p>
          <a:p>
            <a:pPr>
              <a:spcBef>
                <a:spcPct val="0"/>
              </a:spcBef>
            </a:pPr>
            <a:endParaRPr lang="en-US" dirty="0" smtClean="0"/>
          </a:p>
        </p:txBody>
      </p:sp>
      <p:sp>
        <p:nvSpPr>
          <p:cNvPr id="75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D1C862-65DD-4DB2-9870-F891AA01596F}" type="slidenum">
              <a:rPr lang="en-US"/>
              <a:pPr fontAlgn="base">
                <a:spcBef>
                  <a:spcPct val="0"/>
                </a:spcBef>
                <a:spcAft>
                  <a:spcPct val="0"/>
                </a:spcAft>
              </a:pPr>
              <a:t>191</a:t>
            </a:fld>
            <a:endParaRPr lang="en-US" dirty="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1" name="Slide Image Placeholder 1"/>
          <p:cNvSpPr>
            <a:spLocks noGrp="1" noRot="1" noChangeAspect="1"/>
          </p:cNvSpPr>
          <p:nvPr>
            <p:ph type="sldImg"/>
          </p:nvPr>
        </p:nvSpPr>
        <p:spPr bwMode="auto">
          <a:noFill/>
          <a:ln>
            <a:solidFill>
              <a:srgbClr val="000000"/>
            </a:solidFill>
            <a:miter lim="800000"/>
            <a:headEnd/>
            <a:tailEnd/>
          </a:ln>
        </p:spPr>
      </p:sp>
      <p:sp>
        <p:nvSpPr>
          <p:cNvPr id="640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a Method WSP BWP to be located up to 8' away from the end of the BWL, one of the two construction methods shown must be used.  Section R602.10.1.4.1 implies that these two methods of construction at the end of a BWL are structurally equivalent.  You'll notice that one method uses a hold-down and the other one does not.</a:t>
            </a:r>
          </a:p>
        </p:txBody>
      </p:sp>
      <p:sp>
        <p:nvSpPr>
          <p:cNvPr id="640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7C23C9-5700-47C1-A360-7BD46ADA535B}" type="slidenum">
              <a:rPr lang="en-US"/>
              <a:pPr fontAlgn="base">
                <a:spcBef>
                  <a:spcPct val="0"/>
                </a:spcBef>
                <a:spcAft>
                  <a:spcPct val="0"/>
                </a:spcAft>
              </a:pPr>
              <a:t>192</a:t>
            </a:fld>
            <a:endParaRPr lang="en-US" dirty="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7" name="Slide Image Placeholder 1"/>
          <p:cNvSpPr>
            <a:spLocks noGrp="1" noRot="1" noChangeAspect="1"/>
          </p:cNvSpPr>
          <p:nvPr>
            <p:ph type="sldImg"/>
          </p:nvPr>
        </p:nvSpPr>
        <p:spPr bwMode="auto">
          <a:noFill/>
          <a:ln>
            <a:solidFill>
              <a:srgbClr val="000000"/>
            </a:solidFill>
            <a:miter lim="800000"/>
            <a:headEnd/>
            <a:tailEnd/>
          </a:ln>
        </p:spPr>
      </p:sp>
      <p:sp>
        <p:nvSpPr>
          <p:cNvPr id="644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What if a BWP is located more than the permitted distance away from the end of the BWL?  The code states that an engineered design is required (Section R104.11).  A collector accumulates load from a floor or roof diaphragm and transfers it to a BWP.  APA publication TT-102 has more information on the design of a collector in prescriptive structures. </a:t>
            </a:r>
          </a:p>
          <a:p>
            <a:pPr>
              <a:spcBef>
                <a:spcPct val="0"/>
              </a:spcBef>
            </a:pPr>
            <a:endParaRPr lang="en-US" dirty="0" smtClean="0"/>
          </a:p>
          <a:p>
            <a:pPr>
              <a:spcBef>
                <a:spcPct val="0"/>
              </a:spcBef>
            </a:pPr>
            <a:r>
              <a:rPr lang="en-US" dirty="0" smtClean="0"/>
              <a:t>The</a:t>
            </a:r>
            <a:r>
              <a:rPr lang="en-US" baseline="0" dirty="0" smtClean="0"/>
              <a:t> section on collectors in the wall bracing section has been deleted. Use the engineered exception of R104.11 now to deal with collectors.</a:t>
            </a:r>
            <a:endParaRPr lang="en-US" dirty="0" smtClean="0"/>
          </a:p>
        </p:txBody>
      </p:sp>
      <p:sp>
        <p:nvSpPr>
          <p:cNvPr id="644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CDCB3C-D498-4179-A750-7E460D997DFC}" type="slidenum">
              <a:rPr lang="en-US"/>
              <a:pPr fontAlgn="base">
                <a:spcBef>
                  <a:spcPct val="0"/>
                </a:spcBef>
                <a:spcAft>
                  <a:spcPct val="0"/>
                </a:spcAft>
              </a:pPr>
              <a:t>193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Both BWPs and shear walls resist lateral loads.  "BWP" is the term given to the lateral resisting element of the wall when prescriptive (or conventional) construction is used.  "Shear wall" is the term given to this element when engineered construction is used.  BWP's have an assumed capacity and shear walls have a calculated capacity.</a:t>
            </a:r>
          </a:p>
        </p:txBody>
      </p:sp>
      <p:sp>
        <p:nvSpPr>
          <p:cNvPr id="15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DAB738-8A7F-47B0-9594-4F1F46EC09B2}" type="slidenum">
              <a:rPr lang="en-US"/>
              <a:pPr fontAlgn="base">
                <a:spcBef>
                  <a:spcPct val="0"/>
                </a:spcBef>
                <a:spcAft>
                  <a:spcPct val="0"/>
                </a:spcAft>
              </a:pPr>
              <a:t>19</a:t>
            </a:fld>
            <a:endParaRPr lang="en-U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Slide Image Placeholder 1"/>
          <p:cNvSpPr>
            <a:spLocks noGrp="1" noRot="1" noChangeAspect="1"/>
          </p:cNvSpPr>
          <p:nvPr>
            <p:ph type="sldImg"/>
          </p:nvPr>
        </p:nvSpPr>
        <p:spPr bwMode="auto">
          <a:noFill/>
          <a:ln>
            <a:solidFill>
              <a:srgbClr val="000000"/>
            </a:solidFill>
            <a:miter lim="800000"/>
            <a:headEnd/>
            <a:tailEnd/>
          </a:ln>
        </p:spPr>
      </p:sp>
      <p:sp>
        <p:nvSpPr>
          <p:cNvPr id="646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Example of</a:t>
            </a:r>
            <a:r>
              <a:rPr lang="en-US" baseline="0" dirty="0" smtClean="0"/>
              <a:t> placement of a collector.</a:t>
            </a:r>
            <a:endParaRPr lang="en-US" dirty="0" smtClean="0"/>
          </a:p>
        </p:txBody>
      </p:sp>
      <p:sp>
        <p:nvSpPr>
          <p:cNvPr id="646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0DE7D0-2432-4E33-894A-ECC36CBF954D}" type="slidenum">
              <a:rPr lang="en-US"/>
              <a:pPr fontAlgn="base">
                <a:spcBef>
                  <a:spcPct val="0"/>
                </a:spcBef>
                <a:spcAft>
                  <a:spcPct val="0"/>
                </a:spcAft>
              </a:pPr>
              <a:t>194</a:t>
            </a:fld>
            <a:endParaRPr lang="en-US"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3" name="Slide Image Placeholder 1"/>
          <p:cNvSpPr>
            <a:spLocks noGrp="1" noRot="1" noChangeAspect="1"/>
          </p:cNvSpPr>
          <p:nvPr>
            <p:ph type="sldImg"/>
          </p:nvPr>
        </p:nvSpPr>
        <p:spPr bwMode="auto">
          <a:noFill/>
          <a:ln>
            <a:solidFill>
              <a:srgbClr val="000000"/>
            </a:solidFill>
            <a:miter lim="800000"/>
            <a:headEnd/>
            <a:tailEnd/>
          </a:ln>
        </p:spPr>
      </p:sp>
      <p:sp>
        <p:nvSpPr>
          <p:cNvPr id="648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designed collector has the strength needed to transfer loads through the double top places, or other designed element.  In this illustration, the header serves to connect the top plate together at the splice location.</a:t>
            </a:r>
          </a:p>
          <a:p>
            <a:pPr>
              <a:spcBef>
                <a:spcPct val="0"/>
              </a:spcBef>
            </a:pPr>
            <a:r>
              <a:rPr lang="en-US" dirty="0" smtClean="0"/>
              <a:t>[Design example from the APA book.]</a:t>
            </a:r>
          </a:p>
        </p:txBody>
      </p:sp>
      <p:sp>
        <p:nvSpPr>
          <p:cNvPr id="648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01D384-5235-4A0B-8EC6-45A8880577E5}" type="slidenum">
              <a:rPr lang="en-US"/>
              <a:pPr fontAlgn="base">
                <a:spcBef>
                  <a:spcPct val="0"/>
                </a:spcBef>
                <a:spcAft>
                  <a:spcPct val="0"/>
                </a:spcAft>
              </a:pPr>
              <a:t>195</a:t>
            </a:fld>
            <a:endParaRPr lang="en-US"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1" name="Slide Image Placeholder 1"/>
          <p:cNvSpPr>
            <a:spLocks noGrp="1" noRot="1" noChangeAspect="1"/>
          </p:cNvSpPr>
          <p:nvPr>
            <p:ph type="sldImg"/>
          </p:nvPr>
        </p:nvSpPr>
        <p:spPr bwMode="auto">
          <a:noFill/>
          <a:ln>
            <a:solidFill>
              <a:srgbClr val="000000"/>
            </a:solidFill>
            <a:miter lim="800000"/>
            <a:headEnd/>
            <a:tailEnd/>
          </a:ln>
        </p:spPr>
      </p:sp>
      <p:sp>
        <p:nvSpPr>
          <p:cNvPr id="650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Any questions before moving on?</a:t>
            </a:r>
          </a:p>
        </p:txBody>
      </p:sp>
      <p:sp>
        <p:nvSpPr>
          <p:cNvPr id="650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A5C893-6748-4374-AFB6-7C4A9E73124C}" type="slidenum">
              <a:rPr lang="en-US"/>
              <a:pPr fontAlgn="base">
                <a:spcBef>
                  <a:spcPct val="0"/>
                </a:spcBef>
                <a:spcAft>
                  <a:spcPct val="0"/>
                </a:spcAft>
              </a:pPr>
              <a:t>196</a:t>
            </a:fld>
            <a:endParaRPr lang="en-US" dirty="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Slide Image Placeholder 1"/>
          <p:cNvSpPr>
            <a:spLocks noGrp="1" noRot="1" noChangeAspect="1"/>
          </p:cNvSpPr>
          <p:nvPr>
            <p:ph type="sldImg"/>
          </p:nvPr>
        </p:nvSpPr>
        <p:spPr bwMode="auto">
          <a:noFill/>
          <a:ln>
            <a:solidFill>
              <a:srgbClr val="000000"/>
            </a:solidFill>
            <a:miter lim="800000"/>
            <a:headEnd/>
            <a:tailEnd/>
          </a:ln>
        </p:spPr>
      </p:sp>
      <p:sp>
        <p:nvSpPr>
          <p:cNvPr id="65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IRC defines how the top and bottom plates are to be connected to the floor and roof framing.</a:t>
            </a:r>
          </a:p>
          <a:p>
            <a:pPr>
              <a:spcBef>
                <a:spcPct val="0"/>
              </a:spcBef>
            </a:pPr>
            <a:endParaRPr lang="en-US" dirty="0" smtClean="0"/>
          </a:p>
        </p:txBody>
      </p:sp>
      <p:sp>
        <p:nvSpPr>
          <p:cNvPr id="65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0375AE-72F6-42D7-8ABD-550F6945905F}" type="slidenum">
              <a:rPr lang="en-US"/>
              <a:pPr fontAlgn="base">
                <a:spcBef>
                  <a:spcPct val="0"/>
                </a:spcBef>
                <a:spcAft>
                  <a:spcPct val="0"/>
                </a:spcAft>
              </a:pPr>
              <a:t>197</a:t>
            </a:fld>
            <a:endParaRPr lang="en-US"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Slide Image Placeholder 1"/>
          <p:cNvSpPr>
            <a:spLocks noGrp="1" noRot="1" noChangeAspect="1"/>
          </p:cNvSpPr>
          <p:nvPr>
            <p:ph type="sldImg"/>
          </p:nvPr>
        </p:nvSpPr>
        <p:spPr bwMode="auto">
          <a:noFill/>
          <a:ln>
            <a:solidFill>
              <a:srgbClr val="000000"/>
            </a:solidFill>
            <a:miter lim="800000"/>
            <a:headEnd/>
            <a:tailEnd/>
          </a:ln>
        </p:spPr>
      </p:sp>
      <p:sp>
        <p:nvSpPr>
          <p:cNvPr id="65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Where joists are perpendicular to the BWL's below, blocking shall be provided between joists and in line with the BWP's.  The blocking doesn’t have to be installed along the entire BWL, just above</a:t>
            </a:r>
            <a:r>
              <a:rPr lang="en-US" baseline="0" dirty="0" smtClean="0">
                <a:latin typeface="Arial" charset="0"/>
              </a:rPr>
              <a:t> or below </a:t>
            </a:r>
            <a:r>
              <a:rPr lang="en-US" dirty="0" smtClean="0">
                <a:latin typeface="Arial" charset="0"/>
              </a:rPr>
              <a:t>the BWP's within the BWL. </a:t>
            </a:r>
            <a:endParaRPr lang="en-US" i="1" dirty="0" smtClean="0">
              <a:latin typeface="Arial" charset="0"/>
            </a:endParaRPr>
          </a:p>
          <a:p>
            <a:pPr>
              <a:spcBef>
                <a:spcPct val="0"/>
              </a:spcBef>
            </a:pPr>
            <a:endParaRPr lang="en-US" dirty="0" smtClean="0"/>
          </a:p>
        </p:txBody>
      </p:sp>
      <p:sp>
        <p:nvSpPr>
          <p:cNvPr id="65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BD3E06-BF7A-45E1-AF5C-572475071E27}" type="slidenum">
              <a:rPr lang="en-US"/>
              <a:pPr fontAlgn="base">
                <a:spcBef>
                  <a:spcPct val="0"/>
                </a:spcBef>
                <a:spcAft>
                  <a:spcPct val="0"/>
                </a:spcAft>
              </a:pPr>
              <a:t>198</a:t>
            </a:fld>
            <a:endParaRPr lang="en-US"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Slide Image Placeholder 1"/>
          <p:cNvSpPr>
            <a:spLocks noGrp="1" noRot="1" noChangeAspect="1"/>
          </p:cNvSpPr>
          <p:nvPr>
            <p:ph type="sldImg"/>
          </p:nvPr>
        </p:nvSpPr>
        <p:spPr bwMode="auto">
          <a:noFill/>
          <a:ln>
            <a:solidFill>
              <a:srgbClr val="000000"/>
            </a:solidFill>
            <a:miter lim="800000"/>
            <a:headEnd/>
            <a:tailEnd/>
          </a:ln>
        </p:spPr>
      </p:sp>
      <p:sp>
        <p:nvSpPr>
          <p:cNvPr id="65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slide shows the wall lines perpendicular to framing.  The top plate of the BWP is to be nailed to the framing above with 8d nails every 6" on center.  The bottom plate of the BWP is to have 3-16d nails every </a:t>
            </a:r>
            <a:r>
              <a:rPr lang="en-US" b="0" dirty="0" smtClean="0"/>
              <a:t>1</a:t>
            </a:r>
            <a:r>
              <a:rPr lang="en-US" sz="1200" b="0" dirty="0" smtClean="0">
                <a:solidFill>
                  <a:schemeClr val="accent1">
                    <a:lumMod val="75000"/>
                  </a:schemeClr>
                </a:solidFill>
                <a:latin typeface="Arial" pitchFamily="34" charset="0"/>
                <a:cs typeface="Arial" pitchFamily="34" charset="0"/>
              </a:rPr>
              <a:t>6"</a:t>
            </a:r>
            <a:r>
              <a:rPr lang="en-US" dirty="0" smtClean="0"/>
              <a:t> on center.</a:t>
            </a:r>
          </a:p>
          <a:p>
            <a:pPr>
              <a:spcBef>
                <a:spcPct val="0"/>
              </a:spcBef>
            </a:pPr>
            <a:endParaRPr lang="en-US" dirty="0" smtClean="0"/>
          </a:p>
        </p:txBody>
      </p:sp>
      <p:sp>
        <p:nvSpPr>
          <p:cNvPr id="65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09C8BA-87CB-46FA-B7D8-F2B058BBC011}" type="slidenum">
              <a:rPr lang="en-US"/>
              <a:pPr fontAlgn="base">
                <a:spcBef>
                  <a:spcPct val="0"/>
                </a:spcBef>
                <a:spcAft>
                  <a:spcPct val="0"/>
                </a:spcAft>
              </a:pPr>
              <a:t>199</a:t>
            </a:fld>
            <a:endParaRPr lang="en-US" dirty="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3" name="Slide Image Placeholder 1"/>
          <p:cNvSpPr>
            <a:spLocks noGrp="1" noRot="1" noChangeAspect="1"/>
          </p:cNvSpPr>
          <p:nvPr>
            <p:ph type="sldImg"/>
          </p:nvPr>
        </p:nvSpPr>
        <p:spPr bwMode="auto">
          <a:noFill/>
          <a:ln>
            <a:solidFill>
              <a:srgbClr val="000000"/>
            </a:solidFill>
            <a:miter lim="800000"/>
            <a:headEnd/>
            <a:tailEnd/>
          </a:ln>
        </p:spPr>
      </p:sp>
      <p:sp>
        <p:nvSpPr>
          <p:cNvPr id="66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 to text.]</a:t>
            </a:r>
          </a:p>
        </p:txBody>
      </p:sp>
      <p:sp>
        <p:nvSpPr>
          <p:cNvPr id="66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2579CA-F869-430A-B70D-CDEAA018EFC1}" type="slidenum">
              <a:rPr lang="en-US"/>
              <a:pPr fontAlgn="base">
                <a:spcBef>
                  <a:spcPct val="0"/>
                </a:spcBef>
                <a:spcAft>
                  <a:spcPct val="0"/>
                </a:spcAft>
              </a:pPr>
              <a:t>200</a:t>
            </a:fld>
            <a:endParaRPr lang="en-US" dirty="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3" name="Slide Image Placeholder 1"/>
          <p:cNvSpPr>
            <a:spLocks noGrp="1" noRot="1" noChangeAspect="1"/>
          </p:cNvSpPr>
          <p:nvPr>
            <p:ph type="sldImg"/>
          </p:nvPr>
        </p:nvSpPr>
        <p:spPr bwMode="auto">
          <a:noFill/>
          <a:ln>
            <a:solidFill>
              <a:srgbClr val="000000"/>
            </a:solidFill>
            <a:miter lim="800000"/>
            <a:headEnd/>
            <a:tailEnd/>
          </a:ln>
        </p:spPr>
      </p:sp>
      <p:sp>
        <p:nvSpPr>
          <p:cNvPr id="65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 shows the wall lines parallel to framing.  The top plate of the BWP is to be nailed to the framing above with 8d nails every 6" on center.  The bottom plate of the BWP is to have 3-16d nails every 16 inches.</a:t>
            </a:r>
          </a:p>
        </p:txBody>
      </p:sp>
      <p:sp>
        <p:nvSpPr>
          <p:cNvPr id="65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59AA22-2473-42C1-A2D2-8E93EF3916E8}" type="slidenum">
              <a:rPr lang="en-US"/>
              <a:pPr fontAlgn="base">
                <a:spcBef>
                  <a:spcPct val="0"/>
                </a:spcBef>
                <a:spcAft>
                  <a:spcPct val="0"/>
                </a:spcAft>
              </a:pPr>
              <a:t>201</a:t>
            </a:fld>
            <a:endParaRPr lang="en-US"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7" name="Slide Image Placeholder 1"/>
          <p:cNvSpPr>
            <a:spLocks noGrp="1" noRot="1" noChangeAspect="1"/>
          </p:cNvSpPr>
          <p:nvPr>
            <p:ph type="sldImg"/>
          </p:nvPr>
        </p:nvSpPr>
        <p:spPr bwMode="auto">
          <a:noFill/>
          <a:ln>
            <a:solidFill>
              <a:srgbClr val="000000"/>
            </a:solidFill>
            <a:miter lim="800000"/>
            <a:headEnd/>
            <a:tailEnd/>
          </a:ln>
        </p:spPr>
      </p:sp>
      <p:sp>
        <p:nvSpPr>
          <p:cNvPr id="66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the high seismic zones, top plate laps are required to have eight 16d nail on each side of the splice.</a:t>
            </a:r>
          </a:p>
        </p:txBody>
      </p:sp>
      <p:sp>
        <p:nvSpPr>
          <p:cNvPr id="66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066002-3EF7-47D4-AF9E-64A218ABC355}" type="slidenum">
              <a:rPr lang="en-US"/>
              <a:pPr fontAlgn="base">
                <a:spcBef>
                  <a:spcPct val="0"/>
                </a:spcBef>
                <a:spcAft>
                  <a:spcPct val="0"/>
                </a:spcAft>
              </a:pPr>
              <a:t>202</a:t>
            </a:fld>
            <a:endParaRPr lang="en-US" dirty="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3" name="Slide Image Placeholder 1"/>
          <p:cNvSpPr>
            <a:spLocks noGrp="1" noRot="1" noChangeAspect="1"/>
          </p:cNvSpPr>
          <p:nvPr>
            <p:ph type="sldImg"/>
          </p:nvPr>
        </p:nvSpPr>
        <p:spPr bwMode="auto">
          <a:noFill/>
          <a:ln>
            <a:solidFill>
              <a:srgbClr val="000000"/>
            </a:solidFill>
            <a:miter lim="800000"/>
            <a:headEnd/>
            <a:tailEnd/>
          </a:ln>
        </p:spPr>
      </p:sp>
      <p:sp>
        <p:nvSpPr>
          <p:cNvPr id="76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Any questions before moving on?</a:t>
            </a:r>
          </a:p>
        </p:txBody>
      </p:sp>
      <p:sp>
        <p:nvSpPr>
          <p:cNvPr id="76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2DB742-CC66-4F51-B99C-7E281C31FAF1}" type="slidenum">
              <a:rPr lang="en-US"/>
              <a:pPr fontAlgn="base">
                <a:spcBef>
                  <a:spcPct val="0"/>
                </a:spcBef>
                <a:spcAft>
                  <a:spcPct val="0"/>
                </a:spcAft>
              </a:pPr>
              <a:t>203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6788" fontAlgn="base">
              <a:spcBef>
                <a:spcPct val="0"/>
              </a:spcBef>
              <a:spcAft>
                <a:spcPct val="0"/>
              </a:spcAft>
            </a:pPr>
            <a:fld id="{587A4580-DF45-49A7-9686-C70B326ECF82}" type="slidenum">
              <a:rPr lang="en-US"/>
              <a:pPr defTabSz="966788" fontAlgn="base">
                <a:spcBef>
                  <a:spcPct val="0"/>
                </a:spcBef>
                <a:spcAft>
                  <a:spcPct val="0"/>
                </a:spcAft>
              </a:pPr>
              <a:t>20</a:t>
            </a:fld>
            <a:endParaRPr lang="en-US" dirty="0"/>
          </a:p>
        </p:txBody>
      </p:sp>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IRC allows the combination of prescriptive and engineered design.  Only the portions of the house that do not meet the prescriptive requirements of the code need to be engineered.</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Slide Image Placeholder 1"/>
          <p:cNvSpPr>
            <a:spLocks noGrp="1" noRot="1" noChangeAspect="1"/>
          </p:cNvSpPr>
          <p:nvPr>
            <p:ph type="sldImg"/>
          </p:nvPr>
        </p:nvSpPr>
        <p:spPr bwMode="auto">
          <a:noFill/>
          <a:ln>
            <a:solidFill>
              <a:srgbClr val="000000"/>
            </a:solidFill>
            <a:miter lim="800000"/>
            <a:headEnd/>
            <a:tailEnd/>
          </a:ln>
        </p:spPr>
      </p:sp>
      <p:sp>
        <p:nvSpPr>
          <p:cNvPr id="76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When designating the location of BWP's on plans, it may be useful to use symbols to designate which bracing method is being used.  In the examples that follow, the colored symbols above</a:t>
            </a:r>
            <a:r>
              <a:rPr lang="en-US" baseline="0" dirty="0" smtClean="0"/>
              <a:t> </a:t>
            </a:r>
            <a:r>
              <a:rPr lang="en-US" dirty="0" smtClean="0"/>
              <a:t>will be used. Note methods WSP, SFB, and GB</a:t>
            </a:r>
            <a:r>
              <a:rPr lang="en-US" baseline="0" dirty="0" smtClean="0"/>
              <a:t> use numbers as the icons are small.</a:t>
            </a:r>
            <a:endParaRPr lang="en-US" dirty="0" smtClean="0"/>
          </a:p>
        </p:txBody>
      </p:sp>
      <p:sp>
        <p:nvSpPr>
          <p:cNvPr id="76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0C6218-8F84-4913-BBD0-C3D24F883BCA}" type="slidenum">
              <a:rPr lang="en-US"/>
              <a:pPr fontAlgn="base">
                <a:spcBef>
                  <a:spcPct val="0"/>
                </a:spcBef>
                <a:spcAft>
                  <a:spcPct val="0"/>
                </a:spcAft>
              </a:pPr>
              <a:t>204</a:t>
            </a:fld>
            <a:endParaRPr lang="en-US" dirty="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Slide Image Placeholder 1"/>
          <p:cNvSpPr>
            <a:spLocks noGrp="1" noRot="1" noChangeAspect="1"/>
          </p:cNvSpPr>
          <p:nvPr>
            <p:ph type="sldImg"/>
          </p:nvPr>
        </p:nvSpPr>
        <p:spPr bwMode="auto">
          <a:noFill/>
          <a:ln>
            <a:solidFill>
              <a:srgbClr val="000000"/>
            </a:solidFill>
            <a:miter lim="800000"/>
            <a:headEnd/>
            <a:tailEnd/>
          </a:ln>
        </p:spPr>
      </p:sp>
      <p:sp>
        <p:nvSpPr>
          <p:cNvPr id="7936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All sections now have less than 60 ft between parallel BWL's. The braced wall lines meet all requirements.</a:t>
            </a:r>
          </a:p>
          <a:p>
            <a:pPr>
              <a:spcBef>
                <a:spcPct val="0"/>
              </a:spcBef>
            </a:pPr>
            <a:endParaRPr lang="en-US" dirty="0" smtClean="0"/>
          </a:p>
        </p:txBody>
      </p:sp>
      <p:sp>
        <p:nvSpPr>
          <p:cNvPr id="793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F7118-D5B4-4288-AD6A-E540F8F30C07}" type="slidenum">
              <a:rPr lang="en-US"/>
              <a:pPr fontAlgn="base">
                <a:spcBef>
                  <a:spcPct val="0"/>
                </a:spcBef>
                <a:spcAft>
                  <a:spcPct val="0"/>
                </a:spcAft>
              </a:pPr>
              <a:t>206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Welcome to the 2009 IRC Wall Bracing Provisions seminar.  A couple of resources that you will be interested in are the book titled "A Guide to the 2009 IRC Wood Wall Bracing Provisions" and the publication titled  "Introduction to Wall Bracing".  The book, shown on the left, was authored jointly by the ICC and APA.</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BC91B4-74F4-40F7-BEA3-5526E24E036B}"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Studs by themselves have very little racking resistance.  When a load is applied to a wall, the nailed joints between the studs and plates act like hinges.</a:t>
            </a:r>
          </a:p>
        </p:txBody>
      </p:sp>
      <p:sp>
        <p:nvSpPr>
          <p:cNvPr id="15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15E116-FFEB-4EA1-B0FD-521D3852A993}" type="slidenum">
              <a:rPr lang="en-US"/>
              <a:pPr fontAlgn="base">
                <a:spcBef>
                  <a:spcPct val="0"/>
                </a:spcBef>
                <a:spcAft>
                  <a:spcPct val="0"/>
                </a:spcAft>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When a panel type product is attached to wall framing, its ability to resist forces is imparted to the wall framing.  The ability of a panel type product to resist loads is dependent on the physical properties of the panel, primarily its strength and rigidity.  Panel type products resist being forced out of shape.  The more panels that are added to a braced wall line (BWL), the more resistance, or strength, you get.</a:t>
            </a:r>
          </a:p>
          <a:p>
            <a:pPr>
              <a:spcBef>
                <a:spcPct val="0"/>
              </a:spcBef>
            </a:pPr>
            <a:endParaRPr lang="en-US" dirty="0" smtClean="0"/>
          </a:p>
        </p:txBody>
      </p:sp>
      <p:sp>
        <p:nvSpPr>
          <p:cNvPr id="161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C7F1A0-F4F5-4B0C-ADBF-BDA821D2A379}" type="slidenum">
              <a:rPr lang="en-US"/>
              <a:pPr fontAlgn="base">
                <a:spcBef>
                  <a:spcPct val="0"/>
                </a:spcBef>
                <a:spcAft>
                  <a:spcPct val="0"/>
                </a:spcAft>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Another way to resist the hinging is to add a diagonal member to the wall to brace it.</a:t>
            </a:r>
          </a:p>
          <a:p>
            <a:pPr fontAlgn="auto">
              <a:spcBef>
                <a:spcPts val="0"/>
              </a:spcBef>
              <a:spcAft>
                <a:spcPts val="0"/>
              </a:spcAft>
              <a:defRPr/>
            </a:pPr>
            <a:r>
              <a:rPr lang="en-US" dirty="0" smtClean="0"/>
              <a:t>[-&gt;]</a:t>
            </a:r>
          </a:p>
          <a:p>
            <a:pPr fontAlgn="auto">
              <a:spcBef>
                <a:spcPts val="0"/>
              </a:spcBef>
              <a:spcAft>
                <a:spcPts val="0"/>
              </a:spcAft>
              <a:defRPr/>
            </a:pPr>
            <a:endParaRPr lang="en-US" baseline="0" dirty="0" smtClean="0">
              <a:solidFill>
                <a:srgbClr val="FF0000"/>
              </a:solidFill>
            </a:endParaRPr>
          </a:p>
          <a:p>
            <a:pPr fontAlgn="auto">
              <a:spcBef>
                <a:spcPts val="0"/>
              </a:spcBef>
              <a:spcAft>
                <a:spcPts val="0"/>
              </a:spcAft>
              <a:defRPr/>
            </a:pPr>
            <a:r>
              <a:rPr lang="en-US" dirty="0" smtClean="0">
                <a:solidFill>
                  <a:srgbClr val="FF0000"/>
                </a:solidFill>
              </a:rPr>
              <a:t>The diagonal member braces the panel</a:t>
            </a:r>
            <a:r>
              <a:rPr lang="en-US" baseline="0" dirty="0" smtClean="0">
                <a:solidFill>
                  <a:srgbClr val="FF0000"/>
                </a:solidFill>
              </a:rPr>
              <a:t> formed by the brace and wall studs when the entire section is sheathed with gypsum or other finish material. </a:t>
            </a:r>
          </a:p>
          <a:p>
            <a:pPr fontAlgn="auto">
              <a:spcBef>
                <a:spcPts val="0"/>
              </a:spcBef>
              <a:spcAft>
                <a:spcPts val="0"/>
              </a:spcAft>
              <a:defRPr/>
            </a:pPr>
            <a:endParaRPr lang="en-US" dirty="0" smtClean="0">
              <a:solidFill>
                <a:srgbClr val="FF0000"/>
              </a:solidFill>
            </a:endParaRPr>
          </a:p>
          <a:p>
            <a:pPr fontAlgn="auto">
              <a:spcBef>
                <a:spcPts val="0"/>
              </a:spcBef>
              <a:spcAft>
                <a:spcPts val="0"/>
              </a:spcAft>
              <a:defRPr/>
            </a:pPr>
            <a:r>
              <a:rPr lang="en-US" dirty="0" smtClean="0">
                <a:solidFill>
                  <a:srgbClr val="FF0000"/>
                </a:solidFill>
              </a:rPr>
              <a:t>The IRC refers to the element that resists lateral loads as a Braced Wall Panel (BWP).  The diagonal member alone is not the panel. The entire assembly including</a:t>
            </a:r>
            <a:r>
              <a:rPr lang="en-US" baseline="0" dirty="0" smtClean="0">
                <a:solidFill>
                  <a:srgbClr val="FF0000"/>
                </a:solidFill>
              </a:rPr>
              <a:t> studs, brace and finish material form the braced wall panel. </a:t>
            </a:r>
            <a:endParaRPr lang="en-US" dirty="0">
              <a:solidFill>
                <a:srgbClr val="FF0000"/>
              </a:solidFill>
            </a:endParaRPr>
          </a:p>
        </p:txBody>
      </p:sp>
      <p:sp>
        <p:nvSpPr>
          <p:cNvPr id="163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BAB1C5-B233-4796-81D8-43CB4429940F}" type="slidenum">
              <a:rPr lang="en-US"/>
              <a:pPr fontAlgn="base">
                <a:spcBef>
                  <a:spcPct val="0"/>
                </a:spcBef>
                <a:spcAft>
                  <a:spcPct val="0"/>
                </a:spcAft>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Any questions on BWP vs. Shear Walls before we move on to Bracing History.</a:t>
            </a:r>
          </a:p>
        </p:txBody>
      </p:sp>
      <p:sp>
        <p:nvSpPr>
          <p:cNvPr id="165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4DF960-E86E-4110-8B45-C45B7C90C442}" type="slidenum">
              <a:rPr lang="en-US"/>
              <a:pPr fontAlgn="base">
                <a:spcBef>
                  <a:spcPct val="0"/>
                </a:spcBef>
                <a:spcAft>
                  <a:spcPct val="0"/>
                </a:spcAft>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Wall bracing requirements are not new in the codes.  If fact, the provisions in 1927 reflect the bracing technique that the code now calls Method LIB and Method DWB.</a:t>
            </a:r>
          </a:p>
          <a:p>
            <a:pPr>
              <a:spcBef>
                <a:spcPct val="0"/>
              </a:spcBef>
            </a:pPr>
            <a:endParaRPr lang="en-US" dirty="0" smtClean="0"/>
          </a:p>
          <a:p>
            <a:pPr>
              <a:spcBef>
                <a:spcPct val="0"/>
              </a:spcBef>
            </a:pPr>
            <a:r>
              <a:rPr lang="en-US" dirty="0" smtClean="0"/>
              <a:t>In the 1950s, the code included the use of panels for wall bracing.</a:t>
            </a:r>
          </a:p>
        </p:txBody>
      </p:sp>
      <p:sp>
        <p:nvSpPr>
          <p:cNvPr id="167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572EB3-14C8-4CA6-9EEB-D07321F87AD9}" type="slidenum">
              <a:rPr lang="en-US"/>
              <a:pPr fontAlgn="base">
                <a:spcBef>
                  <a:spcPct val="0"/>
                </a:spcBef>
                <a:spcAft>
                  <a:spcPct val="0"/>
                </a:spcAft>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Here’s an example of a home built decades ago. This home was likely built when these early bracing codes were in effect. This home probably had sufficient bracing because it was built when it was common to install diagonal board sheathing on all the exterior walls.  </a:t>
            </a:r>
          </a:p>
          <a:p>
            <a:pPr>
              <a:spcBef>
                <a:spcPct val="0"/>
              </a:spcBef>
            </a:pPr>
            <a:endParaRPr lang="en-US" dirty="0" smtClean="0"/>
          </a:p>
          <a:p>
            <a:pPr>
              <a:spcBef>
                <a:spcPct val="0"/>
              </a:spcBef>
            </a:pPr>
            <a:r>
              <a:rPr lang="en-US" dirty="0" smtClean="0"/>
              <a:t>When prescriptive bracing provisions began appearing in the model building codes, houses were much smaller, seldom over two stories, had a greater number of interior walls and fewer windows than they do today.</a:t>
            </a:r>
          </a:p>
        </p:txBody>
      </p:sp>
      <p:sp>
        <p:nvSpPr>
          <p:cNvPr id="169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1F1D59-564B-4D44-BC51-025D0BD5AF2E}" type="slidenum">
              <a:rPr lang="en-US"/>
              <a:pPr fontAlgn="base">
                <a:spcBef>
                  <a:spcPct val="0"/>
                </a:spcBef>
                <a:spcAft>
                  <a:spcPct val="0"/>
                </a:spcAft>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p:spPr>
      </p:sp>
      <p:sp>
        <p:nvSpPr>
          <p:cNvPr id="172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the 1970s, the wall bracing provisions were expanded to include the requirement for bracing to be located at each end and at 25 foot intervals.  Also, more methods of bracing were recognized.</a:t>
            </a:r>
          </a:p>
        </p:txBody>
      </p:sp>
      <p:sp>
        <p:nvSpPr>
          <p:cNvPr id="172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15F6A5-DF7B-4326-BC79-E07CB5D68AD3}" type="slidenum">
              <a:rPr lang="en-US"/>
              <a:pPr fontAlgn="base">
                <a:spcBef>
                  <a:spcPct val="0"/>
                </a:spcBef>
                <a:spcAft>
                  <a:spcPct val="0"/>
                </a:spcAft>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most recent changes to the bracing code includes provisions for constructing BWP's that are less than 4 feet wide.  The 32-inch wide alternate BWP was added in 1994.  In 2000, continuous sheathing was added that allowed for BWP's to be as narrow as 24 inches. In 2006, the continuous sheathing method was expanded</a:t>
            </a:r>
            <a:r>
              <a:rPr lang="en-US" baseline="0" dirty="0" smtClean="0"/>
              <a:t> to allow for fewer limitations and narrower segments, specifically at garages.</a:t>
            </a:r>
            <a:endParaRPr lang="en-US" dirty="0" smtClean="0"/>
          </a:p>
        </p:txBody>
      </p:sp>
      <p:sp>
        <p:nvSpPr>
          <p:cNvPr id="176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2DE462-BBAE-4E26-820D-EF9A491575BB}" type="slidenum">
              <a:rPr lang="en-US"/>
              <a:pPr fontAlgn="base">
                <a:spcBef>
                  <a:spcPct val="0"/>
                </a:spcBef>
                <a:spcAft>
                  <a:spcPct val="0"/>
                </a:spcAft>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kern="1200" dirty="0" smtClean="0">
                <a:solidFill>
                  <a:schemeClr val="tx1"/>
                </a:solidFill>
                <a:latin typeface="Arial" pitchFamily="34" charset="0"/>
                <a:ea typeface="+mn-ea"/>
                <a:cs typeface="Arial" pitchFamily="34" charset="0"/>
              </a:rPr>
              <a:t>In 2009 a major overhaul of the wall bracing provisions was undertaken. The changes were the result of an ICC Ad Hoc Committee’s input and changes from the building community. The Ad Hoc Committee’s goal was to: </a:t>
            </a:r>
          </a:p>
          <a:p>
            <a:pPr lvl="0">
              <a:buFont typeface="Arial" pitchFamily="34" charset="0"/>
              <a:buChar char="•"/>
            </a:pPr>
            <a:r>
              <a:rPr lang="en-US" sz="1000" kern="1200" dirty="0" smtClean="0">
                <a:solidFill>
                  <a:schemeClr val="tx1"/>
                </a:solidFill>
                <a:latin typeface="Arial" pitchFamily="34" charset="0"/>
                <a:ea typeface="+mn-ea"/>
                <a:cs typeface="Arial" pitchFamily="34" charset="0"/>
              </a:rPr>
              <a:t>   Provide a rational (engineering) basis for bracing provisions</a:t>
            </a:r>
          </a:p>
          <a:p>
            <a:pPr lvl="0">
              <a:buFont typeface="Arial" pitchFamily="34" charset="0"/>
              <a:buChar char="•"/>
            </a:pPr>
            <a:r>
              <a:rPr lang="en-US" sz="1000" kern="1200" dirty="0" smtClean="0">
                <a:solidFill>
                  <a:schemeClr val="tx1"/>
                </a:solidFill>
                <a:latin typeface="Arial" pitchFamily="34" charset="0"/>
                <a:ea typeface="+mn-ea"/>
                <a:cs typeface="Arial" pitchFamily="34" charset="0"/>
              </a:rPr>
              <a:t>   Streamline</a:t>
            </a:r>
            <a:r>
              <a:rPr lang="en-US" sz="1000" kern="1200" baseline="0" dirty="0" smtClean="0">
                <a:solidFill>
                  <a:schemeClr val="tx1"/>
                </a:solidFill>
                <a:latin typeface="Arial" pitchFamily="34" charset="0"/>
                <a:ea typeface="+mn-ea"/>
                <a:cs typeface="Arial" pitchFamily="34" charset="0"/>
              </a:rPr>
              <a:t> and simplify content from the 2006 IRC – wall bracing content in other chapters was moved to section R602.10</a:t>
            </a:r>
            <a:endParaRPr lang="en-US" sz="1000" kern="1200" dirty="0" smtClean="0">
              <a:solidFill>
                <a:schemeClr val="tx1"/>
              </a:solidFill>
              <a:latin typeface="Arial" pitchFamily="34" charset="0"/>
              <a:ea typeface="+mn-ea"/>
              <a:cs typeface="Arial" pitchFamily="34" charset="0"/>
            </a:endParaRPr>
          </a:p>
          <a:p>
            <a:pPr lvl="0">
              <a:buFont typeface="Arial" pitchFamily="34" charset="0"/>
              <a:buChar char="•"/>
            </a:pPr>
            <a:r>
              <a:rPr lang="en-US" sz="1000" kern="1200" dirty="0" smtClean="0">
                <a:solidFill>
                  <a:schemeClr val="tx1"/>
                </a:solidFill>
                <a:latin typeface="Arial" pitchFamily="34" charset="0"/>
                <a:ea typeface="+mn-ea"/>
                <a:cs typeface="Arial" pitchFamily="34" charset="0"/>
              </a:rPr>
              <a:t>   Minimize “conservatism” in the prescriptive provisions </a:t>
            </a:r>
          </a:p>
          <a:p>
            <a:endParaRPr lang="en-US" sz="1000" kern="1200" dirty="0" smtClean="0">
              <a:solidFill>
                <a:schemeClr val="tx1"/>
              </a:solidFill>
              <a:latin typeface="Arial" pitchFamily="34" charset="0"/>
              <a:ea typeface="+mn-ea"/>
              <a:cs typeface="Arial" pitchFamily="34" charset="0"/>
            </a:endParaRPr>
          </a:p>
          <a:p>
            <a:r>
              <a:rPr lang="en-US" sz="1000" kern="1200" dirty="0" smtClean="0">
                <a:solidFill>
                  <a:schemeClr val="tx1"/>
                </a:solidFill>
                <a:latin typeface="Arial" pitchFamily="34" charset="0"/>
                <a:ea typeface="+mn-ea"/>
                <a:cs typeface="Arial" pitchFamily="34" charset="0"/>
              </a:rPr>
              <a:t>Additional content from the building community increased</a:t>
            </a:r>
            <a:r>
              <a:rPr lang="en-US" sz="1000" kern="1200" baseline="0" dirty="0" smtClean="0">
                <a:solidFill>
                  <a:schemeClr val="tx1"/>
                </a:solidFill>
                <a:latin typeface="Arial" pitchFamily="34" charset="0"/>
                <a:ea typeface="+mn-ea"/>
                <a:cs typeface="Arial" pitchFamily="34" charset="0"/>
              </a:rPr>
              <a:t> </a:t>
            </a:r>
            <a:r>
              <a:rPr lang="en-US" sz="1000" kern="1200" dirty="0" smtClean="0">
                <a:solidFill>
                  <a:schemeClr val="tx1"/>
                </a:solidFill>
                <a:latin typeface="Arial" pitchFamily="34" charset="0"/>
                <a:ea typeface="+mn-ea"/>
                <a:cs typeface="Arial" pitchFamily="34" charset="0"/>
              </a:rPr>
              <a:t>the selection of possible bracing solutions</a:t>
            </a:r>
            <a:r>
              <a:rPr lang="en-US" sz="1000" kern="1200" baseline="0" dirty="0" smtClean="0">
                <a:solidFill>
                  <a:schemeClr val="tx1"/>
                </a:solidFill>
                <a:latin typeface="Arial" pitchFamily="34" charset="0"/>
                <a:ea typeface="+mn-ea"/>
                <a:cs typeface="Arial" pitchFamily="34" charset="0"/>
              </a:rPr>
              <a:t>.</a:t>
            </a:r>
            <a:endParaRPr lang="en-US" sz="1000" kern="1200" dirty="0" smtClean="0">
              <a:solidFill>
                <a:schemeClr val="tx1"/>
              </a:solidFill>
              <a:latin typeface="Arial" pitchFamily="34" charset="0"/>
              <a:ea typeface="+mn-ea"/>
              <a:cs typeface="Arial" pitchFamily="34" charset="0"/>
            </a:endParaRPr>
          </a:p>
          <a:p>
            <a:endParaRPr lang="en-US" sz="1000" kern="1200" dirty="0" smtClean="0">
              <a:solidFill>
                <a:schemeClr val="tx1"/>
              </a:solidFill>
              <a:latin typeface="Arial" pitchFamily="34" charset="0"/>
              <a:ea typeface="+mn-ea"/>
              <a:cs typeface="Arial" pitchFamily="34" charset="0"/>
            </a:endParaRPr>
          </a:p>
          <a:p>
            <a:r>
              <a:rPr lang="en-US" sz="1000" kern="1200" dirty="0" smtClean="0">
                <a:solidFill>
                  <a:schemeClr val="tx1"/>
                </a:solidFill>
                <a:latin typeface="Arial" pitchFamily="34" charset="0"/>
                <a:ea typeface="+mn-ea"/>
                <a:cs typeface="Arial" pitchFamily="34" charset="0"/>
              </a:rPr>
              <a:t>Listed are some of the more significant changes that appear in the 2009 IRC. As a result, the wall bracing section of the code went from 7 to 28 pages in the new code.</a:t>
            </a:r>
            <a:endParaRPr lang="en-US" sz="1000" kern="1200" dirty="0">
              <a:solidFill>
                <a:schemeClr val="tx1"/>
              </a:solidFill>
              <a:latin typeface="Arial" pitchFamily="34" charset="0"/>
              <a:ea typeface="+mn-ea"/>
              <a:cs typeface="Arial" pitchFamily="34" charset="0"/>
            </a:endParaRPr>
          </a:p>
        </p:txBody>
      </p:sp>
      <p:sp>
        <p:nvSpPr>
          <p:cNvPr id="176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2DE462-BBAE-4E26-820D-EF9A491575BB}" type="slidenum">
              <a:rPr lang="en-US"/>
              <a:pPr fontAlgn="base">
                <a:spcBef>
                  <a:spcPct val="0"/>
                </a:spcBef>
                <a:spcAft>
                  <a:spcPct val="0"/>
                </a:spcAft>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p:spPr>
      </p:sp>
      <p:sp>
        <p:nvSpPr>
          <p:cNvPr id="178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Today's complex home designs make it difficult to properly construct some of</a:t>
            </a:r>
            <a:r>
              <a:rPr lang="en-US" baseline="0" dirty="0" smtClean="0"/>
              <a:t> the </a:t>
            </a:r>
            <a:r>
              <a:rPr lang="en-US" dirty="0" smtClean="0"/>
              <a:t>walls to have the code required amount of bracing.  Homes today are much larger, have multiple stories, fewer interior walls, window walls, and complex roof lines.  The recent code provisions for narrower BWP's make it possible to prescriptively construct a home like the one in this picture.</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178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63A252-6383-4720-85C9-04EBB8E5B13C}" type="slidenum">
              <a:rPr lang="en-US"/>
              <a:pPr fontAlgn="base">
                <a:spcBef>
                  <a:spcPct val="0"/>
                </a:spcBef>
                <a:spcAft>
                  <a:spcPct val="0"/>
                </a:spcAft>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We'll begin with a discussion on Lateral Forces and then move on to Load Paths.</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6723C5-4C0A-4119-87A3-4099AB8AB15B}" type="slidenum">
              <a:rPr lang="en-US"/>
              <a:pPr fontAlgn="base">
                <a:spcBef>
                  <a:spcPct val="0"/>
                </a:spcBef>
                <a:spcAft>
                  <a:spcPct val="0"/>
                </a:spcAft>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Any questions?</a:t>
            </a:r>
          </a:p>
          <a:p>
            <a:pPr>
              <a:spcBef>
                <a:spcPct val="0"/>
              </a:spcBef>
            </a:pPr>
            <a:endParaRPr lang="en-US" dirty="0" smtClean="0"/>
          </a:p>
          <a:p>
            <a:pPr>
              <a:spcBef>
                <a:spcPct val="0"/>
              </a:spcBef>
            </a:pPr>
            <a:r>
              <a:rPr lang="en-US" dirty="0" smtClean="0"/>
              <a:t>Next we are going to take a short quiz for fun. </a:t>
            </a:r>
          </a:p>
        </p:txBody>
      </p:sp>
      <p:sp>
        <p:nvSpPr>
          <p:cNvPr id="180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57C1A8-96E5-4A4D-81AB-603171564693}" type="slidenum">
              <a:rPr lang="en-US"/>
              <a:pPr fontAlgn="base">
                <a:spcBef>
                  <a:spcPct val="0"/>
                </a:spcBef>
                <a:spcAft>
                  <a:spcPct val="0"/>
                </a:spcAft>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Next were going to take a short quiz for fun.  The purpose of the quiz is not to make anyone feel uncomfortable.  The purpose of the quiz is to highlight some of the import aspects of wall bracing that we're going to cover today as well as to start a discussion among us.  This seminar is to be an open discussion so that we can all learn from each other.</a:t>
            </a:r>
          </a:p>
          <a:p>
            <a:pPr>
              <a:spcBef>
                <a:spcPct val="0"/>
              </a:spcBef>
            </a:pPr>
            <a:endParaRPr lang="en-US" dirty="0" smtClean="0"/>
          </a:p>
          <a:p>
            <a:pPr>
              <a:spcBef>
                <a:spcPct val="0"/>
              </a:spcBef>
            </a:pPr>
            <a:r>
              <a:rPr lang="en-US" dirty="0" smtClean="0"/>
              <a:t>[Refer to the question and answers in the slides.]</a:t>
            </a:r>
          </a:p>
        </p:txBody>
      </p:sp>
      <p:sp>
        <p:nvSpPr>
          <p:cNvPr id="182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FB68DC-5A8A-44A5-984F-EADD8F5432DF}" type="slidenum">
              <a:rPr lang="en-US"/>
              <a:pPr fontAlgn="base">
                <a:spcBef>
                  <a:spcPct val="0"/>
                </a:spcBef>
                <a:spcAft>
                  <a:spcPct val="0"/>
                </a:spcAft>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a:t>
            </a:r>
            <a:r>
              <a:rPr lang="en-US" baseline="0" dirty="0" smtClean="0"/>
              <a:t> will discuss the details of why the minimum spacing and brace length varies later in this presentation.</a:t>
            </a:r>
          </a:p>
          <a:p>
            <a:pPr>
              <a:spcBef>
                <a:spcPct val="0"/>
              </a:spcBef>
            </a:pPr>
            <a:r>
              <a:rPr lang="en-US" dirty="0" smtClean="0"/>
              <a:t>[Refer to the question and answers in the slides.]</a:t>
            </a:r>
          </a:p>
          <a:p>
            <a:pPr>
              <a:spcBef>
                <a:spcPct val="0"/>
              </a:spcBef>
            </a:pPr>
            <a:endParaRPr lang="en-US" dirty="0" smtClean="0"/>
          </a:p>
        </p:txBody>
      </p:sp>
      <p:sp>
        <p:nvSpPr>
          <p:cNvPr id="184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4C9A55-0F4F-4603-BB27-81C1E4E77FAC}" type="slidenum">
              <a:rPr lang="en-US"/>
              <a:pPr fontAlgn="base">
                <a:spcBef>
                  <a:spcPct val="0"/>
                </a:spcBef>
                <a:spcAft>
                  <a:spcPct val="0"/>
                </a:spcAft>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Note:  In question 6 the word “can”. If a crawl space is formed using cripple walls over the foundation, the crawl spacing (in any SDC) </a:t>
            </a:r>
            <a:r>
              <a:rPr lang="en-US" sz="1200" b="1" kern="1200" dirty="0" smtClean="0">
                <a:solidFill>
                  <a:schemeClr val="tx1"/>
                </a:solidFill>
                <a:latin typeface="+mn-lt"/>
                <a:ea typeface="+mn-ea"/>
                <a:cs typeface="+mn-cs"/>
              </a:rPr>
              <a:t>MAY BE</a:t>
            </a:r>
            <a:r>
              <a:rPr lang="en-US" sz="1200" kern="1200" dirty="0" smtClean="0">
                <a:solidFill>
                  <a:schemeClr val="tx1"/>
                </a:solidFill>
                <a:latin typeface="+mn-lt"/>
                <a:ea typeface="+mn-ea"/>
                <a:cs typeface="+mn-cs"/>
              </a:rPr>
              <a:t> redesignated as a story for the purposes of computing bracing required at the cripple wall. (It is not a requirement.) There is no time in which it must be considered a story </a:t>
            </a:r>
            <a:r>
              <a:rPr lang="en-US" sz="1200" b="1" kern="1200" dirty="0" smtClean="0">
                <a:solidFill>
                  <a:schemeClr val="tx1"/>
                </a:solidFill>
                <a:latin typeface="+mn-lt"/>
                <a:ea typeface="+mn-ea"/>
                <a:cs typeface="+mn-cs"/>
              </a:rPr>
              <a:t>unless</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redesignation</a:t>
            </a:r>
            <a:r>
              <a:rPr lang="en-US" sz="1200" kern="1200" dirty="0" smtClean="0">
                <a:solidFill>
                  <a:schemeClr val="tx1"/>
                </a:solidFill>
                <a:latin typeface="+mn-lt"/>
                <a:ea typeface="+mn-ea"/>
                <a:cs typeface="+mn-cs"/>
              </a:rPr>
              <a:t> is the only solution that works.</a:t>
            </a:r>
            <a:endParaRPr lang="en-US" sz="1200" kern="1200" dirty="0">
              <a:solidFill>
                <a:schemeClr val="tx1"/>
              </a:solidFill>
              <a:latin typeface="+mn-lt"/>
              <a:ea typeface="+mn-ea"/>
              <a:cs typeface="+mn-cs"/>
            </a:endParaRPr>
          </a:p>
        </p:txBody>
      </p:sp>
      <p:sp>
        <p:nvSpPr>
          <p:cNvPr id="186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ADD3D-810D-4344-8970-E78BC63C33DE}" type="slidenum">
              <a:rPr lang="en-US"/>
              <a:pPr fontAlgn="base">
                <a:spcBef>
                  <a:spcPct val="0"/>
                </a:spcBef>
                <a:spcAft>
                  <a:spcPct val="0"/>
                </a:spcAft>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 to the question and answers in the slides.]</a:t>
            </a:r>
          </a:p>
          <a:p>
            <a:pPr>
              <a:spcBef>
                <a:spcPct val="0"/>
              </a:spcBef>
            </a:pPr>
            <a:endParaRPr lang="en-US" dirty="0" smtClean="0"/>
          </a:p>
        </p:txBody>
      </p:sp>
      <p:sp>
        <p:nvSpPr>
          <p:cNvPr id="188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4CC624-985B-4C66-B966-9458AE90FE09}" type="slidenum">
              <a:rPr lang="en-US"/>
              <a:pPr fontAlgn="base">
                <a:spcBef>
                  <a:spcPct val="0"/>
                </a:spcBef>
                <a:spcAft>
                  <a:spcPct val="0"/>
                </a:spcAft>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As we go through this presentation it’s important to understand two definitions:  Braced Wall Panel (BWP) and Braced Wall Line (BWL). The code defines a BWP as a </a:t>
            </a:r>
            <a:r>
              <a:rPr lang="en-US" u="sng" dirty="0" smtClean="0">
                <a:latin typeface="Times New Roman" pitchFamily="18" charset="0"/>
              </a:rPr>
              <a:t>full height</a:t>
            </a:r>
            <a:r>
              <a:rPr lang="en-US" dirty="0" smtClean="0">
                <a:latin typeface="Times New Roman" pitchFamily="18" charset="0"/>
              </a:rPr>
              <a:t> section of a BWL.  BWP's can be spaced a maximum of 25 feet apart when measured center to center.  As mentioned earlier, the BWP is the lateral resisting element of a BWL.</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The IRC defines a BWL as a series of BWP's in a single story.  The code also has a spacing requirement for the distance between BWL's.  The maximum spacing permitted between BWL's depends on whether seismic or wind requirements are being</a:t>
            </a:r>
            <a:r>
              <a:rPr lang="en-US" baseline="0" dirty="0" smtClean="0">
                <a:latin typeface="Times New Roman" pitchFamily="18" charset="0"/>
              </a:rPr>
              <a:t> checked</a:t>
            </a:r>
            <a:r>
              <a:rPr lang="en-US" dirty="0" smtClean="0">
                <a:latin typeface="Times New Roman" pitchFamily="18" charset="0"/>
              </a:rPr>
              <a:t>.</a:t>
            </a:r>
          </a:p>
          <a:p>
            <a:pPr>
              <a:spcBef>
                <a:spcPct val="0"/>
              </a:spcBef>
            </a:pPr>
            <a:endParaRPr lang="en-US" dirty="0" smtClean="0">
              <a:latin typeface="Times New Roman" pitchFamily="18" charset="0"/>
            </a:endParaRPr>
          </a:p>
        </p:txBody>
      </p:sp>
      <p:sp>
        <p:nvSpPr>
          <p:cNvPr id="193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F4DF1D-2910-4DC5-BA80-8160FB625967}" type="slidenum">
              <a:rPr lang="en-US"/>
              <a:pPr fontAlgn="base">
                <a:spcBef>
                  <a:spcPct val="0"/>
                </a:spcBef>
                <a:spcAft>
                  <a:spcPct val="0"/>
                </a:spcAft>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p:cNvSpPr>
          <p:nvPr>
            <p:ph type="sldImg"/>
          </p:nvPr>
        </p:nvSpPr>
        <p:spPr bwMode="auto">
          <a:noFill/>
          <a:ln>
            <a:solidFill>
              <a:srgbClr val="000000"/>
            </a:solidFill>
            <a:miter lim="800000"/>
            <a:headEnd/>
            <a:tailEnd/>
          </a:ln>
        </p:spPr>
      </p:sp>
      <p:sp>
        <p:nvSpPr>
          <p:cNvPr id="195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distance between centers of BWP's is permitted to be a maximum of 25 feet.  The 25-foot distance is measured from the center of one BWP to the center of the next BWP.  The intent of the code is that the unbraced length be not more than 21 feet.</a:t>
            </a:r>
            <a:br>
              <a:rPr lang="en-US" dirty="0" smtClean="0"/>
            </a:br>
            <a:r>
              <a:rPr lang="en-US" dirty="0" smtClean="0"/>
              <a:t/>
            </a:r>
            <a:br>
              <a:rPr lang="en-US" dirty="0" smtClean="0"/>
            </a:br>
            <a:r>
              <a:rPr lang="en-US" dirty="0" smtClean="0"/>
              <a:t>For now, let's assume that BWP's are required to have a minimum length of 4 feet.</a:t>
            </a:r>
          </a:p>
        </p:txBody>
      </p:sp>
      <p:sp>
        <p:nvSpPr>
          <p:cNvPr id="195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0830CD-BE5E-4063-9902-342C04C7E052}" type="slidenum">
              <a:rPr lang="en-US"/>
              <a:pPr fontAlgn="base">
                <a:spcBef>
                  <a:spcPct val="0"/>
                </a:spcBef>
                <a:spcAft>
                  <a:spcPct val="0"/>
                </a:spcAft>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 we have BWP's that are 6 feet wide.  In this case we can measure from the center of an assumed 4 foot BWP, which makes the unbraced length 21 feet.</a:t>
            </a:r>
          </a:p>
        </p:txBody>
      </p:sp>
      <p:sp>
        <p:nvSpPr>
          <p:cNvPr id="197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3586CD-88D9-4157-BE96-144C927E01DE}" type="slidenum">
              <a:rPr lang="en-US"/>
              <a:pPr fontAlgn="base">
                <a:spcBef>
                  <a:spcPct val="0"/>
                </a:spcBef>
                <a:spcAft>
                  <a:spcPct val="0"/>
                </a:spcAft>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We've talked about the spacing permitted between BWP's, now let's discuss the spacing requirements between BWL's.</a:t>
            </a:r>
          </a:p>
          <a:p>
            <a:pPr>
              <a:spcBef>
                <a:spcPct val="0"/>
              </a:spcBef>
            </a:pPr>
            <a:r>
              <a:rPr lang="en-US" dirty="0" smtClean="0"/>
              <a:t>[-&gt;]</a:t>
            </a:r>
          </a:p>
          <a:p>
            <a:pPr>
              <a:spcBef>
                <a:spcPct val="0"/>
              </a:spcBef>
            </a:pPr>
            <a:r>
              <a:rPr lang="en-US" dirty="0" smtClean="0"/>
              <a:t>The load on a wall is resisted by the walls that are perpendicular to it.  Longer "LOAD" walls generate more load than shorter "LOAD" walls.  Longer "RESISTANCE" walls generate more resistance than shorter "RESISTANCE" walls.</a:t>
            </a:r>
          </a:p>
        </p:txBody>
      </p:sp>
      <p:sp>
        <p:nvSpPr>
          <p:cNvPr id="199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2281CE-FD64-4428-BBD8-D0B397DE3DED}" type="slidenum">
              <a:rPr lang="en-US"/>
              <a:pPr fontAlgn="base">
                <a:spcBef>
                  <a:spcPct val="0"/>
                </a:spcBef>
                <a:spcAft>
                  <a:spcPct val="0"/>
                </a:spcAft>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Loading and resistance occurs in both directions.  Here you can see the shorter "LOAD" wall is being resisted by the longer "RESISTANCE" wall.</a:t>
            </a:r>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641B30-E241-488A-8B74-73903308BE8B}" type="slidenum">
              <a:rPr lang="en-US"/>
              <a:pPr fontAlgn="base">
                <a:spcBef>
                  <a:spcPct val="0"/>
                </a:spcBef>
                <a:spcAft>
                  <a:spcPct val="0"/>
                </a:spcAft>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Times New Roman" pitchFamily="18" charset="0"/>
              </a:rPr>
              <a:t>Any building, regardless of its size or location, must be designed to safely resist the structural loads anticipated during its lifetime.  Lateral loads are forces that act on the side of a house, parallel to the ground.</a:t>
            </a:r>
          </a:p>
          <a:p>
            <a:pPr>
              <a:spcBef>
                <a:spcPct val="0"/>
              </a:spcBef>
            </a:pPr>
            <a:endParaRPr lang="en-US" dirty="0" smtClean="0">
              <a:latin typeface="Arial" charset="0"/>
              <a:cs typeface="Times New Roman" pitchFamily="18" charset="0"/>
            </a:endParaRPr>
          </a:p>
          <a:p>
            <a:pPr>
              <a:spcBef>
                <a:spcPct val="0"/>
              </a:spcBef>
            </a:pPr>
            <a:r>
              <a:rPr lang="en-US" dirty="0" smtClean="0">
                <a:latin typeface="Arial" charset="0"/>
                <a:cs typeface="Times New Roman" pitchFamily="18" charset="0"/>
              </a:rPr>
              <a:t>Walls must be strong enough to resist the wind forces that push against the home.  During a wind event, the wind pushes against one end wall while pulling on the wall on the opposite side.  The walls on the other two sides of the structure, the bracing walls, must hold the roof from moving. </a:t>
            </a:r>
          </a:p>
          <a:p>
            <a:pPr>
              <a:spcBef>
                <a:spcPct val="0"/>
              </a:spcBef>
            </a:pPr>
            <a:endParaRPr lang="en-US" dirty="0" smtClean="0">
              <a:latin typeface="Arial" charset="0"/>
              <a:cs typeface="Times New Roman" pitchFamily="18" charset="0"/>
            </a:endParaRPr>
          </a:p>
          <a:p>
            <a:pPr>
              <a:spcBef>
                <a:spcPct val="0"/>
              </a:spcBef>
            </a:pPr>
            <a:r>
              <a:rPr lang="en-US" dirty="0" smtClean="0">
                <a:latin typeface="Arial" charset="0"/>
                <a:cs typeface="Times New Roman" pitchFamily="18" charset="0"/>
              </a:rPr>
              <a:t>The IRC applies to wind speeds less than 110 mph.  In hurricane-prone regions, the upper limit is 100 mph.  Wind speed maps are located in chapter 3 of the IRC.  Let's take a look at some of these maps.</a:t>
            </a:r>
            <a:endParaRPr lang="en-US" dirty="0" smtClean="0"/>
          </a:p>
          <a:p>
            <a:pPr>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E046B0-1D8A-41A2-85DF-6463BDC35BDE}" type="slidenum">
              <a:rPr lang="en-US"/>
              <a:pPr fontAlgn="base">
                <a:spcBef>
                  <a:spcPct val="0"/>
                </a:spcBef>
                <a:spcAft>
                  <a:spcPct val="0"/>
                </a:spcAft>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183392-B112-4C77-8C54-82C20642C575}" type="slidenum">
              <a:rPr lang="en-US"/>
              <a:pPr fontAlgn="base">
                <a:spcBef>
                  <a:spcPct val="0"/>
                </a:spcBef>
                <a:spcAft>
                  <a:spcPct val="0"/>
                </a:spcAft>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Consider</a:t>
            </a:r>
            <a:r>
              <a:rPr lang="en-US" baseline="0" dirty="0" smtClean="0"/>
              <a:t> wall bracing length for both requirements. All other requirements are considered separately.</a:t>
            </a:r>
            <a:endParaRPr lang="en-US" dirty="0" smtClean="0"/>
          </a:p>
        </p:txBody>
      </p:sp>
      <p:sp>
        <p:nvSpPr>
          <p:cNvPr id="203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58D9A3-573B-408D-A01F-B33F4675FF03}" type="slidenum">
              <a:rPr lang="en-US"/>
              <a:pPr fontAlgn="base">
                <a:spcBef>
                  <a:spcPct val="0"/>
                </a:spcBef>
                <a:spcAft>
                  <a:spcPct val="0"/>
                </a:spcAft>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Slide Image Placeholder 1"/>
          <p:cNvSpPr>
            <a:spLocks noGrp="1" noRot="1" noChangeAspect="1"/>
          </p:cNvSpPr>
          <p:nvPr>
            <p:ph type="sldImg"/>
          </p:nvPr>
        </p:nvSpPr>
        <p:spPr bwMode="auto">
          <a:noFill/>
          <a:ln>
            <a:solidFill>
              <a:srgbClr val="000000"/>
            </a:solidFill>
            <a:miter lim="800000"/>
            <a:headEnd/>
            <a:tailEnd/>
          </a:ln>
        </p:spPr>
      </p:sp>
      <p:sp>
        <p:nvSpPr>
          <p:cNvPr id="509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spacing permitted between parallel BWL's depends on whether wind or seismic requirements</a:t>
            </a:r>
            <a:r>
              <a:rPr lang="en-US" baseline="0" dirty="0" smtClean="0"/>
              <a:t> are being considered. For high seismic regions, SDC C-D2, </a:t>
            </a:r>
            <a:r>
              <a:rPr lang="en-US" dirty="0" smtClean="0"/>
              <a:t>the seismic design category limits the braced wall line spacing.</a:t>
            </a:r>
          </a:p>
          <a:p>
            <a:pPr>
              <a:spcBef>
                <a:spcPct val="0"/>
              </a:spcBef>
            </a:pPr>
            <a:endParaRPr lang="en-US" dirty="0" smtClean="0"/>
          </a:p>
          <a:p>
            <a:pPr>
              <a:spcBef>
                <a:spcPct val="0"/>
              </a:spcBef>
            </a:pPr>
            <a:r>
              <a:rPr lang="en-US" dirty="0" smtClean="0"/>
              <a:t>[Refer to text in slide.]</a:t>
            </a:r>
          </a:p>
        </p:txBody>
      </p:sp>
      <p:sp>
        <p:nvSpPr>
          <p:cNvPr id="509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23A545-B774-4291-95ED-2A37F886AF29}" type="slidenum">
              <a:rPr lang="en-US"/>
              <a:pPr fontAlgn="base">
                <a:spcBef>
                  <a:spcPct val="0"/>
                </a:spcBef>
                <a:spcAft>
                  <a:spcPct val="0"/>
                </a:spcAft>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Are there any questions before we move on?</a:t>
            </a:r>
          </a:p>
        </p:txBody>
      </p:sp>
      <p:sp>
        <p:nvSpPr>
          <p:cNvPr id="205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9A0C7-A479-46F0-8567-037DD1753604}" type="slidenum">
              <a:rPr lang="en-US"/>
              <a:pPr fontAlgn="base">
                <a:spcBef>
                  <a:spcPct val="0"/>
                </a:spcBef>
                <a:spcAft>
                  <a:spcPct val="0"/>
                </a:spcAft>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p:spPr>
      </p:sp>
      <p:sp>
        <p:nvSpPr>
          <p:cNvPr id="207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Section R301.3 defines the maximum story height as the maximum stud height of 10 feet plus the maximum floor framing depth of 16 inches, which equals 11 feet and 4 inches. An exception permits the studs to be increased to 12 feet if the amount of bracing is increased.</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Section R301.3</a:t>
            </a:r>
            <a:r>
              <a:rPr lang="en-US" baseline="0" dirty="0" smtClean="0">
                <a:latin typeface="Times New Roman" pitchFamily="18" charset="0"/>
              </a:rPr>
              <a:t> also </a:t>
            </a:r>
            <a:r>
              <a:rPr lang="en-US" dirty="0" smtClean="0">
                <a:latin typeface="Times New Roman" pitchFamily="18" charset="0"/>
              </a:rPr>
              <a:t>permits the use of any depth of floor framing provided that the combined height of the studs and floor framing does not exceed 11 feet and 7 inches.</a:t>
            </a:r>
          </a:p>
          <a:p>
            <a:pPr>
              <a:spcBef>
                <a:spcPct val="0"/>
              </a:spcBef>
            </a:pPr>
            <a:endParaRPr lang="en-US" dirty="0" smtClean="0">
              <a:latin typeface="Times New Roman" pitchFamily="18" charset="0"/>
            </a:endParaRPr>
          </a:p>
          <a:p>
            <a:pPr>
              <a:spcBef>
                <a:spcPct val="0"/>
              </a:spcBef>
            </a:pPr>
            <a:r>
              <a:rPr lang="en-US" b="1" dirty="0" smtClean="0">
                <a:latin typeface="Times New Roman" pitchFamily="18" charset="0"/>
              </a:rPr>
              <a:t>Definition per 202.</a:t>
            </a:r>
          </a:p>
          <a:p>
            <a:pPr>
              <a:spcBef>
                <a:spcPct val="0"/>
              </a:spcBef>
            </a:pPr>
            <a:r>
              <a:rPr lang="en-US" dirty="0" smtClean="0">
                <a:latin typeface="Times New Roman" pitchFamily="18" charset="0"/>
              </a:rPr>
              <a:t>Height, Story – The vertical distance from top to top of two successive tiers of beams or finished floor surfaces; and, for the topmost story, from the top of the floor finish to the top of the ceiling joist or, where there is not a ceiling, to the top of the roof rafters.</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Note:  Section R301.3 refers to the stud clear height, which would not be the same as the wall height.  The wall height includes the thicknesses of the plates.</a:t>
            </a:r>
          </a:p>
          <a:p>
            <a:pPr>
              <a:spcBef>
                <a:spcPct val="0"/>
              </a:spcBef>
            </a:pPr>
            <a:endParaRPr lang="en-US" dirty="0" smtClean="0"/>
          </a:p>
        </p:txBody>
      </p:sp>
      <p:sp>
        <p:nvSpPr>
          <p:cNvPr id="207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1EDB9-B50B-4208-807A-674071C9841B}" type="slidenum">
              <a:rPr lang="en-US"/>
              <a:pPr fontAlgn="base">
                <a:spcBef>
                  <a:spcPct val="0"/>
                </a:spcBef>
                <a:spcAft>
                  <a:spcPct val="0"/>
                </a:spcAft>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Chapter 6 of the IRC has a table that regulates the height of studs.  The maximum stud height is 10 feet.  While studs greater than 10 feet can be used for bracing, an engineering justification for their height is required.</a:t>
            </a:r>
          </a:p>
        </p:txBody>
      </p:sp>
      <p:sp>
        <p:nvSpPr>
          <p:cNvPr id="209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08EC70-489D-437E-A57A-5C46E62BC740}" type="slidenum">
              <a:rPr lang="en-US"/>
              <a:pPr fontAlgn="base">
                <a:spcBef>
                  <a:spcPct val="0"/>
                </a:spcBef>
                <a:spcAft>
                  <a:spcPct val="0"/>
                </a:spcAft>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Chapter six also contains a table that permits studs taller than 10 feet to be used.  However, this table is limited to wind speeds less than 100 mph and a tributary length of not more than 6 feet.  The 6 foot tributary length is very limiting.</a:t>
            </a:r>
          </a:p>
        </p:txBody>
      </p:sp>
      <p:sp>
        <p:nvSpPr>
          <p:cNvPr id="211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7F055F-0886-434C-9988-AC25843ED26C}" type="slidenum">
              <a:rPr lang="en-US"/>
              <a:pPr fontAlgn="base">
                <a:spcBef>
                  <a:spcPct val="0"/>
                </a:spcBef>
                <a:spcAft>
                  <a:spcPct val="0"/>
                </a:spcAft>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noFill/>
          <a:ln>
            <a:solidFill>
              <a:srgbClr val="000000"/>
            </a:solidFill>
            <a:miter lim="800000"/>
            <a:headEnd/>
            <a:tailEnd/>
          </a:ln>
        </p:spPr>
      </p:sp>
      <p:sp>
        <p:nvSpPr>
          <p:cNvPr id="214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tributary length of 6 feet equates to a span of 12 feet.  The span is limited to 12 feet because the studs are tall without lateral support.</a:t>
            </a:r>
          </a:p>
          <a:p>
            <a:pPr>
              <a:spcBef>
                <a:spcPct val="0"/>
              </a:spcBef>
            </a:pPr>
            <a:endParaRPr lang="en-US" dirty="0" smtClean="0"/>
          </a:p>
          <a:p>
            <a:pPr>
              <a:spcBef>
                <a:spcPct val="0"/>
              </a:spcBef>
            </a:pPr>
            <a:r>
              <a:rPr lang="en-US" dirty="0" smtClean="0"/>
              <a:t>The other wall supporting the roof is laterally supported by the floor and not subject to Table R602.3.1.  </a:t>
            </a:r>
          </a:p>
        </p:txBody>
      </p:sp>
      <p:sp>
        <p:nvSpPr>
          <p:cNvPr id="214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405AE9-0170-4FE9-A0FB-E82C00681AA6}" type="slidenum">
              <a:rPr lang="en-US"/>
              <a:pPr fontAlgn="base">
                <a:spcBef>
                  <a:spcPct val="0"/>
                </a:spcBef>
                <a:spcAft>
                  <a:spcPct val="0"/>
                </a:spcAft>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p:spPr>
      </p:sp>
      <p:sp>
        <p:nvSpPr>
          <p:cNvPr id="216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IRC bracing requirements apply to both balloon and platform framing.  With balloon framing, the studs are very tall, but they are laterally supported by the floor(s) that are attached to them.  The attachment to the floor helps to prevent the tall studs from buckling.</a:t>
            </a:r>
          </a:p>
          <a:p>
            <a:pPr>
              <a:spcBef>
                <a:spcPct val="0"/>
              </a:spcBef>
            </a:pPr>
            <a:endParaRPr lang="en-US" dirty="0" smtClean="0"/>
          </a:p>
          <a:p>
            <a:pPr>
              <a:spcBef>
                <a:spcPct val="0"/>
              </a:spcBef>
            </a:pPr>
            <a:r>
              <a:rPr lang="en-US" b="1" dirty="0" smtClean="0">
                <a:latin typeface="Times New Roman" pitchFamily="18" charset="0"/>
              </a:rPr>
              <a:t>Definition per 202.</a:t>
            </a:r>
          </a:p>
          <a:p>
            <a:pPr>
              <a:spcBef>
                <a:spcPct val="0"/>
              </a:spcBef>
            </a:pPr>
            <a:r>
              <a:rPr lang="en-US" dirty="0" smtClean="0">
                <a:latin typeface="Times New Roman" pitchFamily="18" charset="0"/>
              </a:rPr>
              <a:t>Height, Story – The vertical distance from top to top of two successive tiers of beams or finished floor surfaces; and, for the topmost story, from the top of the floor finish to the top of the ceiling joist or, where there is not a ceiling, to the top of the roof rafters.</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Note:  Section R301.3 refers to the stud clear height, which would not be the same as the wall height.  The wall height includes the thicknesses of the plates.</a:t>
            </a:r>
          </a:p>
        </p:txBody>
      </p:sp>
      <p:sp>
        <p:nvSpPr>
          <p:cNvPr id="216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38376A-E223-4ABA-AB9A-B30B493FBD59}" type="slidenum">
              <a:rPr lang="en-US"/>
              <a:pPr fontAlgn="base">
                <a:spcBef>
                  <a:spcPct val="0"/>
                </a:spcBef>
                <a:spcAft>
                  <a:spcPct val="0"/>
                </a:spcAft>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p:spPr>
      </p:sp>
      <p:sp>
        <p:nvSpPr>
          <p:cNvPr id="218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Section R301.2.2 of the IRC states that the seismic provisions only apply to SDC's C and higher.   However, there is an exception that applies to SDC C.  It states that </a:t>
            </a:r>
            <a:r>
              <a:rPr lang="en-US" dirty="0" smtClean="0">
                <a:latin typeface="Arial" charset="0"/>
              </a:rPr>
              <a:t>detached one- and two-family dwellings located in Seismic Design Category C are exempt from the seismic requirements of this code.  </a:t>
            </a:r>
          </a:p>
          <a:p>
            <a:pPr>
              <a:spcBef>
                <a:spcPct val="0"/>
              </a:spcBef>
            </a:pPr>
            <a:endParaRPr lang="en-US" dirty="0" smtClean="0">
              <a:latin typeface="Arial" charset="0"/>
            </a:endParaRPr>
          </a:p>
          <a:p>
            <a:pPr>
              <a:spcBef>
                <a:spcPct val="0"/>
              </a:spcBef>
            </a:pPr>
            <a:r>
              <a:rPr lang="en-US" dirty="0" smtClean="0">
                <a:latin typeface="Arial" charset="0"/>
              </a:rPr>
              <a:t>In other words, homes in SDC C do not need to comply with the seismic requirements of the code.  However, townhouses in SDC C </a:t>
            </a:r>
            <a:r>
              <a:rPr lang="en-US" u="sng" dirty="0" smtClean="0">
                <a:latin typeface="Arial" charset="0"/>
              </a:rPr>
              <a:t>must</a:t>
            </a:r>
            <a:r>
              <a:rPr lang="en-US" dirty="0" smtClean="0">
                <a:latin typeface="Arial" charset="0"/>
              </a:rPr>
              <a:t> comply with the seismic provisions of the code.</a:t>
            </a:r>
          </a:p>
          <a:p>
            <a:pPr>
              <a:spcBef>
                <a:spcPct val="0"/>
              </a:spcBef>
            </a:pPr>
            <a:endParaRPr lang="en-US" dirty="0" smtClean="0"/>
          </a:p>
        </p:txBody>
      </p:sp>
      <p:sp>
        <p:nvSpPr>
          <p:cNvPr id="218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D6E126-E9ED-4143-A80F-F5388003FA39}" type="slidenum">
              <a:rPr lang="en-US"/>
              <a:pPr fontAlgn="base">
                <a:spcBef>
                  <a:spcPct val="0"/>
                </a:spcBef>
                <a:spcAft>
                  <a:spcPct val="0"/>
                </a:spcAft>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[Use appropriate wind speed maps.  Unneeded slides can be hidden.  To hide a slide, right-click on the slide in the window on the left side of the screen and select Hide.]</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37AD60-7413-436C-894C-0F079DF3141D}" type="slidenum">
              <a:rPr lang="en-US"/>
              <a:pPr fontAlgn="base">
                <a:spcBef>
                  <a:spcPct val="0"/>
                </a:spcBef>
                <a:spcAft>
                  <a:spcPct val="0"/>
                </a:spcAft>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bwMode="auto">
          <a:noFill/>
          <a:ln>
            <a:solidFill>
              <a:srgbClr val="000000"/>
            </a:solidFill>
            <a:miter lim="800000"/>
            <a:headEnd/>
            <a:tailEnd/>
          </a:ln>
        </p:spPr>
      </p:sp>
      <p:sp>
        <p:nvSpPr>
          <p:cNvPr id="220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chart illustrates the exception in R301.2.2 Seismic Provisions.  The upper area shown in blue contains the buildings and SDC's that are exempt from the seismic provisions.  The seismic provisions do apply to the buildings and SDC's shown in lower area that is colored red.</a:t>
            </a:r>
          </a:p>
          <a:p>
            <a:pPr>
              <a:spcBef>
                <a:spcPct val="0"/>
              </a:spcBef>
            </a:pPr>
            <a:endParaRPr lang="en-US" dirty="0" smtClean="0"/>
          </a:p>
          <a:p>
            <a:pPr>
              <a:spcBef>
                <a:spcPct val="0"/>
              </a:spcBef>
            </a:pPr>
            <a:r>
              <a:rPr lang="en-US" dirty="0" smtClean="0"/>
              <a:t>In this presentation, I will be referring to wind</a:t>
            </a:r>
            <a:r>
              <a:rPr lang="en-US" baseline="0" dirty="0" smtClean="0"/>
              <a:t> and seismic requirements </a:t>
            </a:r>
            <a:r>
              <a:rPr lang="en-US" dirty="0" smtClean="0"/>
              <a:t>which will refer back to this chart.  So take a moment to determine if seismic requirements apply to the buildings in your jurisdiction.  Remember, the area shaded blue represents the buildings to which the seismic exemption applies.  The area shaded red represents the buildings that must meet the seismic requirements of the IRC.</a:t>
            </a:r>
          </a:p>
        </p:txBody>
      </p:sp>
      <p:sp>
        <p:nvSpPr>
          <p:cNvPr id="220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56BA13-41BF-4377-9E64-4D4D7E197CC1}" type="slidenum">
              <a:rPr lang="en-US"/>
              <a:pPr fontAlgn="base">
                <a:spcBef>
                  <a:spcPct val="0"/>
                </a:spcBef>
                <a:spcAft>
                  <a:spcPct val="0"/>
                </a:spcAft>
              </a:pPr>
              <a:t>52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bwMode="auto">
          <a:noFill/>
          <a:ln>
            <a:solidFill>
              <a:srgbClr val="000000"/>
            </a:solidFill>
            <a:miter lim="800000"/>
            <a:headEnd/>
            <a:tailEnd/>
          </a:ln>
        </p:spPr>
      </p:sp>
      <p:sp>
        <p:nvSpPr>
          <p:cNvPr id="224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[Use the text in the slide to explain the definition of a townhouse.]</a:t>
            </a:r>
          </a:p>
          <a:p>
            <a:pPr>
              <a:spcBef>
                <a:spcPct val="0"/>
              </a:spcBef>
            </a:pPr>
            <a:endParaRPr lang="en-US" dirty="0" smtClean="0"/>
          </a:p>
          <a:p>
            <a:pPr>
              <a:spcBef>
                <a:spcPct val="0"/>
              </a:spcBef>
            </a:pPr>
            <a:r>
              <a:rPr lang="en-US" dirty="0" smtClean="0">
                <a:latin typeface="Times New Roman" pitchFamily="18" charset="0"/>
              </a:rPr>
              <a:t>Since this structure meets the definition of a townhouse, it can be designed using the IRC. However, this structure can not be considered a one- or two-family dwelling because it has more than two units.  If this building is located in SDC C or higher, it must comply with the IRC's seismic provisions.</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Note that if the building had separate units that were stacked, it could not be designed using the IRC. The IBC or another code standard would have to be used.</a:t>
            </a:r>
            <a:endParaRPr lang="en-US" dirty="0" smtClean="0"/>
          </a:p>
        </p:txBody>
      </p:sp>
      <p:sp>
        <p:nvSpPr>
          <p:cNvPr id="224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547AF-60B0-4882-A1FF-277C265ECB2E}" type="slidenum">
              <a:rPr lang="en-US"/>
              <a:pPr fontAlgn="base">
                <a:spcBef>
                  <a:spcPct val="0"/>
                </a:spcBef>
                <a:spcAft>
                  <a:spcPct val="0"/>
                </a:spcAft>
              </a:pPr>
              <a:t>53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This building configuration is not a townhouse.  It requires</a:t>
            </a:r>
            <a:r>
              <a:rPr lang="en-US" baseline="0" dirty="0" smtClean="0">
                <a:latin typeface="Times New Roman" pitchFamily="18" charset="0"/>
              </a:rPr>
              <a:t> use of the IBC or other code standard.</a:t>
            </a:r>
            <a:endParaRPr lang="en-US" dirty="0" smtClean="0">
              <a:latin typeface="Times New Roman" pitchFamily="18" charset="0"/>
            </a:endParaRPr>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2524EA-A688-4C5A-B217-0EB67FD6EE7F}" type="slidenum">
              <a:rPr lang="en-US"/>
              <a:pPr fontAlgn="base">
                <a:spcBef>
                  <a:spcPct val="0"/>
                </a:spcBef>
                <a:spcAft>
                  <a:spcPct val="0"/>
                </a:spcAft>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p:cNvSpPr>
          <p:nvPr>
            <p:ph type="sldImg"/>
          </p:nvPr>
        </p:nvSpPr>
        <p:spPr bwMode="auto">
          <a:noFill/>
          <a:ln>
            <a:solidFill>
              <a:srgbClr val="000000"/>
            </a:solidFill>
            <a:miter lim="800000"/>
            <a:headEnd/>
            <a:tailEnd/>
          </a:ln>
        </p:spPr>
      </p:sp>
      <p:sp>
        <p:nvSpPr>
          <p:cNvPr id="228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IRC limits building weights as shown in this slide for roofs/ceilings, floor assemblies and wall assemblies for buildings in located in the high seismic regions.  These weight limitations do not apply to buildings in the low seismic regions.</a:t>
            </a:r>
          </a:p>
        </p:txBody>
      </p:sp>
      <p:sp>
        <p:nvSpPr>
          <p:cNvPr id="228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44DABD-0FD1-4555-9E41-1757DDEF8EED}" type="slidenum">
              <a:rPr lang="en-US"/>
              <a:pPr fontAlgn="base">
                <a:spcBef>
                  <a:spcPct val="0"/>
                </a:spcBef>
                <a:spcAft>
                  <a:spcPct val="0"/>
                </a:spcAft>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seismic provisions section defines buildings that have irregular shapes.  If a building has an irregular shape, the building or irregular portion of the building, must be engineered.  Code defines seven irregular conditions.  </a:t>
            </a:r>
          </a:p>
          <a:p>
            <a:pPr>
              <a:spcBef>
                <a:spcPct val="0"/>
              </a:spcBef>
            </a:pPr>
            <a:endParaRPr lang="en-US" dirty="0" smtClean="0"/>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1EA4EC-26CF-4531-884F-3A616BDA742F}" type="slidenum">
              <a:rPr lang="en-US"/>
              <a:pPr fontAlgn="base">
                <a:spcBef>
                  <a:spcPct val="0"/>
                </a:spcBef>
                <a:spcAft>
                  <a:spcPct val="0"/>
                </a:spcAft>
              </a:pPr>
              <a:t>56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p:cNvSpPr>
          <p:nvPr>
            <p:ph type="sldImg"/>
          </p:nvPr>
        </p:nvSpPr>
        <p:spPr bwMode="auto">
          <a:noFill/>
          <a:ln>
            <a:solidFill>
              <a:srgbClr val="000000"/>
            </a:solidFill>
            <a:miter lim="800000"/>
            <a:headEnd/>
            <a:tailEnd/>
          </a:ln>
        </p:spPr>
      </p:sp>
      <p:sp>
        <p:nvSpPr>
          <p:cNvPr id="232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IRC limits snow loads to 70 psf.  The code states, "Buildings in regions with ground snow loads greater than 70 psf shall be designed in accordance with accepted engineering practice."</a:t>
            </a:r>
          </a:p>
          <a:p>
            <a:pPr>
              <a:spcBef>
                <a:spcPct val="0"/>
              </a:spcBef>
            </a:pPr>
            <a:endParaRPr lang="en-US" dirty="0" smtClean="0"/>
          </a:p>
        </p:txBody>
      </p:sp>
      <p:sp>
        <p:nvSpPr>
          <p:cNvPr id="232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F1DC15-EB67-442E-82D0-79C96C4A091B}" type="slidenum">
              <a:rPr lang="en-US"/>
              <a:pPr fontAlgn="base">
                <a:spcBef>
                  <a:spcPct val="0"/>
                </a:spcBef>
                <a:spcAft>
                  <a:spcPct val="0"/>
                </a:spcAft>
              </a:pPr>
              <a:t>57</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p:cNvSpPr>
          <p:nvPr>
            <p:ph type="sldImg"/>
          </p:nvPr>
        </p:nvSpPr>
        <p:spPr bwMode="auto">
          <a:noFill/>
          <a:ln>
            <a:solidFill>
              <a:srgbClr val="000000"/>
            </a:solidFill>
            <a:miter lim="800000"/>
            <a:headEnd/>
            <a:tailEnd/>
          </a:ln>
        </p:spPr>
      </p:sp>
      <p:sp>
        <p:nvSpPr>
          <p:cNvPr id="234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Each code jurisdiction establishes the criteria for building design that is listed in this table.  To review, the IRC is limited to snow loads less than or equal to 70 psf, wind speeds less than 110 mph and SDC's A through D</a:t>
            </a:r>
            <a:r>
              <a:rPr lang="en-US" baseline="-25000" dirty="0" smtClean="0"/>
              <a:t>2</a:t>
            </a:r>
            <a:r>
              <a:rPr lang="en-US" dirty="0" smtClean="0"/>
              <a:t>.</a:t>
            </a:r>
          </a:p>
        </p:txBody>
      </p:sp>
      <p:sp>
        <p:nvSpPr>
          <p:cNvPr id="234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3F1183-0BE2-4F91-9CC1-7155FF053540}" type="slidenum">
              <a:rPr lang="en-US"/>
              <a:pPr fontAlgn="base">
                <a:spcBef>
                  <a:spcPct val="0"/>
                </a:spcBef>
                <a:spcAft>
                  <a:spcPct val="0"/>
                </a:spcAft>
              </a:pPr>
              <a:t>58</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Are there any questions before we move on?</a:t>
            </a:r>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8694B2-4E1A-4719-A4BD-02B2E99AB69A}" type="slidenum">
              <a:rPr lang="en-US"/>
              <a:pPr fontAlgn="base">
                <a:spcBef>
                  <a:spcPct val="0"/>
                </a:spcBef>
                <a:spcAft>
                  <a:spcPct val="0"/>
                </a:spcAft>
              </a:pPr>
              <a:t>59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irregular buildings section defines buildings that have irregular shapes. </a:t>
            </a:r>
            <a:r>
              <a:rPr lang="en-US" dirty="0" smtClean="0"/>
              <a:t>These provisions exist to establish shape (or geometric) limits to structures in high seismic areas.  If a structure has any of seven defined irregular shapes, extra structural requirements may be needed.</a:t>
            </a:r>
          </a:p>
          <a:p>
            <a:pPr>
              <a:spcBef>
                <a:spcPct val="0"/>
              </a:spcBef>
            </a:pPr>
            <a:endParaRPr lang="en-US" dirty="0" smtClean="0"/>
          </a:p>
          <a:p>
            <a:pPr>
              <a:spcBef>
                <a:spcPct val="0"/>
              </a:spcBef>
            </a:pPr>
            <a:r>
              <a:rPr lang="en-US" dirty="0" smtClean="0">
                <a:latin typeface="Times New Roman" pitchFamily="18" charset="0"/>
              </a:rPr>
              <a:t>If a building has a shape or condition that exceeds the irregular shape limits, the building or irregular portion of the building, must be engineered.  Let’s look at what the IRC considers an irregular building.  The IRC defines 7 scenarios as being an irregular building. We will use black boxes to define these seven different conditions.</a:t>
            </a:r>
          </a:p>
          <a:p>
            <a:pPr>
              <a:spcBef>
                <a:spcPct val="0"/>
              </a:spcBef>
            </a:pPr>
            <a:endParaRPr lang="en-US" dirty="0" smtClean="0"/>
          </a:p>
        </p:txBody>
      </p:sp>
      <p:sp>
        <p:nvSpPr>
          <p:cNvPr id="238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530165-B792-4126-B00C-C369F5A6EBD6}" type="slidenum">
              <a:rPr lang="en-US"/>
              <a:pPr fontAlgn="base">
                <a:spcBef>
                  <a:spcPct val="0"/>
                </a:spcBef>
                <a:spcAft>
                  <a:spcPct val="0"/>
                </a:spcAft>
              </a:pPr>
              <a:t>60</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bwMode="auto">
          <a:noFill/>
          <a:ln>
            <a:solidFill>
              <a:srgbClr val="000000"/>
            </a:solidFill>
            <a:miter lim="800000"/>
            <a:headEnd/>
            <a:tailEnd/>
          </a:ln>
        </p:spPr>
      </p:sp>
      <p:sp>
        <p:nvSpPr>
          <p:cNvPr id="250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irregularity limit for the depth of setbacks and cantilevers is equal to 4 times the nominal floor framing depth.</a:t>
            </a:r>
          </a:p>
          <a:p>
            <a:pPr>
              <a:spcBef>
                <a:spcPct val="0"/>
              </a:spcBef>
            </a:pPr>
            <a:endParaRPr lang="en-US" dirty="0" smtClean="0"/>
          </a:p>
        </p:txBody>
      </p:sp>
      <p:sp>
        <p:nvSpPr>
          <p:cNvPr id="250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8E8C01-0777-4387-A5F8-F71BCC90110A}" type="slidenum">
              <a:rPr lang="en-US"/>
              <a:pPr fontAlgn="base">
                <a:spcBef>
                  <a:spcPct val="0"/>
                </a:spcBef>
                <a:spcAft>
                  <a:spcPct val="0"/>
                </a:spcAft>
              </a:pPr>
              <a:t>61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[Use appropriate wind speed maps.  Unneeded slides can be hidden.  To hide a slide, right-click on the slide in the window on the left side of the screen and select Hide.]</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F05352-6FB0-4E94-8C28-1F2BEFFA78A6}" type="slidenum">
              <a:rPr lang="en-US"/>
              <a:pPr fontAlgn="base">
                <a:spcBef>
                  <a:spcPct val="0"/>
                </a:spcBef>
                <a:spcAft>
                  <a:spcPct val="0"/>
                </a:spcAft>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bwMode="auto">
          <a:noFill/>
          <a:ln>
            <a:solidFill>
              <a:srgbClr val="000000"/>
            </a:solidFill>
            <a:miter lim="800000"/>
            <a:headEnd/>
            <a:tailEnd/>
          </a:ln>
        </p:spPr>
      </p:sp>
      <p:sp>
        <p:nvSpPr>
          <p:cNvPr id="257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Here's a summary listing of all of the exceptions (or structural requirements) to not having BWL's in one plane vertically.  The cantilever irregularity is permitted provided that the five structural requirements are met.</a:t>
            </a:r>
          </a:p>
        </p:txBody>
      </p:sp>
      <p:sp>
        <p:nvSpPr>
          <p:cNvPr id="257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0246D4-E0F4-48D1-8E29-6DFE0C48C9A0}" type="slidenum">
              <a:rPr lang="en-US"/>
              <a:pPr fontAlgn="base">
                <a:spcBef>
                  <a:spcPct val="0"/>
                </a:spcBef>
                <a:spcAft>
                  <a:spcPct val="0"/>
                </a:spcAft>
              </a:pPr>
              <a:t>62</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p:cNvSpPr>
          <p:nvPr>
            <p:ph type="sldImg"/>
          </p:nvPr>
        </p:nvSpPr>
        <p:spPr bwMode="auto">
          <a:noFill/>
          <a:ln>
            <a:solidFill>
              <a:srgbClr val="000000"/>
            </a:solidFill>
            <a:miter lim="800000"/>
            <a:headEnd/>
            <a:tailEnd/>
          </a:ln>
        </p:spPr>
      </p:sp>
      <p:sp>
        <p:nvSpPr>
          <p:cNvPr id="261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Floors and roofs that are not laterally supported are considered irregular.  This code section requires that floors and roofs be laterally supported by BWLs.  However, an exception permits a laterally unsupported floor or roof to extend no more than 6 feet.</a:t>
            </a:r>
          </a:p>
          <a:p>
            <a:pPr>
              <a:spcBef>
                <a:spcPct val="0"/>
              </a:spcBef>
            </a:pPr>
            <a:endParaRPr lang="en-US" dirty="0" smtClean="0">
              <a:latin typeface="Times New Roman" pitchFamily="18" charset="0"/>
            </a:endParaRPr>
          </a:p>
          <a:p>
            <a:pPr>
              <a:spcBef>
                <a:spcPct val="0"/>
              </a:spcBef>
            </a:pPr>
            <a:endParaRPr lang="en-US" dirty="0" smtClean="0"/>
          </a:p>
        </p:txBody>
      </p:sp>
      <p:sp>
        <p:nvSpPr>
          <p:cNvPr id="261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C0BD4C-8485-4A8B-8CAA-AA9E65BA8E3B}" type="slidenum">
              <a:rPr lang="en-US"/>
              <a:pPr fontAlgn="base">
                <a:spcBef>
                  <a:spcPct val="0"/>
                </a:spcBef>
                <a:spcAft>
                  <a:spcPct val="0"/>
                </a:spcAft>
              </a:pPr>
              <a:t>63</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p:cNvSpPr>
            <a:spLocks noGrp="1" noRot="1" noChangeAspect="1"/>
          </p:cNvSpPr>
          <p:nvPr>
            <p:ph type="sldImg"/>
          </p:nvPr>
        </p:nvSpPr>
        <p:spPr bwMode="auto">
          <a:noFill/>
          <a:ln>
            <a:solidFill>
              <a:srgbClr val="000000"/>
            </a:solidFill>
            <a:miter lim="800000"/>
            <a:headEnd/>
            <a:tailEnd/>
          </a:ln>
        </p:spPr>
      </p:sp>
      <p:sp>
        <p:nvSpPr>
          <p:cNvPr id="263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Does this unsupported roof extend more than 6 feet?  It appears that it does.  Therefore, if this building were located in a high seismic zone, it would require engineering for the extended roof.</a:t>
            </a:r>
          </a:p>
        </p:txBody>
      </p:sp>
      <p:sp>
        <p:nvSpPr>
          <p:cNvPr id="263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2E38F2-8359-4772-89A9-63BC4DD3E1AC}" type="slidenum">
              <a:rPr lang="en-US"/>
              <a:pPr fontAlgn="base">
                <a:spcBef>
                  <a:spcPct val="0"/>
                </a:spcBef>
                <a:spcAft>
                  <a:spcPct val="0"/>
                </a:spcAft>
              </a:pPr>
              <a:t>64</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p:cNvSpPr>
            <a:spLocks noGrp="1" noRot="1" noChangeAspect="1"/>
          </p:cNvSpPr>
          <p:nvPr>
            <p:ph type="sldImg"/>
          </p:nvPr>
        </p:nvSpPr>
        <p:spPr bwMode="auto">
          <a:noFill/>
          <a:ln>
            <a:solidFill>
              <a:srgbClr val="000000"/>
            </a:solidFill>
            <a:miter lim="800000"/>
            <a:headEnd/>
            <a:tailEnd/>
          </a:ln>
        </p:spPr>
      </p:sp>
      <p:sp>
        <p:nvSpPr>
          <p:cNvPr id="26521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US" dirty="0" smtClean="0"/>
              <a:t>If a BWP is located more than 1 foot over an opening below, the building is considered irregular.  This irregularity is permitted if additional header requirements are met.</a:t>
            </a:r>
          </a:p>
        </p:txBody>
      </p:sp>
      <p:sp>
        <p:nvSpPr>
          <p:cNvPr id="265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7B57BE-A103-44B7-B7B8-B67933DBE235}" type="slidenum">
              <a:rPr lang="en-US"/>
              <a:pPr fontAlgn="base">
                <a:spcBef>
                  <a:spcPct val="0"/>
                </a:spcBef>
                <a:spcAft>
                  <a:spcPct val="0"/>
                </a:spcAft>
              </a:pPr>
              <a:t>65</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p:cNvSpPr>
          <p:nvPr>
            <p:ph type="sldImg"/>
          </p:nvPr>
        </p:nvSpPr>
        <p:spPr bwMode="auto">
          <a:noFill/>
          <a:ln>
            <a:solidFill>
              <a:srgbClr val="000000"/>
            </a:solidFill>
            <a:miter lim="800000"/>
            <a:headEnd/>
            <a:tailEnd/>
          </a:ln>
        </p:spPr>
      </p:sp>
      <p:sp>
        <p:nvSpPr>
          <p:cNvPr id="267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 are the requirements that must be met for the irregularity of a BWP extending more than 1 foot over an opening below. Starting with number five, the entire length of the BWP can not extend over the opening, but it can be inline with the opening. </a:t>
            </a:r>
            <a:r>
              <a:rPr lang="en-US" sz="800" dirty="0" smtClean="0">
                <a:solidFill>
                  <a:srgbClr val="FF0000"/>
                </a:solidFill>
              </a:rPr>
              <a:t>In</a:t>
            </a:r>
            <a:r>
              <a:rPr lang="en-US" sz="800" baseline="0" dirty="0" smtClean="0">
                <a:solidFill>
                  <a:srgbClr val="FF0000"/>
                </a:solidFill>
              </a:rPr>
              <a:t> other words, the BWP must be supported on the studs next to the window.</a:t>
            </a:r>
            <a:endParaRPr lang="en-US" sz="800" dirty="0" smtClean="0">
              <a:solidFill>
                <a:srgbClr val="FF0000"/>
              </a:solidFill>
            </a:endParaRPr>
          </a:p>
          <a:p>
            <a:pPr>
              <a:spcBef>
                <a:spcPct val="0"/>
              </a:spcBef>
            </a:pPr>
            <a:endParaRPr lang="en-US" dirty="0" smtClean="0"/>
          </a:p>
        </p:txBody>
      </p:sp>
      <p:sp>
        <p:nvSpPr>
          <p:cNvPr id="267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403F34-83C9-45CE-B377-4B8951F97738}" type="slidenum">
              <a:rPr lang="en-US"/>
              <a:pPr fontAlgn="base">
                <a:spcBef>
                  <a:spcPct val="0"/>
                </a:spcBef>
                <a:spcAft>
                  <a:spcPct val="0"/>
                </a:spcAft>
              </a:pPr>
              <a:t>66</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fontAlgn="auto">
              <a:spcBef>
                <a:spcPts val="0"/>
              </a:spcBef>
              <a:spcAft>
                <a:spcPts val="0"/>
              </a:spcAft>
              <a:defRPr/>
            </a:pPr>
            <a:r>
              <a:rPr lang="en-US" dirty="0" smtClean="0"/>
              <a:t>The</a:t>
            </a:r>
            <a:r>
              <a:rPr lang="en-US" baseline="0" dirty="0" smtClean="0"/>
              <a:t> </a:t>
            </a:r>
            <a:r>
              <a:rPr lang="en-US" dirty="0" smtClean="0"/>
              <a:t>header requirements are:</a:t>
            </a:r>
          </a:p>
          <a:p>
            <a:pPr marL="228600" indent="-228600" fontAlgn="auto">
              <a:spcBef>
                <a:spcPts val="0"/>
              </a:spcBef>
              <a:spcAft>
                <a:spcPts val="0"/>
              </a:spcAft>
              <a:buFontTx/>
              <a:buAutoNum type="arabicPeriod"/>
              <a:defRPr/>
            </a:pPr>
            <a:r>
              <a:rPr lang="en-US" dirty="0" smtClean="0"/>
              <a:t>Header must meet provisions of table 502.5(1)</a:t>
            </a:r>
          </a:p>
          <a:p>
            <a:pPr marL="228600" indent="-228600" fontAlgn="auto">
              <a:spcBef>
                <a:spcPts val="0"/>
              </a:spcBef>
              <a:spcAft>
                <a:spcPts val="0"/>
              </a:spcAft>
              <a:buFontTx/>
              <a:buAutoNum type="arabicPeriod"/>
              <a:defRPr/>
            </a:pPr>
            <a:r>
              <a:rPr lang="en-US" dirty="0" smtClean="0"/>
              <a:t>For openings 4’ must have 1-2x12 or 2-2x10 header</a:t>
            </a:r>
          </a:p>
          <a:p>
            <a:pPr marL="228600" indent="-228600" fontAlgn="auto">
              <a:spcBef>
                <a:spcPts val="0"/>
              </a:spcBef>
              <a:spcAft>
                <a:spcPts val="0"/>
              </a:spcAft>
              <a:buFontTx/>
              <a:buAutoNum type="arabicPeriod"/>
              <a:defRPr/>
            </a:pPr>
            <a:r>
              <a:rPr lang="en-US" dirty="0" smtClean="0"/>
              <a:t>For openings 6’ must have 2-2x12 or 3-2x10</a:t>
            </a:r>
          </a:p>
          <a:p>
            <a:pPr marL="228600" indent="-228600" fontAlgn="auto">
              <a:spcBef>
                <a:spcPts val="0"/>
              </a:spcBef>
              <a:spcAft>
                <a:spcPts val="0"/>
              </a:spcAft>
              <a:buFontTx/>
              <a:buAutoNum type="arabicPeriod"/>
              <a:defRPr/>
            </a:pPr>
            <a:r>
              <a:rPr lang="en-US" dirty="0" smtClean="0"/>
              <a:t>For openings 8’ must have 3-2x12 or 4-2x10</a:t>
            </a:r>
          </a:p>
          <a:p>
            <a:pPr fontAlgn="auto">
              <a:spcBef>
                <a:spcPts val="0"/>
              </a:spcBef>
              <a:spcAft>
                <a:spcPts val="0"/>
              </a:spcAft>
              <a:defRPr/>
            </a:pPr>
            <a:endParaRPr lang="en-US" dirty="0"/>
          </a:p>
        </p:txBody>
      </p:sp>
      <p:sp>
        <p:nvSpPr>
          <p:cNvPr id="269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CEC04C-2D8B-4FA2-981B-A2D3FDFBE939}" type="slidenum">
              <a:rPr lang="en-US"/>
              <a:pPr fontAlgn="base">
                <a:spcBef>
                  <a:spcPct val="0"/>
                </a:spcBef>
                <a:spcAft>
                  <a:spcPct val="0"/>
                </a:spcAft>
              </a:pPr>
              <a:t>67</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p:cNvSpPr>
          <p:nvPr>
            <p:ph type="sldImg"/>
          </p:nvPr>
        </p:nvSpPr>
        <p:spPr bwMode="auto">
          <a:noFill/>
          <a:ln>
            <a:solidFill>
              <a:srgbClr val="000000"/>
            </a:solidFill>
            <a:miter lim="800000"/>
            <a:headEnd/>
            <a:tailEnd/>
          </a:ln>
        </p:spPr>
      </p:sp>
      <p:sp>
        <p:nvSpPr>
          <p:cNvPr id="271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code also has provisions for the maximum size of an opening in a floor or roof diaphragm.  If these limits are exceeded, the building is considered irregular.  There aren't any provisions in the code to permit this irregularity like there are for the other irregular conditions.  Floor openings between the first and second stories are common in today’s residential designs.</a:t>
            </a:r>
          </a:p>
          <a:p>
            <a:pPr>
              <a:spcBef>
                <a:spcPct val="0"/>
              </a:spcBef>
            </a:pPr>
            <a:endParaRPr lang="en-US" dirty="0" smtClean="0"/>
          </a:p>
          <a:p>
            <a:pPr>
              <a:spcBef>
                <a:spcPct val="0"/>
              </a:spcBef>
            </a:pPr>
            <a:r>
              <a:rPr lang="en-US" dirty="0" smtClean="0"/>
              <a:t>The opening is limited to 1/2 the least floor dimension up to a maximum of 12 feet.</a:t>
            </a:r>
          </a:p>
          <a:p>
            <a:pPr>
              <a:spcBef>
                <a:spcPct val="0"/>
              </a:spcBef>
            </a:pPr>
            <a:endParaRPr lang="en-US" dirty="0" smtClean="0"/>
          </a:p>
        </p:txBody>
      </p:sp>
      <p:sp>
        <p:nvSpPr>
          <p:cNvPr id="271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BB4BA2-D733-417C-83B5-BBA239F50DB6}" type="slidenum">
              <a:rPr lang="en-US"/>
              <a:pPr fontAlgn="base">
                <a:spcBef>
                  <a:spcPct val="0"/>
                </a:spcBef>
                <a:spcAft>
                  <a:spcPct val="0"/>
                </a:spcAft>
              </a:pPr>
              <a:t>68</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p:cNvSpPr>
          <p:nvPr>
            <p:ph type="sldImg"/>
          </p:nvPr>
        </p:nvSpPr>
        <p:spPr bwMode="auto">
          <a:noFill/>
          <a:ln>
            <a:solidFill>
              <a:srgbClr val="000000"/>
            </a:solidFill>
            <a:miter lim="800000"/>
            <a:headEnd/>
            <a:tailEnd/>
          </a:ln>
        </p:spPr>
      </p:sp>
      <p:sp>
        <p:nvSpPr>
          <p:cNvPr id="273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Here's an example of an opening in a floor diaphragm.  This is a volume space between the lower and upper levels.</a:t>
            </a:r>
          </a:p>
        </p:txBody>
      </p:sp>
      <p:sp>
        <p:nvSpPr>
          <p:cNvPr id="273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747765-AC45-4CFA-AF6C-669A3CBA6EBC}" type="slidenum">
              <a:rPr lang="en-US"/>
              <a:pPr fontAlgn="base">
                <a:spcBef>
                  <a:spcPct val="0"/>
                </a:spcBef>
                <a:spcAft>
                  <a:spcPct val="0"/>
                </a:spcAft>
              </a:pPr>
              <a:t>69</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Vertical offsets in floors are considered irregular.  Provisions exist to permit the irregularity of having vertical offsets in floors</a:t>
            </a:r>
            <a:r>
              <a:rPr lang="en-US" baseline="0" dirty="0" smtClean="0"/>
              <a:t> when:</a:t>
            </a:r>
            <a:endParaRPr lang="en-US" dirty="0" smtClean="0"/>
          </a:p>
          <a:p>
            <a:pPr marL="228600" indent="-228600" fontAlgn="auto">
              <a:spcBef>
                <a:spcPts val="0"/>
              </a:spcBef>
              <a:spcAft>
                <a:spcPts val="0"/>
              </a:spcAft>
              <a:buFont typeface="+mj-lt"/>
              <a:buAutoNum type="arabicPeriod"/>
              <a:defRPr/>
            </a:pPr>
            <a:r>
              <a:rPr lang="en-US" dirty="0" smtClean="0">
                <a:solidFill>
                  <a:schemeClr val="accent3">
                    <a:lumMod val="50000"/>
                  </a:schemeClr>
                </a:solidFill>
                <a:latin typeface="Arial" pitchFamily="34" charset="0"/>
                <a:cs typeface="Arial" pitchFamily="34" charset="0"/>
              </a:rPr>
              <a:t>Floor framing is supported over continuous foundation at building perimeter, or</a:t>
            </a:r>
          </a:p>
          <a:p>
            <a:pPr marL="228600" indent="-228600" fontAlgn="auto">
              <a:spcBef>
                <a:spcPts val="0"/>
              </a:spcBef>
              <a:spcAft>
                <a:spcPts val="0"/>
              </a:spcAft>
              <a:buFont typeface="+mj-lt"/>
              <a:buAutoNum type="arabicPeriod"/>
              <a:defRPr/>
            </a:pPr>
            <a:r>
              <a:rPr lang="en-US" dirty="0" smtClean="0">
                <a:solidFill>
                  <a:schemeClr val="accent3">
                    <a:lumMod val="50000"/>
                  </a:schemeClr>
                </a:solidFill>
                <a:latin typeface="Arial" pitchFamily="34" charset="0"/>
                <a:cs typeface="Arial" pitchFamily="34" charset="0"/>
              </a:rPr>
              <a:t>Floor framing is lapped or connected per R502.6.1.</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275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D1EF7D-273E-48DB-A377-55CE12EA5282}" type="slidenum">
              <a:rPr lang="en-US"/>
              <a:pPr fontAlgn="base">
                <a:spcBef>
                  <a:spcPct val="0"/>
                </a:spcBef>
                <a:spcAft>
                  <a:spcPct val="0"/>
                </a:spcAft>
              </a:pPr>
              <a:t>70</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According to the seismic provisions, braced wall lines must be perpendicular</a:t>
            </a:r>
            <a:r>
              <a:rPr lang="en-US" baseline="0" dirty="0" smtClean="0"/>
              <a:t> </a:t>
            </a:r>
            <a:r>
              <a:rPr lang="en-US" dirty="0" smtClean="0"/>
              <a:t>to each other.</a:t>
            </a:r>
          </a:p>
          <a:p>
            <a:pPr>
              <a:spcBef>
                <a:spcPct val="0"/>
              </a:spcBef>
            </a:pPr>
            <a:endParaRPr lang="en-US" dirty="0" smtClean="0"/>
          </a:p>
        </p:txBody>
      </p:sp>
      <p:sp>
        <p:nvSpPr>
          <p:cNvPr id="277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F7CCC9-A315-48B0-A78E-11B7BB32C164}" type="slidenum">
              <a:rPr lang="en-US"/>
              <a:pPr fontAlgn="base">
                <a:spcBef>
                  <a:spcPct val="0"/>
                </a:spcBef>
                <a:spcAft>
                  <a:spcPct val="0"/>
                </a:spcAft>
              </a:pPr>
              <a:t>71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Times New Roman" pitchFamily="18" charset="0"/>
              </a:rPr>
              <a:t>Seismic forces are generated by ground motions during an earthquake.  The ground motion causes the structures' mass to accelerate back and forth, up and down.  This acceleration causes forces to develop within the structure in the locations where the structure's mass is the largest.  Essentially, the seismic ground motion (acceleration) acts on the foundation, while inertia (mass of the structure) attempts to keep the roof from moving with the foundation, causing shear forces on the walls.</a:t>
            </a:r>
          </a:p>
          <a:p>
            <a:pPr>
              <a:spcBef>
                <a:spcPct val="0"/>
              </a:spcBef>
            </a:pPr>
            <a:endParaRPr lang="en-US" dirty="0" smtClean="0">
              <a:latin typeface="Arial" charset="0"/>
              <a:cs typeface="Times New Roman" pitchFamily="18" charset="0"/>
            </a:endParaRPr>
          </a:p>
          <a:p>
            <a:pPr>
              <a:spcBef>
                <a:spcPct val="0"/>
              </a:spcBef>
            </a:pPr>
            <a:r>
              <a:rPr lang="en-US" dirty="0" smtClean="0">
                <a:latin typeface="Arial" charset="0"/>
                <a:cs typeface="Times New Roman" pitchFamily="18" charset="0"/>
              </a:rPr>
              <a:t>The IRC publishes earthquake maps of the united states that breaks regions of the country into seismic design categories (SDC).  The earthquake maps are located in chapter 3 of the IRC.  These SDC's range from A to E, with A being the lowest seismic intensity.  </a:t>
            </a:r>
          </a:p>
          <a:p>
            <a:pPr>
              <a:spcBef>
                <a:spcPct val="0"/>
              </a:spcBef>
            </a:pPr>
            <a:endParaRPr lang="en-US" dirty="0" smtClean="0">
              <a:latin typeface="Arial" charset="0"/>
              <a:cs typeface="Times New Roman" pitchFamily="18" charset="0"/>
            </a:endParaRPr>
          </a:p>
          <a:p>
            <a:pPr>
              <a:spcBef>
                <a:spcPct val="0"/>
              </a:spcBef>
            </a:pPr>
            <a:r>
              <a:rPr lang="en-US" dirty="0" smtClean="0">
                <a:latin typeface="Arial" charset="0"/>
                <a:cs typeface="Times New Roman" pitchFamily="18" charset="0"/>
              </a:rPr>
              <a:t>The provisions of the IRC are applicable for structures in SDCs A-D</a:t>
            </a:r>
            <a:r>
              <a:rPr lang="en-US" baseline="-25000" dirty="0" smtClean="0">
                <a:latin typeface="Arial" charset="0"/>
                <a:cs typeface="Times New Roman" pitchFamily="18" charset="0"/>
              </a:rPr>
              <a:t>2</a:t>
            </a:r>
            <a:r>
              <a:rPr lang="en-US" dirty="0" smtClean="0">
                <a:latin typeface="Arial" charset="0"/>
                <a:cs typeface="Times New Roman" pitchFamily="18" charset="0"/>
              </a:rPr>
              <a:t>.  Structures located in SDC E can not be designed using the IRC.  When local jurisdictions adopt the IRC, they establish the wind speed and SDC for the jurisdiction.</a:t>
            </a:r>
          </a:p>
          <a:p>
            <a:pPr>
              <a:spcBef>
                <a:spcPct val="0"/>
              </a:spcBef>
            </a:pPr>
            <a:endParaRPr lang="en-US" dirty="0"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6D059E-9D06-42F5-9E30-0910B194740E}" type="slidenum">
              <a:rPr lang="en-US"/>
              <a:pPr fontAlgn="base">
                <a:spcBef>
                  <a:spcPct val="0"/>
                </a:spcBef>
                <a:spcAft>
                  <a:spcPct val="0"/>
                </a:spcAft>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p:cNvSpPr>
          <p:nvPr>
            <p:ph type="sldImg"/>
          </p:nvPr>
        </p:nvSpPr>
        <p:spPr bwMode="auto">
          <a:noFill/>
          <a:ln>
            <a:solidFill>
              <a:srgbClr val="000000"/>
            </a:solidFill>
            <a:miter lim="800000"/>
            <a:headEnd/>
            <a:tailEnd/>
          </a:ln>
        </p:spPr>
      </p:sp>
      <p:sp>
        <p:nvSpPr>
          <p:cNvPr id="279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section on irregular shapes requires engineering when stone or masonry veneer is used, except when it is permitted by this code.  "Permitted by this code" is a reference to R602.12 and R703.7.  Section R602.12 defines the bracing requirements for stone and masonry veneer.</a:t>
            </a:r>
          </a:p>
          <a:p>
            <a:pPr>
              <a:spcBef>
                <a:spcPct val="0"/>
              </a:spcBef>
            </a:pPr>
            <a:endParaRPr lang="en-US" dirty="0" smtClean="0"/>
          </a:p>
        </p:txBody>
      </p:sp>
      <p:sp>
        <p:nvSpPr>
          <p:cNvPr id="279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F82E79-7139-4CAA-AAA1-41393E3449AF}" type="slidenum">
              <a:rPr lang="en-US"/>
              <a:pPr fontAlgn="base">
                <a:spcBef>
                  <a:spcPct val="0"/>
                </a:spcBef>
                <a:spcAft>
                  <a:spcPct val="0"/>
                </a:spcAft>
              </a:pPr>
              <a:t>72</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p:cNvSpPr>
          <p:nvPr>
            <p:ph type="sldImg"/>
          </p:nvPr>
        </p:nvSpPr>
        <p:spPr bwMode="auto">
          <a:noFill/>
          <a:ln>
            <a:solidFill>
              <a:srgbClr val="000000"/>
            </a:solidFill>
            <a:miter lim="800000"/>
            <a:headEnd/>
            <a:tailEnd/>
          </a:ln>
        </p:spPr>
      </p:sp>
      <p:sp>
        <p:nvSpPr>
          <p:cNvPr id="284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If the Basic Wind Speed is greater than 100 mph in a hurricane-prone region or 110 mph anywhere, the structure must be designed in accordance with the applicable reference document listed in this section.  </a:t>
            </a:r>
          </a:p>
          <a:p>
            <a:pPr>
              <a:spcBef>
                <a:spcPct val="0"/>
              </a:spcBef>
            </a:pPr>
            <a:endParaRPr lang="en-US" dirty="0" smtClean="0"/>
          </a:p>
        </p:txBody>
      </p:sp>
      <p:sp>
        <p:nvSpPr>
          <p:cNvPr id="284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F00220-46DC-4D79-84F3-8D86800710DB}" type="slidenum">
              <a:rPr lang="en-US"/>
              <a:pPr fontAlgn="base">
                <a:spcBef>
                  <a:spcPct val="0"/>
                </a:spcBef>
                <a:spcAft>
                  <a:spcPct val="0"/>
                </a:spcAft>
              </a:pPr>
              <a:t>74</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p:cNvSpPr>
            <a:spLocks noGrp="1" noRot="1" noChangeAspect="1"/>
          </p:cNvSpPr>
          <p:nvPr>
            <p:ph type="sldImg"/>
          </p:nvPr>
        </p:nvSpPr>
        <p:spPr bwMode="auto">
          <a:noFill/>
          <a:ln>
            <a:solidFill>
              <a:srgbClr val="000000"/>
            </a:solidFill>
            <a:miter lim="800000"/>
            <a:headEnd/>
            <a:tailEnd/>
          </a:ln>
        </p:spPr>
      </p:sp>
      <p:sp>
        <p:nvSpPr>
          <p:cNvPr id="286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Wind limitation section, R301.2.1, deals with wind pressure.  The designer needs to be sure that all of the materials and components installed on the exterior of the structure can withstand the pressures defined in Table R301.2(2).  The materials include the cladding, whether it is stucco, vinyl, or wood.  The components include doors, windows, et cetera. </a:t>
            </a:r>
          </a:p>
          <a:p>
            <a:pPr>
              <a:spcBef>
                <a:spcPct val="0"/>
              </a:spcBef>
            </a:pPr>
            <a:endParaRPr lang="en-US" dirty="0" smtClean="0"/>
          </a:p>
        </p:txBody>
      </p:sp>
      <p:sp>
        <p:nvSpPr>
          <p:cNvPr id="286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F30D8-FC86-45F7-BBE3-1C2B3676B02F}" type="slidenum">
              <a:rPr lang="en-US"/>
              <a:pPr fontAlgn="base">
                <a:spcBef>
                  <a:spcPct val="0"/>
                </a:spcBef>
                <a:spcAft>
                  <a:spcPct val="0"/>
                </a:spcAft>
              </a:pPr>
              <a:t>75</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bwMode="auto">
          <a:noFill/>
          <a:ln>
            <a:solidFill>
              <a:srgbClr val="000000"/>
            </a:solidFill>
            <a:miter lim="800000"/>
            <a:headEnd/>
            <a:tailEnd/>
          </a:ln>
        </p:spPr>
      </p:sp>
      <p:sp>
        <p:nvSpPr>
          <p:cNvPr id="288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intent of this section is to insure that the construction methods and materials on the exterior of a home are able to withstand wind loads.  Section R301.2.1 provisions require adequate</a:t>
            </a:r>
            <a:r>
              <a:rPr lang="en-US" baseline="0" dirty="0" smtClean="0">
                <a:latin typeface="Times New Roman" pitchFamily="18" charset="0"/>
              </a:rPr>
              <a:t> wind resistance for all exterior wall cladding at all locations an all walls of a building. </a:t>
            </a:r>
            <a:r>
              <a:rPr lang="en-US" dirty="0" smtClean="0">
                <a:latin typeface="Times New Roman" pitchFamily="18" charset="0"/>
              </a:rPr>
              <a:t>We will not discuss this provision during this presentation.  I just want you to be aware of it.</a:t>
            </a:r>
          </a:p>
          <a:p>
            <a:pPr>
              <a:spcBef>
                <a:spcPct val="0"/>
              </a:spcBef>
            </a:pPr>
            <a:endParaRPr lang="en-US" dirty="0" smtClean="0"/>
          </a:p>
        </p:txBody>
      </p:sp>
      <p:sp>
        <p:nvSpPr>
          <p:cNvPr id="288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91F630-EC9D-402D-AE13-DC96D5AAB274}" type="slidenum">
              <a:rPr lang="en-US"/>
              <a:pPr fontAlgn="base">
                <a:spcBef>
                  <a:spcPct val="0"/>
                </a:spcBef>
                <a:spcAft>
                  <a:spcPct val="0"/>
                </a:spcAft>
              </a:pPr>
              <a:t>76</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8A9D38-4D9B-4068-875A-8917596903A5}" type="slidenum">
              <a:rPr lang="en-US" smtClean="0"/>
              <a:pPr fontAlgn="base">
                <a:spcBef>
                  <a:spcPct val="0"/>
                </a:spcBef>
                <a:spcAft>
                  <a:spcPct val="0"/>
                </a:spcAft>
                <a:defRPr/>
              </a:pPr>
              <a:t>77</a:t>
            </a:fld>
            <a:endParaRPr lang="en-US" smtClean="0"/>
          </a:p>
        </p:txBody>
      </p:sp>
      <p:sp>
        <p:nvSpPr>
          <p:cNvPr id="291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1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p:cNvSpPr>
          <p:nvPr>
            <p:ph type="sldImg"/>
          </p:nvPr>
        </p:nvSpPr>
        <p:spPr bwMode="auto">
          <a:noFill/>
          <a:ln>
            <a:solidFill>
              <a:srgbClr val="000000"/>
            </a:solidFill>
            <a:miter lim="800000"/>
            <a:headEnd/>
            <a:tailEnd/>
          </a:ln>
        </p:spPr>
      </p:sp>
      <p:sp>
        <p:nvSpPr>
          <p:cNvPr id="290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wind exposure categories, which range from A to D, are used to determine the wind pressure that the components and claddings and structure have to resist.  The wind exposure categories do not relate to the wall bracing provisions.</a:t>
            </a:r>
          </a:p>
          <a:p>
            <a:pPr>
              <a:spcBef>
                <a:spcPct val="0"/>
              </a:spcBef>
            </a:pPr>
            <a:endParaRPr lang="en-US" dirty="0" smtClean="0"/>
          </a:p>
          <a:p>
            <a:pPr>
              <a:spcBef>
                <a:spcPct val="0"/>
              </a:spcBef>
            </a:pPr>
            <a:r>
              <a:rPr lang="en-US" dirty="0" smtClean="0"/>
              <a:t>[Discuss using the slide text and graphics.]</a:t>
            </a:r>
          </a:p>
        </p:txBody>
      </p:sp>
      <p:sp>
        <p:nvSpPr>
          <p:cNvPr id="290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5A71D-CC9E-4ECF-91CA-D13F23FC1D3B}" type="slidenum">
              <a:rPr lang="en-US"/>
              <a:pPr fontAlgn="base">
                <a:spcBef>
                  <a:spcPct val="0"/>
                </a:spcBef>
                <a:spcAft>
                  <a:spcPct val="0"/>
                </a:spcAft>
              </a:pPr>
              <a:t>78</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p:cNvSpPr>
          <p:nvPr>
            <p:ph type="sldImg"/>
          </p:nvPr>
        </p:nvSpPr>
        <p:spPr bwMode="auto">
          <a:noFill/>
          <a:ln>
            <a:solidFill>
              <a:srgbClr val="000000"/>
            </a:solidFill>
            <a:miter lim="800000"/>
            <a:headEnd/>
            <a:tailEnd/>
          </a:ln>
        </p:spPr>
      </p:sp>
      <p:sp>
        <p:nvSpPr>
          <p:cNvPr id="292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using the slide text and graphics.]</a:t>
            </a:r>
          </a:p>
          <a:p>
            <a:pPr>
              <a:spcBef>
                <a:spcPct val="0"/>
              </a:spcBef>
            </a:pPr>
            <a:endParaRPr lang="en-US" dirty="0" smtClean="0"/>
          </a:p>
        </p:txBody>
      </p:sp>
      <p:sp>
        <p:nvSpPr>
          <p:cNvPr id="292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30CE68-5C53-43A4-9502-B907B2BE3ACA}" type="slidenum">
              <a:rPr lang="en-US"/>
              <a:pPr fontAlgn="base">
                <a:spcBef>
                  <a:spcPct val="0"/>
                </a:spcBef>
                <a:spcAft>
                  <a:spcPct val="0"/>
                </a:spcAft>
              </a:pPr>
              <a:t>79</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p:cNvSpPr>
          <p:nvPr>
            <p:ph type="sldImg"/>
          </p:nvPr>
        </p:nvSpPr>
        <p:spPr bwMode="auto">
          <a:noFill/>
          <a:ln>
            <a:solidFill>
              <a:srgbClr val="000000"/>
            </a:solidFill>
            <a:miter lim="800000"/>
            <a:headEnd/>
            <a:tailEnd/>
          </a:ln>
        </p:spPr>
      </p:sp>
      <p:sp>
        <p:nvSpPr>
          <p:cNvPr id="294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using the slide text and graphics.]</a:t>
            </a:r>
          </a:p>
          <a:p>
            <a:pPr>
              <a:spcBef>
                <a:spcPct val="0"/>
              </a:spcBef>
            </a:pPr>
            <a:endParaRPr lang="en-US" dirty="0" smtClean="0"/>
          </a:p>
        </p:txBody>
      </p:sp>
      <p:sp>
        <p:nvSpPr>
          <p:cNvPr id="294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8C3139-EC54-46DC-9222-A9D57A1C4A9F}" type="slidenum">
              <a:rPr lang="en-US"/>
              <a:pPr fontAlgn="base">
                <a:spcBef>
                  <a:spcPct val="0"/>
                </a:spcBef>
                <a:spcAft>
                  <a:spcPct val="0"/>
                </a:spcAft>
              </a:pPr>
              <a:t>80</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using the slide text and graphics.]</a:t>
            </a:r>
          </a:p>
          <a:p>
            <a:pPr>
              <a:spcBef>
                <a:spcPct val="0"/>
              </a:spcBef>
            </a:pPr>
            <a:endParaRPr lang="en-US" dirty="0" smtClean="0"/>
          </a:p>
        </p:txBody>
      </p:sp>
      <p:sp>
        <p:nvSpPr>
          <p:cNvPr id="296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493AB0-9994-4300-9A7D-3A6FD846E730}" type="slidenum">
              <a:rPr lang="en-US"/>
              <a:pPr fontAlgn="base">
                <a:spcBef>
                  <a:spcPct val="0"/>
                </a:spcBef>
                <a:spcAft>
                  <a:spcPct val="0"/>
                </a:spcAft>
              </a:pPr>
              <a:t>81</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using the slide text and graphics.]</a:t>
            </a:r>
          </a:p>
          <a:p>
            <a:pPr>
              <a:spcBef>
                <a:spcPct val="0"/>
              </a:spcBef>
            </a:pPr>
            <a:endParaRPr lang="en-US" dirty="0" smtClean="0"/>
          </a:p>
        </p:txBody>
      </p:sp>
      <p:sp>
        <p:nvSpPr>
          <p:cNvPr id="299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912518-73E0-495A-BCAE-8A5194946BDD}" type="slidenum">
              <a:rPr lang="en-US"/>
              <a:pPr fontAlgn="base">
                <a:spcBef>
                  <a:spcPct val="0"/>
                </a:spcBef>
                <a:spcAft>
                  <a:spcPct val="0"/>
                </a:spcAft>
              </a:pPr>
              <a:t>82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[Use appropriate seismic maps.  Unneeded slides can be hidden.  To hide a slide, right-click on the slide in the window on the left side of the screen and select Hide.]</a:t>
            </a:r>
          </a:p>
          <a:p>
            <a:pPr>
              <a:spcBef>
                <a:spcPct val="0"/>
              </a:spcBef>
            </a:pPr>
            <a:endParaRPr lang="en-US" dirty="0"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06AA5-D065-4343-BEAD-FB61C1BA4975}" type="slidenum">
              <a:rPr lang="en-US"/>
              <a:pPr fontAlgn="base">
                <a:spcBef>
                  <a:spcPct val="0"/>
                </a:spcBef>
                <a:spcAft>
                  <a:spcPct val="0"/>
                </a:spcAft>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we turned this house on to its side, would it stay together?  The connections that resist gravity loads, are not likely to be adequate to hold the house together if it's turned on its side.  Think of lateral forces as when the house is tipped on its side, or when the loads are acting sideways on the house when it's upright.  </a:t>
            </a:r>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CA5B4C-BFF2-4455-A83C-2BB44189E4C8}" type="slidenum">
              <a:rPr lang="en-US"/>
              <a:pPr fontAlgn="base">
                <a:spcBef>
                  <a:spcPct val="0"/>
                </a:spcBef>
                <a:spcAft>
                  <a:spcPct val="0"/>
                </a:spcAft>
              </a:pPr>
              <a:t>83</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13EEE1-4ED5-4ECA-AFE8-049FB1DF0ACF}" type="slidenum">
              <a:rPr lang="en-US" smtClean="0"/>
              <a:pPr fontAlgn="base">
                <a:spcBef>
                  <a:spcPct val="0"/>
                </a:spcBef>
                <a:spcAft>
                  <a:spcPct val="0"/>
                </a:spcAft>
                <a:defRPr/>
              </a:pPr>
              <a:t>85</a:t>
            </a:fld>
            <a:endParaRPr lang="en-US" smtClean="0"/>
          </a:p>
        </p:txBody>
      </p:sp>
      <p:sp>
        <p:nvSpPr>
          <p:cNvPr id="290819"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eaLnBrk="1" hangingPunct="1">
              <a:spcBef>
                <a:spcPct val="0"/>
              </a:spcBef>
            </a:pPr>
            <a:endParaRPr lang="en-US" smtClean="0"/>
          </a:p>
        </p:txBody>
      </p:sp>
      <p:sp>
        <p:nvSpPr>
          <p:cNvPr id="290820" name="Rectangle 3"/>
          <p:cNvSpPr>
            <a:spLocks noGrp="1" noRot="1" noChangeAspect="1" noChangeArrowheads="1" noTextEdit="1"/>
          </p:cNvSpPr>
          <p:nvPr>
            <p:ph type="sldImg"/>
          </p:nvPr>
        </p:nvSpPr>
        <p:spPr bwMode="auto">
          <a:xfrm>
            <a:off x="1204913" y="768350"/>
            <a:ext cx="4449762" cy="3336925"/>
          </a:xfrm>
          <a:noFill/>
          <a:ln cap="flat">
            <a:solidFill>
              <a:schemeClr val="tx1"/>
            </a:solidFill>
            <a:miter lim="800000"/>
            <a:headEnd/>
            <a:tailEn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960F7D-9143-4ED8-920E-A002F31D869F}" type="slidenum">
              <a:rPr lang="en-US" smtClean="0"/>
              <a:pPr fontAlgn="base">
                <a:spcBef>
                  <a:spcPct val="0"/>
                </a:spcBef>
                <a:spcAft>
                  <a:spcPct val="0"/>
                </a:spcAft>
                <a:defRPr/>
              </a:pPr>
              <a:t>86</a:t>
            </a:fld>
            <a:endParaRPr lang="en-US" smtClean="0"/>
          </a:p>
        </p:txBody>
      </p:sp>
      <p:sp>
        <p:nvSpPr>
          <p:cNvPr id="289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9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Wall bracing relates to the lateral (or horizontal) load path.  Let's first look at the vertical load path because it's easier to understand.  The load path is simply the path that the load takes as it passes through the structure, and its components and connections, on its way to the ground.  In the vertical load path, members above bear on members below thereby transferring loads from above all the way to the foundation.</a:t>
            </a:r>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18F70E-C794-4180-8196-975E98BDF47E}" type="slidenum">
              <a:rPr lang="en-US"/>
              <a:pPr fontAlgn="base">
                <a:spcBef>
                  <a:spcPct val="0"/>
                </a:spcBef>
                <a:spcAft>
                  <a:spcPct val="0"/>
                </a:spcAft>
              </a:pPr>
              <a:t>91</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AC220F-84C3-4ECE-8236-8D2B74DF921D}" type="slidenum">
              <a:rPr lang="en-US" smtClean="0"/>
              <a:pPr fontAlgn="base">
                <a:spcBef>
                  <a:spcPct val="0"/>
                </a:spcBef>
                <a:spcAft>
                  <a:spcPct val="0"/>
                </a:spcAft>
                <a:defRPr/>
              </a:pPr>
              <a:t>92</a:t>
            </a:fld>
            <a:endParaRPr lang="en-US" smtClean="0"/>
          </a:p>
        </p:txBody>
      </p:sp>
      <p:sp>
        <p:nvSpPr>
          <p:cNvPr id="404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448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03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Let's move on to bracing basics.</a:t>
            </a:r>
          </a:p>
        </p:txBody>
      </p:sp>
      <p:sp>
        <p:nvSpPr>
          <p:cNvPr id="303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848AF9-EDDF-46BA-BF05-C83D53D795C1}" type="slidenum">
              <a:rPr lang="en-US"/>
              <a:pPr fontAlgn="base">
                <a:spcBef>
                  <a:spcPct val="0"/>
                </a:spcBef>
                <a:spcAft>
                  <a:spcPct val="0"/>
                </a:spcAft>
              </a:pPr>
              <a:t>96</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Slide Image Placeholder 1"/>
          <p:cNvSpPr>
            <a:spLocks noGrp="1" noRot="1" noChangeAspect="1"/>
          </p:cNvSpPr>
          <p:nvPr>
            <p:ph type="sldImg"/>
          </p:nvPr>
        </p:nvSpPr>
        <p:spPr bwMode="auto">
          <a:noFill/>
          <a:ln>
            <a:solidFill>
              <a:srgbClr val="000000"/>
            </a:solidFill>
            <a:miter lim="800000"/>
            <a:headEnd/>
            <a:tailEnd/>
          </a:ln>
        </p:spPr>
      </p:sp>
      <p:sp>
        <p:nvSpPr>
          <p:cNvPr id="75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BWP's will have to be sheathed with gypsum on one side.</a:t>
            </a:r>
          </a:p>
        </p:txBody>
      </p:sp>
      <p:sp>
        <p:nvSpPr>
          <p:cNvPr id="75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C997C7-AEB2-4B80-B69C-14CAC8F88538}" type="slidenum">
              <a:rPr lang="en-US"/>
              <a:pPr fontAlgn="base">
                <a:spcBef>
                  <a:spcPct val="0"/>
                </a:spcBef>
                <a:spcAft>
                  <a:spcPct val="0"/>
                </a:spcAft>
              </a:pPr>
              <a:t>97</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Image Placeholder 1"/>
          <p:cNvSpPr>
            <a:spLocks noGrp="1" noRot="1" noChangeAspect="1"/>
          </p:cNvSpPr>
          <p:nvPr>
            <p:ph type="sldImg"/>
          </p:nvPr>
        </p:nvSpPr>
        <p:spPr bwMode="auto">
          <a:noFill/>
          <a:ln>
            <a:solidFill>
              <a:srgbClr val="000000"/>
            </a:solidFill>
            <a:miter lim="800000"/>
            <a:headEnd/>
            <a:tailEnd/>
          </a:ln>
        </p:spPr>
      </p:sp>
      <p:sp>
        <p:nvSpPr>
          <p:cNvPr id="344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All vertical joints of panel sheathing shall occur over studs.</a:t>
            </a:r>
          </a:p>
          <a:p>
            <a:pPr>
              <a:spcBef>
                <a:spcPct val="0"/>
              </a:spcBef>
            </a:pPr>
            <a:endParaRPr lang="en-US" dirty="0" smtClean="0"/>
          </a:p>
        </p:txBody>
      </p:sp>
      <p:sp>
        <p:nvSpPr>
          <p:cNvPr id="344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785D1D-7ADD-4EFA-9888-71B5FD637B2A}" type="slidenum">
              <a:rPr lang="en-US"/>
              <a:pPr fontAlgn="base">
                <a:spcBef>
                  <a:spcPct val="0"/>
                </a:spcBef>
                <a:spcAft>
                  <a:spcPct val="0"/>
                </a:spcAft>
              </a:pPr>
              <a:t>98</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5" name="Slide Image Placeholder 1"/>
          <p:cNvSpPr>
            <a:spLocks noGrp="1" noRot="1" noChangeAspect="1"/>
          </p:cNvSpPr>
          <p:nvPr>
            <p:ph type="sldImg"/>
          </p:nvPr>
        </p:nvSpPr>
        <p:spPr bwMode="auto">
          <a:noFill/>
          <a:ln>
            <a:solidFill>
              <a:srgbClr val="000000"/>
            </a:solidFill>
            <a:miter lim="800000"/>
            <a:headEnd/>
            <a:tailEnd/>
          </a:ln>
        </p:spPr>
      </p:sp>
      <p:sp>
        <p:nvSpPr>
          <p:cNvPr id="76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Blocking will be required at all horizontal edges of BWP's.</a:t>
            </a:r>
          </a:p>
        </p:txBody>
      </p:sp>
      <p:sp>
        <p:nvSpPr>
          <p:cNvPr id="76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3FD5D5-8EFC-4D76-BD9C-3C8DDD75734C}" type="slidenum">
              <a:rPr lang="en-US"/>
              <a:pPr fontAlgn="base">
                <a:spcBef>
                  <a:spcPct val="0"/>
                </a:spcBef>
                <a:spcAft>
                  <a:spcPct val="0"/>
                </a:spcAft>
              </a:pPr>
              <a:t>99</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5" name="Slide Image Placeholder 1"/>
          <p:cNvSpPr>
            <a:spLocks noGrp="1" noRot="1" noChangeAspect="1"/>
          </p:cNvSpPr>
          <p:nvPr>
            <p:ph type="sldImg"/>
          </p:nvPr>
        </p:nvSpPr>
        <p:spPr bwMode="auto">
          <a:noFill/>
          <a:ln>
            <a:solidFill>
              <a:srgbClr val="000000"/>
            </a:solidFill>
            <a:miter lim="800000"/>
            <a:headEnd/>
            <a:tailEnd/>
          </a:ln>
        </p:spPr>
      </p:sp>
      <p:sp>
        <p:nvSpPr>
          <p:cNvPr id="76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Blocking will be required at all horizontal edges of BWP's.</a:t>
            </a:r>
          </a:p>
        </p:txBody>
      </p:sp>
      <p:sp>
        <p:nvSpPr>
          <p:cNvPr id="76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3FD5D5-8EFC-4D76-BD9C-3C8DDD75734C}" type="slidenum">
              <a:rPr lang="en-US"/>
              <a:pPr fontAlgn="base">
                <a:spcBef>
                  <a:spcPct val="0"/>
                </a:spcBef>
                <a:spcAft>
                  <a:spcPct val="0"/>
                </a:spcAft>
              </a:pPr>
              <a:t>100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[Use appropriate seismic maps.  Unneeded slides can be hidden.  To hide a slide, right-click on the slide in the window on the left side of the screen and select Hide.]</a:t>
            </a:r>
          </a:p>
          <a:p>
            <a:pPr>
              <a:spcBef>
                <a:spcPct val="0"/>
              </a:spcBef>
            </a:pPr>
            <a:endParaRPr lang="en-US" dirty="0"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2F8671-2731-47E0-8687-8A2DFD8A7D61}" type="slidenum">
              <a:rPr lang="en-US"/>
              <a:pPr fontAlgn="base">
                <a:spcBef>
                  <a:spcPct val="0"/>
                </a:spcBef>
                <a:spcAft>
                  <a:spcPct val="0"/>
                </a:spcAft>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03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3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848AF9-EDDF-46BA-BF05-C83D53D795C1}" type="slidenum">
              <a:rPr lang="en-US"/>
              <a:pPr fontAlgn="base">
                <a:spcBef>
                  <a:spcPct val="0"/>
                </a:spcBef>
                <a:spcAft>
                  <a:spcPct val="0"/>
                </a:spcAft>
              </a:pPr>
              <a:t>101</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There are eleven (11) different intermittent</a:t>
            </a:r>
            <a:r>
              <a:rPr lang="en-US" baseline="0" dirty="0" smtClean="0">
                <a:latin typeface="Arial" charset="0"/>
                <a:cs typeface="Arial" charset="0"/>
              </a:rPr>
              <a:t> </a:t>
            </a:r>
            <a:r>
              <a:rPr lang="en-US" dirty="0" smtClean="0">
                <a:latin typeface="Arial" charset="0"/>
                <a:cs typeface="Arial" charset="0"/>
              </a:rPr>
              <a:t>bracing methods.  </a:t>
            </a:r>
            <a:endParaRPr lang="en-US" dirty="0" smtClean="0"/>
          </a:p>
        </p:txBody>
      </p:sp>
      <p:sp>
        <p:nvSpPr>
          <p:cNvPr id="305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02EC08-6FA6-472C-B27E-F4A31F2FA07E}" type="slidenum">
              <a:rPr lang="en-US"/>
              <a:pPr fontAlgn="base">
                <a:spcBef>
                  <a:spcPct val="0"/>
                </a:spcBef>
                <a:spcAft>
                  <a:spcPct val="0"/>
                </a:spcAft>
              </a:pPr>
              <a:t>102</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p:cNvSpPr>
          <p:nvPr>
            <p:ph type="sldImg"/>
          </p:nvPr>
        </p:nvSpPr>
        <p:spPr bwMode="auto">
          <a:noFill/>
          <a:ln>
            <a:solidFill>
              <a:srgbClr val="000000"/>
            </a:solidFill>
            <a:miter lim="800000"/>
            <a:headEnd/>
            <a:tailEnd/>
          </a:ln>
        </p:spPr>
      </p:sp>
      <p:sp>
        <p:nvSpPr>
          <p:cNvPr id="307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Method LIB is a diagonal brace that is required to extend from the bottom plate to the top plate.  The code defines the rectangular area surrounding</a:t>
            </a:r>
            <a:r>
              <a:rPr lang="en-US" baseline="0" dirty="0" smtClean="0">
                <a:latin typeface="Times New Roman" pitchFamily="18" charset="0"/>
              </a:rPr>
              <a:t> the brace</a:t>
            </a:r>
            <a:r>
              <a:rPr lang="en-US" dirty="0" smtClean="0">
                <a:latin typeface="Times New Roman" pitchFamily="18" charset="0"/>
              </a:rPr>
              <a:t> as a BWP.  The length of this type of BWP depends on the height of the wall and the angle of the brace.  Code states that the angle is to be 45 to 60 degrees from horizontal.  The diagonal member can be 1x4 lumber or an approved metal strap.</a:t>
            </a:r>
          </a:p>
          <a:p>
            <a:pPr>
              <a:spcBef>
                <a:spcPct val="0"/>
              </a:spcBef>
            </a:pPr>
            <a:endParaRPr lang="en-US" dirty="0" smtClean="0">
              <a:latin typeface="Times New Roman" pitchFamily="18" charset="0"/>
            </a:endParaRPr>
          </a:p>
        </p:txBody>
      </p:sp>
      <p:sp>
        <p:nvSpPr>
          <p:cNvPr id="307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080035-353B-4858-90DF-12F64F141AFD}" type="slidenum">
              <a:rPr lang="en-US"/>
              <a:pPr fontAlgn="base">
                <a:spcBef>
                  <a:spcPct val="0"/>
                </a:spcBef>
                <a:spcAft>
                  <a:spcPct val="0"/>
                </a:spcAft>
              </a:pPr>
              <a:t>103</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bwMode="auto">
          <a:noFill/>
          <a:ln>
            <a:solidFill>
              <a:srgbClr val="000000"/>
            </a:solidFill>
            <a:miter lim="800000"/>
            <a:headEnd/>
            <a:tailEnd/>
          </a:ln>
        </p:spPr>
      </p:sp>
      <p:sp>
        <p:nvSpPr>
          <p:cNvPr id="309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Here’s an example of Method LIB bracing.  Code specifies that the diagonal brace must be installed at a 45 to 60 degree angle, and it must be continuous from the bottom plate to the top plate.</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[Can a window be located either above or below the diagonal member?]	</a:t>
            </a:r>
          </a:p>
          <a:p>
            <a:pPr>
              <a:spcBef>
                <a:spcPct val="0"/>
              </a:spcBef>
            </a:pPr>
            <a:r>
              <a:rPr lang="en-US" dirty="0" smtClean="0">
                <a:latin typeface="Times New Roman" pitchFamily="18" charset="0"/>
              </a:rPr>
              <a:t>No</a:t>
            </a:r>
            <a:r>
              <a:rPr lang="en-US" baseline="0" dirty="0" smtClean="0">
                <a:latin typeface="Times New Roman" pitchFamily="18" charset="0"/>
              </a:rPr>
              <a:t> – no openings may exist in the rectangle circumscribing the let-in brace.</a:t>
            </a:r>
            <a:endParaRPr lang="en-US" dirty="0" smtClean="0">
              <a:latin typeface="Times New Roman" pitchFamily="18" charset="0"/>
            </a:endParaRPr>
          </a:p>
          <a:p>
            <a:pPr>
              <a:spcBef>
                <a:spcPct val="0"/>
              </a:spcBef>
            </a:pPr>
            <a:endParaRPr lang="en-US" dirty="0" smtClean="0"/>
          </a:p>
        </p:txBody>
      </p:sp>
      <p:sp>
        <p:nvSpPr>
          <p:cNvPr id="309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04B4C9-7CAF-4456-AB92-2602C4C23EE8}" type="slidenum">
              <a:rPr lang="en-US"/>
              <a:pPr fontAlgn="base">
                <a:spcBef>
                  <a:spcPct val="0"/>
                </a:spcBef>
                <a:spcAft>
                  <a:spcPct val="0"/>
                </a:spcAft>
              </a:pPr>
              <a:t>104</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bwMode="auto">
          <a:noFill/>
          <a:ln>
            <a:solidFill>
              <a:srgbClr val="000000"/>
            </a:solidFill>
            <a:miter lim="800000"/>
            <a:headEnd/>
            <a:tailEnd/>
          </a:ln>
        </p:spPr>
      </p:sp>
      <p:sp>
        <p:nvSpPr>
          <p:cNvPr id="311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Since a diagonal brace is required to be continuous from the bottom plate to the top plate, in cannot be installed as shown here. </a:t>
            </a:r>
          </a:p>
          <a:p>
            <a:pPr>
              <a:spcBef>
                <a:spcPct val="0"/>
              </a:spcBef>
            </a:pPr>
            <a:r>
              <a:rPr lang="en-US" dirty="0" smtClean="0">
                <a:latin typeface="Times New Roman" pitchFamily="18" charset="0"/>
              </a:rPr>
              <a:t>[-&gt;]</a:t>
            </a:r>
          </a:p>
          <a:p>
            <a:pPr>
              <a:spcBef>
                <a:spcPct val="0"/>
              </a:spcBef>
            </a:pPr>
            <a:r>
              <a:rPr lang="en-US" dirty="0" smtClean="0"/>
              <a:t>This type of installation results in a discontinuity.</a:t>
            </a:r>
          </a:p>
        </p:txBody>
      </p:sp>
      <p:sp>
        <p:nvSpPr>
          <p:cNvPr id="311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457BD-508C-4342-84BD-68E1B67ACF4D}" type="slidenum">
              <a:rPr lang="en-US"/>
              <a:pPr fontAlgn="base">
                <a:spcBef>
                  <a:spcPct val="0"/>
                </a:spcBef>
                <a:spcAft>
                  <a:spcPct val="0"/>
                </a:spcAft>
              </a:pPr>
              <a:t>105</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p:cNvSpPr>
          <p:nvPr>
            <p:ph type="sldImg"/>
          </p:nvPr>
        </p:nvSpPr>
        <p:spPr bwMode="auto">
          <a:noFill/>
          <a:ln>
            <a:solidFill>
              <a:srgbClr val="000000"/>
            </a:solidFill>
            <a:miter lim="800000"/>
            <a:headEnd/>
            <a:tailEnd/>
          </a:ln>
        </p:spPr>
      </p:sp>
      <p:sp>
        <p:nvSpPr>
          <p:cNvPr id="313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 to text in slide.]</a:t>
            </a:r>
          </a:p>
        </p:txBody>
      </p:sp>
      <p:sp>
        <p:nvSpPr>
          <p:cNvPr id="313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9636B4-2D36-4D92-8D05-5182B3313F9E}" type="slidenum">
              <a:rPr lang="en-US"/>
              <a:pPr fontAlgn="base">
                <a:spcBef>
                  <a:spcPct val="0"/>
                </a:spcBef>
                <a:spcAft>
                  <a:spcPct val="0"/>
                </a:spcAft>
              </a:pPr>
              <a:t>106</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Slide Image Placeholder 1"/>
          <p:cNvSpPr>
            <a:spLocks noGrp="1" noRot="1" noChangeAspect="1"/>
          </p:cNvSpPr>
          <p:nvPr>
            <p:ph type="sldImg"/>
          </p:nvPr>
        </p:nvSpPr>
        <p:spPr bwMode="auto">
          <a:noFill/>
          <a:ln>
            <a:solidFill>
              <a:srgbClr val="000000"/>
            </a:solidFill>
            <a:miter lim="800000"/>
            <a:headEnd/>
            <a:tailEnd/>
          </a:ln>
        </p:spPr>
      </p:sp>
      <p:sp>
        <p:nvSpPr>
          <p:cNvPr id="317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Method WSP is a wood structural panel that is 48" wide.  Section R604 gives the definition of a wood structural panel.  It's plywood or OSB conforming to US Department of Commerce Standards PS1 or PS2.</a:t>
            </a:r>
          </a:p>
        </p:txBody>
      </p:sp>
      <p:sp>
        <p:nvSpPr>
          <p:cNvPr id="317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A48EDE-BE7C-48CD-8428-DA412F7BB416}" type="slidenum">
              <a:rPr lang="en-US"/>
              <a:pPr fontAlgn="base">
                <a:spcBef>
                  <a:spcPct val="0"/>
                </a:spcBef>
                <a:spcAft>
                  <a:spcPct val="0"/>
                </a:spcAft>
              </a:pPr>
              <a:t>107</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Image Placeholder 1"/>
          <p:cNvSpPr>
            <a:spLocks noGrp="1" noRot="1" noChangeAspect="1"/>
          </p:cNvSpPr>
          <p:nvPr>
            <p:ph type="sldImg"/>
          </p:nvPr>
        </p:nvSpPr>
        <p:spPr bwMode="auto">
          <a:noFill/>
          <a:ln>
            <a:solidFill>
              <a:srgbClr val="000000"/>
            </a:solidFill>
            <a:miter lim="800000"/>
            <a:headEnd/>
            <a:tailEnd/>
          </a:ln>
        </p:spPr>
      </p:sp>
      <p:sp>
        <p:nvSpPr>
          <p:cNvPr id="319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Here's an example of Method WSP – Wood Structural Panel.  The panels are required to be 48" in length.</a:t>
            </a:r>
          </a:p>
        </p:txBody>
      </p:sp>
      <p:sp>
        <p:nvSpPr>
          <p:cNvPr id="319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D3FBFF-8F71-467E-B54D-71563A5639A7}" type="slidenum">
              <a:rPr lang="en-US"/>
              <a:pPr fontAlgn="base">
                <a:spcBef>
                  <a:spcPct val="0"/>
                </a:spcBef>
                <a:spcAft>
                  <a:spcPct val="0"/>
                </a:spcAft>
              </a:pPr>
              <a:t>108</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Slide Image Placeholder 1"/>
          <p:cNvSpPr>
            <a:spLocks noGrp="1" noRot="1" noChangeAspect="1"/>
          </p:cNvSpPr>
          <p:nvPr>
            <p:ph type="sldImg"/>
          </p:nvPr>
        </p:nvSpPr>
        <p:spPr bwMode="auto">
          <a:noFill/>
          <a:ln>
            <a:solidFill>
              <a:srgbClr val="000000"/>
            </a:solidFill>
            <a:miter lim="800000"/>
            <a:headEnd/>
            <a:tailEnd/>
          </a:ln>
        </p:spPr>
      </p:sp>
      <p:sp>
        <p:nvSpPr>
          <p:cNvPr id="321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Method SFB is </a:t>
            </a:r>
            <a:r>
              <a:rPr lang="en-US" sz="1200" b="0" dirty="0" smtClean="0">
                <a:solidFill>
                  <a:schemeClr val="bg1"/>
                </a:solidFill>
                <a:latin typeface="Arial" pitchFamily="34" charset="0"/>
                <a:cs typeface="Arial" pitchFamily="34" charset="0"/>
              </a:rPr>
              <a:t>Structural Fiberboard Sheathing</a:t>
            </a:r>
            <a:r>
              <a:rPr lang="en-US" dirty="0" smtClean="0">
                <a:latin typeface="Times New Roman" pitchFamily="18" charset="0"/>
              </a:rPr>
              <a:t>.  Code states that the minimum thickness is 1/2" and it must be installed on studs spaced not greater than 16 inches.</a:t>
            </a:r>
          </a:p>
          <a:p>
            <a:pPr>
              <a:spcBef>
                <a:spcPct val="0"/>
              </a:spcBef>
            </a:pPr>
            <a:endParaRPr lang="en-US" dirty="0" smtClean="0"/>
          </a:p>
        </p:txBody>
      </p:sp>
      <p:sp>
        <p:nvSpPr>
          <p:cNvPr id="321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D47AEC-0EF6-4EAD-BADE-03DEF6D7CE48}" type="slidenum">
              <a:rPr lang="en-US"/>
              <a:pPr fontAlgn="base">
                <a:spcBef>
                  <a:spcPct val="0"/>
                </a:spcBef>
                <a:spcAft>
                  <a:spcPct val="0"/>
                </a:spcAft>
              </a:pPr>
              <a:t>109</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Slide Image Placeholder 1"/>
          <p:cNvSpPr>
            <a:spLocks noGrp="1" noRot="1" noChangeAspect="1"/>
          </p:cNvSpPr>
          <p:nvPr>
            <p:ph type="sldImg"/>
          </p:nvPr>
        </p:nvSpPr>
        <p:spPr bwMode="auto">
          <a:noFill/>
          <a:ln>
            <a:solidFill>
              <a:srgbClr val="000000"/>
            </a:solidFill>
            <a:miter lim="800000"/>
            <a:headEnd/>
            <a:tailEnd/>
          </a:ln>
        </p:spPr>
      </p:sp>
      <p:sp>
        <p:nvSpPr>
          <p:cNvPr id="325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imes New Roman" pitchFamily="18" charset="0"/>
              </a:rPr>
              <a:t>When gypsum is installed on one side of the wall, the minimum BWP length is 96 inches.  If gypsum is installed on both sides of the wall, the minimum BWP length is 48 inches.  The minimum thickness is 1/2" and the maximum stud spacing is 24 inches.</a:t>
            </a:r>
          </a:p>
        </p:txBody>
      </p:sp>
      <p:sp>
        <p:nvSpPr>
          <p:cNvPr id="325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3DE03D-BF63-4C14-B75A-9DA0E2DACF45}" type="slidenum">
              <a:rPr lang="en-US"/>
              <a:pPr fontAlgn="base">
                <a:spcBef>
                  <a:spcPct val="0"/>
                </a:spcBef>
                <a:spcAft>
                  <a:spcPct val="0"/>
                </a:spcAft>
              </a:pPr>
              <a:t>110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Centered Text Slide">
    <p:spTree>
      <p:nvGrpSpPr>
        <p:cNvPr id="1" name=""/>
        <p:cNvGrpSpPr/>
        <p:nvPr/>
      </p:nvGrpSpPr>
      <p:grpSpPr>
        <a:xfrm>
          <a:off x="0" y="0"/>
          <a:ext cx="0" cy="0"/>
          <a:chOff x="0" y="0"/>
          <a:chExt cx="0" cy="0"/>
        </a:xfrm>
      </p:grpSpPr>
      <p:sp>
        <p:nvSpPr>
          <p:cNvPr id="4" name="Rectangle 6"/>
          <p:cNvSpPr/>
          <p:nvPr userDrawn="1"/>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userDrawn="1"/>
        </p:nvSpPr>
        <p:spPr>
          <a:xfrm>
            <a:off x="225425" y="225425"/>
            <a:ext cx="8686800" cy="1322388"/>
          </a:xfrm>
          <a:prstGeom prst="rect">
            <a:avLst/>
          </a:prstGeom>
          <a:solidFill>
            <a:srgbClr val="EAE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descr="APA_LogoBrown3.png"/>
          <p:cNvPicPr>
            <a:picLocks noChangeAspect="1"/>
          </p:cNvPicPr>
          <p:nvPr userDrawn="1"/>
        </p:nvPicPr>
        <p:blipFill>
          <a:blip r:embed="rId2" cstate="email"/>
          <a:srcRect/>
          <a:stretch>
            <a:fillRect/>
          </a:stretch>
        </p:blipFill>
        <p:spPr bwMode="auto">
          <a:xfrm>
            <a:off x="8212138" y="6197600"/>
            <a:ext cx="595312" cy="330200"/>
          </a:xfrm>
          <a:prstGeom prst="rect">
            <a:avLst/>
          </a:prstGeom>
          <a:noFill/>
          <a:ln w="9525">
            <a:noFill/>
            <a:miter lim="800000"/>
            <a:headEnd/>
            <a:tailEnd/>
          </a:ln>
        </p:spPr>
      </p:pic>
      <p:sp>
        <p:nvSpPr>
          <p:cNvPr id="2" name="Title 1"/>
          <p:cNvSpPr>
            <a:spLocks noGrp="1"/>
          </p:cNvSpPr>
          <p:nvPr>
            <p:ph type="title"/>
          </p:nvPr>
        </p:nvSpPr>
        <p:spPr>
          <a:xfrm>
            <a:off x="225425" y="363557"/>
            <a:ext cx="8686799" cy="1184257"/>
          </a:xfrm>
          <a:prstGeom prst="rect">
            <a:avLst/>
          </a:prstGeom>
        </p:spPr>
        <p:txBody>
          <a:bodyPr anchor="ctr">
            <a:normAutofit/>
          </a:bodyPr>
          <a:lstStyle>
            <a:lvl1pPr>
              <a:lnSpc>
                <a:spcPts val="4200"/>
              </a:lnSpc>
              <a:defRPr sz="4000" spc="-150">
                <a:latin typeface="IowanOldSt BT"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79588"/>
            <a:ext cx="8231188" cy="4346574"/>
          </a:xfrm>
          <a:prstGeom prst="rect">
            <a:avLst/>
          </a:prstGeom>
        </p:spPr>
        <p:txBody>
          <a:bodyPr/>
          <a:lstStyle>
            <a:lvl1pPr marL="201168" indent="-201168" algn="ctr">
              <a:buClr>
                <a:schemeClr val="accent2">
                  <a:lumMod val="75000"/>
                </a:schemeClr>
              </a:buClr>
              <a:buFontTx/>
              <a:buNone/>
              <a:defRPr sz="2800" b="1">
                <a:solidFill>
                  <a:srgbClr val="953735"/>
                </a:solidFill>
                <a:latin typeface="Arial" pitchFamily="34" charset="0"/>
                <a:cs typeface="Arial" pitchFamily="34" charset="0"/>
              </a:defRPr>
            </a:lvl1pPr>
            <a:lvl2pPr marL="182880" marR="0" indent="-182880" algn="l" defTabSz="914400" rtl="0" eaLnBrk="1" fontAlgn="auto" latinLnBrk="0" hangingPunct="1">
              <a:lnSpc>
                <a:spcPct val="100000"/>
              </a:lnSpc>
              <a:spcBef>
                <a:spcPct val="20000"/>
              </a:spcBef>
              <a:spcAft>
                <a:spcPts val="0"/>
              </a:spcAft>
              <a:buClr>
                <a:srgbClr val="953735"/>
              </a:buClr>
              <a:buSzTx/>
              <a:buFont typeface="Wingdings" pitchFamily="2" charset="2"/>
              <a:buChar char="§"/>
              <a:tabLst/>
              <a:defRPr sz="2200" b="1">
                <a:solidFill>
                  <a:srgbClr val="376092"/>
                </a:solidFill>
                <a:latin typeface="Arial" pitchFamily="34" charset="0"/>
                <a:cs typeface="Arial" pitchFamily="34" charset="0"/>
              </a:defRPr>
            </a:lvl2pPr>
            <a:lvl3pPr marL="365760" indent="182880" algn="l">
              <a:buClr>
                <a:srgbClr val="4F6228"/>
              </a:buClr>
              <a:buFont typeface="Wingdings" pitchFamily="2" charset="2"/>
              <a:buChar char="§"/>
              <a:defRPr sz="1800" b="1">
                <a:solidFill>
                  <a:srgbClr val="4F6228"/>
                </a:solidFill>
                <a:latin typeface="Arial" pitchFamily="34" charset="0"/>
                <a:cs typeface="Arial" pitchFamily="34" charset="0"/>
              </a:defRPr>
            </a:lvl3pPr>
            <a:lvl4pPr marL="640080" indent="182880" algn="l">
              <a:buFont typeface="Wingdings" pitchFamily="2" charset="2"/>
              <a:buChar char="§"/>
              <a:defRPr sz="1600" b="1">
                <a:solidFill>
                  <a:srgbClr val="953735"/>
                </a:solidFill>
                <a:latin typeface="Arial" pitchFamily="34" charset="0"/>
                <a:cs typeface="Arial" pitchFamily="34" charset="0"/>
              </a:defRPr>
            </a:lvl4pPr>
            <a:lvl5pPr>
              <a:defRPr b="1">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7" name="Picture 6" descr="new official logo trans background copy"/>
          <p:cNvPicPr/>
          <p:nvPr userDrawn="1"/>
        </p:nvPicPr>
        <p:blipFill>
          <a:blip r:embed="rId3" cstate="email"/>
          <a:srcRect/>
          <a:stretch>
            <a:fillRect/>
          </a:stretch>
        </p:blipFill>
        <p:spPr bwMode="auto">
          <a:xfrm>
            <a:off x="7531101" y="5999162"/>
            <a:ext cx="428625" cy="63436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5425" y="363557"/>
            <a:ext cx="8686799" cy="1184257"/>
          </a:xfrm>
          <a:prstGeom prst="rect">
            <a:avLst/>
          </a:prstGeom>
        </p:spPr>
        <p:txBody>
          <a:bodyPr anchor="ctr">
            <a:normAutofit/>
          </a:bodyPr>
          <a:lstStyle>
            <a:lvl1pPr>
              <a:lnSpc>
                <a:spcPts val="4200"/>
              </a:lnSpc>
              <a:defRPr lang="en-US" sz="4000" kern="1200" spc="-150" noProof="0" dirty="0">
                <a:solidFill>
                  <a:schemeClr val="tx1"/>
                </a:solidFill>
                <a:latin typeface="IowanOldSt BT" pitchFamily="18" charset="0"/>
                <a:ea typeface="+mj-ea"/>
                <a:cs typeface="+mj-cs"/>
              </a:defRPr>
            </a:lvl1pPr>
          </a:lstStyle>
          <a:p>
            <a:pPr lvl="0"/>
            <a:r>
              <a:rPr lang="en-US" dirty="0" smtClean="0"/>
              <a:t>Click to edit Master title style</a:t>
            </a:r>
            <a:endParaRPr lang="en-US" dirty="0"/>
          </a:p>
        </p:txBody>
      </p:sp>
      <p:pic>
        <p:nvPicPr>
          <p:cNvPr id="4" name="Picture 3" descr="new official logo trans background copy"/>
          <p:cNvPicPr/>
          <p:nvPr userDrawn="1"/>
        </p:nvPicPr>
        <p:blipFill>
          <a:blip r:embed="rId2" cstate="email"/>
          <a:srcRect/>
          <a:stretch>
            <a:fillRect/>
          </a:stretch>
        </p:blipFill>
        <p:spPr bwMode="auto">
          <a:xfrm>
            <a:off x="7531101" y="5999162"/>
            <a:ext cx="428625" cy="634365"/>
          </a:xfrm>
          <a:prstGeom prst="rect">
            <a:avLst/>
          </a:prstGeom>
          <a:noFill/>
          <a:ln w="9525">
            <a:noFill/>
            <a:miter lim="800000"/>
            <a:headEnd/>
            <a:tailEnd/>
          </a:ln>
        </p:spPr>
      </p:pic>
    </p:spTree>
  </p:cSld>
  <p:clrMapOvr>
    <a:masterClrMapping/>
  </p:clrMapOvr>
  <p:transition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7813" y="2495550"/>
            <a:ext cx="4217987" cy="4057650"/>
          </a:xfrm>
          <a:prstGeom prst="rect">
            <a:avLst/>
          </a:prstGeom>
        </p:spPr>
        <p:txBody>
          <a:bodyPr/>
          <a:lstStyle>
            <a:lvl1pPr>
              <a:defRPr sz="2800" b="1">
                <a:solidFill>
                  <a:schemeClr val="accent2">
                    <a:lumMod val="75000"/>
                  </a:schemeClr>
                </a:solidFill>
                <a:latin typeface="Arial" pitchFamily="34" charset="0"/>
                <a:cs typeface="Arial" pitchFamily="34" charset="0"/>
              </a:defRPr>
            </a:lvl1pPr>
            <a:lvl2pPr>
              <a:defRPr sz="2400" b="1">
                <a:solidFill>
                  <a:srgbClr val="376092"/>
                </a:solidFill>
                <a:latin typeface="Arial" pitchFamily="34" charset="0"/>
                <a:cs typeface="Arial" pitchFamily="34" charset="0"/>
              </a:defRPr>
            </a:lvl2pPr>
            <a:lvl3pPr>
              <a:defRPr sz="2000" b="1">
                <a:solidFill>
                  <a:schemeClr val="accent3">
                    <a:lumMod val="50000"/>
                  </a:schemeClr>
                </a:solidFill>
                <a:latin typeface="Arial" pitchFamily="34" charset="0"/>
                <a:cs typeface="Arial" pitchFamily="34" charset="0"/>
              </a:defRPr>
            </a:lvl3pPr>
            <a:lvl4pPr>
              <a:defRPr sz="1800" b="1">
                <a:latin typeface="Arial" pitchFamily="34" charset="0"/>
                <a:cs typeface="Arial" pitchFamily="34" charset="0"/>
              </a:defRPr>
            </a:lvl4pPr>
            <a:lvl5pPr>
              <a:defRPr sz="18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95550"/>
            <a:ext cx="4217988" cy="4057650"/>
          </a:xfrm>
          <a:prstGeom prst="rect">
            <a:avLst/>
          </a:prstGeom>
        </p:spPr>
        <p:txBody>
          <a:bodyPr/>
          <a:lstStyle>
            <a:lvl1pPr>
              <a:defRPr sz="2800" b="1">
                <a:solidFill>
                  <a:schemeClr val="accent2">
                    <a:lumMod val="75000"/>
                  </a:schemeClr>
                </a:solidFill>
                <a:latin typeface="Arial" pitchFamily="34" charset="0"/>
                <a:cs typeface="Arial" pitchFamily="34" charset="0"/>
              </a:defRPr>
            </a:lvl1pPr>
            <a:lvl2pPr>
              <a:defRPr sz="2400" b="1">
                <a:solidFill>
                  <a:srgbClr val="376092"/>
                </a:solidFill>
                <a:latin typeface="Arial" pitchFamily="34" charset="0"/>
                <a:cs typeface="Arial" pitchFamily="34" charset="0"/>
              </a:defRPr>
            </a:lvl2pPr>
            <a:lvl3pPr>
              <a:defRPr sz="2000" b="1">
                <a:solidFill>
                  <a:schemeClr val="accent3">
                    <a:lumMod val="50000"/>
                  </a:schemeClr>
                </a:solidFill>
                <a:latin typeface="Arial" pitchFamily="34" charset="0"/>
                <a:cs typeface="Arial" pitchFamily="34" charset="0"/>
              </a:defRPr>
            </a:lvl3pPr>
            <a:lvl4pPr>
              <a:defRPr sz="1800" b="1">
                <a:latin typeface="Arial" pitchFamily="34" charset="0"/>
                <a:cs typeface="Arial" pitchFamily="34" charset="0"/>
              </a:defRPr>
            </a:lvl4pPr>
            <a:lvl5pPr>
              <a:defRPr sz="18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225425" y="363557"/>
            <a:ext cx="8686799" cy="1184257"/>
          </a:xfrm>
          <a:prstGeom prst="rect">
            <a:avLst/>
          </a:prstGeom>
        </p:spPr>
        <p:txBody>
          <a:bodyPr anchor="ctr">
            <a:normAutofit/>
          </a:bodyPr>
          <a:lstStyle>
            <a:lvl1pPr>
              <a:lnSpc>
                <a:spcPts val="4200"/>
              </a:lnSpc>
              <a:defRPr lang="en-US" sz="4000" kern="1200" spc="-150" noProof="0" dirty="0">
                <a:solidFill>
                  <a:schemeClr val="tx1"/>
                </a:solidFill>
                <a:latin typeface="IowanOldSt BT" pitchFamily="18" charset="0"/>
                <a:ea typeface="+mj-ea"/>
                <a:cs typeface="+mj-cs"/>
              </a:defRPr>
            </a:lvl1pPr>
          </a:lstStyle>
          <a:p>
            <a:pPr lvl="0"/>
            <a:r>
              <a:rPr lang="en-US" dirty="0" smtClean="0"/>
              <a:t>Click to edit Master title style</a:t>
            </a:r>
            <a:endParaRPr lang="en-US" dirty="0"/>
          </a:p>
        </p:txBody>
      </p:sp>
      <p:pic>
        <p:nvPicPr>
          <p:cNvPr id="6" name="Picture 5" descr="new official logo trans background copy"/>
          <p:cNvPicPr/>
          <p:nvPr userDrawn="1"/>
        </p:nvPicPr>
        <p:blipFill>
          <a:blip r:embed="rId2" cstate="email"/>
          <a:srcRect/>
          <a:stretch>
            <a:fillRect/>
          </a:stretch>
        </p:blipFill>
        <p:spPr bwMode="auto">
          <a:xfrm>
            <a:off x="7531101" y="5999162"/>
            <a:ext cx="428625" cy="634365"/>
          </a:xfrm>
          <a:prstGeom prst="rect">
            <a:avLst/>
          </a:prstGeom>
          <a:noFill/>
          <a:ln w="9525">
            <a:noFill/>
            <a:miter lim="800000"/>
            <a:headEnd/>
            <a:tailEnd/>
          </a:ln>
        </p:spPr>
      </p:pic>
    </p:spTree>
  </p:cSld>
  <p:clrMapOvr>
    <a:masterClrMapping/>
  </p:clrMapOvr>
  <p:transition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Bullet Slide">
    <p:spTree>
      <p:nvGrpSpPr>
        <p:cNvPr id="1" name=""/>
        <p:cNvGrpSpPr/>
        <p:nvPr/>
      </p:nvGrpSpPr>
      <p:grpSpPr>
        <a:xfrm>
          <a:off x="0" y="0"/>
          <a:ext cx="0" cy="0"/>
          <a:chOff x="0" y="0"/>
          <a:chExt cx="0" cy="0"/>
        </a:xfrm>
      </p:grpSpPr>
      <p:sp>
        <p:nvSpPr>
          <p:cNvPr id="4" name="Rectangle 6"/>
          <p:cNvSpPr/>
          <p:nvPr userDrawn="1"/>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userDrawn="1"/>
        </p:nvSpPr>
        <p:spPr>
          <a:xfrm>
            <a:off x="225425" y="225425"/>
            <a:ext cx="8686800" cy="1322388"/>
          </a:xfrm>
          <a:prstGeom prst="rect">
            <a:avLst/>
          </a:prstGeom>
          <a:solidFill>
            <a:srgbClr val="EAE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descr="APA_LogoBrown3.png"/>
          <p:cNvPicPr>
            <a:picLocks noChangeAspect="1"/>
          </p:cNvPicPr>
          <p:nvPr userDrawn="1"/>
        </p:nvPicPr>
        <p:blipFill>
          <a:blip r:embed="rId2" cstate="email"/>
          <a:srcRect/>
          <a:stretch>
            <a:fillRect/>
          </a:stretch>
        </p:blipFill>
        <p:spPr bwMode="auto">
          <a:xfrm>
            <a:off x="8212138" y="6197600"/>
            <a:ext cx="595312" cy="330200"/>
          </a:xfrm>
          <a:prstGeom prst="rect">
            <a:avLst/>
          </a:prstGeom>
          <a:noFill/>
          <a:ln w="9525">
            <a:noFill/>
            <a:miter lim="800000"/>
            <a:headEnd/>
            <a:tailEnd/>
          </a:ln>
        </p:spPr>
      </p:pic>
      <p:sp>
        <p:nvSpPr>
          <p:cNvPr id="2" name="Title 1"/>
          <p:cNvSpPr>
            <a:spLocks noGrp="1"/>
          </p:cNvSpPr>
          <p:nvPr>
            <p:ph type="title"/>
          </p:nvPr>
        </p:nvSpPr>
        <p:spPr>
          <a:xfrm>
            <a:off x="225425" y="363557"/>
            <a:ext cx="8686799" cy="1184257"/>
          </a:xfrm>
          <a:prstGeom prst="rect">
            <a:avLst/>
          </a:prstGeom>
        </p:spPr>
        <p:txBody>
          <a:bodyPr anchor="ctr">
            <a:normAutofit/>
          </a:bodyPr>
          <a:lstStyle>
            <a:lvl1pPr algn="ctr" defTabSz="914400" rtl="0" eaLnBrk="1" latinLnBrk="0" hangingPunct="1">
              <a:lnSpc>
                <a:spcPts val="4200"/>
              </a:lnSpc>
              <a:spcBef>
                <a:spcPct val="0"/>
              </a:spcBef>
              <a:buNone/>
              <a:defRPr lang="en-US" sz="4000" kern="1200" spc="-150" dirty="0">
                <a:solidFill>
                  <a:schemeClr val="tx1"/>
                </a:solidFill>
                <a:latin typeface="IowanOldSt BT" pitchFamily="18"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79588"/>
            <a:ext cx="8229600" cy="4346574"/>
          </a:xfrm>
          <a:prstGeom prst="rect">
            <a:avLst/>
          </a:prstGeom>
        </p:spPr>
        <p:txBody>
          <a:bodyPr/>
          <a:lstStyle>
            <a:lvl1pPr marL="201168" indent="-201168">
              <a:buClr>
                <a:schemeClr val="accent2">
                  <a:lumMod val="75000"/>
                </a:schemeClr>
              </a:buClr>
              <a:buFont typeface="Wingdings" pitchFamily="2" charset="2"/>
              <a:buChar char="§"/>
              <a:defRPr sz="2200" b="1">
                <a:solidFill>
                  <a:schemeClr val="accent1">
                    <a:lumMod val="75000"/>
                  </a:schemeClr>
                </a:solidFill>
                <a:latin typeface="Arial" pitchFamily="34" charset="0"/>
                <a:cs typeface="Arial" pitchFamily="34" charset="0"/>
              </a:defRPr>
            </a:lvl1pPr>
            <a:lvl2pPr marL="457200" indent="-192024">
              <a:buFont typeface="Wingdings" pitchFamily="2" charset="2"/>
              <a:buChar char="§"/>
              <a:defRPr sz="1800" b="1">
                <a:solidFill>
                  <a:schemeClr val="accent3">
                    <a:lumMod val="50000"/>
                  </a:schemeClr>
                </a:solidFill>
                <a:latin typeface="Arial" pitchFamily="34" charset="0"/>
                <a:cs typeface="Arial" pitchFamily="34" charset="0"/>
              </a:defRPr>
            </a:lvl2pPr>
            <a:lvl3pPr marL="640080" indent="-137160">
              <a:buFont typeface="Wingdings" pitchFamily="2" charset="2"/>
              <a:buChar char="§"/>
              <a:defRPr sz="1600" b="1">
                <a:solidFill>
                  <a:schemeClr val="accent2">
                    <a:lumMod val="75000"/>
                  </a:schemeClr>
                </a:solidFill>
                <a:latin typeface="Arial" pitchFamily="34" charset="0"/>
                <a:cs typeface="Arial" pitchFamily="34" charset="0"/>
              </a:defRPr>
            </a:lvl3pPr>
            <a:lvl4pPr>
              <a:defRPr b="1">
                <a:latin typeface="Arial" pitchFamily="34" charset="0"/>
                <a:cs typeface="Arial" pitchFamily="34" charset="0"/>
              </a:defRPr>
            </a:lvl4pPr>
            <a:lvl5pPr>
              <a:defRPr b="1">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descr="new official logo trans background copy"/>
          <p:cNvPicPr/>
          <p:nvPr userDrawn="1"/>
        </p:nvPicPr>
        <p:blipFill>
          <a:blip r:embed="rId3" cstate="email"/>
          <a:srcRect/>
          <a:stretch>
            <a:fillRect/>
          </a:stretch>
        </p:blipFill>
        <p:spPr bwMode="auto">
          <a:xfrm>
            <a:off x="7531101" y="5999162"/>
            <a:ext cx="428625" cy="63436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stion Slide">
    <p:spTree>
      <p:nvGrpSpPr>
        <p:cNvPr id="1" name=""/>
        <p:cNvGrpSpPr/>
        <p:nvPr/>
      </p:nvGrpSpPr>
      <p:grpSpPr>
        <a:xfrm>
          <a:off x="0" y="0"/>
          <a:ext cx="0" cy="0"/>
          <a:chOff x="0" y="0"/>
          <a:chExt cx="0" cy="0"/>
        </a:xfrm>
      </p:grpSpPr>
      <p:sp>
        <p:nvSpPr>
          <p:cNvPr id="5" name="Rectangle 6"/>
          <p:cNvSpPr/>
          <p:nvPr userDrawn="1"/>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7"/>
          <p:cNvSpPr/>
          <p:nvPr userDrawn="1"/>
        </p:nvSpPr>
        <p:spPr>
          <a:xfrm>
            <a:off x="225425" y="225425"/>
            <a:ext cx="8686800" cy="1322388"/>
          </a:xfrm>
          <a:prstGeom prst="rect">
            <a:avLst/>
          </a:prstGeom>
          <a:solidFill>
            <a:srgbClr val="EAE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descr="APA_LogoBrown3.png"/>
          <p:cNvPicPr>
            <a:picLocks noChangeAspect="1"/>
          </p:cNvPicPr>
          <p:nvPr userDrawn="1"/>
        </p:nvPicPr>
        <p:blipFill>
          <a:blip r:embed="rId2" cstate="email"/>
          <a:srcRect/>
          <a:stretch>
            <a:fillRect/>
          </a:stretch>
        </p:blipFill>
        <p:spPr bwMode="auto">
          <a:xfrm>
            <a:off x="8212138" y="6197600"/>
            <a:ext cx="595312" cy="330200"/>
          </a:xfrm>
          <a:prstGeom prst="rect">
            <a:avLst/>
          </a:prstGeom>
          <a:noFill/>
          <a:ln w="9525">
            <a:noFill/>
            <a:miter lim="800000"/>
            <a:headEnd/>
            <a:tailEnd/>
          </a:ln>
        </p:spPr>
      </p:pic>
      <p:sp>
        <p:nvSpPr>
          <p:cNvPr id="2" name="Title 1"/>
          <p:cNvSpPr>
            <a:spLocks noGrp="1"/>
          </p:cNvSpPr>
          <p:nvPr>
            <p:ph type="title"/>
          </p:nvPr>
        </p:nvSpPr>
        <p:spPr>
          <a:xfrm>
            <a:off x="225425" y="363557"/>
            <a:ext cx="8686799" cy="1184257"/>
          </a:xfrm>
          <a:prstGeom prst="rect">
            <a:avLst/>
          </a:prstGeom>
        </p:spPr>
        <p:txBody>
          <a:bodyPr anchor="ctr">
            <a:normAutofit/>
          </a:bodyPr>
          <a:lstStyle>
            <a:lvl1pPr algn="ctr" defTabSz="914400" rtl="0" eaLnBrk="1" latinLnBrk="0" hangingPunct="1">
              <a:lnSpc>
                <a:spcPts val="4200"/>
              </a:lnSpc>
              <a:spcBef>
                <a:spcPct val="0"/>
              </a:spcBef>
              <a:buNone/>
              <a:defRPr lang="en-US" sz="4000" kern="1200" spc="-150" dirty="0">
                <a:solidFill>
                  <a:schemeClr val="tx1"/>
                </a:solidFill>
                <a:latin typeface="IowanOldSt BT" pitchFamily="18"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79588"/>
            <a:ext cx="5029200" cy="4346574"/>
          </a:xfrm>
          <a:prstGeom prst="rect">
            <a:avLst/>
          </a:prstGeom>
        </p:spPr>
        <p:txBody>
          <a:bodyPr/>
          <a:lstStyle>
            <a:lvl1pPr marL="246888" indent="-246888">
              <a:buClr>
                <a:schemeClr val="accent2">
                  <a:lumMod val="75000"/>
                </a:schemeClr>
              </a:buClr>
              <a:buFont typeface="Wingdings" pitchFamily="2" charset="2"/>
              <a:buChar char="§"/>
              <a:defRPr sz="3000" b="1">
                <a:solidFill>
                  <a:schemeClr val="accent1">
                    <a:lumMod val="75000"/>
                  </a:schemeClr>
                </a:solidFill>
                <a:latin typeface="Arial" pitchFamily="34" charset="0"/>
                <a:cs typeface="Arial" pitchFamily="34" charset="0"/>
              </a:defRPr>
            </a:lvl1pPr>
            <a:lvl2pPr>
              <a:buFont typeface="Wingdings" pitchFamily="2" charset="2"/>
              <a:buChar char="§"/>
              <a:defRPr sz="2000" b="1">
                <a:solidFill>
                  <a:schemeClr val="accent3">
                    <a:lumMod val="50000"/>
                  </a:schemeClr>
                </a:solidFill>
                <a:latin typeface="Arial" pitchFamily="34" charset="0"/>
                <a:cs typeface="Arial" pitchFamily="34" charset="0"/>
              </a:defRPr>
            </a:lvl2pPr>
            <a:lvl3pPr>
              <a:buFont typeface="Wingdings" pitchFamily="2" charset="2"/>
              <a:buChar char="§"/>
              <a:defRPr sz="1600" b="1">
                <a:solidFill>
                  <a:schemeClr val="accent2">
                    <a:lumMod val="75000"/>
                  </a:schemeClr>
                </a:solidFill>
                <a:latin typeface="Arial" pitchFamily="34" charset="0"/>
                <a:cs typeface="Arial" pitchFamily="34" charset="0"/>
              </a:defRPr>
            </a:lvl3pPr>
            <a:lvl4pPr>
              <a:defRPr b="1">
                <a:latin typeface="Arial" pitchFamily="34" charset="0"/>
                <a:cs typeface="Arial" pitchFamily="34" charset="0"/>
              </a:defRPr>
            </a:lvl4pPr>
            <a:lvl5pPr>
              <a:defRPr b="1">
                <a:latin typeface="Arial" pitchFamily="34" charset="0"/>
                <a:cs typeface="Arial" pitchFamily="34" charset="0"/>
              </a:defRPr>
            </a:lvl5pPr>
          </a:lstStyle>
          <a:p>
            <a:pPr lvl="0"/>
            <a:r>
              <a:rPr lang="en-US" smtClean="0"/>
              <a:t>Click to edit Master text styles</a:t>
            </a:r>
          </a:p>
        </p:txBody>
      </p:sp>
      <p:sp>
        <p:nvSpPr>
          <p:cNvPr id="10" name="Content Placeholder 2"/>
          <p:cNvSpPr>
            <a:spLocks noGrp="1"/>
          </p:cNvSpPr>
          <p:nvPr>
            <p:ph idx="10"/>
          </p:nvPr>
        </p:nvSpPr>
        <p:spPr>
          <a:xfrm>
            <a:off x="5706736" y="1779588"/>
            <a:ext cx="2952521" cy="4355755"/>
          </a:xfrm>
          <a:prstGeom prst="rect">
            <a:avLst/>
          </a:prstGeom>
        </p:spPr>
        <p:txBody>
          <a:bodyPr/>
          <a:lstStyle>
            <a:lvl1pPr>
              <a:buClr>
                <a:schemeClr val="accent2">
                  <a:lumMod val="75000"/>
                </a:schemeClr>
              </a:buClr>
              <a:buFontTx/>
              <a:buNone/>
              <a:defRPr sz="3000" b="1">
                <a:solidFill>
                  <a:schemeClr val="accent1">
                    <a:lumMod val="75000"/>
                  </a:schemeClr>
                </a:solidFill>
                <a:latin typeface="Arial" pitchFamily="34" charset="0"/>
                <a:cs typeface="Arial" pitchFamily="34" charset="0"/>
              </a:defRPr>
            </a:lvl1pPr>
            <a:lvl2pPr>
              <a:buFont typeface="Wingdings" pitchFamily="2" charset="2"/>
              <a:buNone/>
              <a:defRPr sz="1800" b="1">
                <a:solidFill>
                  <a:schemeClr val="accent3">
                    <a:lumMod val="50000"/>
                  </a:schemeClr>
                </a:solidFill>
                <a:latin typeface="Arial" pitchFamily="34" charset="0"/>
                <a:cs typeface="Arial" pitchFamily="34" charset="0"/>
              </a:defRPr>
            </a:lvl2pPr>
            <a:lvl3pPr>
              <a:buFont typeface="Wingdings" pitchFamily="2" charset="2"/>
              <a:buChar char="§"/>
              <a:defRPr sz="1600" b="1">
                <a:solidFill>
                  <a:schemeClr val="accent2">
                    <a:lumMod val="75000"/>
                  </a:schemeClr>
                </a:solidFill>
                <a:latin typeface="Arial" pitchFamily="34" charset="0"/>
                <a:cs typeface="Arial" pitchFamily="34" charset="0"/>
              </a:defRPr>
            </a:lvl3pPr>
            <a:lvl4pPr>
              <a:defRPr b="1">
                <a:latin typeface="Arial" pitchFamily="34" charset="0"/>
                <a:cs typeface="Arial" pitchFamily="34" charset="0"/>
              </a:defRPr>
            </a:lvl4pPr>
            <a:lvl5pPr>
              <a:defRPr b="1">
                <a:latin typeface="Arial" pitchFamily="34" charset="0"/>
                <a:cs typeface="Arial" pitchFamily="34" charset="0"/>
              </a:defRPr>
            </a:lvl5pPr>
          </a:lstStyle>
          <a:p>
            <a:pPr lvl="0"/>
            <a:r>
              <a:rPr lang="en-US" smtClean="0"/>
              <a:t>Click to edit Master text styles</a:t>
            </a:r>
          </a:p>
        </p:txBody>
      </p:sp>
      <p:pic>
        <p:nvPicPr>
          <p:cNvPr id="8" name="Picture 7" descr="new official logo trans background copy"/>
          <p:cNvPicPr/>
          <p:nvPr userDrawn="1"/>
        </p:nvPicPr>
        <p:blipFill>
          <a:blip r:embed="rId3" cstate="email"/>
          <a:srcRect/>
          <a:stretch>
            <a:fillRect/>
          </a:stretch>
        </p:blipFill>
        <p:spPr bwMode="auto">
          <a:xfrm>
            <a:off x="7531101" y="5999162"/>
            <a:ext cx="428625" cy="63436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4" name="Rectangle 6"/>
          <p:cNvSpPr/>
          <p:nvPr userDrawn="1"/>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5" descr="C:\APA work\PC Logos\APA Logo 08\PNGs PowerPoint logos\APA_LogoBlack08c.png"/>
          <p:cNvPicPr>
            <a:picLocks noChangeAspect="1" noChangeArrowheads="1"/>
          </p:cNvPicPr>
          <p:nvPr userDrawn="1"/>
        </p:nvPicPr>
        <p:blipFill>
          <a:blip r:embed="rId2" cstate="email"/>
          <a:srcRect/>
          <a:stretch>
            <a:fillRect/>
          </a:stretch>
        </p:blipFill>
        <p:spPr bwMode="auto">
          <a:xfrm>
            <a:off x="5230906" y="3490913"/>
            <a:ext cx="2232025" cy="1236662"/>
          </a:xfrm>
          <a:prstGeom prst="rect">
            <a:avLst/>
          </a:prstGeom>
          <a:noFill/>
          <a:ln w="9525">
            <a:noFill/>
            <a:miter lim="800000"/>
            <a:headEnd/>
            <a:tailEnd/>
          </a:ln>
        </p:spPr>
      </p:pic>
      <p:sp>
        <p:nvSpPr>
          <p:cNvPr id="2" name="Title 1"/>
          <p:cNvSpPr>
            <a:spLocks noGrp="1"/>
          </p:cNvSpPr>
          <p:nvPr>
            <p:ph type="title"/>
          </p:nvPr>
        </p:nvSpPr>
        <p:spPr>
          <a:xfrm>
            <a:off x="225425" y="225424"/>
            <a:ext cx="8686799" cy="3366075"/>
          </a:xfrm>
          <a:prstGeom prst="rect">
            <a:avLst/>
          </a:prstGeom>
        </p:spPr>
        <p:txBody>
          <a:bodyPr anchor="ctr">
            <a:normAutofit/>
          </a:bodyPr>
          <a:lstStyle>
            <a:lvl1pPr>
              <a:lnSpc>
                <a:spcPts val="6300"/>
              </a:lnSpc>
              <a:defRPr sz="6000" spc="-150">
                <a:latin typeface="IowanOldSt BT"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5442333"/>
            <a:ext cx="8229600" cy="969580"/>
          </a:xfrm>
          <a:prstGeom prst="rect">
            <a:avLst/>
          </a:prstGeom>
        </p:spPr>
        <p:txBody>
          <a:bodyPr/>
          <a:lstStyle>
            <a:lvl1pPr algn="ctr">
              <a:buClr>
                <a:schemeClr val="accent2">
                  <a:lumMod val="75000"/>
                </a:schemeClr>
              </a:buClr>
              <a:buFontTx/>
              <a:buNone/>
              <a:defRPr sz="2200" b="1">
                <a:solidFill>
                  <a:schemeClr val="accent2">
                    <a:lumMod val="75000"/>
                  </a:schemeClr>
                </a:solidFill>
                <a:latin typeface="Arial" pitchFamily="34" charset="0"/>
                <a:cs typeface="Arial" pitchFamily="34" charset="0"/>
              </a:defRPr>
            </a:lvl1pPr>
            <a:lvl2pPr>
              <a:buFontTx/>
              <a:buNone/>
              <a:defRPr sz="1800" b="1">
                <a:solidFill>
                  <a:schemeClr val="accent3">
                    <a:lumMod val="50000"/>
                  </a:schemeClr>
                </a:solidFill>
                <a:latin typeface="Arial" pitchFamily="34" charset="0"/>
                <a:cs typeface="Arial" pitchFamily="34" charset="0"/>
              </a:defRPr>
            </a:lvl2pPr>
            <a:lvl3pPr>
              <a:buFontTx/>
              <a:buNone/>
              <a:defRPr sz="1600" b="1">
                <a:solidFill>
                  <a:schemeClr val="accent2">
                    <a:lumMod val="75000"/>
                  </a:schemeClr>
                </a:solidFill>
                <a:latin typeface="Arial" pitchFamily="34" charset="0"/>
                <a:cs typeface="Arial" pitchFamily="34" charset="0"/>
              </a:defRPr>
            </a:lvl3pPr>
            <a:lvl4pPr>
              <a:defRPr b="1">
                <a:latin typeface="Arial" pitchFamily="34" charset="0"/>
                <a:cs typeface="Arial" pitchFamily="34" charset="0"/>
              </a:defRPr>
            </a:lvl4pPr>
            <a:lvl5pPr>
              <a:defRPr b="1">
                <a:latin typeface="Arial" pitchFamily="34" charset="0"/>
                <a:cs typeface="Arial" pitchFamily="34" charset="0"/>
              </a:defRPr>
            </a:lvl5pPr>
          </a:lstStyle>
          <a:p>
            <a:pPr lvl="0"/>
            <a:r>
              <a:rPr lang="en-US" smtClean="0"/>
              <a:t>Click to edit Master text styles</a:t>
            </a:r>
          </a:p>
        </p:txBody>
      </p:sp>
      <p:pic>
        <p:nvPicPr>
          <p:cNvPr id="7" name="Picture 6" descr="new official logo trans background copy"/>
          <p:cNvPicPr/>
          <p:nvPr userDrawn="1"/>
        </p:nvPicPr>
        <p:blipFill>
          <a:blip r:embed="rId3" cstate="email"/>
          <a:srcRect/>
          <a:stretch>
            <a:fillRect/>
          </a:stretch>
        </p:blipFill>
        <p:spPr bwMode="auto">
          <a:xfrm>
            <a:off x="2487706" y="2990569"/>
            <a:ext cx="1842247" cy="220531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Rectangle 6"/>
          <p:cNvSpPr/>
          <p:nvPr userDrawn="1"/>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7"/>
          <p:cNvSpPr/>
          <p:nvPr userDrawn="1"/>
        </p:nvSpPr>
        <p:spPr>
          <a:xfrm>
            <a:off x="225425" y="225425"/>
            <a:ext cx="8686800" cy="1322388"/>
          </a:xfrm>
          <a:prstGeom prst="rect">
            <a:avLst/>
          </a:prstGeom>
          <a:solidFill>
            <a:srgbClr val="EAE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8" descr="APA_LogoBrown3.png"/>
          <p:cNvPicPr>
            <a:picLocks noChangeAspect="1"/>
          </p:cNvPicPr>
          <p:nvPr userDrawn="1"/>
        </p:nvPicPr>
        <p:blipFill>
          <a:blip r:embed="rId2" cstate="email"/>
          <a:srcRect/>
          <a:stretch>
            <a:fillRect/>
          </a:stretch>
        </p:blipFill>
        <p:spPr bwMode="auto">
          <a:xfrm>
            <a:off x="8212138" y="6197600"/>
            <a:ext cx="595312" cy="330200"/>
          </a:xfrm>
          <a:prstGeom prst="rect">
            <a:avLst/>
          </a:prstGeom>
          <a:noFill/>
          <a:ln w="9525">
            <a:noFill/>
            <a:miter lim="800000"/>
            <a:headEnd/>
            <a:tailEnd/>
          </a:ln>
        </p:spPr>
      </p:pic>
      <p:sp>
        <p:nvSpPr>
          <p:cNvPr id="5" name="Rectangle 2"/>
          <p:cNvSpPr txBox="1">
            <a:spLocks noChangeArrowheads="1"/>
          </p:cNvSpPr>
          <p:nvPr userDrawn="1"/>
        </p:nvSpPr>
        <p:spPr>
          <a:xfrm>
            <a:off x="671513" y="396875"/>
            <a:ext cx="7747000" cy="1063625"/>
          </a:xfrm>
          <a:prstGeom prst="rect">
            <a:avLst/>
          </a:prstGeom>
          <a:noFill/>
          <a:ln/>
          <a:effectLst/>
        </p:spPr>
        <p:txBody>
          <a:bodyPr anchor="ctr"/>
          <a:lstStyle/>
          <a:p>
            <a:pPr algn="ctr" fontAlgn="auto">
              <a:lnSpc>
                <a:spcPts val="4200"/>
              </a:lnSpc>
              <a:spcAft>
                <a:spcPts val="0"/>
              </a:spcAft>
              <a:defRPr/>
            </a:pPr>
            <a:r>
              <a:rPr lang="en-US" sz="4000" spc="-150" dirty="0">
                <a:latin typeface="IowanOldSt BT" pitchFamily="18" charset="0"/>
                <a:ea typeface="+mj-ea"/>
                <a:cs typeface="+mj-cs"/>
              </a:rPr>
              <a:t>Chart and Graph Color Palette</a:t>
            </a:r>
          </a:p>
        </p:txBody>
      </p:sp>
      <p:sp>
        <p:nvSpPr>
          <p:cNvPr id="6" name="Rectangle 10"/>
          <p:cNvSpPr/>
          <p:nvPr userDrawn="1"/>
        </p:nvSpPr>
        <p:spPr>
          <a:xfrm>
            <a:off x="5235575" y="2819400"/>
            <a:ext cx="696913" cy="695325"/>
          </a:xfrm>
          <a:prstGeom prst="rect">
            <a:avLst/>
          </a:prstGeom>
          <a:solidFill>
            <a:srgbClr val="A869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userDrawn="1"/>
        </p:nvSpPr>
        <p:spPr>
          <a:xfrm>
            <a:off x="6264275" y="2819400"/>
            <a:ext cx="696913" cy="695325"/>
          </a:xfrm>
          <a:prstGeom prst="rect">
            <a:avLst/>
          </a:prstGeom>
          <a:solidFill>
            <a:srgbClr val="85A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2"/>
          <p:cNvSpPr/>
          <p:nvPr userDrawn="1"/>
        </p:nvSpPr>
        <p:spPr>
          <a:xfrm>
            <a:off x="7292975" y="2819400"/>
            <a:ext cx="696913" cy="695325"/>
          </a:xfrm>
          <a:prstGeom prst="rect">
            <a:avLst/>
          </a:prstGeom>
          <a:solidFill>
            <a:srgbClr val="9DAB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13"/>
          <p:cNvSpPr/>
          <p:nvPr userDrawn="1"/>
        </p:nvSpPr>
        <p:spPr>
          <a:xfrm>
            <a:off x="5235575" y="3830638"/>
            <a:ext cx="696913" cy="696912"/>
          </a:xfrm>
          <a:prstGeom prst="rect">
            <a:avLst/>
          </a:prstGeom>
          <a:solidFill>
            <a:srgbClr val="BB9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4"/>
          <p:cNvSpPr/>
          <p:nvPr userDrawn="1"/>
        </p:nvSpPr>
        <p:spPr>
          <a:xfrm>
            <a:off x="6264275" y="3830638"/>
            <a:ext cx="696913" cy="696912"/>
          </a:xfrm>
          <a:prstGeom prst="rect">
            <a:avLst/>
          </a:prstGeom>
          <a:solidFill>
            <a:srgbClr val="7498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5"/>
          <p:cNvSpPr/>
          <p:nvPr userDrawn="1"/>
        </p:nvSpPr>
        <p:spPr>
          <a:xfrm>
            <a:off x="7292975" y="3830638"/>
            <a:ext cx="696913" cy="696912"/>
          </a:xfrm>
          <a:prstGeom prst="rect">
            <a:avLst/>
          </a:prstGeom>
          <a:solidFill>
            <a:srgbClr val="898C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6"/>
          <p:cNvSpPr/>
          <p:nvPr userDrawn="1"/>
        </p:nvSpPr>
        <p:spPr>
          <a:xfrm>
            <a:off x="914400" y="2819400"/>
            <a:ext cx="696913" cy="695325"/>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7"/>
          <p:cNvSpPr/>
          <p:nvPr userDrawn="1"/>
        </p:nvSpPr>
        <p:spPr>
          <a:xfrm>
            <a:off x="1943100" y="2819400"/>
            <a:ext cx="696913" cy="695325"/>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8"/>
          <p:cNvSpPr/>
          <p:nvPr userDrawn="1"/>
        </p:nvSpPr>
        <p:spPr>
          <a:xfrm>
            <a:off x="2971800" y="2819400"/>
            <a:ext cx="696913" cy="695325"/>
          </a:xfrm>
          <a:prstGeom prst="rect">
            <a:avLst/>
          </a:prstGeom>
          <a:solidFill>
            <a:srgbClr val="4F62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3"/>
          <p:cNvSpPr txBox="1">
            <a:spLocks noChangeArrowheads="1"/>
          </p:cNvSpPr>
          <p:nvPr userDrawn="1"/>
        </p:nvSpPr>
        <p:spPr>
          <a:xfrm>
            <a:off x="801688" y="2228850"/>
            <a:ext cx="2855912" cy="693738"/>
          </a:xfrm>
          <a:prstGeom prst="rect">
            <a:avLst/>
          </a:prstGeom>
          <a:noFill/>
          <a:ln/>
        </p:spPr>
        <p:txBody>
          <a:bodyPr>
            <a:normAutofit/>
          </a:bodyPr>
          <a:lstStyle/>
          <a:p>
            <a:pPr marL="166688" indent="-166688" fontAlgn="auto">
              <a:spcBef>
                <a:spcPts val="1200"/>
              </a:spcBef>
              <a:spcAft>
                <a:spcPts val="0"/>
              </a:spcAft>
              <a:buClr>
                <a:schemeClr val="accent2">
                  <a:lumMod val="75000"/>
                </a:schemeClr>
              </a:buClr>
              <a:defRPr/>
            </a:pPr>
            <a:r>
              <a:rPr lang="en-US" sz="2200" b="1" dirty="0">
                <a:solidFill>
                  <a:schemeClr val="accent1">
                    <a:lumMod val="75000"/>
                  </a:schemeClr>
                </a:solidFill>
                <a:latin typeface="Arial" pitchFamily="34" charset="0"/>
                <a:cs typeface="Arial" pitchFamily="34" charset="0"/>
              </a:rPr>
              <a:t>Primary Colors:</a:t>
            </a:r>
          </a:p>
        </p:txBody>
      </p:sp>
      <p:cxnSp>
        <p:nvCxnSpPr>
          <p:cNvPr id="16" name="Straight Connector 20"/>
          <p:cNvCxnSpPr/>
          <p:nvPr userDrawn="1"/>
        </p:nvCxnSpPr>
        <p:spPr>
          <a:xfrm>
            <a:off x="903288" y="2633663"/>
            <a:ext cx="275431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p:cNvGrpSpPr>
            <a:grpSpLocks/>
          </p:cNvGrpSpPr>
          <p:nvPr userDrawn="1"/>
        </p:nvGrpSpPr>
        <p:grpSpPr bwMode="auto">
          <a:xfrm>
            <a:off x="5133975" y="2228850"/>
            <a:ext cx="2943225" cy="693738"/>
            <a:chOff x="953433" y="2522821"/>
            <a:chExt cx="2943651" cy="694126"/>
          </a:xfrm>
        </p:grpSpPr>
        <p:sp>
          <p:nvSpPr>
            <p:cNvPr id="18" name="Rectangle 3"/>
            <p:cNvSpPr txBox="1">
              <a:spLocks noChangeArrowheads="1"/>
            </p:cNvSpPr>
            <p:nvPr/>
          </p:nvSpPr>
          <p:spPr>
            <a:xfrm>
              <a:off x="953433" y="2522821"/>
              <a:ext cx="2943651" cy="694126"/>
            </a:xfrm>
            <a:prstGeom prst="rect">
              <a:avLst/>
            </a:prstGeom>
            <a:noFill/>
            <a:ln/>
          </p:spPr>
          <p:txBody>
            <a:bodyPr>
              <a:normAutofit/>
            </a:bodyPr>
            <a:lstStyle/>
            <a:p>
              <a:pPr marL="166688" indent="-166688" fontAlgn="auto">
                <a:spcBef>
                  <a:spcPts val="1200"/>
                </a:spcBef>
                <a:spcAft>
                  <a:spcPts val="0"/>
                </a:spcAft>
                <a:buClr>
                  <a:schemeClr val="accent2">
                    <a:lumMod val="75000"/>
                  </a:schemeClr>
                </a:buClr>
                <a:defRPr/>
              </a:pPr>
              <a:r>
                <a:rPr lang="en-US" sz="2200" b="1" dirty="0">
                  <a:solidFill>
                    <a:schemeClr val="accent1">
                      <a:lumMod val="75000"/>
                    </a:schemeClr>
                  </a:solidFill>
                  <a:latin typeface="Arial" pitchFamily="34" charset="0"/>
                  <a:cs typeface="Arial" pitchFamily="34" charset="0"/>
                </a:rPr>
                <a:t>Secondary Colors:</a:t>
              </a:r>
            </a:p>
          </p:txBody>
        </p:sp>
        <p:cxnSp>
          <p:nvCxnSpPr>
            <p:cNvPr id="19" name="Straight Connector 23"/>
            <p:cNvCxnSpPr/>
            <p:nvPr/>
          </p:nvCxnSpPr>
          <p:spPr>
            <a:xfrm>
              <a:off x="1056636" y="2927860"/>
              <a:ext cx="275312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24"/>
          <p:cNvSpPr/>
          <p:nvPr userDrawn="1"/>
        </p:nvSpPr>
        <p:spPr>
          <a:xfrm>
            <a:off x="903288" y="5038725"/>
            <a:ext cx="696912" cy="696913"/>
          </a:xfrm>
          <a:prstGeom prst="rect">
            <a:avLst/>
          </a:prstGeom>
          <a:solidFill>
            <a:srgbClr val="EEECE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1" name="Group 25"/>
          <p:cNvGrpSpPr>
            <a:grpSpLocks/>
          </p:cNvGrpSpPr>
          <p:nvPr userDrawn="1"/>
        </p:nvGrpSpPr>
        <p:grpSpPr bwMode="auto">
          <a:xfrm>
            <a:off x="811213" y="4448175"/>
            <a:ext cx="2857500" cy="695325"/>
            <a:chOff x="953434" y="2522821"/>
            <a:chExt cx="2856566" cy="694126"/>
          </a:xfrm>
        </p:grpSpPr>
        <p:sp>
          <p:nvSpPr>
            <p:cNvPr id="22" name="Rectangle 3"/>
            <p:cNvSpPr txBox="1">
              <a:spLocks noChangeArrowheads="1"/>
            </p:cNvSpPr>
            <p:nvPr/>
          </p:nvSpPr>
          <p:spPr>
            <a:xfrm>
              <a:off x="953434" y="2522821"/>
              <a:ext cx="2856566" cy="694126"/>
            </a:xfrm>
            <a:prstGeom prst="rect">
              <a:avLst/>
            </a:prstGeom>
            <a:noFill/>
            <a:ln/>
          </p:spPr>
          <p:txBody>
            <a:bodyPr>
              <a:normAutofit/>
            </a:bodyPr>
            <a:lstStyle/>
            <a:p>
              <a:pPr marL="166688" indent="-166688" fontAlgn="auto">
                <a:spcBef>
                  <a:spcPts val="1200"/>
                </a:spcBef>
                <a:spcAft>
                  <a:spcPts val="0"/>
                </a:spcAft>
                <a:buClr>
                  <a:schemeClr val="accent2">
                    <a:lumMod val="75000"/>
                  </a:schemeClr>
                </a:buClr>
                <a:defRPr/>
              </a:pPr>
              <a:r>
                <a:rPr lang="en-US" sz="2200" b="1" dirty="0">
                  <a:solidFill>
                    <a:schemeClr val="accent1">
                      <a:lumMod val="75000"/>
                    </a:schemeClr>
                  </a:solidFill>
                  <a:latin typeface="Arial" pitchFamily="34" charset="0"/>
                  <a:cs typeface="Arial" pitchFamily="34" charset="0"/>
                </a:rPr>
                <a:t>Base Colors:</a:t>
              </a:r>
            </a:p>
          </p:txBody>
        </p:sp>
        <p:cxnSp>
          <p:nvCxnSpPr>
            <p:cNvPr id="23" name="Straight Connector 27"/>
            <p:cNvCxnSpPr/>
            <p:nvPr/>
          </p:nvCxnSpPr>
          <p:spPr>
            <a:xfrm>
              <a:off x="1056587" y="2928520"/>
              <a:ext cx="2753413" cy="1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8"/>
          <p:cNvSpPr/>
          <p:nvPr userDrawn="1"/>
        </p:nvSpPr>
        <p:spPr>
          <a:xfrm>
            <a:off x="1947863" y="5038725"/>
            <a:ext cx="696912" cy="696913"/>
          </a:xfrm>
          <a:prstGeom prst="rect">
            <a:avLst/>
          </a:prstGeom>
          <a:solidFill>
            <a:srgbClr val="EAE0C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 name="Picture 24" descr="new official logo trans background copy"/>
          <p:cNvPicPr/>
          <p:nvPr userDrawn="1"/>
        </p:nvPicPr>
        <p:blipFill>
          <a:blip r:embed="rId3" cstate="email"/>
          <a:srcRect/>
          <a:stretch>
            <a:fillRect/>
          </a:stretch>
        </p:blipFill>
        <p:spPr bwMode="auto">
          <a:xfrm>
            <a:off x="7531101" y="5999162"/>
            <a:ext cx="428625" cy="63436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er 75">
    <p:spTree>
      <p:nvGrpSpPr>
        <p:cNvPr id="1" name=""/>
        <p:cNvGrpSpPr/>
        <p:nvPr/>
      </p:nvGrpSpPr>
      <p:grpSpPr>
        <a:xfrm>
          <a:off x="0" y="0"/>
          <a:ext cx="0" cy="0"/>
          <a:chOff x="0" y="0"/>
          <a:chExt cx="0" cy="0"/>
        </a:xfrm>
      </p:grpSpPr>
      <p:sp>
        <p:nvSpPr>
          <p:cNvPr id="3" name="Rectangle 6"/>
          <p:cNvSpPr/>
          <p:nvPr userDrawn="1"/>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7"/>
          <p:cNvSpPr/>
          <p:nvPr userDrawn="1"/>
        </p:nvSpPr>
        <p:spPr>
          <a:xfrm>
            <a:off x="225425" y="225425"/>
            <a:ext cx="8686800" cy="1322388"/>
          </a:xfrm>
          <a:prstGeom prst="rect">
            <a:avLst/>
          </a:prstGeom>
          <a:solidFill>
            <a:srgbClr val="EAE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M:\PC Logos\75\75_PP.png"/>
          <p:cNvPicPr>
            <a:picLocks noChangeAspect="1" noChangeArrowheads="1"/>
          </p:cNvPicPr>
          <p:nvPr userDrawn="1"/>
        </p:nvPicPr>
        <p:blipFill>
          <a:blip r:embed="rId2" cstate="email"/>
          <a:srcRect/>
          <a:stretch>
            <a:fillRect/>
          </a:stretch>
        </p:blipFill>
        <p:spPr bwMode="auto">
          <a:xfrm>
            <a:off x="2271713" y="2379663"/>
            <a:ext cx="4481512" cy="3136900"/>
          </a:xfrm>
          <a:prstGeom prst="rect">
            <a:avLst/>
          </a:prstGeom>
          <a:noFill/>
          <a:ln w="9525">
            <a:noFill/>
            <a:miter lim="800000"/>
            <a:headEnd/>
            <a:tailEnd/>
          </a:ln>
        </p:spPr>
      </p:pic>
      <p:sp>
        <p:nvSpPr>
          <p:cNvPr id="2" name="Title 1"/>
          <p:cNvSpPr>
            <a:spLocks noGrp="1"/>
          </p:cNvSpPr>
          <p:nvPr>
            <p:ph type="title"/>
          </p:nvPr>
        </p:nvSpPr>
        <p:spPr>
          <a:xfrm>
            <a:off x="225425" y="363557"/>
            <a:ext cx="8686799" cy="1184257"/>
          </a:xfrm>
          <a:prstGeom prst="rect">
            <a:avLst/>
          </a:prstGeom>
        </p:spPr>
        <p:txBody>
          <a:bodyPr anchor="ctr">
            <a:normAutofit/>
          </a:bodyPr>
          <a:lstStyle>
            <a:lvl1pPr>
              <a:lnSpc>
                <a:spcPts val="4200"/>
              </a:lnSpc>
              <a:defRPr lang="en-US" sz="4000" kern="1200" spc="-150" noProof="0" dirty="0">
                <a:solidFill>
                  <a:schemeClr val="tx1"/>
                </a:solidFill>
                <a:latin typeface="IowanOldSt BT" pitchFamily="18" charset="0"/>
                <a:ea typeface="+mj-ea"/>
                <a:cs typeface="+mj-cs"/>
              </a:defRPr>
            </a:lvl1pPr>
          </a:lstStyle>
          <a:p>
            <a:pPr lvl="0"/>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er Products 1">
    <p:spTree>
      <p:nvGrpSpPr>
        <p:cNvPr id="1" name=""/>
        <p:cNvGrpSpPr/>
        <p:nvPr/>
      </p:nvGrpSpPr>
      <p:grpSpPr>
        <a:xfrm>
          <a:off x="0" y="0"/>
          <a:ext cx="0" cy="0"/>
          <a:chOff x="0" y="0"/>
          <a:chExt cx="0" cy="0"/>
        </a:xfrm>
      </p:grpSpPr>
      <p:sp>
        <p:nvSpPr>
          <p:cNvPr id="3" name="Rectangle 6"/>
          <p:cNvSpPr/>
          <p:nvPr userDrawn="1"/>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7"/>
          <p:cNvSpPr/>
          <p:nvPr userDrawn="1"/>
        </p:nvSpPr>
        <p:spPr>
          <a:xfrm>
            <a:off x="225425" y="225425"/>
            <a:ext cx="8686800" cy="1322388"/>
          </a:xfrm>
          <a:prstGeom prst="rect">
            <a:avLst/>
          </a:prstGeom>
          <a:solidFill>
            <a:srgbClr val="EAE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0" descr="Products1.jpg"/>
          <p:cNvPicPr>
            <a:picLocks noChangeAspect="1"/>
          </p:cNvPicPr>
          <p:nvPr userDrawn="1"/>
        </p:nvPicPr>
        <p:blipFill>
          <a:blip r:embed="rId2" cstate="email"/>
          <a:srcRect/>
          <a:stretch>
            <a:fillRect/>
          </a:stretch>
        </p:blipFill>
        <p:spPr bwMode="auto">
          <a:xfrm>
            <a:off x="225425" y="1554163"/>
            <a:ext cx="8686800" cy="5078412"/>
          </a:xfrm>
          <a:prstGeom prst="rect">
            <a:avLst/>
          </a:prstGeom>
          <a:noFill/>
          <a:ln w="9525">
            <a:noFill/>
            <a:miter lim="800000"/>
            <a:headEnd/>
            <a:tailEnd/>
          </a:ln>
        </p:spPr>
      </p:pic>
      <p:pic>
        <p:nvPicPr>
          <p:cNvPr id="6" name="Picture 5" descr="APA_LogoBlack08.eps"/>
          <p:cNvPicPr>
            <a:picLocks noChangeAspect="1"/>
          </p:cNvPicPr>
          <p:nvPr userDrawn="1"/>
        </p:nvPicPr>
        <p:blipFill>
          <a:blip r:embed="rId3" cstate="email"/>
          <a:srcRect/>
          <a:stretch>
            <a:fillRect/>
          </a:stretch>
        </p:blipFill>
        <p:spPr bwMode="auto">
          <a:xfrm>
            <a:off x="663575" y="4941888"/>
            <a:ext cx="2255838" cy="1246187"/>
          </a:xfrm>
          <a:prstGeom prst="rect">
            <a:avLst/>
          </a:prstGeom>
          <a:noFill/>
          <a:ln w="9525">
            <a:noFill/>
            <a:miter lim="800000"/>
            <a:headEnd/>
            <a:tailEnd/>
          </a:ln>
        </p:spPr>
      </p:pic>
      <p:sp>
        <p:nvSpPr>
          <p:cNvPr id="2" name="Title 1"/>
          <p:cNvSpPr>
            <a:spLocks noGrp="1"/>
          </p:cNvSpPr>
          <p:nvPr>
            <p:ph type="title"/>
          </p:nvPr>
        </p:nvSpPr>
        <p:spPr>
          <a:xfrm>
            <a:off x="225425" y="363557"/>
            <a:ext cx="8686799" cy="1184257"/>
          </a:xfrm>
          <a:prstGeom prst="rect">
            <a:avLst/>
          </a:prstGeom>
        </p:spPr>
        <p:txBody>
          <a:bodyPr anchor="ctr">
            <a:normAutofit/>
          </a:bodyPr>
          <a:lstStyle>
            <a:lvl1pPr>
              <a:lnSpc>
                <a:spcPts val="4200"/>
              </a:lnSpc>
              <a:defRPr lang="en-US" sz="4000" kern="1200" spc="-150" noProof="0" dirty="0">
                <a:solidFill>
                  <a:schemeClr val="tx1"/>
                </a:solidFill>
                <a:latin typeface="IowanOldSt BT" pitchFamily="18" charset="0"/>
                <a:ea typeface="+mj-ea"/>
                <a:cs typeface="+mj-cs"/>
              </a:defRPr>
            </a:lvl1pPr>
          </a:lstStyle>
          <a:p>
            <a:pPr lvl="0"/>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er Forest">
    <p:spTree>
      <p:nvGrpSpPr>
        <p:cNvPr id="1" name=""/>
        <p:cNvGrpSpPr/>
        <p:nvPr/>
      </p:nvGrpSpPr>
      <p:grpSpPr>
        <a:xfrm>
          <a:off x="0" y="0"/>
          <a:ext cx="0" cy="0"/>
          <a:chOff x="0" y="0"/>
          <a:chExt cx="0" cy="0"/>
        </a:xfrm>
      </p:grpSpPr>
      <p:sp>
        <p:nvSpPr>
          <p:cNvPr id="3" name="Rectangle 6"/>
          <p:cNvSpPr/>
          <p:nvPr userDrawn="1"/>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7"/>
          <p:cNvSpPr/>
          <p:nvPr userDrawn="1"/>
        </p:nvSpPr>
        <p:spPr>
          <a:xfrm>
            <a:off x="225425" y="225425"/>
            <a:ext cx="8686800" cy="1322388"/>
          </a:xfrm>
          <a:prstGeom prst="rect">
            <a:avLst/>
          </a:prstGeom>
          <a:solidFill>
            <a:srgbClr val="EAE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NewTrees2alo.jpg"/>
          <p:cNvPicPr>
            <a:picLocks noChangeAspect="1"/>
          </p:cNvPicPr>
          <p:nvPr userDrawn="1"/>
        </p:nvPicPr>
        <p:blipFill>
          <a:blip r:embed="rId2" cstate="email"/>
          <a:srcRect/>
          <a:stretch>
            <a:fillRect/>
          </a:stretch>
        </p:blipFill>
        <p:spPr bwMode="auto">
          <a:xfrm>
            <a:off x="222250" y="1543050"/>
            <a:ext cx="8686800" cy="5089525"/>
          </a:xfrm>
          <a:prstGeom prst="rect">
            <a:avLst/>
          </a:prstGeom>
          <a:noFill/>
          <a:ln w="9525">
            <a:noFill/>
            <a:miter lim="800000"/>
            <a:headEnd/>
            <a:tailEnd/>
          </a:ln>
        </p:spPr>
      </p:pic>
      <p:pic>
        <p:nvPicPr>
          <p:cNvPr id="6" name="Picture 5" descr="APA_LogoBlack08.eps"/>
          <p:cNvPicPr>
            <a:picLocks noChangeAspect="1"/>
          </p:cNvPicPr>
          <p:nvPr userDrawn="1"/>
        </p:nvPicPr>
        <p:blipFill>
          <a:blip r:embed="rId3" cstate="email"/>
          <a:srcRect/>
          <a:stretch>
            <a:fillRect/>
          </a:stretch>
        </p:blipFill>
        <p:spPr bwMode="auto">
          <a:xfrm>
            <a:off x="3427413" y="2243138"/>
            <a:ext cx="2254250" cy="1244600"/>
          </a:xfrm>
          <a:prstGeom prst="rect">
            <a:avLst/>
          </a:prstGeom>
          <a:noFill/>
          <a:ln w="9525">
            <a:noFill/>
            <a:miter lim="800000"/>
            <a:headEnd/>
            <a:tailEnd/>
          </a:ln>
        </p:spPr>
      </p:pic>
      <p:sp>
        <p:nvSpPr>
          <p:cNvPr id="2" name="Title 1"/>
          <p:cNvSpPr>
            <a:spLocks noGrp="1"/>
          </p:cNvSpPr>
          <p:nvPr>
            <p:ph type="title"/>
          </p:nvPr>
        </p:nvSpPr>
        <p:spPr>
          <a:xfrm>
            <a:off x="225425" y="363557"/>
            <a:ext cx="8686799" cy="1184257"/>
          </a:xfrm>
          <a:prstGeom prst="rect">
            <a:avLst/>
          </a:prstGeom>
        </p:spPr>
        <p:txBody>
          <a:bodyPr anchor="ctr">
            <a:normAutofit/>
          </a:bodyPr>
          <a:lstStyle>
            <a:lvl1pPr>
              <a:lnSpc>
                <a:spcPts val="4200"/>
              </a:lnSpc>
              <a:defRPr lang="en-US" sz="4000" kern="1200" spc="-150" noProof="0" dirty="0">
                <a:solidFill>
                  <a:schemeClr val="tx1"/>
                </a:solidFill>
                <a:latin typeface="IowanOldSt BT" pitchFamily="18" charset="0"/>
                <a:ea typeface="+mj-ea"/>
                <a:cs typeface="+mj-cs"/>
              </a:defRPr>
            </a:lvl1pPr>
          </a:lstStyle>
          <a:p>
            <a:pPr lvl="0"/>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r Products 2">
    <p:spTree>
      <p:nvGrpSpPr>
        <p:cNvPr id="1" name=""/>
        <p:cNvGrpSpPr/>
        <p:nvPr/>
      </p:nvGrpSpPr>
      <p:grpSpPr>
        <a:xfrm>
          <a:off x="0" y="0"/>
          <a:ext cx="0" cy="0"/>
          <a:chOff x="0" y="0"/>
          <a:chExt cx="0" cy="0"/>
        </a:xfrm>
      </p:grpSpPr>
      <p:sp>
        <p:nvSpPr>
          <p:cNvPr id="3" name="Rectangle 6"/>
          <p:cNvSpPr/>
          <p:nvPr userDrawn="1"/>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7"/>
          <p:cNvSpPr/>
          <p:nvPr userDrawn="1"/>
        </p:nvSpPr>
        <p:spPr>
          <a:xfrm>
            <a:off x="225425" y="225425"/>
            <a:ext cx="8686800" cy="1322388"/>
          </a:xfrm>
          <a:prstGeom prst="rect">
            <a:avLst/>
          </a:prstGeom>
          <a:solidFill>
            <a:srgbClr val="EAE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Products2.jpg"/>
          <p:cNvPicPr>
            <a:picLocks noChangeAspect="1"/>
          </p:cNvPicPr>
          <p:nvPr userDrawn="1"/>
        </p:nvPicPr>
        <p:blipFill>
          <a:blip r:embed="rId2" cstate="email"/>
          <a:srcRect/>
          <a:stretch>
            <a:fillRect/>
          </a:stretch>
        </p:blipFill>
        <p:spPr bwMode="auto">
          <a:xfrm>
            <a:off x="225425" y="1528763"/>
            <a:ext cx="8686800" cy="5103812"/>
          </a:xfrm>
          <a:prstGeom prst="rect">
            <a:avLst/>
          </a:prstGeom>
          <a:noFill/>
          <a:ln w="9525">
            <a:noFill/>
            <a:miter lim="800000"/>
            <a:headEnd/>
            <a:tailEnd/>
          </a:ln>
        </p:spPr>
      </p:pic>
      <p:sp>
        <p:nvSpPr>
          <p:cNvPr id="6" name="Rectangle 9"/>
          <p:cNvSpPr/>
          <p:nvPr userDrawn="1"/>
        </p:nvSpPr>
        <p:spPr>
          <a:xfrm>
            <a:off x="3205163" y="2963863"/>
            <a:ext cx="2711450" cy="169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2" descr="APA_LogoWhite08c.png"/>
          <p:cNvPicPr>
            <a:picLocks noChangeAspect="1"/>
          </p:cNvPicPr>
          <p:nvPr userDrawn="1"/>
        </p:nvPicPr>
        <p:blipFill>
          <a:blip r:embed="rId3" cstate="email"/>
          <a:srcRect/>
          <a:stretch>
            <a:fillRect/>
          </a:stretch>
        </p:blipFill>
        <p:spPr bwMode="auto">
          <a:xfrm>
            <a:off x="3435350" y="3187700"/>
            <a:ext cx="2251075" cy="1247775"/>
          </a:xfrm>
          <a:prstGeom prst="rect">
            <a:avLst/>
          </a:prstGeom>
          <a:noFill/>
          <a:ln w="9525">
            <a:noFill/>
            <a:miter lim="800000"/>
            <a:headEnd/>
            <a:tailEnd/>
          </a:ln>
        </p:spPr>
      </p:pic>
      <p:sp>
        <p:nvSpPr>
          <p:cNvPr id="2" name="Title 1"/>
          <p:cNvSpPr>
            <a:spLocks noGrp="1"/>
          </p:cNvSpPr>
          <p:nvPr>
            <p:ph type="title"/>
          </p:nvPr>
        </p:nvSpPr>
        <p:spPr>
          <a:xfrm>
            <a:off x="225425" y="363557"/>
            <a:ext cx="8686799" cy="1184257"/>
          </a:xfrm>
          <a:prstGeom prst="rect">
            <a:avLst/>
          </a:prstGeom>
        </p:spPr>
        <p:txBody>
          <a:bodyPr anchor="ctr">
            <a:normAutofit/>
          </a:bodyPr>
          <a:lstStyle>
            <a:lvl1pPr>
              <a:lnSpc>
                <a:spcPts val="4200"/>
              </a:lnSpc>
              <a:defRPr lang="en-US" sz="4000" kern="1200" spc="-150" noProof="0" dirty="0">
                <a:solidFill>
                  <a:schemeClr val="tx1"/>
                </a:solidFill>
                <a:latin typeface="IowanOldSt BT" pitchFamily="18" charset="0"/>
                <a:ea typeface="+mj-ea"/>
                <a:cs typeface="+mj-cs"/>
              </a:defRPr>
            </a:lvl1pPr>
          </a:lstStyle>
          <a:p>
            <a:pPr lvl="0"/>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B9D6F"/>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225425" y="225425"/>
            <a:ext cx="8686800" cy="640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225425" y="225425"/>
            <a:ext cx="8686800" cy="1322388"/>
          </a:xfrm>
          <a:prstGeom prst="rect">
            <a:avLst/>
          </a:prstGeom>
          <a:solidFill>
            <a:srgbClr val="EAE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8" name="Picture 10" descr="APA_LogoBrown3.png"/>
          <p:cNvPicPr>
            <a:picLocks noChangeAspect="1"/>
          </p:cNvPicPr>
          <p:nvPr/>
        </p:nvPicPr>
        <p:blipFill>
          <a:blip r:embed="rId13" cstate="email"/>
          <a:srcRect/>
          <a:stretch>
            <a:fillRect/>
          </a:stretch>
        </p:blipFill>
        <p:spPr bwMode="auto">
          <a:xfrm>
            <a:off x="8212138" y="6197600"/>
            <a:ext cx="595312" cy="330200"/>
          </a:xfrm>
          <a:prstGeom prst="rect">
            <a:avLst/>
          </a:prstGeom>
          <a:noFill/>
          <a:ln w="9525">
            <a:noFill/>
            <a:miter lim="800000"/>
            <a:headEnd/>
            <a:tailEnd/>
          </a:ln>
        </p:spPr>
      </p:pic>
      <p:pic>
        <p:nvPicPr>
          <p:cNvPr id="5" name="Picture 4" descr="new official logo trans background copy"/>
          <p:cNvPicPr/>
          <p:nvPr/>
        </p:nvPicPr>
        <p:blipFill>
          <a:blip r:embed="rId14" cstate="email"/>
          <a:srcRect/>
          <a:stretch>
            <a:fillRect/>
          </a:stretch>
        </p:blipFill>
        <p:spPr bwMode="auto">
          <a:xfrm>
            <a:off x="7531101" y="5999162"/>
            <a:ext cx="428625" cy="63436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jpeg"/></Relationships>
</file>

<file path=ppt/slides/_rels/slide1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12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1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1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1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9.xml"/><Relationship Id="rId1" Type="http://schemas.openxmlformats.org/officeDocument/2006/relationships/slideLayout" Target="../slideLayouts/slideLayout10.xml"/><Relationship Id="rId4" Type="http://schemas.openxmlformats.org/officeDocument/2006/relationships/image" Target="../media/image104.png"/></Relationships>
</file>

<file path=ppt/slides/_rels/slide14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14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46.xml"/><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64.xml"/><Relationship Id="rId1" Type="http://schemas.openxmlformats.org/officeDocument/2006/relationships/slideLayout" Target="../slideLayouts/slideLayout2.xml"/><Relationship Id="rId5" Type="http://schemas.openxmlformats.org/officeDocument/2006/relationships/image" Target="../media/image118.jpeg"/><Relationship Id="rId4" Type="http://schemas.openxmlformats.org/officeDocument/2006/relationships/hyperlink" Target="//upload.wikimedia.org/wikipedia/commons/0/0f/George_H._W._Bush,_President_of_the_United_States,_1989_official_portrait.jpg" TargetMode="External"/></Relationships>
</file>

<file path=ppt/slides/_rels/slide17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66.xml"/><Relationship Id="rId1" Type="http://schemas.openxmlformats.org/officeDocument/2006/relationships/slideLayout" Target="../slideLayouts/slideLayout10.xml"/><Relationship Id="rId4" Type="http://schemas.openxmlformats.org/officeDocument/2006/relationships/image" Target="../media/image1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20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2705100"/>
            <a:ext cx="6388100" cy="311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5441950"/>
            <a:ext cx="8229600" cy="969963"/>
          </a:xfrm>
        </p:spPr>
        <p:txBody>
          <a:bodyPr/>
          <a:lstStyle/>
          <a:p>
            <a:pPr fontAlgn="auto">
              <a:spcAft>
                <a:spcPts val="0"/>
              </a:spcAft>
              <a:defRPr/>
            </a:pPr>
            <a:r>
              <a:rPr lang="en-US" dirty="0"/>
              <a:t>First Last</a:t>
            </a:r>
          </a:p>
        </p:txBody>
      </p:sp>
      <p:sp>
        <p:nvSpPr>
          <p:cNvPr id="365570" name="AutoShape 2"/>
          <p:cNvSpPr>
            <a:spLocks noChangeAspect="1" noChangeArrowheads="1" noTextEdit="1"/>
          </p:cNvSpPr>
          <p:nvPr/>
        </p:nvSpPr>
        <p:spPr bwMode="auto">
          <a:xfrm>
            <a:off x="2066594" y="246063"/>
            <a:ext cx="4132593" cy="6273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72" name="Freeform 4"/>
          <p:cNvSpPr>
            <a:spLocks/>
          </p:cNvSpPr>
          <p:nvPr/>
        </p:nvSpPr>
        <p:spPr bwMode="auto">
          <a:xfrm>
            <a:off x="3324225" y="5681663"/>
            <a:ext cx="31750" cy="57150"/>
          </a:xfrm>
          <a:custGeom>
            <a:avLst/>
            <a:gdLst/>
            <a:ahLst/>
            <a:cxnLst>
              <a:cxn ang="0">
                <a:pos x="3" y="34"/>
              </a:cxn>
              <a:cxn ang="0">
                <a:pos x="3" y="27"/>
              </a:cxn>
              <a:cxn ang="0">
                <a:pos x="8" y="19"/>
              </a:cxn>
              <a:cxn ang="0">
                <a:pos x="0" y="15"/>
              </a:cxn>
              <a:cxn ang="0">
                <a:pos x="0" y="7"/>
              </a:cxn>
              <a:cxn ang="0">
                <a:pos x="8" y="0"/>
              </a:cxn>
              <a:cxn ang="0">
                <a:pos x="10" y="5"/>
              </a:cxn>
              <a:cxn ang="0">
                <a:pos x="10" y="12"/>
              </a:cxn>
              <a:cxn ang="0">
                <a:pos x="15" y="12"/>
              </a:cxn>
              <a:cxn ang="0">
                <a:pos x="15" y="19"/>
              </a:cxn>
              <a:cxn ang="0">
                <a:pos x="20" y="27"/>
              </a:cxn>
              <a:cxn ang="0">
                <a:pos x="12" y="36"/>
              </a:cxn>
              <a:cxn ang="0">
                <a:pos x="3" y="34"/>
              </a:cxn>
              <a:cxn ang="0">
                <a:pos x="3" y="34"/>
              </a:cxn>
              <a:cxn ang="0">
                <a:pos x="3" y="34"/>
              </a:cxn>
            </a:cxnLst>
            <a:rect l="0" t="0" r="r" b="b"/>
            <a:pathLst>
              <a:path w="20" h="36">
                <a:moveTo>
                  <a:pt x="3" y="34"/>
                </a:moveTo>
                <a:lnTo>
                  <a:pt x="3" y="27"/>
                </a:lnTo>
                <a:lnTo>
                  <a:pt x="8" y="19"/>
                </a:lnTo>
                <a:lnTo>
                  <a:pt x="0" y="15"/>
                </a:lnTo>
                <a:lnTo>
                  <a:pt x="0" y="7"/>
                </a:lnTo>
                <a:lnTo>
                  <a:pt x="8" y="0"/>
                </a:lnTo>
                <a:lnTo>
                  <a:pt x="10" y="5"/>
                </a:lnTo>
                <a:lnTo>
                  <a:pt x="10" y="12"/>
                </a:lnTo>
                <a:lnTo>
                  <a:pt x="15" y="12"/>
                </a:lnTo>
                <a:lnTo>
                  <a:pt x="15" y="19"/>
                </a:lnTo>
                <a:lnTo>
                  <a:pt x="20" y="27"/>
                </a:lnTo>
                <a:lnTo>
                  <a:pt x="12" y="36"/>
                </a:lnTo>
                <a:lnTo>
                  <a:pt x="3" y="34"/>
                </a:lnTo>
                <a:lnTo>
                  <a:pt x="3" y="34"/>
                </a:lnTo>
                <a:lnTo>
                  <a:pt x="3" y="34"/>
                </a:lnTo>
                <a:close/>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73" name="Freeform 5"/>
          <p:cNvSpPr>
            <a:spLocks/>
          </p:cNvSpPr>
          <p:nvPr/>
        </p:nvSpPr>
        <p:spPr bwMode="auto">
          <a:xfrm>
            <a:off x="2432050" y="3290888"/>
            <a:ext cx="858838" cy="2254250"/>
          </a:xfrm>
          <a:custGeom>
            <a:avLst/>
            <a:gdLst/>
            <a:ahLst/>
            <a:cxnLst>
              <a:cxn ang="0">
                <a:pos x="22" y="33"/>
              </a:cxn>
              <a:cxn ang="0">
                <a:pos x="48" y="26"/>
              </a:cxn>
              <a:cxn ang="0">
                <a:pos x="62" y="14"/>
              </a:cxn>
              <a:cxn ang="0">
                <a:pos x="82" y="9"/>
              </a:cxn>
              <a:cxn ang="0">
                <a:pos x="94" y="26"/>
              </a:cxn>
              <a:cxn ang="0">
                <a:pos x="103" y="31"/>
              </a:cxn>
              <a:cxn ang="0">
                <a:pos x="103" y="62"/>
              </a:cxn>
              <a:cxn ang="0">
                <a:pos x="113" y="79"/>
              </a:cxn>
              <a:cxn ang="0">
                <a:pos x="120" y="96"/>
              </a:cxn>
              <a:cxn ang="0">
                <a:pos x="132" y="103"/>
              </a:cxn>
              <a:cxn ang="0">
                <a:pos x="156" y="103"/>
              </a:cxn>
              <a:cxn ang="0">
                <a:pos x="151" y="86"/>
              </a:cxn>
              <a:cxn ang="0">
                <a:pos x="161" y="64"/>
              </a:cxn>
              <a:cxn ang="0">
                <a:pos x="185" y="384"/>
              </a:cxn>
              <a:cxn ang="0">
                <a:pos x="300" y="502"/>
              </a:cxn>
              <a:cxn ang="0">
                <a:pos x="392" y="680"/>
              </a:cxn>
              <a:cxn ang="0">
                <a:pos x="507" y="732"/>
              </a:cxn>
              <a:cxn ang="0">
                <a:pos x="533" y="766"/>
              </a:cxn>
              <a:cxn ang="0">
                <a:pos x="514" y="848"/>
              </a:cxn>
              <a:cxn ang="0">
                <a:pos x="493" y="1009"/>
              </a:cxn>
              <a:cxn ang="0">
                <a:pos x="435" y="1093"/>
              </a:cxn>
              <a:cxn ang="0">
                <a:pos x="384" y="1184"/>
              </a:cxn>
              <a:cxn ang="0">
                <a:pos x="370" y="1187"/>
              </a:cxn>
              <a:cxn ang="0">
                <a:pos x="324" y="1208"/>
              </a:cxn>
              <a:cxn ang="0">
                <a:pos x="312" y="1194"/>
              </a:cxn>
              <a:cxn ang="0">
                <a:pos x="305" y="1177"/>
              </a:cxn>
              <a:cxn ang="0">
                <a:pos x="303" y="1162"/>
              </a:cxn>
              <a:cxn ang="0">
                <a:pos x="305" y="1131"/>
              </a:cxn>
              <a:cxn ang="0">
                <a:pos x="312" y="1100"/>
              </a:cxn>
              <a:cxn ang="0">
                <a:pos x="305" y="1083"/>
              </a:cxn>
              <a:cxn ang="0">
                <a:pos x="248" y="1102"/>
              </a:cxn>
              <a:cxn ang="0">
                <a:pos x="144" y="1136"/>
              </a:cxn>
              <a:cxn ang="0">
                <a:pos x="139" y="1150"/>
              </a:cxn>
              <a:cxn ang="0">
                <a:pos x="171" y="1191"/>
              </a:cxn>
              <a:cxn ang="0">
                <a:pos x="235" y="1259"/>
              </a:cxn>
              <a:cxn ang="0">
                <a:pos x="209" y="1307"/>
              </a:cxn>
              <a:cxn ang="0">
                <a:pos x="219" y="1326"/>
              </a:cxn>
              <a:cxn ang="0">
                <a:pos x="192" y="1338"/>
              </a:cxn>
              <a:cxn ang="0">
                <a:pos x="180" y="1355"/>
              </a:cxn>
              <a:cxn ang="0">
                <a:pos x="192" y="1384"/>
              </a:cxn>
              <a:cxn ang="0">
                <a:pos x="183" y="1396"/>
              </a:cxn>
              <a:cxn ang="0">
                <a:pos x="173" y="1396"/>
              </a:cxn>
              <a:cxn ang="0">
                <a:pos x="149" y="1400"/>
              </a:cxn>
              <a:cxn ang="0">
                <a:pos x="130" y="1396"/>
              </a:cxn>
              <a:cxn ang="0">
                <a:pos x="91" y="1412"/>
              </a:cxn>
              <a:cxn ang="0">
                <a:pos x="65" y="1410"/>
              </a:cxn>
              <a:cxn ang="0">
                <a:pos x="58" y="1292"/>
              </a:cxn>
              <a:cxn ang="0">
                <a:pos x="53" y="1124"/>
              </a:cxn>
              <a:cxn ang="0">
                <a:pos x="43" y="886"/>
              </a:cxn>
              <a:cxn ang="0">
                <a:pos x="34" y="629"/>
              </a:cxn>
              <a:cxn ang="0">
                <a:pos x="24" y="439"/>
              </a:cxn>
              <a:cxn ang="0">
                <a:pos x="14" y="302"/>
              </a:cxn>
              <a:cxn ang="0">
                <a:pos x="0" y="38"/>
              </a:cxn>
            </a:cxnLst>
            <a:rect l="0" t="0" r="r" b="b"/>
            <a:pathLst>
              <a:path w="541" h="1420">
                <a:moveTo>
                  <a:pt x="0" y="38"/>
                </a:moveTo>
                <a:lnTo>
                  <a:pt x="17" y="33"/>
                </a:lnTo>
                <a:lnTo>
                  <a:pt x="19" y="33"/>
                </a:lnTo>
                <a:lnTo>
                  <a:pt x="22" y="33"/>
                </a:lnTo>
                <a:lnTo>
                  <a:pt x="31" y="33"/>
                </a:lnTo>
                <a:lnTo>
                  <a:pt x="41" y="28"/>
                </a:lnTo>
                <a:lnTo>
                  <a:pt x="43" y="28"/>
                </a:lnTo>
                <a:lnTo>
                  <a:pt x="48" y="26"/>
                </a:lnTo>
                <a:lnTo>
                  <a:pt x="53" y="16"/>
                </a:lnTo>
                <a:lnTo>
                  <a:pt x="46" y="14"/>
                </a:lnTo>
                <a:lnTo>
                  <a:pt x="46" y="0"/>
                </a:lnTo>
                <a:lnTo>
                  <a:pt x="62" y="14"/>
                </a:lnTo>
                <a:lnTo>
                  <a:pt x="75" y="14"/>
                </a:lnTo>
                <a:lnTo>
                  <a:pt x="75" y="14"/>
                </a:lnTo>
                <a:lnTo>
                  <a:pt x="75" y="14"/>
                </a:lnTo>
                <a:lnTo>
                  <a:pt x="82" y="9"/>
                </a:lnTo>
                <a:lnTo>
                  <a:pt x="84" y="9"/>
                </a:lnTo>
                <a:lnTo>
                  <a:pt x="84" y="9"/>
                </a:lnTo>
                <a:lnTo>
                  <a:pt x="87" y="14"/>
                </a:lnTo>
                <a:lnTo>
                  <a:pt x="94" y="26"/>
                </a:lnTo>
                <a:lnTo>
                  <a:pt x="96" y="26"/>
                </a:lnTo>
                <a:lnTo>
                  <a:pt x="99" y="28"/>
                </a:lnTo>
                <a:lnTo>
                  <a:pt x="101" y="28"/>
                </a:lnTo>
                <a:lnTo>
                  <a:pt x="103" y="31"/>
                </a:lnTo>
                <a:lnTo>
                  <a:pt x="106" y="38"/>
                </a:lnTo>
                <a:lnTo>
                  <a:pt x="111" y="48"/>
                </a:lnTo>
                <a:lnTo>
                  <a:pt x="103" y="62"/>
                </a:lnTo>
                <a:lnTo>
                  <a:pt x="103" y="62"/>
                </a:lnTo>
                <a:lnTo>
                  <a:pt x="103" y="62"/>
                </a:lnTo>
                <a:lnTo>
                  <a:pt x="106" y="64"/>
                </a:lnTo>
                <a:lnTo>
                  <a:pt x="108" y="67"/>
                </a:lnTo>
                <a:lnTo>
                  <a:pt x="113" y="79"/>
                </a:lnTo>
                <a:lnTo>
                  <a:pt x="113" y="79"/>
                </a:lnTo>
                <a:lnTo>
                  <a:pt x="118" y="81"/>
                </a:lnTo>
                <a:lnTo>
                  <a:pt x="118" y="93"/>
                </a:lnTo>
                <a:lnTo>
                  <a:pt x="120" y="96"/>
                </a:lnTo>
                <a:lnTo>
                  <a:pt x="120" y="96"/>
                </a:lnTo>
                <a:lnTo>
                  <a:pt x="127" y="103"/>
                </a:lnTo>
                <a:lnTo>
                  <a:pt x="130" y="103"/>
                </a:lnTo>
                <a:lnTo>
                  <a:pt x="132" y="103"/>
                </a:lnTo>
                <a:lnTo>
                  <a:pt x="135" y="103"/>
                </a:lnTo>
                <a:lnTo>
                  <a:pt x="144" y="108"/>
                </a:lnTo>
                <a:lnTo>
                  <a:pt x="156" y="103"/>
                </a:lnTo>
                <a:lnTo>
                  <a:pt x="156" y="103"/>
                </a:lnTo>
                <a:lnTo>
                  <a:pt x="159" y="100"/>
                </a:lnTo>
                <a:lnTo>
                  <a:pt x="151" y="93"/>
                </a:lnTo>
                <a:lnTo>
                  <a:pt x="151" y="93"/>
                </a:lnTo>
                <a:lnTo>
                  <a:pt x="151" y="86"/>
                </a:lnTo>
                <a:lnTo>
                  <a:pt x="151" y="84"/>
                </a:lnTo>
                <a:lnTo>
                  <a:pt x="156" y="72"/>
                </a:lnTo>
                <a:lnTo>
                  <a:pt x="156" y="69"/>
                </a:lnTo>
                <a:lnTo>
                  <a:pt x="161" y="64"/>
                </a:lnTo>
                <a:lnTo>
                  <a:pt x="195" y="300"/>
                </a:lnTo>
                <a:lnTo>
                  <a:pt x="166" y="302"/>
                </a:lnTo>
                <a:lnTo>
                  <a:pt x="178" y="384"/>
                </a:lnTo>
                <a:lnTo>
                  <a:pt x="185" y="384"/>
                </a:lnTo>
                <a:lnTo>
                  <a:pt x="185" y="386"/>
                </a:lnTo>
                <a:lnTo>
                  <a:pt x="197" y="461"/>
                </a:lnTo>
                <a:lnTo>
                  <a:pt x="202" y="559"/>
                </a:lnTo>
                <a:lnTo>
                  <a:pt x="300" y="502"/>
                </a:lnTo>
                <a:lnTo>
                  <a:pt x="332" y="576"/>
                </a:lnTo>
                <a:lnTo>
                  <a:pt x="368" y="653"/>
                </a:lnTo>
                <a:lnTo>
                  <a:pt x="341" y="670"/>
                </a:lnTo>
                <a:lnTo>
                  <a:pt x="392" y="680"/>
                </a:lnTo>
                <a:lnTo>
                  <a:pt x="471" y="696"/>
                </a:lnTo>
                <a:lnTo>
                  <a:pt x="514" y="706"/>
                </a:lnTo>
                <a:lnTo>
                  <a:pt x="497" y="735"/>
                </a:lnTo>
                <a:lnTo>
                  <a:pt x="507" y="732"/>
                </a:lnTo>
                <a:lnTo>
                  <a:pt x="514" y="766"/>
                </a:lnTo>
                <a:lnTo>
                  <a:pt x="519" y="764"/>
                </a:lnTo>
                <a:lnTo>
                  <a:pt x="521" y="768"/>
                </a:lnTo>
                <a:lnTo>
                  <a:pt x="533" y="766"/>
                </a:lnTo>
                <a:lnTo>
                  <a:pt x="541" y="807"/>
                </a:lnTo>
                <a:lnTo>
                  <a:pt x="517" y="824"/>
                </a:lnTo>
                <a:lnTo>
                  <a:pt x="521" y="845"/>
                </a:lnTo>
                <a:lnTo>
                  <a:pt x="514" y="848"/>
                </a:lnTo>
                <a:lnTo>
                  <a:pt x="517" y="853"/>
                </a:lnTo>
                <a:lnTo>
                  <a:pt x="524" y="893"/>
                </a:lnTo>
                <a:lnTo>
                  <a:pt x="512" y="932"/>
                </a:lnTo>
                <a:lnTo>
                  <a:pt x="493" y="1009"/>
                </a:lnTo>
                <a:lnTo>
                  <a:pt x="485" y="1035"/>
                </a:lnTo>
                <a:lnTo>
                  <a:pt x="481" y="1033"/>
                </a:lnTo>
                <a:lnTo>
                  <a:pt x="442" y="1083"/>
                </a:lnTo>
                <a:lnTo>
                  <a:pt x="435" y="1093"/>
                </a:lnTo>
                <a:lnTo>
                  <a:pt x="404" y="1138"/>
                </a:lnTo>
                <a:lnTo>
                  <a:pt x="382" y="1170"/>
                </a:lnTo>
                <a:lnTo>
                  <a:pt x="387" y="1175"/>
                </a:lnTo>
                <a:lnTo>
                  <a:pt x="384" y="1184"/>
                </a:lnTo>
                <a:lnTo>
                  <a:pt x="387" y="1191"/>
                </a:lnTo>
                <a:lnTo>
                  <a:pt x="387" y="1194"/>
                </a:lnTo>
                <a:lnTo>
                  <a:pt x="372" y="1184"/>
                </a:lnTo>
                <a:lnTo>
                  <a:pt x="370" y="1187"/>
                </a:lnTo>
                <a:lnTo>
                  <a:pt x="368" y="1187"/>
                </a:lnTo>
                <a:lnTo>
                  <a:pt x="346" y="1218"/>
                </a:lnTo>
                <a:lnTo>
                  <a:pt x="332" y="1201"/>
                </a:lnTo>
                <a:lnTo>
                  <a:pt x="324" y="1208"/>
                </a:lnTo>
                <a:lnTo>
                  <a:pt x="320" y="1206"/>
                </a:lnTo>
                <a:lnTo>
                  <a:pt x="320" y="1203"/>
                </a:lnTo>
                <a:lnTo>
                  <a:pt x="322" y="1203"/>
                </a:lnTo>
                <a:lnTo>
                  <a:pt x="312" y="1194"/>
                </a:lnTo>
                <a:lnTo>
                  <a:pt x="315" y="1191"/>
                </a:lnTo>
                <a:lnTo>
                  <a:pt x="308" y="1187"/>
                </a:lnTo>
                <a:lnTo>
                  <a:pt x="308" y="1177"/>
                </a:lnTo>
                <a:lnTo>
                  <a:pt x="305" y="1177"/>
                </a:lnTo>
                <a:lnTo>
                  <a:pt x="303" y="1170"/>
                </a:lnTo>
                <a:lnTo>
                  <a:pt x="300" y="1167"/>
                </a:lnTo>
                <a:lnTo>
                  <a:pt x="300" y="1162"/>
                </a:lnTo>
                <a:lnTo>
                  <a:pt x="303" y="1162"/>
                </a:lnTo>
                <a:lnTo>
                  <a:pt x="303" y="1160"/>
                </a:lnTo>
                <a:lnTo>
                  <a:pt x="308" y="1143"/>
                </a:lnTo>
                <a:lnTo>
                  <a:pt x="305" y="1143"/>
                </a:lnTo>
                <a:lnTo>
                  <a:pt x="305" y="1131"/>
                </a:lnTo>
                <a:lnTo>
                  <a:pt x="317" y="1110"/>
                </a:lnTo>
                <a:lnTo>
                  <a:pt x="315" y="1107"/>
                </a:lnTo>
                <a:lnTo>
                  <a:pt x="315" y="1102"/>
                </a:lnTo>
                <a:lnTo>
                  <a:pt x="312" y="1100"/>
                </a:lnTo>
                <a:lnTo>
                  <a:pt x="312" y="1093"/>
                </a:lnTo>
                <a:lnTo>
                  <a:pt x="310" y="1093"/>
                </a:lnTo>
                <a:lnTo>
                  <a:pt x="310" y="1088"/>
                </a:lnTo>
                <a:lnTo>
                  <a:pt x="305" y="1083"/>
                </a:lnTo>
                <a:lnTo>
                  <a:pt x="296" y="1076"/>
                </a:lnTo>
                <a:lnTo>
                  <a:pt x="298" y="1074"/>
                </a:lnTo>
                <a:lnTo>
                  <a:pt x="293" y="1069"/>
                </a:lnTo>
                <a:lnTo>
                  <a:pt x="248" y="1102"/>
                </a:lnTo>
                <a:lnTo>
                  <a:pt x="245" y="1098"/>
                </a:lnTo>
                <a:lnTo>
                  <a:pt x="223" y="1112"/>
                </a:lnTo>
                <a:lnTo>
                  <a:pt x="168" y="1153"/>
                </a:lnTo>
                <a:lnTo>
                  <a:pt x="144" y="1136"/>
                </a:lnTo>
                <a:lnTo>
                  <a:pt x="144" y="1143"/>
                </a:lnTo>
                <a:lnTo>
                  <a:pt x="144" y="1146"/>
                </a:lnTo>
                <a:lnTo>
                  <a:pt x="142" y="1146"/>
                </a:lnTo>
                <a:lnTo>
                  <a:pt x="139" y="1150"/>
                </a:lnTo>
                <a:lnTo>
                  <a:pt x="142" y="1153"/>
                </a:lnTo>
                <a:lnTo>
                  <a:pt x="144" y="1170"/>
                </a:lnTo>
                <a:lnTo>
                  <a:pt x="151" y="1177"/>
                </a:lnTo>
                <a:lnTo>
                  <a:pt x="171" y="1191"/>
                </a:lnTo>
                <a:lnTo>
                  <a:pt x="183" y="1184"/>
                </a:lnTo>
                <a:lnTo>
                  <a:pt x="185" y="1199"/>
                </a:lnTo>
                <a:lnTo>
                  <a:pt x="195" y="1196"/>
                </a:lnTo>
                <a:lnTo>
                  <a:pt x="235" y="1259"/>
                </a:lnTo>
                <a:lnTo>
                  <a:pt x="216" y="1273"/>
                </a:lnTo>
                <a:lnTo>
                  <a:pt x="226" y="1287"/>
                </a:lnTo>
                <a:lnTo>
                  <a:pt x="211" y="1302"/>
                </a:lnTo>
                <a:lnTo>
                  <a:pt x="209" y="1307"/>
                </a:lnTo>
                <a:lnTo>
                  <a:pt x="209" y="1326"/>
                </a:lnTo>
                <a:lnTo>
                  <a:pt x="214" y="1323"/>
                </a:lnTo>
                <a:lnTo>
                  <a:pt x="214" y="1326"/>
                </a:lnTo>
                <a:lnTo>
                  <a:pt x="219" y="1326"/>
                </a:lnTo>
                <a:lnTo>
                  <a:pt x="204" y="1340"/>
                </a:lnTo>
                <a:lnTo>
                  <a:pt x="204" y="1335"/>
                </a:lnTo>
                <a:lnTo>
                  <a:pt x="195" y="1343"/>
                </a:lnTo>
                <a:lnTo>
                  <a:pt x="192" y="1338"/>
                </a:lnTo>
                <a:lnTo>
                  <a:pt x="183" y="1348"/>
                </a:lnTo>
                <a:lnTo>
                  <a:pt x="185" y="1352"/>
                </a:lnTo>
                <a:lnTo>
                  <a:pt x="183" y="1352"/>
                </a:lnTo>
                <a:lnTo>
                  <a:pt x="180" y="1355"/>
                </a:lnTo>
                <a:lnTo>
                  <a:pt x="187" y="1362"/>
                </a:lnTo>
                <a:lnTo>
                  <a:pt x="185" y="1374"/>
                </a:lnTo>
                <a:lnTo>
                  <a:pt x="190" y="1374"/>
                </a:lnTo>
                <a:lnTo>
                  <a:pt x="192" y="1384"/>
                </a:lnTo>
                <a:lnTo>
                  <a:pt x="192" y="1393"/>
                </a:lnTo>
                <a:lnTo>
                  <a:pt x="187" y="1393"/>
                </a:lnTo>
                <a:lnTo>
                  <a:pt x="185" y="1396"/>
                </a:lnTo>
                <a:lnTo>
                  <a:pt x="183" y="1396"/>
                </a:lnTo>
                <a:lnTo>
                  <a:pt x="183" y="1400"/>
                </a:lnTo>
                <a:lnTo>
                  <a:pt x="175" y="1396"/>
                </a:lnTo>
                <a:lnTo>
                  <a:pt x="175" y="1398"/>
                </a:lnTo>
                <a:lnTo>
                  <a:pt x="173" y="1396"/>
                </a:lnTo>
                <a:lnTo>
                  <a:pt x="173" y="1396"/>
                </a:lnTo>
                <a:lnTo>
                  <a:pt x="168" y="1398"/>
                </a:lnTo>
                <a:lnTo>
                  <a:pt x="156" y="1396"/>
                </a:lnTo>
                <a:lnTo>
                  <a:pt x="149" y="1400"/>
                </a:lnTo>
                <a:lnTo>
                  <a:pt x="142" y="1400"/>
                </a:lnTo>
                <a:lnTo>
                  <a:pt x="142" y="1398"/>
                </a:lnTo>
                <a:lnTo>
                  <a:pt x="137" y="1398"/>
                </a:lnTo>
                <a:lnTo>
                  <a:pt x="130" y="1396"/>
                </a:lnTo>
                <a:lnTo>
                  <a:pt x="118" y="1403"/>
                </a:lnTo>
                <a:lnTo>
                  <a:pt x="108" y="1405"/>
                </a:lnTo>
                <a:lnTo>
                  <a:pt x="101" y="1415"/>
                </a:lnTo>
                <a:lnTo>
                  <a:pt x="91" y="1412"/>
                </a:lnTo>
                <a:lnTo>
                  <a:pt x="82" y="1420"/>
                </a:lnTo>
                <a:lnTo>
                  <a:pt x="77" y="1415"/>
                </a:lnTo>
                <a:lnTo>
                  <a:pt x="72" y="1420"/>
                </a:lnTo>
                <a:lnTo>
                  <a:pt x="65" y="1410"/>
                </a:lnTo>
                <a:lnTo>
                  <a:pt x="60" y="1412"/>
                </a:lnTo>
                <a:lnTo>
                  <a:pt x="60" y="1335"/>
                </a:lnTo>
                <a:lnTo>
                  <a:pt x="58" y="1326"/>
                </a:lnTo>
                <a:lnTo>
                  <a:pt x="58" y="1292"/>
                </a:lnTo>
                <a:lnTo>
                  <a:pt x="58" y="1259"/>
                </a:lnTo>
                <a:lnTo>
                  <a:pt x="53" y="1170"/>
                </a:lnTo>
                <a:lnTo>
                  <a:pt x="53" y="1160"/>
                </a:lnTo>
                <a:lnTo>
                  <a:pt x="53" y="1124"/>
                </a:lnTo>
                <a:lnTo>
                  <a:pt x="48" y="975"/>
                </a:lnTo>
                <a:lnTo>
                  <a:pt x="48" y="965"/>
                </a:lnTo>
                <a:lnTo>
                  <a:pt x="46" y="915"/>
                </a:lnTo>
                <a:lnTo>
                  <a:pt x="43" y="886"/>
                </a:lnTo>
                <a:lnTo>
                  <a:pt x="43" y="845"/>
                </a:lnTo>
                <a:lnTo>
                  <a:pt x="41" y="824"/>
                </a:lnTo>
                <a:lnTo>
                  <a:pt x="36" y="670"/>
                </a:lnTo>
                <a:lnTo>
                  <a:pt x="34" y="629"/>
                </a:lnTo>
                <a:lnTo>
                  <a:pt x="31" y="579"/>
                </a:lnTo>
                <a:lnTo>
                  <a:pt x="29" y="516"/>
                </a:lnTo>
                <a:lnTo>
                  <a:pt x="26" y="470"/>
                </a:lnTo>
                <a:lnTo>
                  <a:pt x="24" y="439"/>
                </a:lnTo>
                <a:lnTo>
                  <a:pt x="22" y="410"/>
                </a:lnTo>
                <a:lnTo>
                  <a:pt x="17" y="341"/>
                </a:lnTo>
                <a:lnTo>
                  <a:pt x="17" y="324"/>
                </a:lnTo>
                <a:lnTo>
                  <a:pt x="14" y="302"/>
                </a:lnTo>
                <a:lnTo>
                  <a:pt x="5" y="91"/>
                </a:lnTo>
                <a:lnTo>
                  <a:pt x="0" y="38"/>
                </a:lnTo>
                <a:lnTo>
                  <a:pt x="0" y="38"/>
                </a:lnTo>
                <a:lnTo>
                  <a:pt x="0" y="38"/>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74" name="Freeform 6"/>
          <p:cNvSpPr>
            <a:spLocks/>
          </p:cNvSpPr>
          <p:nvPr/>
        </p:nvSpPr>
        <p:spPr bwMode="auto">
          <a:xfrm>
            <a:off x="3038475" y="4529138"/>
            <a:ext cx="500063" cy="839788"/>
          </a:xfrm>
          <a:custGeom>
            <a:avLst/>
            <a:gdLst/>
            <a:ahLst/>
            <a:cxnLst>
              <a:cxn ang="0">
                <a:pos x="183" y="10"/>
              </a:cxn>
              <a:cxn ang="0">
                <a:pos x="245" y="94"/>
              </a:cxn>
              <a:cxn ang="0">
                <a:pos x="233" y="97"/>
              </a:cxn>
              <a:cxn ang="0">
                <a:pos x="226" y="106"/>
              </a:cxn>
              <a:cxn ang="0">
                <a:pos x="248" y="154"/>
              </a:cxn>
              <a:cxn ang="0">
                <a:pos x="264" y="181"/>
              </a:cxn>
              <a:cxn ang="0">
                <a:pos x="269" y="262"/>
              </a:cxn>
              <a:cxn ang="0">
                <a:pos x="272" y="270"/>
              </a:cxn>
              <a:cxn ang="0">
                <a:pos x="312" y="291"/>
              </a:cxn>
              <a:cxn ang="0">
                <a:pos x="303" y="301"/>
              </a:cxn>
              <a:cxn ang="0">
                <a:pos x="293" y="325"/>
              </a:cxn>
              <a:cxn ang="0">
                <a:pos x="303" y="330"/>
              </a:cxn>
              <a:cxn ang="0">
                <a:pos x="296" y="397"/>
              </a:cxn>
              <a:cxn ang="0">
                <a:pos x="291" y="416"/>
              </a:cxn>
              <a:cxn ang="0">
                <a:pos x="291" y="423"/>
              </a:cxn>
              <a:cxn ang="0">
                <a:pos x="288" y="438"/>
              </a:cxn>
              <a:cxn ang="0">
                <a:pos x="286" y="445"/>
              </a:cxn>
              <a:cxn ang="0">
                <a:pos x="284" y="443"/>
              </a:cxn>
              <a:cxn ang="0">
                <a:pos x="279" y="450"/>
              </a:cxn>
              <a:cxn ang="0">
                <a:pos x="288" y="467"/>
              </a:cxn>
              <a:cxn ang="0">
                <a:pos x="252" y="505"/>
              </a:cxn>
              <a:cxn ang="0">
                <a:pos x="236" y="527"/>
              </a:cxn>
              <a:cxn ang="0">
                <a:pos x="183" y="488"/>
              </a:cxn>
              <a:cxn ang="0">
                <a:pos x="108" y="409"/>
              </a:cxn>
              <a:cxn ang="0">
                <a:pos x="58" y="440"/>
              </a:cxn>
              <a:cxn ang="0">
                <a:pos x="53" y="452"/>
              </a:cxn>
              <a:cxn ang="0">
                <a:pos x="24" y="435"/>
              </a:cxn>
              <a:cxn ang="0">
                <a:pos x="5" y="414"/>
              </a:cxn>
              <a:cxn ang="0">
                <a:pos x="2" y="404"/>
              </a:cxn>
              <a:cxn ang="0">
                <a:pos x="0" y="390"/>
              </a:cxn>
              <a:cxn ang="0">
                <a:pos x="53" y="313"/>
              </a:cxn>
              <a:cxn ang="0">
                <a:pos x="99" y="253"/>
              </a:cxn>
              <a:cxn ang="0">
                <a:pos x="111" y="229"/>
              </a:cxn>
              <a:cxn ang="0">
                <a:pos x="142" y="113"/>
              </a:cxn>
              <a:cxn ang="0">
                <a:pos x="132" y="68"/>
              </a:cxn>
              <a:cxn ang="0">
                <a:pos x="135" y="44"/>
              </a:cxn>
              <a:cxn ang="0">
                <a:pos x="159" y="27"/>
              </a:cxn>
            </a:cxnLst>
            <a:rect l="0" t="0" r="r" b="b"/>
            <a:pathLst>
              <a:path w="315" h="529">
                <a:moveTo>
                  <a:pt x="159" y="27"/>
                </a:moveTo>
                <a:lnTo>
                  <a:pt x="183" y="10"/>
                </a:lnTo>
                <a:lnTo>
                  <a:pt x="228" y="0"/>
                </a:lnTo>
                <a:lnTo>
                  <a:pt x="245" y="94"/>
                </a:lnTo>
                <a:lnTo>
                  <a:pt x="248" y="94"/>
                </a:lnTo>
                <a:lnTo>
                  <a:pt x="233" y="97"/>
                </a:lnTo>
                <a:lnTo>
                  <a:pt x="233" y="106"/>
                </a:lnTo>
                <a:lnTo>
                  <a:pt x="226" y="106"/>
                </a:lnTo>
                <a:lnTo>
                  <a:pt x="248" y="140"/>
                </a:lnTo>
                <a:lnTo>
                  <a:pt x="248" y="154"/>
                </a:lnTo>
                <a:lnTo>
                  <a:pt x="264" y="173"/>
                </a:lnTo>
                <a:lnTo>
                  <a:pt x="264" y="181"/>
                </a:lnTo>
                <a:lnTo>
                  <a:pt x="262" y="255"/>
                </a:lnTo>
                <a:lnTo>
                  <a:pt x="269" y="262"/>
                </a:lnTo>
                <a:lnTo>
                  <a:pt x="276" y="262"/>
                </a:lnTo>
                <a:lnTo>
                  <a:pt x="272" y="270"/>
                </a:lnTo>
                <a:lnTo>
                  <a:pt x="315" y="279"/>
                </a:lnTo>
                <a:lnTo>
                  <a:pt x="312" y="291"/>
                </a:lnTo>
                <a:lnTo>
                  <a:pt x="305" y="291"/>
                </a:lnTo>
                <a:lnTo>
                  <a:pt x="303" y="301"/>
                </a:lnTo>
                <a:lnTo>
                  <a:pt x="300" y="301"/>
                </a:lnTo>
                <a:lnTo>
                  <a:pt x="293" y="325"/>
                </a:lnTo>
                <a:lnTo>
                  <a:pt x="303" y="327"/>
                </a:lnTo>
                <a:lnTo>
                  <a:pt x="303" y="330"/>
                </a:lnTo>
                <a:lnTo>
                  <a:pt x="308" y="330"/>
                </a:lnTo>
                <a:lnTo>
                  <a:pt x="296" y="397"/>
                </a:lnTo>
                <a:lnTo>
                  <a:pt x="293" y="414"/>
                </a:lnTo>
                <a:lnTo>
                  <a:pt x="291" y="416"/>
                </a:lnTo>
                <a:lnTo>
                  <a:pt x="288" y="421"/>
                </a:lnTo>
                <a:lnTo>
                  <a:pt x="291" y="423"/>
                </a:lnTo>
                <a:lnTo>
                  <a:pt x="286" y="428"/>
                </a:lnTo>
                <a:lnTo>
                  <a:pt x="288" y="438"/>
                </a:lnTo>
                <a:lnTo>
                  <a:pt x="291" y="443"/>
                </a:lnTo>
                <a:lnTo>
                  <a:pt x="286" y="445"/>
                </a:lnTo>
                <a:lnTo>
                  <a:pt x="286" y="443"/>
                </a:lnTo>
                <a:lnTo>
                  <a:pt x="284" y="443"/>
                </a:lnTo>
                <a:lnTo>
                  <a:pt x="284" y="447"/>
                </a:lnTo>
                <a:lnTo>
                  <a:pt x="279" y="450"/>
                </a:lnTo>
                <a:lnTo>
                  <a:pt x="279" y="452"/>
                </a:lnTo>
                <a:lnTo>
                  <a:pt x="288" y="467"/>
                </a:lnTo>
                <a:lnTo>
                  <a:pt x="260" y="510"/>
                </a:lnTo>
                <a:lnTo>
                  <a:pt x="252" y="505"/>
                </a:lnTo>
                <a:lnTo>
                  <a:pt x="238" y="529"/>
                </a:lnTo>
                <a:lnTo>
                  <a:pt x="236" y="527"/>
                </a:lnTo>
                <a:lnTo>
                  <a:pt x="180" y="491"/>
                </a:lnTo>
                <a:lnTo>
                  <a:pt x="183" y="488"/>
                </a:lnTo>
                <a:lnTo>
                  <a:pt x="166" y="469"/>
                </a:lnTo>
                <a:lnTo>
                  <a:pt x="108" y="409"/>
                </a:lnTo>
                <a:lnTo>
                  <a:pt x="79" y="455"/>
                </a:lnTo>
                <a:lnTo>
                  <a:pt x="58" y="440"/>
                </a:lnTo>
                <a:lnTo>
                  <a:pt x="55" y="450"/>
                </a:lnTo>
                <a:lnTo>
                  <a:pt x="53" y="452"/>
                </a:lnTo>
                <a:lnTo>
                  <a:pt x="27" y="433"/>
                </a:lnTo>
                <a:lnTo>
                  <a:pt x="24" y="435"/>
                </a:lnTo>
                <a:lnTo>
                  <a:pt x="5" y="419"/>
                </a:lnTo>
                <a:lnTo>
                  <a:pt x="5" y="414"/>
                </a:lnTo>
                <a:lnTo>
                  <a:pt x="5" y="411"/>
                </a:lnTo>
                <a:lnTo>
                  <a:pt x="2" y="404"/>
                </a:lnTo>
                <a:lnTo>
                  <a:pt x="5" y="395"/>
                </a:lnTo>
                <a:lnTo>
                  <a:pt x="0" y="390"/>
                </a:lnTo>
                <a:lnTo>
                  <a:pt x="22" y="358"/>
                </a:lnTo>
                <a:lnTo>
                  <a:pt x="53" y="313"/>
                </a:lnTo>
                <a:lnTo>
                  <a:pt x="60" y="303"/>
                </a:lnTo>
                <a:lnTo>
                  <a:pt x="99" y="253"/>
                </a:lnTo>
                <a:lnTo>
                  <a:pt x="103" y="255"/>
                </a:lnTo>
                <a:lnTo>
                  <a:pt x="111" y="229"/>
                </a:lnTo>
                <a:lnTo>
                  <a:pt x="130" y="152"/>
                </a:lnTo>
                <a:lnTo>
                  <a:pt x="142" y="113"/>
                </a:lnTo>
                <a:lnTo>
                  <a:pt x="135" y="73"/>
                </a:lnTo>
                <a:lnTo>
                  <a:pt x="132" y="68"/>
                </a:lnTo>
                <a:lnTo>
                  <a:pt x="139" y="65"/>
                </a:lnTo>
                <a:lnTo>
                  <a:pt x="135" y="44"/>
                </a:lnTo>
                <a:lnTo>
                  <a:pt x="159" y="27"/>
                </a:lnTo>
                <a:lnTo>
                  <a:pt x="159" y="27"/>
                </a:lnTo>
                <a:lnTo>
                  <a:pt x="159" y="27"/>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75" name="Freeform 7"/>
          <p:cNvSpPr>
            <a:spLocks/>
          </p:cNvSpPr>
          <p:nvPr/>
        </p:nvSpPr>
        <p:spPr bwMode="auto">
          <a:xfrm>
            <a:off x="2652713" y="4987926"/>
            <a:ext cx="1022350" cy="927100"/>
          </a:xfrm>
          <a:custGeom>
            <a:avLst/>
            <a:gdLst/>
            <a:ahLst/>
            <a:cxnLst>
              <a:cxn ang="0">
                <a:pos x="596" y="233"/>
              </a:cxn>
              <a:cxn ang="0">
                <a:pos x="553" y="216"/>
              </a:cxn>
              <a:cxn ang="0">
                <a:pos x="481" y="240"/>
              </a:cxn>
              <a:cxn ang="0">
                <a:pos x="322" y="166"/>
              </a:cxn>
              <a:cxn ang="0">
                <a:pos x="270" y="144"/>
              </a:cxn>
              <a:cxn ang="0">
                <a:pos x="229" y="118"/>
              </a:cxn>
              <a:cxn ang="0">
                <a:pos x="183" y="134"/>
              </a:cxn>
              <a:cxn ang="0">
                <a:pos x="164" y="101"/>
              </a:cxn>
              <a:cxn ang="0">
                <a:pos x="166" y="74"/>
              </a:cxn>
              <a:cxn ang="0">
                <a:pos x="173" y="24"/>
              </a:cxn>
              <a:cxn ang="0">
                <a:pos x="154" y="0"/>
              </a:cxn>
              <a:cxn ang="0">
                <a:pos x="5" y="74"/>
              </a:cxn>
              <a:cxn ang="0">
                <a:pos x="12" y="108"/>
              </a:cxn>
              <a:cxn ang="0">
                <a:pos x="77" y="204"/>
              </a:cxn>
              <a:cxn ang="0">
                <a:pos x="75" y="257"/>
              </a:cxn>
              <a:cxn ang="0">
                <a:pos x="44" y="279"/>
              </a:cxn>
              <a:cxn ang="0">
                <a:pos x="48" y="293"/>
              </a:cxn>
              <a:cxn ang="0">
                <a:pos x="65" y="343"/>
              </a:cxn>
              <a:cxn ang="0">
                <a:pos x="106" y="339"/>
              </a:cxn>
              <a:cxn ang="0">
                <a:pos x="123" y="346"/>
              </a:cxn>
              <a:cxn ang="0">
                <a:pos x="140" y="365"/>
              </a:cxn>
              <a:cxn ang="0">
                <a:pos x="137" y="399"/>
              </a:cxn>
              <a:cxn ang="0">
                <a:pos x="152" y="423"/>
              </a:cxn>
              <a:cxn ang="0">
                <a:pos x="173" y="430"/>
              </a:cxn>
              <a:cxn ang="0">
                <a:pos x="241" y="512"/>
              </a:cxn>
              <a:cxn ang="0">
                <a:pos x="332" y="572"/>
              </a:cxn>
              <a:cxn ang="0">
                <a:pos x="354" y="584"/>
              </a:cxn>
              <a:cxn ang="0">
                <a:pos x="380" y="552"/>
              </a:cxn>
              <a:cxn ang="0">
                <a:pos x="411" y="550"/>
              </a:cxn>
              <a:cxn ang="0">
                <a:pos x="428" y="550"/>
              </a:cxn>
              <a:cxn ang="0">
                <a:pos x="426" y="531"/>
              </a:cxn>
              <a:cxn ang="0">
                <a:pos x="418" y="514"/>
              </a:cxn>
              <a:cxn ang="0">
                <a:pos x="409" y="478"/>
              </a:cxn>
              <a:cxn ang="0">
                <a:pos x="399" y="454"/>
              </a:cxn>
              <a:cxn ang="0">
                <a:pos x="399" y="432"/>
              </a:cxn>
              <a:cxn ang="0">
                <a:pos x="416" y="423"/>
              </a:cxn>
              <a:cxn ang="0">
                <a:pos x="428" y="377"/>
              </a:cxn>
              <a:cxn ang="0">
                <a:pos x="443" y="355"/>
              </a:cxn>
              <a:cxn ang="0">
                <a:pos x="450" y="360"/>
              </a:cxn>
              <a:cxn ang="0">
                <a:pos x="481" y="334"/>
              </a:cxn>
              <a:cxn ang="0">
                <a:pos x="507" y="315"/>
              </a:cxn>
              <a:cxn ang="0">
                <a:pos x="522" y="307"/>
              </a:cxn>
              <a:cxn ang="0">
                <a:pos x="529" y="298"/>
              </a:cxn>
              <a:cxn ang="0">
                <a:pos x="543" y="281"/>
              </a:cxn>
              <a:cxn ang="0">
                <a:pos x="551" y="298"/>
              </a:cxn>
              <a:cxn ang="0">
                <a:pos x="546" y="327"/>
              </a:cxn>
              <a:cxn ang="0">
                <a:pos x="553" y="346"/>
              </a:cxn>
              <a:cxn ang="0">
                <a:pos x="531" y="375"/>
              </a:cxn>
              <a:cxn ang="0">
                <a:pos x="539" y="396"/>
              </a:cxn>
              <a:cxn ang="0">
                <a:pos x="563" y="389"/>
              </a:cxn>
              <a:cxn ang="0">
                <a:pos x="589" y="367"/>
              </a:cxn>
              <a:cxn ang="0">
                <a:pos x="608" y="358"/>
              </a:cxn>
              <a:cxn ang="0">
                <a:pos x="623" y="358"/>
              </a:cxn>
              <a:cxn ang="0">
                <a:pos x="632" y="293"/>
              </a:cxn>
              <a:cxn ang="0">
                <a:pos x="630" y="254"/>
              </a:cxn>
            </a:cxnLst>
            <a:rect l="0" t="0" r="r" b="b"/>
            <a:pathLst>
              <a:path w="644" h="584">
                <a:moveTo>
                  <a:pt x="635" y="197"/>
                </a:moveTo>
                <a:lnTo>
                  <a:pt x="616" y="221"/>
                </a:lnTo>
                <a:lnTo>
                  <a:pt x="611" y="226"/>
                </a:lnTo>
                <a:lnTo>
                  <a:pt x="604" y="226"/>
                </a:lnTo>
                <a:lnTo>
                  <a:pt x="599" y="233"/>
                </a:lnTo>
                <a:lnTo>
                  <a:pt x="596" y="233"/>
                </a:lnTo>
                <a:lnTo>
                  <a:pt x="582" y="223"/>
                </a:lnTo>
                <a:lnTo>
                  <a:pt x="577" y="228"/>
                </a:lnTo>
                <a:lnTo>
                  <a:pt x="575" y="226"/>
                </a:lnTo>
                <a:lnTo>
                  <a:pt x="567" y="230"/>
                </a:lnTo>
                <a:lnTo>
                  <a:pt x="558" y="216"/>
                </a:lnTo>
                <a:lnTo>
                  <a:pt x="553" y="216"/>
                </a:lnTo>
                <a:lnTo>
                  <a:pt x="548" y="206"/>
                </a:lnTo>
                <a:lnTo>
                  <a:pt x="541" y="204"/>
                </a:lnTo>
                <a:lnTo>
                  <a:pt x="531" y="178"/>
                </a:lnTo>
                <a:lnTo>
                  <a:pt x="503" y="221"/>
                </a:lnTo>
                <a:lnTo>
                  <a:pt x="495" y="216"/>
                </a:lnTo>
                <a:lnTo>
                  <a:pt x="481" y="240"/>
                </a:lnTo>
                <a:lnTo>
                  <a:pt x="479" y="238"/>
                </a:lnTo>
                <a:lnTo>
                  <a:pt x="423" y="202"/>
                </a:lnTo>
                <a:lnTo>
                  <a:pt x="426" y="199"/>
                </a:lnTo>
                <a:lnTo>
                  <a:pt x="409" y="180"/>
                </a:lnTo>
                <a:lnTo>
                  <a:pt x="351" y="120"/>
                </a:lnTo>
                <a:lnTo>
                  <a:pt x="322" y="166"/>
                </a:lnTo>
                <a:lnTo>
                  <a:pt x="322" y="166"/>
                </a:lnTo>
                <a:lnTo>
                  <a:pt x="322" y="166"/>
                </a:lnTo>
                <a:lnTo>
                  <a:pt x="301" y="151"/>
                </a:lnTo>
                <a:lnTo>
                  <a:pt x="298" y="161"/>
                </a:lnTo>
                <a:lnTo>
                  <a:pt x="296" y="163"/>
                </a:lnTo>
                <a:lnTo>
                  <a:pt x="270" y="144"/>
                </a:lnTo>
                <a:lnTo>
                  <a:pt x="267" y="146"/>
                </a:lnTo>
                <a:lnTo>
                  <a:pt x="248" y="130"/>
                </a:lnTo>
                <a:lnTo>
                  <a:pt x="248" y="125"/>
                </a:lnTo>
                <a:lnTo>
                  <a:pt x="233" y="115"/>
                </a:lnTo>
                <a:lnTo>
                  <a:pt x="231" y="118"/>
                </a:lnTo>
                <a:lnTo>
                  <a:pt x="229" y="118"/>
                </a:lnTo>
                <a:lnTo>
                  <a:pt x="207" y="149"/>
                </a:lnTo>
                <a:lnTo>
                  <a:pt x="193" y="132"/>
                </a:lnTo>
                <a:lnTo>
                  <a:pt x="185" y="139"/>
                </a:lnTo>
                <a:lnTo>
                  <a:pt x="181" y="137"/>
                </a:lnTo>
                <a:lnTo>
                  <a:pt x="181" y="134"/>
                </a:lnTo>
                <a:lnTo>
                  <a:pt x="183" y="134"/>
                </a:lnTo>
                <a:lnTo>
                  <a:pt x="173" y="125"/>
                </a:lnTo>
                <a:lnTo>
                  <a:pt x="176" y="122"/>
                </a:lnTo>
                <a:lnTo>
                  <a:pt x="169" y="118"/>
                </a:lnTo>
                <a:lnTo>
                  <a:pt x="169" y="108"/>
                </a:lnTo>
                <a:lnTo>
                  <a:pt x="166" y="108"/>
                </a:lnTo>
                <a:lnTo>
                  <a:pt x="164" y="101"/>
                </a:lnTo>
                <a:lnTo>
                  <a:pt x="161" y="98"/>
                </a:lnTo>
                <a:lnTo>
                  <a:pt x="161" y="93"/>
                </a:lnTo>
                <a:lnTo>
                  <a:pt x="164" y="93"/>
                </a:lnTo>
                <a:lnTo>
                  <a:pt x="164" y="91"/>
                </a:lnTo>
                <a:lnTo>
                  <a:pt x="169" y="74"/>
                </a:lnTo>
                <a:lnTo>
                  <a:pt x="166" y="74"/>
                </a:lnTo>
                <a:lnTo>
                  <a:pt x="166" y="62"/>
                </a:lnTo>
                <a:lnTo>
                  <a:pt x="178" y="41"/>
                </a:lnTo>
                <a:lnTo>
                  <a:pt x="176" y="38"/>
                </a:lnTo>
                <a:lnTo>
                  <a:pt x="176" y="33"/>
                </a:lnTo>
                <a:lnTo>
                  <a:pt x="173" y="31"/>
                </a:lnTo>
                <a:lnTo>
                  <a:pt x="173" y="24"/>
                </a:lnTo>
                <a:lnTo>
                  <a:pt x="171" y="24"/>
                </a:lnTo>
                <a:lnTo>
                  <a:pt x="171" y="19"/>
                </a:lnTo>
                <a:lnTo>
                  <a:pt x="166" y="14"/>
                </a:lnTo>
                <a:lnTo>
                  <a:pt x="157" y="7"/>
                </a:lnTo>
                <a:lnTo>
                  <a:pt x="159" y="5"/>
                </a:lnTo>
                <a:lnTo>
                  <a:pt x="154" y="0"/>
                </a:lnTo>
                <a:lnTo>
                  <a:pt x="109" y="33"/>
                </a:lnTo>
                <a:lnTo>
                  <a:pt x="106" y="29"/>
                </a:lnTo>
                <a:lnTo>
                  <a:pt x="84" y="43"/>
                </a:lnTo>
                <a:lnTo>
                  <a:pt x="29" y="84"/>
                </a:lnTo>
                <a:lnTo>
                  <a:pt x="5" y="67"/>
                </a:lnTo>
                <a:lnTo>
                  <a:pt x="5" y="74"/>
                </a:lnTo>
                <a:lnTo>
                  <a:pt x="5" y="77"/>
                </a:lnTo>
                <a:lnTo>
                  <a:pt x="3" y="77"/>
                </a:lnTo>
                <a:lnTo>
                  <a:pt x="0" y="81"/>
                </a:lnTo>
                <a:lnTo>
                  <a:pt x="3" y="84"/>
                </a:lnTo>
                <a:lnTo>
                  <a:pt x="5" y="101"/>
                </a:lnTo>
                <a:lnTo>
                  <a:pt x="12" y="108"/>
                </a:lnTo>
                <a:lnTo>
                  <a:pt x="32" y="122"/>
                </a:lnTo>
                <a:lnTo>
                  <a:pt x="44" y="115"/>
                </a:lnTo>
                <a:lnTo>
                  <a:pt x="46" y="130"/>
                </a:lnTo>
                <a:lnTo>
                  <a:pt x="56" y="127"/>
                </a:lnTo>
                <a:lnTo>
                  <a:pt x="96" y="190"/>
                </a:lnTo>
                <a:lnTo>
                  <a:pt x="77" y="204"/>
                </a:lnTo>
                <a:lnTo>
                  <a:pt x="87" y="218"/>
                </a:lnTo>
                <a:lnTo>
                  <a:pt x="72" y="233"/>
                </a:lnTo>
                <a:lnTo>
                  <a:pt x="70" y="238"/>
                </a:lnTo>
                <a:lnTo>
                  <a:pt x="70" y="257"/>
                </a:lnTo>
                <a:lnTo>
                  <a:pt x="75" y="254"/>
                </a:lnTo>
                <a:lnTo>
                  <a:pt x="75" y="257"/>
                </a:lnTo>
                <a:lnTo>
                  <a:pt x="80" y="257"/>
                </a:lnTo>
                <a:lnTo>
                  <a:pt x="65" y="271"/>
                </a:lnTo>
                <a:lnTo>
                  <a:pt x="65" y="266"/>
                </a:lnTo>
                <a:lnTo>
                  <a:pt x="56" y="274"/>
                </a:lnTo>
                <a:lnTo>
                  <a:pt x="53" y="269"/>
                </a:lnTo>
                <a:lnTo>
                  <a:pt x="44" y="279"/>
                </a:lnTo>
                <a:lnTo>
                  <a:pt x="46" y="283"/>
                </a:lnTo>
                <a:lnTo>
                  <a:pt x="44" y="283"/>
                </a:lnTo>
                <a:lnTo>
                  <a:pt x="41" y="286"/>
                </a:lnTo>
                <a:lnTo>
                  <a:pt x="46" y="291"/>
                </a:lnTo>
                <a:lnTo>
                  <a:pt x="46" y="291"/>
                </a:lnTo>
                <a:lnTo>
                  <a:pt x="48" y="293"/>
                </a:lnTo>
                <a:lnTo>
                  <a:pt x="46" y="305"/>
                </a:lnTo>
                <a:lnTo>
                  <a:pt x="51" y="305"/>
                </a:lnTo>
                <a:lnTo>
                  <a:pt x="53" y="315"/>
                </a:lnTo>
                <a:lnTo>
                  <a:pt x="53" y="324"/>
                </a:lnTo>
                <a:lnTo>
                  <a:pt x="56" y="334"/>
                </a:lnTo>
                <a:lnTo>
                  <a:pt x="65" y="343"/>
                </a:lnTo>
                <a:lnTo>
                  <a:pt x="70" y="346"/>
                </a:lnTo>
                <a:lnTo>
                  <a:pt x="84" y="346"/>
                </a:lnTo>
                <a:lnTo>
                  <a:pt x="89" y="341"/>
                </a:lnTo>
                <a:lnTo>
                  <a:pt x="94" y="341"/>
                </a:lnTo>
                <a:lnTo>
                  <a:pt x="99" y="336"/>
                </a:lnTo>
                <a:lnTo>
                  <a:pt x="106" y="339"/>
                </a:lnTo>
                <a:lnTo>
                  <a:pt x="109" y="331"/>
                </a:lnTo>
                <a:lnTo>
                  <a:pt x="111" y="331"/>
                </a:lnTo>
                <a:lnTo>
                  <a:pt x="111" y="339"/>
                </a:lnTo>
                <a:lnTo>
                  <a:pt x="113" y="339"/>
                </a:lnTo>
                <a:lnTo>
                  <a:pt x="118" y="339"/>
                </a:lnTo>
                <a:lnTo>
                  <a:pt x="123" y="346"/>
                </a:lnTo>
                <a:lnTo>
                  <a:pt x="125" y="346"/>
                </a:lnTo>
                <a:lnTo>
                  <a:pt x="125" y="341"/>
                </a:lnTo>
                <a:lnTo>
                  <a:pt x="128" y="343"/>
                </a:lnTo>
                <a:lnTo>
                  <a:pt x="137" y="348"/>
                </a:lnTo>
                <a:lnTo>
                  <a:pt x="135" y="353"/>
                </a:lnTo>
                <a:lnTo>
                  <a:pt x="140" y="365"/>
                </a:lnTo>
                <a:lnTo>
                  <a:pt x="135" y="367"/>
                </a:lnTo>
                <a:lnTo>
                  <a:pt x="137" y="375"/>
                </a:lnTo>
                <a:lnTo>
                  <a:pt x="142" y="377"/>
                </a:lnTo>
                <a:lnTo>
                  <a:pt x="142" y="379"/>
                </a:lnTo>
                <a:lnTo>
                  <a:pt x="142" y="391"/>
                </a:lnTo>
                <a:lnTo>
                  <a:pt x="137" y="399"/>
                </a:lnTo>
                <a:lnTo>
                  <a:pt x="133" y="415"/>
                </a:lnTo>
                <a:lnTo>
                  <a:pt x="133" y="423"/>
                </a:lnTo>
                <a:lnTo>
                  <a:pt x="140" y="427"/>
                </a:lnTo>
                <a:lnTo>
                  <a:pt x="142" y="425"/>
                </a:lnTo>
                <a:lnTo>
                  <a:pt x="149" y="423"/>
                </a:lnTo>
                <a:lnTo>
                  <a:pt x="152" y="423"/>
                </a:lnTo>
                <a:lnTo>
                  <a:pt x="157" y="427"/>
                </a:lnTo>
                <a:lnTo>
                  <a:pt x="161" y="427"/>
                </a:lnTo>
                <a:lnTo>
                  <a:pt x="164" y="435"/>
                </a:lnTo>
                <a:lnTo>
                  <a:pt x="161" y="440"/>
                </a:lnTo>
                <a:lnTo>
                  <a:pt x="166" y="437"/>
                </a:lnTo>
                <a:lnTo>
                  <a:pt x="173" y="430"/>
                </a:lnTo>
                <a:lnTo>
                  <a:pt x="185" y="440"/>
                </a:lnTo>
                <a:lnTo>
                  <a:pt x="202" y="413"/>
                </a:lnTo>
                <a:lnTo>
                  <a:pt x="205" y="415"/>
                </a:lnTo>
                <a:lnTo>
                  <a:pt x="262" y="480"/>
                </a:lnTo>
                <a:lnTo>
                  <a:pt x="255" y="490"/>
                </a:lnTo>
                <a:lnTo>
                  <a:pt x="241" y="512"/>
                </a:lnTo>
                <a:lnTo>
                  <a:pt x="306" y="560"/>
                </a:lnTo>
                <a:lnTo>
                  <a:pt x="322" y="572"/>
                </a:lnTo>
                <a:lnTo>
                  <a:pt x="322" y="572"/>
                </a:lnTo>
                <a:lnTo>
                  <a:pt x="327" y="576"/>
                </a:lnTo>
                <a:lnTo>
                  <a:pt x="330" y="576"/>
                </a:lnTo>
                <a:lnTo>
                  <a:pt x="332" y="572"/>
                </a:lnTo>
                <a:lnTo>
                  <a:pt x="344" y="572"/>
                </a:lnTo>
                <a:lnTo>
                  <a:pt x="346" y="574"/>
                </a:lnTo>
                <a:lnTo>
                  <a:pt x="351" y="579"/>
                </a:lnTo>
                <a:lnTo>
                  <a:pt x="346" y="581"/>
                </a:lnTo>
                <a:lnTo>
                  <a:pt x="349" y="584"/>
                </a:lnTo>
                <a:lnTo>
                  <a:pt x="354" y="584"/>
                </a:lnTo>
                <a:lnTo>
                  <a:pt x="356" y="581"/>
                </a:lnTo>
                <a:lnTo>
                  <a:pt x="354" y="576"/>
                </a:lnTo>
                <a:lnTo>
                  <a:pt x="356" y="569"/>
                </a:lnTo>
                <a:lnTo>
                  <a:pt x="375" y="555"/>
                </a:lnTo>
                <a:lnTo>
                  <a:pt x="378" y="552"/>
                </a:lnTo>
                <a:lnTo>
                  <a:pt x="380" y="552"/>
                </a:lnTo>
                <a:lnTo>
                  <a:pt x="382" y="555"/>
                </a:lnTo>
                <a:lnTo>
                  <a:pt x="382" y="557"/>
                </a:lnTo>
                <a:lnTo>
                  <a:pt x="385" y="562"/>
                </a:lnTo>
                <a:lnTo>
                  <a:pt x="399" y="562"/>
                </a:lnTo>
                <a:lnTo>
                  <a:pt x="406" y="555"/>
                </a:lnTo>
                <a:lnTo>
                  <a:pt x="411" y="550"/>
                </a:lnTo>
                <a:lnTo>
                  <a:pt x="414" y="552"/>
                </a:lnTo>
                <a:lnTo>
                  <a:pt x="416" y="557"/>
                </a:lnTo>
                <a:lnTo>
                  <a:pt x="418" y="557"/>
                </a:lnTo>
                <a:lnTo>
                  <a:pt x="421" y="555"/>
                </a:lnTo>
                <a:lnTo>
                  <a:pt x="423" y="557"/>
                </a:lnTo>
                <a:lnTo>
                  <a:pt x="428" y="550"/>
                </a:lnTo>
                <a:lnTo>
                  <a:pt x="428" y="545"/>
                </a:lnTo>
                <a:lnTo>
                  <a:pt x="426" y="545"/>
                </a:lnTo>
                <a:lnTo>
                  <a:pt x="426" y="540"/>
                </a:lnTo>
                <a:lnTo>
                  <a:pt x="423" y="540"/>
                </a:lnTo>
                <a:lnTo>
                  <a:pt x="421" y="538"/>
                </a:lnTo>
                <a:lnTo>
                  <a:pt x="426" y="531"/>
                </a:lnTo>
                <a:lnTo>
                  <a:pt x="423" y="526"/>
                </a:lnTo>
                <a:lnTo>
                  <a:pt x="421" y="528"/>
                </a:lnTo>
                <a:lnTo>
                  <a:pt x="416" y="526"/>
                </a:lnTo>
                <a:lnTo>
                  <a:pt x="416" y="521"/>
                </a:lnTo>
                <a:lnTo>
                  <a:pt x="416" y="521"/>
                </a:lnTo>
                <a:lnTo>
                  <a:pt x="418" y="514"/>
                </a:lnTo>
                <a:lnTo>
                  <a:pt x="416" y="509"/>
                </a:lnTo>
                <a:lnTo>
                  <a:pt x="418" y="509"/>
                </a:lnTo>
                <a:lnTo>
                  <a:pt x="421" y="497"/>
                </a:lnTo>
                <a:lnTo>
                  <a:pt x="414" y="488"/>
                </a:lnTo>
                <a:lnTo>
                  <a:pt x="411" y="488"/>
                </a:lnTo>
                <a:lnTo>
                  <a:pt x="409" y="478"/>
                </a:lnTo>
                <a:lnTo>
                  <a:pt x="409" y="473"/>
                </a:lnTo>
                <a:lnTo>
                  <a:pt x="399" y="468"/>
                </a:lnTo>
                <a:lnTo>
                  <a:pt x="397" y="466"/>
                </a:lnTo>
                <a:lnTo>
                  <a:pt x="397" y="464"/>
                </a:lnTo>
                <a:lnTo>
                  <a:pt x="402" y="459"/>
                </a:lnTo>
                <a:lnTo>
                  <a:pt x="399" y="454"/>
                </a:lnTo>
                <a:lnTo>
                  <a:pt x="392" y="452"/>
                </a:lnTo>
                <a:lnTo>
                  <a:pt x="392" y="442"/>
                </a:lnTo>
                <a:lnTo>
                  <a:pt x="394" y="440"/>
                </a:lnTo>
                <a:lnTo>
                  <a:pt x="397" y="440"/>
                </a:lnTo>
                <a:lnTo>
                  <a:pt x="397" y="435"/>
                </a:lnTo>
                <a:lnTo>
                  <a:pt x="399" y="432"/>
                </a:lnTo>
                <a:lnTo>
                  <a:pt x="404" y="430"/>
                </a:lnTo>
                <a:lnTo>
                  <a:pt x="404" y="425"/>
                </a:lnTo>
                <a:lnTo>
                  <a:pt x="406" y="423"/>
                </a:lnTo>
                <a:lnTo>
                  <a:pt x="409" y="425"/>
                </a:lnTo>
                <a:lnTo>
                  <a:pt x="411" y="425"/>
                </a:lnTo>
                <a:lnTo>
                  <a:pt x="416" y="423"/>
                </a:lnTo>
                <a:lnTo>
                  <a:pt x="416" y="415"/>
                </a:lnTo>
                <a:lnTo>
                  <a:pt x="416" y="408"/>
                </a:lnTo>
                <a:lnTo>
                  <a:pt x="428" y="391"/>
                </a:lnTo>
                <a:lnTo>
                  <a:pt x="428" y="391"/>
                </a:lnTo>
                <a:lnTo>
                  <a:pt x="431" y="384"/>
                </a:lnTo>
                <a:lnTo>
                  <a:pt x="428" y="377"/>
                </a:lnTo>
                <a:lnTo>
                  <a:pt x="431" y="367"/>
                </a:lnTo>
                <a:lnTo>
                  <a:pt x="428" y="365"/>
                </a:lnTo>
                <a:lnTo>
                  <a:pt x="433" y="363"/>
                </a:lnTo>
                <a:lnTo>
                  <a:pt x="435" y="360"/>
                </a:lnTo>
                <a:lnTo>
                  <a:pt x="440" y="358"/>
                </a:lnTo>
                <a:lnTo>
                  <a:pt x="443" y="355"/>
                </a:lnTo>
                <a:lnTo>
                  <a:pt x="445" y="355"/>
                </a:lnTo>
                <a:lnTo>
                  <a:pt x="440" y="370"/>
                </a:lnTo>
                <a:lnTo>
                  <a:pt x="443" y="370"/>
                </a:lnTo>
                <a:lnTo>
                  <a:pt x="447" y="367"/>
                </a:lnTo>
                <a:lnTo>
                  <a:pt x="450" y="360"/>
                </a:lnTo>
                <a:lnTo>
                  <a:pt x="450" y="360"/>
                </a:lnTo>
                <a:lnTo>
                  <a:pt x="450" y="363"/>
                </a:lnTo>
                <a:lnTo>
                  <a:pt x="457" y="358"/>
                </a:lnTo>
                <a:lnTo>
                  <a:pt x="455" y="353"/>
                </a:lnTo>
                <a:lnTo>
                  <a:pt x="467" y="341"/>
                </a:lnTo>
                <a:lnTo>
                  <a:pt x="467" y="341"/>
                </a:lnTo>
                <a:lnTo>
                  <a:pt x="481" y="334"/>
                </a:lnTo>
                <a:lnTo>
                  <a:pt x="493" y="327"/>
                </a:lnTo>
                <a:lnTo>
                  <a:pt x="493" y="322"/>
                </a:lnTo>
                <a:lnTo>
                  <a:pt x="503" y="317"/>
                </a:lnTo>
                <a:lnTo>
                  <a:pt x="503" y="312"/>
                </a:lnTo>
                <a:lnTo>
                  <a:pt x="505" y="310"/>
                </a:lnTo>
                <a:lnTo>
                  <a:pt x="507" y="315"/>
                </a:lnTo>
                <a:lnTo>
                  <a:pt x="510" y="312"/>
                </a:lnTo>
                <a:lnTo>
                  <a:pt x="512" y="312"/>
                </a:lnTo>
                <a:lnTo>
                  <a:pt x="510" y="329"/>
                </a:lnTo>
                <a:lnTo>
                  <a:pt x="519" y="319"/>
                </a:lnTo>
                <a:lnTo>
                  <a:pt x="519" y="310"/>
                </a:lnTo>
                <a:lnTo>
                  <a:pt x="522" y="307"/>
                </a:lnTo>
                <a:lnTo>
                  <a:pt x="524" y="310"/>
                </a:lnTo>
                <a:lnTo>
                  <a:pt x="529" y="307"/>
                </a:lnTo>
                <a:lnTo>
                  <a:pt x="524" y="305"/>
                </a:lnTo>
                <a:lnTo>
                  <a:pt x="527" y="303"/>
                </a:lnTo>
                <a:lnTo>
                  <a:pt x="529" y="303"/>
                </a:lnTo>
                <a:lnTo>
                  <a:pt x="529" y="298"/>
                </a:lnTo>
                <a:lnTo>
                  <a:pt x="531" y="293"/>
                </a:lnTo>
                <a:lnTo>
                  <a:pt x="534" y="291"/>
                </a:lnTo>
                <a:lnTo>
                  <a:pt x="531" y="291"/>
                </a:lnTo>
                <a:lnTo>
                  <a:pt x="539" y="283"/>
                </a:lnTo>
                <a:lnTo>
                  <a:pt x="541" y="283"/>
                </a:lnTo>
                <a:lnTo>
                  <a:pt x="543" y="281"/>
                </a:lnTo>
                <a:lnTo>
                  <a:pt x="548" y="283"/>
                </a:lnTo>
                <a:lnTo>
                  <a:pt x="553" y="286"/>
                </a:lnTo>
                <a:lnTo>
                  <a:pt x="553" y="291"/>
                </a:lnTo>
                <a:lnTo>
                  <a:pt x="553" y="291"/>
                </a:lnTo>
                <a:lnTo>
                  <a:pt x="553" y="291"/>
                </a:lnTo>
                <a:lnTo>
                  <a:pt x="551" y="298"/>
                </a:lnTo>
                <a:lnTo>
                  <a:pt x="539" y="307"/>
                </a:lnTo>
                <a:lnTo>
                  <a:pt x="536" y="315"/>
                </a:lnTo>
                <a:lnTo>
                  <a:pt x="543" y="312"/>
                </a:lnTo>
                <a:lnTo>
                  <a:pt x="543" y="315"/>
                </a:lnTo>
                <a:lnTo>
                  <a:pt x="543" y="322"/>
                </a:lnTo>
                <a:lnTo>
                  <a:pt x="546" y="327"/>
                </a:lnTo>
                <a:lnTo>
                  <a:pt x="555" y="319"/>
                </a:lnTo>
                <a:lnTo>
                  <a:pt x="560" y="319"/>
                </a:lnTo>
                <a:lnTo>
                  <a:pt x="563" y="324"/>
                </a:lnTo>
                <a:lnTo>
                  <a:pt x="560" y="327"/>
                </a:lnTo>
                <a:lnTo>
                  <a:pt x="558" y="329"/>
                </a:lnTo>
                <a:lnTo>
                  <a:pt x="553" y="346"/>
                </a:lnTo>
                <a:lnTo>
                  <a:pt x="551" y="346"/>
                </a:lnTo>
                <a:lnTo>
                  <a:pt x="551" y="348"/>
                </a:lnTo>
                <a:lnTo>
                  <a:pt x="543" y="353"/>
                </a:lnTo>
                <a:lnTo>
                  <a:pt x="541" y="365"/>
                </a:lnTo>
                <a:lnTo>
                  <a:pt x="536" y="367"/>
                </a:lnTo>
                <a:lnTo>
                  <a:pt x="531" y="375"/>
                </a:lnTo>
                <a:lnTo>
                  <a:pt x="527" y="391"/>
                </a:lnTo>
                <a:lnTo>
                  <a:pt x="531" y="387"/>
                </a:lnTo>
                <a:lnTo>
                  <a:pt x="534" y="387"/>
                </a:lnTo>
                <a:lnTo>
                  <a:pt x="536" y="384"/>
                </a:lnTo>
                <a:lnTo>
                  <a:pt x="541" y="389"/>
                </a:lnTo>
                <a:lnTo>
                  <a:pt x="539" y="396"/>
                </a:lnTo>
                <a:lnTo>
                  <a:pt x="551" y="384"/>
                </a:lnTo>
                <a:lnTo>
                  <a:pt x="558" y="387"/>
                </a:lnTo>
                <a:lnTo>
                  <a:pt x="551" y="411"/>
                </a:lnTo>
                <a:lnTo>
                  <a:pt x="560" y="403"/>
                </a:lnTo>
                <a:lnTo>
                  <a:pt x="558" y="401"/>
                </a:lnTo>
                <a:lnTo>
                  <a:pt x="563" y="389"/>
                </a:lnTo>
                <a:lnTo>
                  <a:pt x="563" y="382"/>
                </a:lnTo>
                <a:lnTo>
                  <a:pt x="575" y="375"/>
                </a:lnTo>
                <a:lnTo>
                  <a:pt x="577" y="367"/>
                </a:lnTo>
                <a:lnTo>
                  <a:pt x="587" y="365"/>
                </a:lnTo>
                <a:lnTo>
                  <a:pt x="587" y="367"/>
                </a:lnTo>
                <a:lnTo>
                  <a:pt x="589" y="367"/>
                </a:lnTo>
                <a:lnTo>
                  <a:pt x="591" y="367"/>
                </a:lnTo>
                <a:lnTo>
                  <a:pt x="594" y="360"/>
                </a:lnTo>
                <a:lnTo>
                  <a:pt x="596" y="358"/>
                </a:lnTo>
                <a:lnTo>
                  <a:pt x="601" y="355"/>
                </a:lnTo>
                <a:lnTo>
                  <a:pt x="606" y="358"/>
                </a:lnTo>
                <a:lnTo>
                  <a:pt x="608" y="358"/>
                </a:lnTo>
                <a:lnTo>
                  <a:pt x="608" y="360"/>
                </a:lnTo>
                <a:lnTo>
                  <a:pt x="611" y="358"/>
                </a:lnTo>
                <a:lnTo>
                  <a:pt x="616" y="358"/>
                </a:lnTo>
                <a:lnTo>
                  <a:pt x="618" y="363"/>
                </a:lnTo>
                <a:lnTo>
                  <a:pt x="620" y="360"/>
                </a:lnTo>
                <a:lnTo>
                  <a:pt x="623" y="358"/>
                </a:lnTo>
                <a:lnTo>
                  <a:pt x="625" y="358"/>
                </a:lnTo>
                <a:lnTo>
                  <a:pt x="625" y="358"/>
                </a:lnTo>
                <a:lnTo>
                  <a:pt x="625" y="348"/>
                </a:lnTo>
                <a:lnTo>
                  <a:pt x="637" y="322"/>
                </a:lnTo>
                <a:lnTo>
                  <a:pt x="632" y="300"/>
                </a:lnTo>
                <a:lnTo>
                  <a:pt x="632" y="293"/>
                </a:lnTo>
                <a:lnTo>
                  <a:pt x="635" y="293"/>
                </a:lnTo>
                <a:lnTo>
                  <a:pt x="635" y="291"/>
                </a:lnTo>
                <a:lnTo>
                  <a:pt x="628" y="286"/>
                </a:lnTo>
                <a:lnTo>
                  <a:pt x="620" y="276"/>
                </a:lnTo>
                <a:lnTo>
                  <a:pt x="623" y="259"/>
                </a:lnTo>
                <a:lnTo>
                  <a:pt x="630" y="254"/>
                </a:lnTo>
                <a:lnTo>
                  <a:pt x="637" y="235"/>
                </a:lnTo>
                <a:lnTo>
                  <a:pt x="642" y="216"/>
                </a:lnTo>
                <a:lnTo>
                  <a:pt x="644" y="204"/>
                </a:lnTo>
                <a:lnTo>
                  <a:pt x="635" y="197"/>
                </a:lnTo>
                <a:lnTo>
                  <a:pt x="635" y="197"/>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76" name="Freeform 8"/>
          <p:cNvSpPr>
            <a:spLocks/>
          </p:cNvSpPr>
          <p:nvPr/>
        </p:nvSpPr>
        <p:spPr bwMode="auto">
          <a:xfrm>
            <a:off x="2527300" y="5502276"/>
            <a:ext cx="663575" cy="1087438"/>
          </a:xfrm>
          <a:custGeom>
            <a:avLst/>
            <a:gdLst/>
            <a:ahLst/>
            <a:cxnLst>
              <a:cxn ang="0">
                <a:pos x="392" y="320"/>
              </a:cxn>
              <a:cxn ang="0">
                <a:pos x="387" y="289"/>
              </a:cxn>
              <a:cxn ang="0">
                <a:pos x="406" y="252"/>
              </a:cxn>
              <a:cxn ang="0">
                <a:pos x="284" y="91"/>
              </a:cxn>
              <a:cxn ang="0">
                <a:pos x="243" y="111"/>
              </a:cxn>
              <a:cxn ang="0">
                <a:pos x="219" y="103"/>
              </a:cxn>
              <a:cxn ang="0">
                <a:pos x="221" y="53"/>
              </a:cxn>
              <a:cxn ang="0">
                <a:pos x="209" y="22"/>
              </a:cxn>
              <a:cxn ang="0">
                <a:pos x="204" y="17"/>
              </a:cxn>
              <a:cxn ang="0">
                <a:pos x="190" y="7"/>
              </a:cxn>
              <a:cxn ang="0">
                <a:pos x="163" y="22"/>
              </a:cxn>
              <a:cxn ang="0">
                <a:pos x="125" y="3"/>
              </a:cxn>
              <a:cxn ang="0">
                <a:pos x="113" y="3"/>
              </a:cxn>
              <a:cxn ang="0">
                <a:pos x="77" y="5"/>
              </a:cxn>
              <a:cxn ang="0">
                <a:pos x="22" y="27"/>
              </a:cxn>
              <a:cxn ang="0">
                <a:pos x="7" y="128"/>
              </a:cxn>
              <a:cxn ang="0">
                <a:pos x="22" y="236"/>
              </a:cxn>
              <a:cxn ang="0">
                <a:pos x="22" y="262"/>
              </a:cxn>
              <a:cxn ang="0">
                <a:pos x="17" y="286"/>
              </a:cxn>
              <a:cxn ang="0">
                <a:pos x="17" y="308"/>
              </a:cxn>
              <a:cxn ang="0">
                <a:pos x="15" y="344"/>
              </a:cxn>
              <a:cxn ang="0">
                <a:pos x="5" y="380"/>
              </a:cxn>
              <a:cxn ang="0">
                <a:pos x="12" y="421"/>
              </a:cxn>
              <a:cxn ang="0">
                <a:pos x="34" y="433"/>
              </a:cxn>
              <a:cxn ang="0">
                <a:pos x="46" y="445"/>
              </a:cxn>
              <a:cxn ang="0">
                <a:pos x="53" y="462"/>
              </a:cxn>
              <a:cxn ang="0">
                <a:pos x="55" y="474"/>
              </a:cxn>
              <a:cxn ang="0">
                <a:pos x="70" y="486"/>
              </a:cxn>
              <a:cxn ang="0">
                <a:pos x="87" y="507"/>
              </a:cxn>
              <a:cxn ang="0">
                <a:pos x="111" y="522"/>
              </a:cxn>
              <a:cxn ang="0">
                <a:pos x="108" y="560"/>
              </a:cxn>
              <a:cxn ang="0">
                <a:pos x="103" y="596"/>
              </a:cxn>
              <a:cxn ang="0">
                <a:pos x="142" y="654"/>
              </a:cxn>
              <a:cxn ang="0">
                <a:pos x="183" y="685"/>
              </a:cxn>
              <a:cxn ang="0">
                <a:pos x="207" y="668"/>
              </a:cxn>
              <a:cxn ang="0">
                <a:pos x="209" y="659"/>
              </a:cxn>
              <a:cxn ang="0">
                <a:pos x="224" y="637"/>
              </a:cxn>
              <a:cxn ang="0">
                <a:pos x="228" y="623"/>
              </a:cxn>
              <a:cxn ang="0">
                <a:pos x="233" y="608"/>
              </a:cxn>
              <a:cxn ang="0">
                <a:pos x="252" y="589"/>
              </a:cxn>
              <a:cxn ang="0">
                <a:pos x="245" y="579"/>
              </a:cxn>
              <a:cxn ang="0">
                <a:pos x="257" y="550"/>
              </a:cxn>
              <a:cxn ang="0">
                <a:pos x="255" y="522"/>
              </a:cxn>
              <a:cxn ang="0">
                <a:pos x="257" y="500"/>
              </a:cxn>
              <a:cxn ang="0">
                <a:pos x="269" y="478"/>
              </a:cxn>
              <a:cxn ang="0">
                <a:pos x="279" y="450"/>
              </a:cxn>
              <a:cxn ang="0">
                <a:pos x="303" y="425"/>
              </a:cxn>
              <a:cxn ang="0">
                <a:pos x="322" y="425"/>
              </a:cxn>
              <a:cxn ang="0">
                <a:pos x="332" y="428"/>
              </a:cxn>
              <a:cxn ang="0">
                <a:pos x="344" y="423"/>
              </a:cxn>
              <a:cxn ang="0">
                <a:pos x="351" y="416"/>
              </a:cxn>
              <a:cxn ang="0">
                <a:pos x="358" y="397"/>
              </a:cxn>
              <a:cxn ang="0">
                <a:pos x="361" y="385"/>
              </a:cxn>
              <a:cxn ang="0">
                <a:pos x="382" y="373"/>
              </a:cxn>
              <a:cxn ang="0">
                <a:pos x="387" y="363"/>
              </a:cxn>
              <a:cxn ang="0">
                <a:pos x="392" y="351"/>
              </a:cxn>
              <a:cxn ang="0">
                <a:pos x="413" y="337"/>
              </a:cxn>
            </a:cxnLst>
            <a:rect l="0" t="0" r="r" b="b"/>
            <a:pathLst>
              <a:path w="418" h="685">
                <a:moveTo>
                  <a:pt x="416" y="329"/>
                </a:moveTo>
                <a:lnTo>
                  <a:pt x="411" y="329"/>
                </a:lnTo>
                <a:lnTo>
                  <a:pt x="411" y="332"/>
                </a:lnTo>
                <a:lnTo>
                  <a:pt x="406" y="332"/>
                </a:lnTo>
                <a:lnTo>
                  <a:pt x="397" y="327"/>
                </a:lnTo>
                <a:lnTo>
                  <a:pt x="392" y="320"/>
                </a:lnTo>
                <a:lnTo>
                  <a:pt x="389" y="315"/>
                </a:lnTo>
                <a:lnTo>
                  <a:pt x="389" y="313"/>
                </a:lnTo>
                <a:lnTo>
                  <a:pt x="387" y="308"/>
                </a:lnTo>
                <a:lnTo>
                  <a:pt x="387" y="296"/>
                </a:lnTo>
                <a:lnTo>
                  <a:pt x="387" y="293"/>
                </a:lnTo>
                <a:lnTo>
                  <a:pt x="387" y="289"/>
                </a:lnTo>
                <a:lnTo>
                  <a:pt x="389" y="281"/>
                </a:lnTo>
                <a:lnTo>
                  <a:pt x="389" y="281"/>
                </a:lnTo>
                <a:lnTo>
                  <a:pt x="389" y="279"/>
                </a:lnTo>
                <a:lnTo>
                  <a:pt x="401" y="260"/>
                </a:lnTo>
                <a:lnTo>
                  <a:pt x="406" y="255"/>
                </a:lnTo>
                <a:lnTo>
                  <a:pt x="406" y="252"/>
                </a:lnTo>
                <a:lnTo>
                  <a:pt x="406" y="252"/>
                </a:lnTo>
                <a:lnTo>
                  <a:pt x="385" y="236"/>
                </a:lnTo>
                <a:lnTo>
                  <a:pt x="320" y="188"/>
                </a:lnTo>
                <a:lnTo>
                  <a:pt x="334" y="166"/>
                </a:lnTo>
                <a:lnTo>
                  <a:pt x="341" y="156"/>
                </a:lnTo>
                <a:lnTo>
                  <a:pt x="284" y="91"/>
                </a:lnTo>
                <a:lnTo>
                  <a:pt x="281" y="89"/>
                </a:lnTo>
                <a:lnTo>
                  <a:pt x="264" y="116"/>
                </a:lnTo>
                <a:lnTo>
                  <a:pt x="252" y="106"/>
                </a:lnTo>
                <a:lnTo>
                  <a:pt x="245" y="113"/>
                </a:lnTo>
                <a:lnTo>
                  <a:pt x="240" y="116"/>
                </a:lnTo>
                <a:lnTo>
                  <a:pt x="243" y="111"/>
                </a:lnTo>
                <a:lnTo>
                  <a:pt x="240" y="103"/>
                </a:lnTo>
                <a:lnTo>
                  <a:pt x="236" y="103"/>
                </a:lnTo>
                <a:lnTo>
                  <a:pt x="231" y="99"/>
                </a:lnTo>
                <a:lnTo>
                  <a:pt x="228" y="99"/>
                </a:lnTo>
                <a:lnTo>
                  <a:pt x="221" y="101"/>
                </a:lnTo>
                <a:lnTo>
                  <a:pt x="219" y="103"/>
                </a:lnTo>
                <a:lnTo>
                  <a:pt x="212" y="99"/>
                </a:lnTo>
                <a:lnTo>
                  <a:pt x="212" y="91"/>
                </a:lnTo>
                <a:lnTo>
                  <a:pt x="216" y="75"/>
                </a:lnTo>
                <a:lnTo>
                  <a:pt x="221" y="67"/>
                </a:lnTo>
                <a:lnTo>
                  <a:pt x="221" y="55"/>
                </a:lnTo>
                <a:lnTo>
                  <a:pt x="221" y="53"/>
                </a:lnTo>
                <a:lnTo>
                  <a:pt x="216" y="51"/>
                </a:lnTo>
                <a:lnTo>
                  <a:pt x="214" y="43"/>
                </a:lnTo>
                <a:lnTo>
                  <a:pt x="219" y="41"/>
                </a:lnTo>
                <a:lnTo>
                  <a:pt x="214" y="29"/>
                </a:lnTo>
                <a:lnTo>
                  <a:pt x="216" y="24"/>
                </a:lnTo>
                <a:lnTo>
                  <a:pt x="209" y="22"/>
                </a:lnTo>
                <a:lnTo>
                  <a:pt x="209" y="19"/>
                </a:lnTo>
                <a:lnTo>
                  <a:pt x="209" y="19"/>
                </a:lnTo>
                <a:lnTo>
                  <a:pt x="209" y="19"/>
                </a:lnTo>
                <a:lnTo>
                  <a:pt x="209" y="19"/>
                </a:lnTo>
                <a:lnTo>
                  <a:pt x="207" y="19"/>
                </a:lnTo>
                <a:lnTo>
                  <a:pt x="204" y="17"/>
                </a:lnTo>
                <a:lnTo>
                  <a:pt x="204" y="22"/>
                </a:lnTo>
                <a:lnTo>
                  <a:pt x="202" y="22"/>
                </a:lnTo>
                <a:lnTo>
                  <a:pt x="197" y="15"/>
                </a:lnTo>
                <a:lnTo>
                  <a:pt x="192" y="15"/>
                </a:lnTo>
                <a:lnTo>
                  <a:pt x="190" y="15"/>
                </a:lnTo>
                <a:lnTo>
                  <a:pt x="190" y="7"/>
                </a:lnTo>
                <a:lnTo>
                  <a:pt x="188" y="7"/>
                </a:lnTo>
                <a:lnTo>
                  <a:pt x="185" y="15"/>
                </a:lnTo>
                <a:lnTo>
                  <a:pt x="178" y="12"/>
                </a:lnTo>
                <a:lnTo>
                  <a:pt x="173" y="17"/>
                </a:lnTo>
                <a:lnTo>
                  <a:pt x="168" y="17"/>
                </a:lnTo>
                <a:lnTo>
                  <a:pt x="163" y="22"/>
                </a:lnTo>
                <a:lnTo>
                  <a:pt x="149" y="22"/>
                </a:lnTo>
                <a:lnTo>
                  <a:pt x="144" y="19"/>
                </a:lnTo>
                <a:lnTo>
                  <a:pt x="135" y="10"/>
                </a:lnTo>
                <a:lnTo>
                  <a:pt x="132" y="0"/>
                </a:lnTo>
                <a:lnTo>
                  <a:pt x="127" y="0"/>
                </a:lnTo>
                <a:lnTo>
                  <a:pt x="125" y="3"/>
                </a:lnTo>
                <a:lnTo>
                  <a:pt x="123" y="3"/>
                </a:lnTo>
                <a:lnTo>
                  <a:pt x="123" y="7"/>
                </a:lnTo>
                <a:lnTo>
                  <a:pt x="115" y="3"/>
                </a:lnTo>
                <a:lnTo>
                  <a:pt x="115" y="5"/>
                </a:lnTo>
                <a:lnTo>
                  <a:pt x="113" y="3"/>
                </a:lnTo>
                <a:lnTo>
                  <a:pt x="113" y="3"/>
                </a:lnTo>
                <a:lnTo>
                  <a:pt x="108" y="5"/>
                </a:lnTo>
                <a:lnTo>
                  <a:pt x="96" y="3"/>
                </a:lnTo>
                <a:lnTo>
                  <a:pt x="89" y="7"/>
                </a:lnTo>
                <a:lnTo>
                  <a:pt x="82" y="7"/>
                </a:lnTo>
                <a:lnTo>
                  <a:pt x="82" y="5"/>
                </a:lnTo>
                <a:lnTo>
                  <a:pt x="77" y="5"/>
                </a:lnTo>
                <a:lnTo>
                  <a:pt x="70" y="3"/>
                </a:lnTo>
                <a:lnTo>
                  <a:pt x="58" y="10"/>
                </a:lnTo>
                <a:lnTo>
                  <a:pt x="48" y="12"/>
                </a:lnTo>
                <a:lnTo>
                  <a:pt x="41" y="22"/>
                </a:lnTo>
                <a:lnTo>
                  <a:pt x="31" y="19"/>
                </a:lnTo>
                <a:lnTo>
                  <a:pt x="22" y="27"/>
                </a:lnTo>
                <a:lnTo>
                  <a:pt x="17" y="22"/>
                </a:lnTo>
                <a:lnTo>
                  <a:pt x="12" y="27"/>
                </a:lnTo>
                <a:lnTo>
                  <a:pt x="5" y="17"/>
                </a:lnTo>
                <a:lnTo>
                  <a:pt x="0" y="19"/>
                </a:lnTo>
                <a:lnTo>
                  <a:pt x="7" y="118"/>
                </a:lnTo>
                <a:lnTo>
                  <a:pt x="7" y="128"/>
                </a:lnTo>
                <a:lnTo>
                  <a:pt x="10" y="180"/>
                </a:lnTo>
                <a:lnTo>
                  <a:pt x="12" y="221"/>
                </a:lnTo>
                <a:lnTo>
                  <a:pt x="15" y="221"/>
                </a:lnTo>
                <a:lnTo>
                  <a:pt x="17" y="226"/>
                </a:lnTo>
                <a:lnTo>
                  <a:pt x="22" y="228"/>
                </a:lnTo>
                <a:lnTo>
                  <a:pt x="22" y="236"/>
                </a:lnTo>
                <a:lnTo>
                  <a:pt x="24" y="238"/>
                </a:lnTo>
                <a:lnTo>
                  <a:pt x="24" y="248"/>
                </a:lnTo>
                <a:lnTo>
                  <a:pt x="17" y="248"/>
                </a:lnTo>
                <a:lnTo>
                  <a:pt x="17" y="252"/>
                </a:lnTo>
                <a:lnTo>
                  <a:pt x="19" y="255"/>
                </a:lnTo>
                <a:lnTo>
                  <a:pt x="22" y="262"/>
                </a:lnTo>
                <a:lnTo>
                  <a:pt x="24" y="264"/>
                </a:lnTo>
                <a:lnTo>
                  <a:pt x="22" y="272"/>
                </a:lnTo>
                <a:lnTo>
                  <a:pt x="22" y="276"/>
                </a:lnTo>
                <a:lnTo>
                  <a:pt x="22" y="276"/>
                </a:lnTo>
                <a:lnTo>
                  <a:pt x="19" y="286"/>
                </a:lnTo>
                <a:lnTo>
                  <a:pt x="17" y="286"/>
                </a:lnTo>
                <a:lnTo>
                  <a:pt x="12" y="298"/>
                </a:lnTo>
                <a:lnTo>
                  <a:pt x="15" y="301"/>
                </a:lnTo>
                <a:lnTo>
                  <a:pt x="12" y="303"/>
                </a:lnTo>
                <a:lnTo>
                  <a:pt x="10" y="305"/>
                </a:lnTo>
                <a:lnTo>
                  <a:pt x="12" y="308"/>
                </a:lnTo>
                <a:lnTo>
                  <a:pt x="17" y="308"/>
                </a:lnTo>
                <a:lnTo>
                  <a:pt x="19" y="313"/>
                </a:lnTo>
                <a:lnTo>
                  <a:pt x="15" y="329"/>
                </a:lnTo>
                <a:lnTo>
                  <a:pt x="19" y="339"/>
                </a:lnTo>
                <a:lnTo>
                  <a:pt x="17" y="341"/>
                </a:lnTo>
                <a:lnTo>
                  <a:pt x="15" y="341"/>
                </a:lnTo>
                <a:lnTo>
                  <a:pt x="15" y="344"/>
                </a:lnTo>
                <a:lnTo>
                  <a:pt x="12" y="351"/>
                </a:lnTo>
                <a:lnTo>
                  <a:pt x="5" y="356"/>
                </a:lnTo>
                <a:lnTo>
                  <a:pt x="2" y="363"/>
                </a:lnTo>
                <a:lnTo>
                  <a:pt x="2" y="373"/>
                </a:lnTo>
                <a:lnTo>
                  <a:pt x="5" y="377"/>
                </a:lnTo>
                <a:lnTo>
                  <a:pt x="5" y="380"/>
                </a:lnTo>
                <a:lnTo>
                  <a:pt x="2" y="382"/>
                </a:lnTo>
                <a:lnTo>
                  <a:pt x="2" y="394"/>
                </a:lnTo>
                <a:lnTo>
                  <a:pt x="10" y="409"/>
                </a:lnTo>
                <a:lnTo>
                  <a:pt x="7" y="413"/>
                </a:lnTo>
                <a:lnTo>
                  <a:pt x="12" y="416"/>
                </a:lnTo>
                <a:lnTo>
                  <a:pt x="12" y="421"/>
                </a:lnTo>
                <a:lnTo>
                  <a:pt x="15" y="423"/>
                </a:lnTo>
                <a:lnTo>
                  <a:pt x="15" y="425"/>
                </a:lnTo>
                <a:lnTo>
                  <a:pt x="19" y="428"/>
                </a:lnTo>
                <a:lnTo>
                  <a:pt x="22" y="435"/>
                </a:lnTo>
                <a:lnTo>
                  <a:pt x="24" y="435"/>
                </a:lnTo>
                <a:lnTo>
                  <a:pt x="34" y="433"/>
                </a:lnTo>
                <a:lnTo>
                  <a:pt x="39" y="433"/>
                </a:lnTo>
                <a:lnTo>
                  <a:pt x="36" y="435"/>
                </a:lnTo>
                <a:lnTo>
                  <a:pt x="39" y="440"/>
                </a:lnTo>
                <a:lnTo>
                  <a:pt x="43" y="442"/>
                </a:lnTo>
                <a:lnTo>
                  <a:pt x="43" y="445"/>
                </a:lnTo>
                <a:lnTo>
                  <a:pt x="46" y="445"/>
                </a:lnTo>
                <a:lnTo>
                  <a:pt x="48" y="447"/>
                </a:lnTo>
                <a:lnTo>
                  <a:pt x="51" y="447"/>
                </a:lnTo>
                <a:lnTo>
                  <a:pt x="51" y="452"/>
                </a:lnTo>
                <a:lnTo>
                  <a:pt x="48" y="452"/>
                </a:lnTo>
                <a:lnTo>
                  <a:pt x="51" y="459"/>
                </a:lnTo>
                <a:lnTo>
                  <a:pt x="53" y="462"/>
                </a:lnTo>
                <a:lnTo>
                  <a:pt x="55" y="462"/>
                </a:lnTo>
                <a:lnTo>
                  <a:pt x="55" y="464"/>
                </a:lnTo>
                <a:lnTo>
                  <a:pt x="60" y="466"/>
                </a:lnTo>
                <a:lnTo>
                  <a:pt x="55" y="469"/>
                </a:lnTo>
                <a:lnTo>
                  <a:pt x="53" y="471"/>
                </a:lnTo>
                <a:lnTo>
                  <a:pt x="55" y="474"/>
                </a:lnTo>
                <a:lnTo>
                  <a:pt x="60" y="474"/>
                </a:lnTo>
                <a:lnTo>
                  <a:pt x="58" y="478"/>
                </a:lnTo>
                <a:lnTo>
                  <a:pt x="60" y="478"/>
                </a:lnTo>
                <a:lnTo>
                  <a:pt x="67" y="481"/>
                </a:lnTo>
                <a:lnTo>
                  <a:pt x="67" y="483"/>
                </a:lnTo>
                <a:lnTo>
                  <a:pt x="70" y="486"/>
                </a:lnTo>
                <a:lnTo>
                  <a:pt x="70" y="490"/>
                </a:lnTo>
                <a:lnTo>
                  <a:pt x="75" y="493"/>
                </a:lnTo>
                <a:lnTo>
                  <a:pt x="77" y="498"/>
                </a:lnTo>
                <a:lnTo>
                  <a:pt x="82" y="498"/>
                </a:lnTo>
                <a:lnTo>
                  <a:pt x="84" y="505"/>
                </a:lnTo>
                <a:lnTo>
                  <a:pt x="87" y="507"/>
                </a:lnTo>
                <a:lnTo>
                  <a:pt x="89" y="505"/>
                </a:lnTo>
                <a:lnTo>
                  <a:pt x="94" y="507"/>
                </a:lnTo>
                <a:lnTo>
                  <a:pt x="96" y="517"/>
                </a:lnTo>
                <a:lnTo>
                  <a:pt x="96" y="519"/>
                </a:lnTo>
                <a:lnTo>
                  <a:pt x="103" y="517"/>
                </a:lnTo>
                <a:lnTo>
                  <a:pt x="111" y="522"/>
                </a:lnTo>
                <a:lnTo>
                  <a:pt x="111" y="526"/>
                </a:lnTo>
                <a:lnTo>
                  <a:pt x="111" y="531"/>
                </a:lnTo>
                <a:lnTo>
                  <a:pt x="113" y="531"/>
                </a:lnTo>
                <a:lnTo>
                  <a:pt x="115" y="534"/>
                </a:lnTo>
                <a:lnTo>
                  <a:pt x="111" y="543"/>
                </a:lnTo>
                <a:lnTo>
                  <a:pt x="108" y="560"/>
                </a:lnTo>
                <a:lnTo>
                  <a:pt x="108" y="565"/>
                </a:lnTo>
                <a:lnTo>
                  <a:pt x="103" y="567"/>
                </a:lnTo>
                <a:lnTo>
                  <a:pt x="106" y="574"/>
                </a:lnTo>
                <a:lnTo>
                  <a:pt x="106" y="579"/>
                </a:lnTo>
                <a:lnTo>
                  <a:pt x="103" y="584"/>
                </a:lnTo>
                <a:lnTo>
                  <a:pt x="103" y="596"/>
                </a:lnTo>
                <a:lnTo>
                  <a:pt x="101" y="606"/>
                </a:lnTo>
                <a:lnTo>
                  <a:pt x="103" y="620"/>
                </a:lnTo>
                <a:lnTo>
                  <a:pt x="108" y="627"/>
                </a:lnTo>
                <a:lnTo>
                  <a:pt x="132" y="649"/>
                </a:lnTo>
                <a:lnTo>
                  <a:pt x="135" y="651"/>
                </a:lnTo>
                <a:lnTo>
                  <a:pt x="142" y="654"/>
                </a:lnTo>
                <a:lnTo>
                  <a:pt x="149" y="666"/>
                </a:lnTo>
                <a:lnTo>
                  <a:pt x="159" y="668"/>
                </a:lnTo>
                <a:lnTo>
                  <a:pt x="161" y="671"/>
                </a:lnTo>
                <a:lnTo>
                  <a:pt x="180" y="671"/>
                </a:lnTo>
                <a:lnTo>
                  <a:pt x="183" y="673"/>
                </a:lnTo>
                <a:lnTo>
                  <a:pt x="183" y="685"/>
                </a:lnTo>
                <a:lnTo>
                  <a:pt x="195" y="678"/>
                </a:lnTo>
                <a:lnTo>
                  <a:pt x="197" y="675"/>
                </a:lnTo>
                <a:lnTo>
                  <a:pt x="202" y="675"/>
                </a:lnTo>
                <a:lnTo>
                  <a:pt x="204" y="675"/>
                </a:lnTo>
                <a:lnTo>
                  <a:pt x="204" y="671"/>
                </a:lnTo>
                <a:lnTo>
                  <a:pt x="207" y="668"/>
                </a:lnTo>
                <a:lnTo>
                  <a:pt x="207" y="663"/>
                </a:lnTo>
                <a:lnTo>
                  <a:pt x="207" y="663"/>
                </a:lnTo>
                <a:lnTo>
                  <a:pt x="209" y="661"/>
                </a:lnTo>
                <a:lnTo>
                  <a:pt x="209" y="661"/>
                </a:lnTo>
                <a:lnTo>
                  <a:pt x="212" y="661"/>
                </a:lnTo>
                <a:lnTo>
                  <a:pt x="209" y="659"/>
                </a:lnTo>
                <a:lnTo>
                  <a:pt x="209" y="656"/>
                </a:lnTo>
                <a:lnTo>
                  <a:pt x="214" y="654"/>
                </a:lnTo>
                <a:lnTo>
                  <a:pt x="214" y="654"/>
                </a:lnTo>
                <a:lnTo>
                  <a:pt x="214" y="647"/>
                </a:lnTo>
                <a:lnTo>
                  <a:pt x="216" y="647"/>
                </a:lnTo>
                <a:lnTo>
                  <a:pt x="224" y="637"/>
                </a:lnTo>
                <a:lnTo>
                  <a:pt x="224" y="635"/>
                </a:lnTo>
                <a:lnTo>
                  <a:pt x="224" y="635"/>
                </a:lnTo>
                <a:lnTo>
                  <a:pt x="224" y="632"/>
                </a:lnTo>
                <a:lnTo>
                  <a:pt x="224" y="630"/>
                </a:lnTo>
                <a:lnTo>
                  <a:pt x="228" y="627"/>
                </a:lnTo>
                <a:lnTo>
                  <a:pt x="228" y="623"/>
                </a:lnTo>
                <a:lnTo>
                  <a:pt x="228" y="618"/>
                </a:lnTo>
                <a:lnTo>
                  <a:pt x="228" y="618"/>
                </a:lnTo>
                <a:lnTo>
                  <a:pt x="231" y="618"/>
                </a:lnTo>
                <a:lnTo>
                  <a:pt x="236" y="615"/>
                </a:lnTo>
                <a:lnTo>
                  <a:pt x="236" y="610"/>
                </a:lnTo>
                <a:lnTo>
                  <a:pt x="233" y="608"/>
                </a:lnTo>
                <a:lnTo>
                  <a:pt x="233" y="608"/>
                </a:lnTo>
                <a:lnTo>
                  <a:pt x="238" y="591"/>
                </a:lnTo>
                <a:lnTo>
                  <a:pt x="243" y="586"/>
                </a:lnTo>
                <a:lnTo>
                  <a:pt x="245" y="586"/>
                </a:lnTo>
                <a:lnTo>
                  <a:pt x="250" y="589"/>
                </a:lnTo>
                <a:lnTo>
                  <a:pt x="252" y="589"/>
                </a:lnTo>
                <a:lnTo>
                  <a:pt x="255" y="589"/>
                </a:lnTo>
                <a:lnTo>
                  <a:pt x="255" y="586"/>
                </a:lnTo>
                <a:lnTo>
                  <a:pt x="252" y="582"/>
                </a:lnTo>
                <a:lnTo>
                  <a:pt x="250" y="582"/>
                </a:lnTo>
                <a:lnTo>
                  <a:pt x="245" y="582"/>
                </a:lnTo>
                <a:lnTo>
                  <a:pt x="245" y="579"/>
                </a:lnTo>
                <a:lnTo>
                  <a:pt x="248" y="574"/>
                </a:lnTo>
                <a:lnTo>
                  <a:pt x="248" y="570"/>
                </a:lnTo>
                <a:lnTo>
                  <a:pt x="248" y="567"/>
                </a:lnTo>
                <a:lnTo>
                  <a:pt x="250" y="570"/>
                </a:lnTo>
                <a:lnTo>
                  <a:pt x="257" y="562"/>
                </a:lnTo>
                <a:lnTo>
                  <a:pt x="257" y="550"/>
                </a:lnTo>
                <a:lnTo>
                  <a:pt x="264" y="541"/>
                </a:lnTo>
                <a:lnTo>
                  <a:pt x="264" y="536"/>
                </a:lnTo>
                <a:lnTo>
                  <a:pt x="260" y="529"/>
                </a:lnTo>
                <a:lnTo>
                  <a:pt x="260" y="529"/>
                </a:lnTo>
                <a:lnTo>
                  <a:pt x="257" y="526"/>
                </a:lnTo>
                <a:lnTo>
                  <a:pt x="255" y="522"/>
                </a:lnTo>
                <a:lnTo>
                  <a:pt x="257" y="522"/>
                </a:lnTo>
                <a:lnTo>
                  <a:pt x="257" y="519"/>
                </a:lnTo>
                <a:lnTo>
                  <a:pt x="257" y="517"/>
                </a:lnTo>
                <a:lnTo>
                  <a:pt x="252" y="514"/>
                </a:lnTo>
                <a:lnTo>
                  <a:pt x="255" y="512"/>
                </a:lnTo>
                <a:lnTo>
                  <a:pt x="257" y="500"/>
                </a:lnTo>
                <a:lnTo>
                  <a:pt x="262" y="488"/>
                </a:lnTo>
                <a:lnTo>
                  <a:pt x="262" y="486"/>
                </a:lnTo>
                <a:lnTo>
                  <a:pt x="262" y="486"/>
                </a:lnTo>
                <a:lnTo>
                  <a:pt x="264" y="483"/>
                </a:lnTo>
                <a:lnTo>
                  <a:pt x="269" y="478"/>
                </a:lnTo>
                <a:lnTo>
                  <a:pt x="269" y="478"/>
                </a:lnTo>
                <a:lnTo>
                  <a:pt x="269" y="474"/>
                </a:lnTo>
                <a:lnTo>
                  <a:pt x="269" y="469"/>
                </a:lnTo>
                <a:lnTo>
                  <a:pt x="272" y="466"/>
                </a:lnTo>
                <a:lnTo>
                  <a:pt x="272" y="462"/>
                </a:lnTo>
                <a:lnTo>
                  <a:pt x="274" y="457"/>
                </a:lnTo>
                <a:lnTo>
                  <a:pt x="279" y="450"/>
                </a:lnTo>
                <a:lnTo>
                  <a:pt x="279" y="445"/>
                </a:lnTo>
                <a:lnTo>
                  <a:pt x="284" y="440"/>
                </a:lnTo>
                <a:lnTo>
                  <a:pt x="288" y="433"/>
                </a:lnTo>
                <a:lnTo>
                  <a:pt x="303" y="425"/>
                </a:lnTo>
                <a:lnTo>
                  <a:pt x="303" y="425"/>
                </a:lnTo>
                <a:lnTo>
                  <a:pt x="303" y="425"/>
                </a:lnTo>
                <a:lnTo>
                  <a:pt x="305" y="428"/>
                </a:lnTo>
                <a:lnTo>
                  <a:pt x="312" y="425"/>
                </a:lnTo>
                <a:lnTo>
                  <a:pt x="320" y="425"/>
                </a:lnTo>
                <a:lnTo>
                  <a:pt x="322" y="425"/>
                </a:lnTo>
                <a:lnTo>
                  <a:pt x="322" y="425"/>
                </a:lnTo>
                <a:lnTo>
                  <a:pt x="322" y="425"/>
                </a:lnTo>
                <a:lnTo>
                  <a:pt x="322" y="425"/>
                </a:lnTo>
                <a:lnTo>
                  <a:pt x="324" y="423"/>
                </a:lnTo>
                <a:lnTo>
                  <a:pt x="324" y="423"/>
                </a:lnTo>
                <a:lnTo>
                  <a:pt x="329" y="423"/>
                </a:lnTo>
                <a:lnTo>
                  <a:pt x="329" y="425"/>
                </a:lnTo>
                <a:lnTo>
                  <a:pt x="332" y="428"/>
                </a:lnTo>
                <a:lnTo>
                  <a:pt x="334" y="430"/>
                </a:lnTo>
                <a:lnTo>
                  <a:pt x="336" y="428"/>
                </a:lnTo>
                <a:lnTo>
                  <a:pt x="339" y="425"/>
                </a:lnTo>
                <a:lnTo>
                  <a:pt x="339" y="428"/>
                </a:lnTo>
                <a:lnTo>
                  <a:pt x="339" y="425"/>
                </a:lnTo>
                <a:lnTo>
                  <a:pt x="344" y="423"/>
                </a:lnTo>
                <a:lnTo>
                  <a:pt x="346" y="423"/>
                </a:lnTo>
                <a:lnTo>
                  <a:pt x="346" y="418"/>
                </a:lnTo>
                <a:lnTo>
                  <a:pt x="349" y="418"/>
                </a:lnTo>
                <a:lnTo>
                  <a:pt x="349" y="416"/>
                </a:lnTo>
                <a:lnTo>
                  <a:pt x="351" y="416"/>
                </a:lnTo>
                <a:lnTo>
                  <a:pt x="351" y="416"/>
                </a:lnTo>
                <a:lnTo>
                  <a:pt x="353" y="413"/>
                </a:lnTo>
                <a:lnTo>
                  <a:pt x="351" y="411"/>
                </a:lnTo>
                <a:lnTo>
                  <a:pt x="356" y="406"/>
                </a:lnTo>
                <a:lnTo>
                  <a:pt x="353" y="404"/>
                </a:lnTo>
                <a:lnTo>
                  <a:pt x="358" y="404"/>
                </a:lnTo>
                <a:lnTo>
                  <a:pt x="358" y="397"/>
                </a:lnTo>
                <a:lnTo>
                  <a:pt x="361" y="399"/>
                </a:lnTo>
                <a:lnTo>
                  <a:pt x="361" y="397"/>
                </a:lnTo>
                <a:lnTo>
                  <a:pt x="361" y="389"/>
                </a:lnTo>
                <a:lnTo>
                  <a:pt x="358" y="387"/>
                </a:lnTo>
                <a:lnTo>
                  <a:pt x="361" y="385"/>
                </a:lnTo>
                <a:lnTo>
                  <a:pt x="361" y="385"/>
                </a:lnTo>
                <a:lnTo>
                  <a:pt x="363" y="380"/>
                </a:lnTo>
                <a:lnTo>
                  <a:pt x="365" y="380"/>
                </a:lnTo>
                <a:lnTo>
                  <a:pt x="375" y="375"/>
                </a:lnTo>
                <a:lnTo>
                  <a:pt x="377" y="375"/>
                </a:lnTo>
                <a:lnTo>
                  <a:pt x="380" y="377"/>
                </a:lnTo>
                <a:lnTo>
                  <a:pt x="382" y="373"/>
                </a:lnTo>
                <a:lnTo>
                  <a:pt x="382" y="370"/>
                </a:lnTo>
                <a:lnTo>
                  <a:pt x="382" y="370"/>
                </a:lnTo>
                <a:lnTo>
                  <a:pt x="385" y="370"/>
                </a:lnTo>
                <a:lnTo>
                  <a:pt x="385" y="368"/>
                </a:lnTo>
                <a:lnTo>
                  <a:pt x="389" y="365"/>
                </a:lnTo>
                <a:lnTo>
                  <a:pt x="387" y="363"/>
                </a:lnTo>
                <a:lnTo>
                  <a:pt x="387" y="363"/>
                </a:lnTo>
                <a:lnTo>
                  <a:pt x="387" y="361"/>
                </a:lnTo>
                <a:lnTo>
                  <a:pt x="387" y="358"/>
                </a:lnTo>
                <a:lnTo>
                  <a:pt x="392" y="356"/>
                </a:lnTo>
                <a:lnTo>
                  <a:pt x="392" y="356"/>
                </a:lnTo>
                <a:lnTo>
                  <a:pt x="392" y="351"/>
                </a:lnTo>
                <a:lnTo>
                  <a:pt x="397" y="344"/>
                </a:lnTo>
                <a:lnTo>
                  <a:pt x="397" y="344"/>
                </a:lnTo>
                <a:lnTo>
                  <a:pt x="401" y="341"/>
                </a:lnTo>
                <a:lnTo>
                  <a:pt x="401" y="341"/>
                </a:lnTo>
                <a:lnTo>
                  <a:pt x="404" y="339"/>
                </a:lnTo>
                <a:lnTo>
                  <a:pt x="413" y="337"/>
                </a:lnTo>
                <a:lnTo>
                  <a:pt x="413" y="339"/>
                </a:lnTo>
                <a:lnTo>
                  <a:pt x="416" y="337"/>
                </a:lnTo>
                <a:lnTo>
                  <a:pt x="418" y="332"/>
                </a:lnTo>
                <a:lnTo>
                  <a:pt x="416" y="329"/>
                </a:lnTo>
                <a:lnTo>
                  <a:pt x="416" y="329"/>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77" name="Freeform 9"/>
          <p:cNvSpPr>
            <a:spLocks/>
          </p:cNvSpPr>
          <p:nvPr/>
        </p:nvSpPr>
        <p:spPr bwMode="auto">
          <a:xfrm>
            <a:off x="2970213" y="1524001"/>
            <a:ext cx="1304925" cy="2876550"/>
          </a:xfrm>
          <a:custGeom>
            <a:avLst/>
            <a:gdLst/>
            <a:ahLst/>
            <a:cxnLst>
              <a:cxn ang="0">
                <a:pos x="673" y="1379"/>
              </a:cxn>
              <a:cxn ang="0">
                <a:pos x="557" y="1252"/>
              </a:cxn>
              <a:cxn ang="0">
                <a:pos x="500" y="932"/>
              </a:cxn>
              <a:cxn ang="0">
                <a:pos x="538" y="896"/>
              </a:cxn>
              <a:cxn ang="0">
                <a:pos x="540" y="872"/>
              </a:cxn>
              <a:cxn ang="0">
                <a:pos x="538" y="839"/>
              </a:cxn>
              <a:cxn ang="0">
                <a:pos x="524" y="839"/>
              </a:cxn>
              <a:cxn ang="0">
                <a:pos x="509" y="812"/>
              </a:cxn>
              <a:cxn ang="0">
                <a:pos x="478" y="774"/>
              </a:cxn>
              <a:cxn ang="0">
                <a:pos x="483" y="762"/>
              </a:cxn>
              <a:cxn ang="0">
                <a:pos x="466" y="754"/>
              </a:cxn>
              <a:cxn ang="0">
                <a:pos x="488" y="742"/>
              </a:cxn>
              <a:cxn ang="0">
                <a:pos x="483" y="716"/>
              </a:cxn>
              <a:cxn ang="0">
                <a:pos x="495" y="721"/>
              </a:cxn>
              <a:cxn ang="0">
                <a:pos x="521" y="745"/>
              </a:cxn>
              <a:cxn ang="0">
                <a:pos x="536" y="673"/>
              </a:cxn>
              <a:cxn ang="0">
                <a:pos x="538" y="646"/>
              </a:cxn>
              <a:cxn ang="0">
                <a:pos x="536" y="627"/>
              </a:cxn>
              <a:cxn ang="0">
                <a:pos x="548" y="644"/>
              </a:cxn>
              <a:cxn ang="0">
                <a:pos x="577" y="644"/>
              </a:cxn>
              <a:cxn ang="0">
                <a:pos x="533" y="0"/>
              </a:cxn>
              <a:cxn ang="0">
                <a:pos x="303" y="149"/>
              </a:cxn>
              <a:cxn ang="0">
                <a:pos x="281" y="171"/>
              </a:cxn>
              <a:cxn ang="0">
                <a:pos x="252" y="195"/>
              </a:cxn>
              <a:cxn ang="0">
                <a:pos x="223" y="235"/>
              </a:cxn>
              <a:cxn ang="0">
                <a:pos x="199" y="274"/>
              </a:cxn>
              <a:cxn ang="0">
                <a:pos x="180" y="329"/>
              </a:cxn>
              <a:cxn ang="0">
                <a:pos x="202" y="387"/>
              </a:cxn>
              <a:cxn ang="0">
                <a:pos x="190" y="430"/>
              </a:cxn>
              <a:cxn ang="0">
                <a:pos x="161" y="447"/>
              </a:cxn>
              <a:cxn ang="0">
                <a:pos x="168" y="464"/>
              </a:cxn>
              <a:cxn ang="0">
                <a:pos x="158" y="512"/>
              </a:cxn>
              <a:cxn ang="0">
                <a:pos x="154" y="550"/>
              </a:cxn>
              <a:cxn ang="0">
                <a:pos x="173" y="553"/>
              </a:cxn>
              <a:cxn ang="0">
                <a:pos x="202" y="572"/>
              </a:cxn>
              <a:cxn ang="0">
                <a:pos x="190" y="596"/>
              </a:cxn>
              <a:cxn ang="0">
                <a:pos x="187" y="620"/>
              </a:cxn>
              <a:cxn ang="0">
                <a:pos x="146" y="651"/>
              </a:cxn>
              <a:cxn ang="0">
                <a:pos x="106" y="687"/>
              </a:cxn>
              <a:cxn ang="0">
                <a:pos x="98" y="706"/>
              </a:cxn>
              <a:cxn ang="0">
                <a:pos x="94" y="723"/>
              </a:cxn>
              <a:cxn ang="0">
                <a:pos x="106" y="766"/>
              </a:cxn>
              <a:cxn ang="0">
                <a:pos x="86" y="781"/>
              </a:cxn>
              <a:cxn ang="0">
                <a:pos x="53" y="791"/>
              </a:cxn>
              <a:cxn ang="0">
                <a:pos x="0" y="822"/>
              </a:cxn>
              <a:cxn ang="0">
                <a:pos x="122" y="1290"/>
              </a:cxn>
              <a:cxn ang="0">
                <a:pos x="269" y="1394"/>
              </a:cxn>
              <a:cxn ang="0">
                <a:pos x="264" y="1523"/>
              </a:cxn>
              <a:cxn ang="0">
                <a:pos x="341" y="1603"/>
              </a:cxn>
              <a:cxn ang="0">
                <a:pos x="353" y="1696"/>
              </a:cxn>
              <a:cxn ang="0">
                <a:pos x="375" y="1735"/>
              </a:cxn>
              <a:cxn ang="0">
                <a:pos x="447" y="1773"/>
              </a:cxn>
              <a:cxn ang="0">
                <a:pos x="490" y="1797"/>
              </a:cxn>
              <a:cxn ang="0">
                <a:pos x="617" y="1805"/>
              </a:cxn>
              <a:cxn ang="0">
                <a:pos x="591" y="1728"/>
              </a:cxn>
              <a:cxn ang="0">
                <a:pos x="692" y="1708"/>
              </a:cxn>
              <a:cxn ang="0">
                <a:pos x="745" y="1658"/>
              </a:cxn>
              <a:cxn ang="0">
                <a:pos x="810" y="1603"/>
              </a:cxn>
            </a:cxnLst>
            <a:rect l="0" t="0" r="r" b="b"/>
            <a:pathLst>
              <a:path w="822" h="1812">
                <a:moveTo>
                  <a:pt x="810" y="1603"/>
                </a:moveTo>
                <a:lnTo>
                  <a:pt x="814" y="1603"/>
                </a:lnTo>
                <a:lnTo>
                  <a:pt x="798" y="1523"/>
                </a:lnTo>
                <a:lnTo>
                  <a:pt x="781" y="1439"/>
                </a:lnTo>
                <a:lnTo>
                  <a:pt x="766" y="1367"/>
                </a:lnTo>
                <a:lnTo>
                  <a:pt x="766" y="1362"/>
                </a:lnTo>
                <a:lnTo>
                  <a:pt x="673" y="1379"/>
                </a:lnTo>
                <a:lnTo>
                  <a:pt x="677" y="1396"/>
                </a:lnTo>
                <a:lnTo>
                  <a:pt x="661" y="1398"/>
                </a:lnTo>
                <a:lnTo>
                  <a:pt x="663" y="1406"/>
                </a:lnTo>
                <a:lnTo>
                  <a:pt x="596" y="1418"/>
                </a:lnTo>
                <a:lnTo>
                  <a:pt x="581" y="1336"/>
                </a:lnTo>
                <a:lnTo>
                  <a:pt x="574" y="1338"/>
                </a:lnTo>
                <a:lnTo>
                  <a:pt x="557" y="1252"/>
                </a:lnTo>
                <a:lnTo>
                  <a:pt x="555" y="1237"/>
                </a:lnTo>
                <a:lnTo>
                  <a:pt x="557" y="1235"/>
                </a:lnTo>
                <a:lnTo>
                  <a:pt x="540" y="1165"/>
                </a:lnTo>
                <a:lnTo>
                  <a:pt x="545" y="1163"/>
                </a:lnTo>
                <a:lnTo>
                  <a:pt x="528" y="1084"/>
                </a:lnTo>
                <a:lnTo>
                  <a:pt x="495" y="935"/>
                </a:lnTo>
                <a:lnTo>
                  <a:pt x="500" y="932"/>
                </a:lnTo>
                <a:lnTo>
                  <a:pt x="497" y="925"/>
                </a:lnTo>
                <a:lnTo>
                  <a:pt x="507" y="925"/>
                </a:lnTo>
                <a:lnTo>
                  <a:pt x="528" y="911"/>
                </a:lnTo>
                <a:lnTo>
                  <a:pt x="528" y="906"/>
                </a:lnTo>
                <a:lnTo>
                  <a:pt x="528" y="906"/>
                </a:lnTo>
                <a:lnTo>
                  <a:pt x="531" y="901"/>
                </a:lnTo>
                <a:lnTo>
                  <a:pt x="538" y="896"/>
                </a:lnTo>
                <a:lnTo>
                  <a:pt x="538" y="889"/>
                </a:lnTo>
                <a:lnTo>
                  <a:pt x="533" y="884"/>
                </a:lnTo>
                <a:lnTo>
                  <a:pt x="533" y="879"/>
                </a:lnTo>
                <a:lnTo>
                  <a:pt x="536" y="875"/>
                </a:lnTo>
                <a:lnTo>
                  <a:pt x="533" y="872"/>
                </a:lnTo>
                <a:lnTo>
                  <a:pt x="538" y="872"/>
                </a:lnTo>
                <a:lnTo>
                  <a:pt x="540" y="872"/>
                </a:lnTo>
                <a:lnTo>
                  <a:pt x="543" y="865"/>
                </a:lnTo>
                <a:lnTo>
                  <a:pt x="545" y="858"/>
                </a:lnTo>
                <a:lnTo>
                  <a:pt x="540" y="851"/>
                </a:lnTo>
                <a:lnTo>
                  <a:pt x="536" y="848"/>
                </a:lnTo>
                <a:lnTo>
                  <a:pt x="536" y="841"/>
                </a:lnTo>
                <a:lnTo>
                  <a:pt x="538" y="841"/>
                </a:lnTo>
                <a:lnTo>
                  <a:pt x="538" y="839"/>
                </a:lnTo>
                <a:lnTo>
                  <a:pt x="548" y="848"/>
                </a:lnTo>
                <a:lnTo>
                  <a:pt x="550" y="843"/>
                </a:lnTo>
                <a:lnTo>
                  <a:pt x="543" y="836"/>
                </a:lnTo>
                <a:lnTo>
                  <a:pt x="531" y="831"/>
                </a:lnTo>
                <a:lnTo>
                  <a:pt x="524" y="831"/>
                </a:lnTo>
                <a:lnTo>
                  <a:pt x="526" y="834"/>
                </a:lnTo>
                <a:lnTo>
                  <a:pt x="524" y="839"/>
                </a:lnTo>
                <a:lnTo>
                  <a:pt x="519" y="836"/>
                </a:lnTo>
                <a:lnTo>
                  <a:pt x="521" y="831"/>
                </a:lnTo>
                <a:lnTo>
                  <a:pt x="519" y="829"/>
                </a:lnTo>
                <a:lnTo>
                  <a:pt x="521" y="824"/>
                </a:lnTo>
                <a:lnTo>
                  <a:pt x="521" y="812"/>
                </a:lnTo>
                <a:lnTo>
                  <a:pt x="516" y="810"/>
                </a:lnTo>
                <a:lnTo>
                  <a:pt x="509" y="812"/>
                </a:lnTo>
                <a:lnTo>
                  <a:pt x="492" y="803"/>
                </a:lnTo>
                <a:lnTo>
                  <a:pt x="490" y="793"/>
                </a:lnTo>
                <a:lnTo>
                  <a:pt x="488" y="788"/>
                </a:lnTo>
                <a:lnTo>
                  <a:pt x="488" y="783"/>
                </a:lnTo>
                <a:lnTo>
                  <a:pt x="483" y="779"/>
                </a:lnTo>
                <a:lnTo>
                  <a:pt x="480" y="779"/>
                </a:lnTo>
                <a:lnTo>
                  <a:pt x="478" y="774"/>
                </a:lnTo>
                <a:lnTo>
                  <a:pt x="473" y="774"/>
                </a:lnTo>
                <a:lnTo>
                  <a:pt x="476" y="771"/>
                </a:lnTo>
                <a:lnTo>
                  <a:pt x="478" y="774"/>
                </a:lnTo>
                <a:lnTo>
                  <a:pt x="478" y="769"/>
                </a:lnTo>
                <a:lnTo>
                  <a:pt x="483" y="771"/>
                </a:lnTo>
                <a:lnTo>
                  <a:pt x="488" y="766"/>
                </a:lnTo>
                <a:lnTo>
                  <a:pt x="483" y="762"/>
                </a:lnTo>
                <a:lnTo>
                  <a:pt x="476" y="762"/>
                </a:lnTo>
                <a:lnTo>
                  <a:pt x="476" y="759"/>
                </a:lnTo>
                <a:lnTo>
                  <a:pt x="466" y="754"/>
                </a:lnTo>
                <a:lnTo>
                  <a:pt x="466" y="759"/>
                </a:lnTo>
                <a:lnTo>
                  <a:pt x="461" y="757"/>
                </a:lnTo>
                <a:lnTo>
                  <a:pt x="464" y="757"/>
                </a:lnTo>
                <a:lnTo>
                  <a:pt x="466" y="754"/>
                </a:lnTo>
                <a:lnTo>
                  <a:pt x="471" y="750"/>
                </a:lnTo>
                <a:lnTo>
                  <a:pt x="476" y="752"/>
                </a:lnTo>
                <a:lnTo>
                  <a:pt x="480" y="747"/>
                </a:lnTo>
                <a:lnTo>
                  <a:pt x="485" y="750"/>
                </a:lnTo>
                <a:lnTo>
                  <a:pt x="490" y="750"/>
                </a:lnTo>
                <a:lnTo>
                  <a:pt x="488" y="747"/>
                </a:lnTo>
                <a:lnTo>
                  <a:pt x="488" y="742"/>
                </a:lnTo>
                <a:lnTo>
                  <a:pt x="485" y="740"/>
                </a:lnTo>
                <a:lnTo>
                  <a:pt x="488" y="740"/>
                </a:lnTo>
                <a:lnTo>
                  <a:pt x="488" y="733"/>
                </a:lnTo>
                <a:lnTo>
                  <a:pt x="495" y="726"/>
                </a:lnTo>
                <a:lnTo>
                  <a:pt x="488" y="723"/>
                </a:lnTo>
                <a:lnTo>
                  <a:pt x="492" y="718"/>
                </a:lnTo>
                <a:lnTo>
                  <a:pt x="483" y="716"/>
                </a:lnTo>
                <a:lnTo>
                  <a:pt x="480" y="714"/>
                </a:lnTo>
                <a:lnTo>
                  <a:pt x="485" y="716"/>
                </a:lnTo>
                <a:lnTo>
                  <a:pt x="492" y="716"/>
                </a:lnTo>
                <a:lnTo>
                  <a:pt x="492" y="718"/>
                </a:lnTo>
                <a:lnTo>
                  <a:pt x="490" y="721"/>
                </a:lnTo>
                <a:lnTo>
                  <a:pt x="490" y="723"/>
                </a:lnTo>
                <a:lnTo>
                  <a:pt x="495" y="721"/>
                </a:lnTo>
                <a:lnTo>
                  <a:pt x="495" y="728"/>
                </a:lnTo>
                <a:lnTo>
                  <a:pt x="502" y="738"/>
                </a:lnTo>
                <a:lnTo>
                  <a:pt x="512" y="738"/>
                </a:lnTo>
                <a:lnTo>
                  <a:pt x="514" y="733"/>
                </a:lnTo>
                <a:lnTo>
                  <a:pt x="516" y="740"/>
                </a:lnTo>
                <a:lnTo>
                  <a:pt x="519" y="740"/>
                </a:lnTo>
                <a:lnTo>
                  <a:pt x="521" y="745"/>
                </a:lnTo>
                <a:lnTo>
                  <a:pt x="526" y="742"/>
                </a:lnTo>
                <a:lnTo>
                  <a:pt x="531" y="733"/>
                </a:lnTo>
                <a:lnTo>
                  <a:pt x="528" y="726"/>
                </a:lnTo>
                <a:lnTo>
                  <a:pt x="521" y="718"/>
                </a:lnTo>
                <a:lnTo>
                  <a:pt x="531" y="718"/>
                </a:lnTo>
                <a:lnTo>
                  <a:pt x="540" y="692"/>
                </a:lnTo>
                <a:lnTo>
                  <a:pt x="536" y="673"/>
                </a:lnTo>
                <a:lnTo>
                  <a:pt x="531" y="670"/>
                </a:lnTo>
                <a:lnTo>
                  <a:pt x="538" y="673"/>
                </a:lnTo>
                <a:lnTo>
                  <a:pt x="543" y="661"/>
                </a:lnTo>
                <a:lnTo>
                  <a:pt x="540" y="658"/>
                </a:lnTo>
                <a:lnTo>
                  <a:pt x="543" y="654"/>
                </a:lnTo>
                <a:lnTo>
                  <a:pt x="538" y="651"/>
                </a:lnTo>
                <a:lnTo>
                  <a:pt x="538" y="646"/>
                </a:lnTo>
                <a:lnTo>
                  <a:pt x="536" y="642"/>
                </a:lnTo>
                <a:lnTo>
                  <a:pt x="531" y="642"/>
                </a:lnTo>
                <a:lnTo>
                  <a:pt x="531" y="634"/>
                </a:lnTo>
                <a:lnTo>
                  <a:pt x="524" y="632"/>
                </a:lnTo>
                <a:lnTo>
                  <a:pt x="521" y="627"/>
                </a:lnTo>
                <a:lnTo>
                  <a:pt x="526" y="632"/>
                </a:lnTo>
                <a:lnTo>
                  <a:pt x="536" y="627"/>
                </a:lnTo>
                <a:lnTo>
                  <a:pt x="538" y="627"/>
                </a:lnTo>
                <a:lnTo>
                  <a:pt x="540" y="625"/>
                </a:lnTo>
                <a:lnTo>
                  <a:pt x="548" y="625"/>
                </a:lnTo>
                <a:lnTo>
                  <a:pt x="548" y="630"/>
                </a:lnTo>
                <a:lnTo>
                  <a:pt x="545" y="632"/>
                </a:lnTo>
                <a:lnTo>
                  <a:pt x="545" y="637"/>
                </a:lnTo>
                <a:lnTo>
                  <a:pt x="548" y="644"/>
                </a:lnTo>
                <a:lnTo>
                  <a:pt x="550" y="644"/>
                </a:lnTo>
                <a:lnTo>
                  <a:pt x="552" y="654"/>
                </a:lnTo>
                <a:lnTo>
                  <a:pt x="555" y="656"/>
                </a:lnTo>
                <a:lnTo>
                  <a:pt x="562" y="656"/>
                </a:lnTo>
                <a:lnTo>
                  <a:pt x="562" y="646"/>
                </a:lnTo>
                <a:lnTo>
                  <a:pt x="574" y="646"/>
                </a:lnTo>
                <a:lnTo>
                  <a:pt x="577" y="644"/>
                </a:lnTo>
                <a:lnTo>
                  <a:pt x="581" y="644"/>
                </a:lnTo>
                <a:lnTo>
                  <a:pt x="555" y="538"/>
                </a:lnTo>
                <a:lnTo>
                  <a:pt x="526" y="543"/>
                </a:lnTo>
                <a:lnTo>
                  <a:pt x="526" y="226"/>
                </a:lnTo>
                <a:lnTo>
                  <a:pt x="526" y="163"/>
                </a:lnTo>
                <a:lnTo>
                  <a:pt x="533" y="163"/>
                </a:lnTo>
                <a:lnTo>
                  <a:pt x="533" y="0"/>
                </a:lnTo>
                <a:lnTo>
                  <a:pt x="413" y="0"/>
                </a:lnTo>
                <a:lnTo>
                  <a:pt x="411" y="0"/>
                </a:lnTo>
                <a:lnTo>
                  <a:pt x="339" y="0"/>
                </a:lnTo>
                <a:lnTo>
                  <a:pt x="327" y="77"/>
                </a:lnTo>
                <a:lnTo>
                  <a:pt x="317" y="144"/>
                </a:lnTo>
                <a:lnTo>
                  <a:pt x="305" y="149"/>
                </a:lnTo>
                <a:lnTo>
                  <a:pt x="303" y="149"/>
                </a:lnTo>
                <a:lnTo>
                  <a:pt x="291" y="154"/>
                </a:lnTo>
                <a:lnTo>
                  <a:pt x="291" y="156"/>
                </a:lnTo>
                <a:lnTo>
                  <a:pt x="291" y="156"/>
                </a:lnTo>
                <a:lnTo>
                  <a:pt x="286" y="166"/>
                </a:lnTo>
                <a:lnTo>
                  <a:pt x="283" y="168"/>
                </a:lnTo>
                <a:lnTo>
                  <a:pt x="283" y="171"/>
                </a:lnTo>
                <a:lnTo>
                  <a:pt x="281" y="171"/>
                </a:lnTo>
                <a:lnTo>
                  <a:pt x="274" y="175"/>
                </a:lnTo>
                <a:lnTo>
                  <a:pt x="274" y="185"/>
                </a:lnTo>
                <a:lnTo>
                  <a:pt x="264" y="190"/>
                </a:lnTo>
                <a:lnTo>
                  <a:pt x="264" y="192"/>
                </a:lnTo>
                <a:lnTo>
                  <a:pt x="259" y="195"/>
                </a:lnTo>
                <a:lnTo>
                  <a:pt x="252" y="195"/>
                </a:lnTo>
                <a:lnTo>
                  <a:pt x="252" y="195"/>
                </a:lnTo>
                <a:lnTo>
                  <a:pt x="250" y="192"/>
                </a:lnTo>
                <a:lnTo>
                  <a:pt x="247" y="197"/>
                </a:lnTo>
                <a:lnTo>
                  <a:pt x="247" y="197"/>
                </a:lnTo>
                <a:lnTo>
                  <a:pt x="243" y="195"/>
                </a:lnTo>
                <a:lnTo>
                  <a:pt x="238" y="202"/>
                </a:lnTo>
                <a:lnTo>
                  <a:pt x="221" y="221"/>
                </a:lnTo>
                <a:lnTo>
                  <a:pt x="223" y="235"/>
                </a:lnTo>
                <a:lnTo>
                  <a:pt x="223" y="247"/>
                </a:lnTo>
                <a:lnTo>
                  <a:pt x="223" y="247"/>
                </a:lnTo>
                <a:lnTo>
                  <a:pt x="206" y="257"/>
                </a:lnTo>
                <a:lnTo>
                  <a:pt x="206" y="262"/>
                </a:lnTo>
                <a:lnTo>
                  <a:pt x="204" y="264"/>
                </a:lnTo>
                <a:lnTo>
                  <a:pt x="199" y="271"/>
                </a:lnTo>
                <a:lnTo>
                  <a:pt x="199" y="274"/>
                </a:lnTo>
                <a:lnTo>
                  <a:pt x="192" y="293"/>
                </a:lnTo>
                <a:lnTo>
                  <a:pt x="192" y="296"/>
                </a:lnTo>
                <a:lnTo>
                  <a:pt x="192" y="296"/>
                </a:lnTo>
                <a:lnTo>
                  <a:pt x="190" y="300"/>
                </a:lnTo>
                <a:lnTo>
                  <a:pt x="187" y="312"/>
                </a:lnTo>
                <a:lnTo>
                  <a:pt x="185" y="315"/>
                </a:lnTo>
                <a:lnTo>
                  <a:pt x="180" y="329"/>
                </a:lnTo>
                <a:lnTo>
                  <a:pt x="180" y="329"/>
                </a:lnTo>
                <a:lnTo>
                  <a:pt x="168" y="346"/>
                </a:lnTo>
                <a:lnTo>
                  <a:pt x="199" y="384"/>
                </a:lnTo>
                <a:lnTo>
                  <a:pt x="199" y="384"/>
                </a:lnTo>
                <a:lnTo>
                  <a:pt x="202" y="387"/>
                </a:lnTo>
                <a:lnTo>
                  <a:pt x="202" y="387"/>
                </a:lnTo>
                <a:lnTo>
                  <a:pt x="202" y="387"/>
                </a:lnTo>
                <a:lnTo>
                  <a:pt x="202" y="389"/>
                </a:lnTo>
                <a:lnTo>
                  <a:pt x="199" y="401"/>
                </a:lnTo>
                <a:lnTo>
                  <a:pt x="197" y="406"/>
                </a:lnTo>
                <a:lnTo>
                  <a:pt x="192" y="423"/>
                </a:lnTo>
                <a:lnTo>
                  <a:pt x="192" y="430"/>
                </a:lnTo>
                <a:lnTo>
                  <a:pt x="190" y="430"/>
                </a:lnTo>
                <a:lnTo>
                  <a:pt x="190" y="430"/>
                </a:lnTo>
                <a:lnTo>
                  <a:pt x="170" y="435"/>
                </a:lnTo>
                <a:lnTo>
                  <a:pt x="168" y="442"/>
                </a:lnTo>
                <a:lnTo>
                  <a:pt x="166" y="442"/>
                </a:lnTo>
                <a:lnTo>
                  <a:pt x="166" y="442"/>
                </a:lnTo>
                <a:lnTo>
                  <a:pt x="163" y="445"/>
                </a:lnTo>
                <a:lnTo>
                  <a:pt x="161" y="445"/>
                </a:lnTo>
                <a:lnTo>
                  <a:pt x="161" y="447"/>
                </a:lnTo>
                <a:lnTo>
                  <a:pt x="163" y="449"/>
                </a:lnTo>
                <a:lnTo>
                  <a:pt x="161" y="452"/>
                </a:lnTo>
                <a:lnTo>
                  <a:pt x="161" y="457"/>
                </a:lnTo>
                <a:lnTo>
                  <a:pt x="161" y="457"/>
                </a:lnTo>
                <a:lnTo>
                  <a:pt x="158" y="459"/>
                </a:lnTo>
                <a:lnTo>
                  <a:pt x="156" y="461"/>
                </a:lnTo>
                <a:lnTo>
                  <a:pt x="168" y="464"/>
                </a:lnTo>
                <a:lnTo>
                  <a:pt x="173" y="464"/>
                </a:lnTo>
                <a:lnTo>
                  <a:pt x="175" y="466"/>
                </a:lnTo>
                <a:lnTo>
                  <a:pt x="175" y="473"/>
                </a:lnTo>
                <a:lnTo>
                  <a:pt x="163" y="485"/>
                </a:lnTo>
                <a:lnTo>
                  <a:pt x="163" y="493"/>
                </a:lnTo>
                <a:lnTo>
                  <a:pt x="151" y="502"/>
                </a:lnTo>
                <a:lnTo>
                  <a:pt x="158" y="512"/>
                </a:lnTo>
                <a:lnTo>
                  <a:pt x="161" y="521"/>
                </a:lnTo>
                <a:lnTo>
                  <a:pt x="166" y="524"/>
                </a:lnTo>
                <a:lnTo>
                  <a:pt x="168" y="524"/>
                </a:lnTo>
                <a:lnTo>
                  <a:pt x="173" y="524"/>
                </a:lnTo>
                <a:lnTo>
                  <a:pt x="156" y="545"/>
                </a:lnTo>
                <a:lnTo>
                  <a:pt x="154" y="548"/>
                </a:lnTo>
                <a:lnTo>
                  <a:pt x="154" y="550"/>
                </a:lnTo>
                <a:lnTo>
                  <a:pt x="151" y="553"/>
                </a:lnTo>
                <a:lnTo>
                  <a:pt x="154" y="555"/>
                </a:lnTo>
                <a:lnTo>
                  <a:pt x="158" y="553"/>
                </a:lnTo>
                <a:lnTo>
                  <a:pt x="158" y="553"/>
                </a:lnTo>
                <a:lnTo>
                  <a:pt x="158" y="553"/>
                </a:lnTo>
                <a:lnTo>
                  <a:pt x="158" y="553"/>
                </a:lnTo>
                <a:lnTo>
                  <a:pt x="173" y="553"/>
                </a:lnTo>
                <a:lnTo>
                  <a:pt x="178" y="550"/>
                </a:lnTo>
                <a:lnTo>
                  <a:pt x="178" y="555"/>
                </a:lnTo>
                <a:lnTo>
                  <a:pt x="185" y="553"/>
                </a:lnTo>
                <a:lnTo>
                  <a:pt x="187" y="557"/>
                </a:lnTo>
                <a:lnTo>
                  <a:pt x="187" y="562"/>
                </a:lnTo>
                <a:lnTo>
                  <a:pt x="192" y="562"/>
                </a:lnTo>
                <a:lnTo>
                  <a:pt x="202" y="572"/>
                </a:lnTo>
                <a:lnTo>
                  <a:pt x="199" y="572"/>
                </a:lnTo>
                <a:lnTo>
                  <a:pt x="202" y="572"/>
                </a:lnTo>
                <a:lnTo>
                  <a:pt x="199" y="577"/>
                </a:lnTo>
                <a:lnTo>
                  <a:pt x="187" y="589"/>
                </a:lnTo>
                <a:lnTo>
                  <a:pt x="185" y="589"/>
                </a:lnTo>
                <a:lnTo>
                  <a:pt x="185" y="591"/>
                </a:lnTo>
                <a:lnTo>
                  <a:pt x="190" y="596"/>
                </a:lnTo>
                <a:lnTo>
                  <a:pt x="187" y="603"/>
                </a:lnTo>
                <a:lnTo>
                  <a:pt x="192" y="603"/>
                </a:lnTo>
                <a:lnTo>
                  <a:pt x="192" y="608"/>
                </a:lnTo>
                <a:lnTo>
                  <a:pt x="192" y="608"/>
                </a:lnTo>
                <a:lnTo>
                  <a:pt x="192" y="608"/>
                </a:lnTo>
                <a:lnTo>
                  <a:pt x="185" y="618"/>
                </a:lnTo>
                <a:lnTo>
                  <a:pt x="187" y="620"/>
                </a:lnTo>
                <a:lnTo>
                  <a:pt x="187" y="620"/>
                </a:lnTo>
                <a:lnTo>
                  <a:pt x="187" y="622"/>
                </a:lnTo>
                <a:lnTo>
                  <a:pt x="180" y="625"/>
                </a:lnTo>
                <a:lnTo>
                  <a:pt x="173" y="637"/>
                </a:lnTo>
                <a:lnTo>
                  <a:pt x="158" y="649"/>
                </a:lnTo>
                <a:lnTo>
                  <a:pt x="149" y="651"/>
                </a:lnTo>
                <a:lnTo>
                  <a:pt x="146" y="651"/>
                </a:lnTo>
                <a:lnTo>
                  <a:pt x="130" y="663"/>
                </a:lnTo>
                <a:lnTo>
                  <a:pt x="125" y="670"/>
                </a:lnTo>
                <a:lnTo>
                  <a:pt x="118" y="670"/>
                </a:lnTo>
                <a:lnTo>
                  <a:pt x="118" y="670"/>
                </a:lnTo>
                <a:lnTo>
                  <a:pt x="118" y="675"/>
                </a:lnTo>
                <a:lnTo>
                  <a:pt x="110" y="682"/>
                </a:lnTo>
                <a:lnTo>
                  <a:pt x="106" y="687"/>
                </a:lnTo>
                <a:lnTo>
                  <a:pt x="106" y="690"/>
                </a:lnTo>
                <a:lnTo>
                  <a:pt x="103" y="692"/>
                </a:lnTo>
                <a:lnTo>
                  <a:pt x="101" y="697"/>
                </a:lnTo>
                <a:lnTo>
                  <a:pt x="101" y="704"/>
                </a:lnTo>
                <a:lnTo>
                  <a:pt x="98" y="704"/>
                </a:lnTo>
                <a:lnTo>
                  <a:pt x="98" y="706"/>
                </a:lnTo>
                <a:lnTo>
                  <a:pt x="98" y="706"/>
                </a:lnTo>
                <a:lnTo>
                  <a:pt x="98" y="706"/>
                </a:lnTo>
                <a:lnTo>
                  <a:pt x="98" y="706"/>
                </a:lnTo>
                <a:lnTo>
                  <a:pt x="89" y="709"/>
                </a:lnTo>
                <a:lnTo>
                  <a:pt x="89" y="711"/>
                </a:lnTo>
                <a:lnTo>
                  <a:pt x="89" y="716"/>
                </a:lnTo>
                <a:lnTo>
                  <a:pt x="91" y="716"/>
                </a:lnTo>
                <a:lnTo>
                  <a:pt x="94" y="723"/>
                </a:lnTo>
                <a:lnTo>
                  <a:pt x="94" y="738"/>
                </a:lnTo>
                <a:lnTo>
                  <a:pt x="106" y="747"/>
                </a:lnTo>
                <a:lnTo>
                  <a:pt x="106" y="747"/>
                </a:lnTo>
                <a:lnTo>
                  <a:pt x="106" y="750"/>
                </a:lnTo>
                <a:lnTo>
                  <a:pt x="106" y="759"/>
                </a:lnTo>
                <a:lnTo>
                  <a:pt x="108" y="762"/>
                </a:lnTo>
                <a:lnTo>
                  <a:pt x="106" y="766"/>
                </a:lnTo>
                <a:lnTo>
                  <a:pt x="103" y="766"/>
                </a:lnTo>
                <a:lnTo>
                  <a:pt x="103" y="766"/>
                </a:lnTo>
                <a:lnTo>
                  <a:pt x="98" y="771"/>
                </a:lnTo>
                <a:lnTo>
                  <a:pt x="98" y="776"/>
                </a:lnTo>
                <a:lnTo>
                  <a:pt x="86" y="781"/>
                </a:lnTo>
                <a:lnTo>
                  <a:pt x="86" y="781"/>
                </a:lnTo>
                <a:lnTo>
                  <a:pt x="86" y="781"/>
                </a:lnTo>
                <a:lnTo>
                  <a:pt x="79" y="783"/>
                </a:lnTo>
                <a:lnTo>
                  <a:pt x="82" y="786"/>
                </a:lnTo>
                <a:lnTo>
                  <a:pt x="74" y="788"/>
                </a:lnTo>
                <a:lnTo>
                  <a:pt x="65" y="788"/>
                </a:lnTo>
                <a:lnTo>
                  <a:pt x="65" y="788"/>
                </a:lnTo>
                <a:lnTo>
                  <a:pt x="55" y="788"/>
                </a:lnTo>
                <a:lnTo>
                  <a:pt x="53" y="791"/>
                </a:lnTo>
                <a:lnTo>
                  <a:pt x="38" y="803"/>
                </a:lnTo>
                <a:lnTo>
                  <a:pt x="19" y="822"/>
                </a:lnTo>
                <a:lnTo>
                  <a:pt x="19" y="824"/>
                </a:lnTo>
                <a:lnTo>
                  <a:pt x="17" y="824"/>
                </a:lnTo>
                <a:lnTo>
                  <a:pt x="12" y="819"/>
                </a:lnTo>
                <a:lnTo>
                  <a:pt x="7" y="824"/>
                </a:lnTo>
                <a:lnTo>
                  <a:pt x="0" y="822"/>
                </a:lnTo>
                <a:lnTo>
                  <a:pt x="19" y="906"/>
                </a:lnTo>
                <a:lnTo>
                  <a:pt x="19" y="906"/>
                </a:lnTo>
                <a:lnTo>
                  <a:pt x="31" y="961"/>
                </a:lnTo>
                <a:lnTo>
                  <a:pt x="21" y="964"/>
                </a:lnTo>
                <a:lnTo>
                  <a:pt x="72" y="1213"/>
                </a:lnTo>
                <a:lnTo>
                  <a:pt x="86" y="1298"/>
                </a:lnTo>
                <a:lnTo>
                  <a:pt x="122" y="1290"/>
                </a:lnTo>
                <a:lnTo>
                  <a:pt x="120" y="1286"/>
                </a:lnTo>
                <a:lnTo>
                  <a:pt x="154" y="1281"/>
                </a:lnTo>
                <a:lnTo>
                  <a:pt x="154" y="1281"/>
                </a:lnTo>
                <a:lnTo>
                  <a:pt x="156" y="1281"/>
                </a:lnTo>
                <a:lnTo>
                  <a:pt x="166" y="1329"/>
                </a:lnTo>
                <a:lnTo>
                  <a:pt x="252" y="1312"/>
                </a:lnTo>
                <a:lnTo>
                  <a:pt x="269" y="1394"/>
                </a:lnTo>
                <a:lnTo>
                  <a:pt x="283" y="1475"/>
                </a:lnTo>
                <a:lnTo>
                  <a:pt x="257" y="1480"/>
                </a:lnTo>
                <a:lnTo>
                  <a:pt x="262" y="1509"/>
                </a:lnTo>
                <a:lnTo>
                  <a:pt x="257" y="1511"/>
                </a:lnTo>
                <a:lnTo>
                  <a:pt x="259" y="1523"/>
                </a:lnTo>
                <a:lnTo>
                  <a:pt x="262" y="1521"/>
                </a:lnTo>
                <a:lnTo>
                  <a:pt x="264" y="1523"/>
                </a:lnTo>
                <a:lnTo>
                  <a:pt x="269" y="1564"/>
                </a:lnTo>
                <a:lnTo>
                  <a:pt x="334" y="1552"/>
                </a:lnTo>
                <a:lnTo>
                  <a:pt x="336" y="1583"/>
                </a:lnTo>
                <a:lnTo>
                  <a:pt x="334" y="1583"/>
                </a:lnTo>
                <a:lnTo>
                  <a:pt x="334" y="1591"/>
                </a:lnTo>
                <a:lnTo>
                  <a:pt x="334" y="1603"/>
                </a:lnTo>
                <a:lnTo>
                  <a:pt x="341" y="1603"/>
                </a:lnTo>
                <a:lnTo>
                  <a:pt x="343" y="1622"/>
                </a:lnTo>
                <a:lnTo>
                  <a:pt x="351" y="1622"/>
                </a:lnTo>
                <a:lnTo>
                  <a:pt x="353" y="1634"/>
                </a:lnTo>
                <a:lnTo>
                  <a:pt x="351" y="1634"/>
                </a:lnTo>
                <a:lnTo>
                  <a:pt x="353" y="1648"/>
                </a:lnTo>
                <a:lnTo>
                  <a:pt x="346" y="1651"/>
                </a:lnTo>
                <a:lnTo>
                  <a:pt x="353" y="1696"/>
                </a:lnTo>
                <a:lnTo>
                  <a:pt x="355" y="1720"/>
                </a:lnTo>
                <a:lnTo>
                  <a:pt x="379" y="1718"/>
                </a:lnTo>
                <a:lnTo>
                  <a:pt x="377" y="1723"/>
                </a:lnTo>
                <a:lnTo>
                  <a:pt x="379" y="1728"/>
                </a:lnTo>
                <a:lnTo>
                  <a:pt x="379" y="1735"/>
                </a:lnTo>
                <a:lnTo>
                  <a:pt x="379" y="1737"/>
                </a:lnTo>
                <a:lnTo>
                  <a:pt x="375" y="1735"/>
                </a:lnTo>
                <a:lnTo>
                  <a:pt x="375" y="1737"/>
                </a:lnTo>
                <a:lnTo>
                  <a:pt x="375" y="1740"/>
                </a:lnTo>
                <a:lnTo>
                  <a:pt x="387" y="1749"/>
                </a:lnTo>
                <a:lnTo>
                  <a:pt x="399" y="1783"/>
                </a:lnTo>
                <a:lnTo>
                  <a:pt x="413" y="1781"/>
                </a:lnTo>
                <a:lnTo>
                  <a:pt x="413" y="1781"/>
                </a:lnTo>
                <a:lnTo>
                  <a:pt x="447" y="1773"/>
                </a:lnTo>
                <a:lnTo>
                  <a:pt x="466" y="1785"/>
                </a:lnTo>
                <a:lnTo>
                  <a:pt x="468" y="1785"/>
                </a:lnTo>
                <a:lnTo>
                  <a:pt x="468" y="1790"/>
                </a:lnTo>
                <a:lnTo>
                  <a:pt x="471" y="1795"/>
                </a:lnTo>
                <a:lnTo>
                  <a:pt x="471" y="1809"/>
                </a:lnTo>
                <a:lnTo>
                  <a:pt x="488" y="1812"/>
                </a:lnTo>
                <a:lnTo>
                  <a:pt x="490" y="1797"/>
                </a:lnTo>
                <a:lnTo>
                  <a:pt x="497" y="1785"/>
                </a:lnTo>
                <a:lnTo>
                  <a:pt x="516" y="1790"/>
                </a:lnTo>
                <a:lnTo>
                  <a:pt x="519" y="1793"/>
                </a:lnTo>
                <a:lnTo>
                  <a:pt x="569" y="1805"/>
                </a:lnTo>
                <a:lnTo>
                  <a:pt x="605" y="1812"/>
                </a:lnTo>
                <a:lnTo>
                  <a:pt x="615" y="1807"/>
                </a:lnTo>
                <a:lnTo>
                  <a:pt x="617" y="1805"/>
                </a:lnTo>
                <a:lnTo>
                  <a:pt x="617" y="1797"/>
                </a:lnTo>
                <a:lnTo>
                  <a:pt x="615" y="1790"/>
                </a:lnTo>
                <a:lnTo>
                  <a:pt x="622" y="1768"/>
                </a:lnTo>
                <a:lnTo>
                  <a:pt x="617" y="1761"/>
                </a:lnTo>
                <a:lnTo>
                  <a:pt x="608" y="1747"/>
                </a:lnTo>
                <a:lnTo>
                  <a:pt x="601" y="1742"/>
                </a:lnTo>
                <a:lnTo>
                  <a:pt x="591" y="1728"/>
                </a:lnTo>
                <a:lnTo>
                  <a:pt x="589" y="1701"/>
                </a:lnTo>
                <a:lnTo>
                  <a:pt x="608" y="1696"/>
                </a:lnTo>
                <a:lnTo>
                  <a:pt x="685" y="1682"/>
                </a:lnTo>
                <a:lnTo>
                  <a:pt x="692" y="1684"/>
                </a:lnTo>
                <a:lnTo>
                  <a:pt x="692" y="1694"/>
                </a:lnTo>
                <a:lnTo>
                  <a:pt x="694" y="1694"/>
                </a:lnTo>
                <a:lnTo>
                  <a:pt x="692" y="1708"/>
                </a:lnTo>
                <a:lnTo>
                  <a:pt x="728" y="1699"/>
                </a:lnTo>
                <a:lnTo>
                  <a:pt x="728" y="1684"/>
                </a:lnTo>
                <a:lnTo>
                  <a:pt x="735" y="1677"/>
                </a:lnTo>
                <a:lnTo>
                  <a:pt x="740" y="1672"/>
                </a:lnTo>
                <a:lnTo>
                  <a:pt x="738" y="1660"/>
                </a:lnTo>
                <a:lnTo>
                  <a:pt x="740" y="1658"/>
                </a:lnTo>
                <a:lnTo>
                  <a:pt x="745" y="1658"/>
                </a:lnTo>
                <a:lnTo>
                  <a:pt x="745" y="1653"/>
                </a:lnTo>
                <a:lnTo>
                  <a:pt x="757" y="1651"/>
                </a:lnTo>
                <a:lnTo>
                  <a:pt x="769" y="1656"/>
                </a:lnTo>
                <a:lnTo>
                  <a:pt x="774" y="1656"/>
                </a:lnTo>
                <a:lnTo>
                  <a:pt x="783" y="1687"/>
                </a:lnTo>
                <a:lnTo>
                  <a:pt x="822" y="1682"/>
                </a:lnTo>
                <a:lnTo>
                  <a:pt x="810" y="1603"/>
                </a:lnTo>
                <a:lnTo>
                  <a:pt x="810" y="1603"/>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78" name="Freeform 10"/>
          <p:cNvSpPr>
            <a:spLocks/>
          </p:cNvSpPr>
          <p:nvPr/>
        </p:nvSpPr>
        <p:spPr bwMode="auto">
          <a:xfrm>
            <a:off x="3702050" y="1524001"/>
            <a:ext cx="1071563" cy="2251075"/>
          </a:xfrm>
          <a:custGeom>
            <a:avLst/>
            <a:gdLst/>
            <a:ahLst/>
            <a:cxnLst>
              <a:cxn ang="0">
                <a:pos x="647" y="0"/>
              </a:cxn>
              <a:cxn ang="0">
                <a:pos x="558" y="827"/>
              </a:cxn>
              <a:cxn ang="0">
                <a:pos x="555" y="964"/>
              </a:cxn>
              <a:cxn ang="0">
                <a:pos x="644" y="1045"/>
              </a:cxn>
              <a:cxn ang="0">
                <a:pos x="608" y="1225"/>
              </a:cxn>
              <a:cxn ang="0">
                <a:pos x="462" y="1331"/>
              </a:cxn>
              <a:cxn ang="0">
                <a:pos x="212" y="1379"/>
              </a:cxn>
              <a:cxn ang="0">
                <a:pos x="202" y="1406"/>
              </a:cxn>
              <a:cxn ang="0">
                <a:pos x="113" y="1338"/>
              </a:cxn>
              <a:cxn ang="0">
                <a:pos x="96" y="1235"/>
              </a:cxn>
              <a:cxn ang="0">
                <a:pos x="67" y="1084"/>
              </a:cxn>
              <a:cxn ang="0">
                <a:pos x="36" y="925"/>
              </a:cxn>
              <a:cxn ang="0">
                <a:pos x="70" y="901"/>
              </a:cxn>
              <a:cxn ang="0">
                <a:pos x="72" y="884"/>
              </a:cxn>
              <a:cxn ang="0">
                <a:pos x="72" y="872"/>
              </a:cxn>
              <a:cxn ang="0">
                <a:pos x="82" y="865"/>
              </a:cxn>
              <a:cxn ang="0">
                <a:pos x="75" y="848"/>
              </a:cxn>
              <a:cxn ang="0">
                <a:pos x="77" y="839"/>
              </a:cxn>
              <a:cxn ang="0">
                <a:pos x="82" y="836"/>
              </a:cxn>
              <a:cxn ang="0">
                <a:pos x="65" y="834"/>
              </a:cxn>
              <a:cxn ang="0">
                <a:pos x="60" y="831"/>
              </a:cxn>
              <a:cxn ang="0">
                <a:pos x="60" y="812"/>
              </a:cxn>
              <a:cxn ang="0">
                <a:pos x="31" y="803"/>
              </a:cxn>
              <a:cxn ang="0">
                <a:pos x="27" y="783"/>
              </a:cxn>
              <a:cxn ang="0">
                <a:pos x="17" y="774"/>
              </a:cxn>
              <a:cxn ang="0">
                <a:pos x="17" y="774"/>
              </a:cxn>
              <a:cxn ang="0">
                <a:pos x="27" y="766"/>
              </a:cxn>
              <a:cxn ang="0">
                <a:pos x="15" y="759"/>
              </a:cxn>
              <a:cxn ang="0">
                <a:pos x="0" y="757"/>
              </a:cxn>
              <a:cxn ang="0">
                <a:pos x="15" y="752"/>
              </a:cxn>
              <a:cxn ang="0">
                <a:pos x="29" y="750"/>
              </a:cxn>
              <a:cxn ang="0">
                <a:pos x="24" y="740"/>
              </a:cxn>
              <a:cxn ang="0">
                <a:pos x="34" y="726"/>
              </a:cxn>
              <a:cxn ang="0">
                <a:pos x="22" y="716"/>
              </a:cxn>
              <a:cxn ang="0">
                <a:pos x="31" y="716"/>
              </a:cxn>
              <a:cxn ang="0">
                <a:pos x="29" y="723"/>
              </a:cxn>
              <a:cxn ang="0">
                <a:pos x="41" y="738"/>
              </a:cxn>
              <a:cxn ang="0">
                <a:pos x="55" y="740"/>
              </a:cxn>
              <a:cxn ang="0">
                <a:pos x="65" y="742"/>
              </a:cxn>
              <a:cxn ang="0">
                <a:pos x="60" y="718"/>
              </a:cxn>
              <a:cxn ang="0">
                <a:pos x="75" y="673"/>
              </a:cxn>
              <a:cxn ang="0">
                <a:pos x="82" y="661"/>
              </a:cxn>
              <a:cxn ang="0">
                <a:pos x="77" y="651"/>
              </a:cxn>
              <a:cxn ang="0">
                <a:pos x="70" y="642"/>
              </a:cxn>
              <a:cxn ang="0">
                <a:pos x="60" y="627"/>
              </a:cxn>
              <a:cxn ang="0">
                <a:pos x="77" y="627"/>
              </a:cxn>
              <a:cxn ang="0">
                <a:pos x="87" y="630"/>
              </a:cxn>
              <a:cxn ang="0">
                <a:pos x="87" y="644"/>
              </a:cxn>
              <a:cxn ang="0">
                <a:pos x="94" y="656"/>
              </a:cxn>
              <a:cxn ang="0">
                <a:pos x="113" y="646"/>
              </a:cxn>
              <a:cxn ang="0">
                <a:pos x="94" y="538"/>
              </a:cxn>
              <a:cxn ang="0">
                <a:pos x="65" y="163"/>
              </a:cxn>
              <a:cxn ang="0">
                <a:pos x="72" y="0"/>
              </a:cxn>
            </a:cxnLst>
            <a:rect l="0" t="0" r="r" b="b"/>
            <a:pathLst>
              <a:path w="675" h="1418">
                <a:moveTo>
                  <a:pt x="72" y="0"/>
                </a:moveTo>
                <a:lnTo>
                  <a:pt x="289" y="0"/>
                </a:lnTo>
                <a:lnTo>
                  <a:pt x="647" y="0"/>
                </a:lnTo>
                <a:lnTo>
                  <a:pt x="649" y="161"/>
                </a:lnTo>
                <a:lnTo>
                  <a:pt x="644" y="807"/>
                </a:lnTo>
                <a:lnTo>
                  <a:pt x="558" y="827"/>
                </a:lnTo>
                <a:lnTo>
                  <a:pt x="565" y="853"/>
                </a:lnTo>
                <a:lnTo>
                  <a:pt x="562" y="901"/>
                </a:lnTo>
                <a:lnTo>
                  <a:pt x="555" y="964"/>
                </a:lnTo>
                <a:lnTo>
                  <a:pt x="623" y="949"/>
                </a:lnTo>
                <a:lnTo>
                  <a:pt x="639" y="1026"/>
                </a:lnTo>
                <a:lnTo>
                  <a:pt x="644" y="1045"/>
                </a:lnTo>
                <a:lnTo>
                  <a:pt x="659" y="1129"/>
                </a:lnTo>
                <a:lnTo>
                  <a:pt x="675" y="1211"/>
                </a:lnTo>
                <a:lnTo>
                  <a:pt x="608" y="1225"/>
                </a:lnTo>
                <a:lnTo>
                  <a:pt x="625" y="1300"/>
                </a:lnTo>
                <a:lnTo>
                  <a:pt x="543" y="1314"/>
                </a:lnTo>
                <a:lnTo>
                  <a:pt x="462" y="1331"/>
                </a:lnTo>
                <a:lnTo>
                  <a:pt x="385" y="1346"/>
                </a:lnTo>
                <a:lnTo>
                  <a:pt x="305" y="1362"/>
                </a:lnTo>
                <a:lnTo>
                  <a:pt x="212" y="1379"/>
                </a:lnTo>
                <a:lnTo>
                  <a:pt x="216" y="1396"/>
                </a:lnTo>
                <a:lnTo>
                  <a:pt x="200" y="1398"/>
                </a:lnTo>
                <a:lnTo>
                  <a:pt x="202" y="1406"/>
                </a:lnTo>
                <a:lnTo>
                  <a:pt x="135" y="1418"/>
                </a:lnTo>
                <a:lnTo>
                  <a:pt x="120" y="1336"/>
                </a:lnTo>
                <a:lnTo>
                  <a:pt x="113" y="1338"/>
                </a:lnTo>
                <a:lnTo>
                  <a:pt x="96" y="1252"/>
                </a:lnTo>
                <a:lnTo>
                  <a:pt x="94" y="1237"/>
                </a:lnTo>
                <a:lnTo>
                  <a:pt x="96" y="1235"/>
                </a:lnTo>
                <a:lnTo>
                  <a:pt x="79" y="1165"/>
                </a:lnTo>
                <a:lnTo>
                  <a:pt x="84" y="1163"/>
                </a:lnTo>
                <a:lnTo>
                  <a:pt x="67" y="1084"/>
                </a:lnTo>
                <a:lnTo>
                  <a:pt x="34" y="935"/>
                </a:lnTo>
                <a:lnTo>
                  <a:pt x="39" y="932"/>
                </a:lnTo>
                <a:lnTo>
                  <a:pt x="36" y="925"/>
                </a:lnTo>
                <a:lnTo>
                  <a:pt x="46" y="925"/>
                </a:lnTo>
                <a:lnTo>
                  <a:pt x="67" y="911"/>
                </a:lnTo>
                <a:lnTo>
                  <a:pt x="70" y="901"/>
                </a:lnTo>
                <a:lnTo>
                  <a:pt x="77" y="896"/>
                </a:lnTo>
                <a:lnTo>
                  <a:pt x="77" y="889"/>
                </a:lnTo>
                <a:lnTo>
                  <a:pt x="72" y="884"/>
                </a:lnTo>
                <a:lnTo>
                  <a:pt x="72" y="879"/>
                </a:lnTo>
                <a:lnTo>
                  <a:pt x="75" y="875"/>
                </a:lnTo>
                <a:lnTo>
                  <a:pt x="72" y="872"/>
                </a:lnTo>
                <a:lnTo>
                  <a:pt x="77" y="872"/>
                </a:lnTo>
                <a:lnTo>
                  <a:pt x="79" y="872"/>
                </a:lnTo>
                <a:lnTo>
                  <a:pt x="82" y="865"/>
                </a:lnTo>
                <a:lnTo>
                  <a:pt x="84" y="858"/>
                </a:lnTo>
                <a:lnTo>
                  <a:pt x="79" y="851"/>
                </a:lnTo>
                <a:lnTo>
                  <a:pt x="75" y="848"/>
                </a:lnTo>
                <a:lnTo>
                  <a:pt x="75" y="841"/>
                </a:lnTo>
                <a:lnTo>
                  <a:pt x="77" y="841"/>
                </a:lnTo>
                <a:lnTo>
                  <a:pt x="77" y="839"/>
                </a:lnTo>
                <a:lnTo>
                  <a:pt x="87" y="848"/>
                </a:lnTo>
                <a:lnTo>
                  <a:pt x="89" y="843"/>
                </a:lnTo>
                <a:lnTo>
                  <a:pt x="82" y="836"/>
                </a:lnTo>
                <a:lnTo>
                  <a:pt x="70" y="831"/>
                </a:lnTo>
                <a:lnTo>
                  <a:pt x="63" y="831"/>
                </a:lnTo>
                <a:lnTo>
                  <a:pt x="65" y="834"/>
                </a:lnTo>
                <a:lnTo>
                  <a:pt x="63" y="839"/>
                </a:lnTo>
                <a:lnTo>
                  <a:pt x="58" y="836"/>
                </a:lnTo>
                <a:lnTo>
                  <a:pt x="60" y="831"/>
                </a:lnTo>
                <a:lnTo>
                  <a:pt x="58" y="829"/>
                </a:lnTo>
                <a:lnTo>
                  <a:pt x="60" y="824"/>
                </a:lnTo>
                <a:lnTo>
                  <a:pt x="60" y="812"/>
                </a:lnTo>
                <a:lnTo>
                  <a:pt x="55" y="810"/>
                </a:lnTo>
                <a:lnTo>
                  <a:pt x="48" y="812"/>
                </a:lnTo>
                <a:lnTo>
                  <a:pt x="31" y="803"/>
                </a:lnTo>
                <a:lnTo>
                  <a:pt x="29" y="793"/>
                </a:lnTo>
                <a:lnTo>
                  <a:pt x="27" y="788"/>
                </a:lnTo>
                <a:lnTo>
                  <a:pt x="27" y="783"/>
                </a:lnTo>
                <a:lnTo>
                  <a:pt x="22" y="779"/>
                </a:lnTo>
                <a:lnTo>
                  <a:pt x="19" y="779"/>
                </a:lnTo>
                <a:lnTo>
                  <a:pt x="17" y="774"/>
                </a:lnTo>
                <a:lnTo>
                  <a:pt x="12" y="774"/>
                </a:lnTo>
                <a:lnTo>
                  <a:pt x="15" y="771"/>
                </a:lnTo>
                <a:lnTo>
                  <a:pt x="17" y="774"/>
                </a:lnTo>
                <a:lnTo>
                  <a:pt x="17" y="769"/>
                </a:lnTo>
                <a:lnTo>
                  <a:pt x="22" y="771"/>
                </a:lnTo>
                <a:lnTo>
                  <a:pt x="27" y="766"/>
                </a:lnTo>
                <a:lnTo>
                  <a:pt x="22" y="762"/>
                </a:lnTo>
                <a:lnTo>
                  <a:pt x="15" y="762"/>
                </a:lnTo>
                <a:lnTo>
                  <a:pt x="15" y="759"/>
                </a:lnTo>
                <a:lnTo>
                  <a:pt x="5" y="754"/>
                </a:lnTo>
                <a:lnTo>
                  <a:pt x="5" y="759"/>
                </a:lnTo>
                <a:lnTo>
                  <a:pt x="0" y="757"/>
                </a:lnTo>
                <a:lnTo>
                  <a:pt x="3" y="757"/>
                </a:lnTo>
                <a:lnTo>
                  <a:pt x="10" y="750"/>
                </a:lnTo>
                <a:lnTo>
                  <a:pt x="15" y="752"/>
                </a:lnTo>
                <a:lnTo>
                  <a:pt x="19" y="747"/>
                </a:lnTo>
                <a:lnTo>
                  <a:pt x="24" y="750"/>
                </a:lnTo>
                <a:lnTo>
                  <a:pt x="29" y="750"/>
                </a:lnTo>
                <a:lnTo>
                  <a:pt x="27" y="747"/>
                </a:lnTo>
                <a:lnTo>
                  <a:pt x="27" y="742"/>
                </a:lnTo>
                <a:lnTo>
                  <a:pt x="24" y="740"/>
                </a:lnTo>
                <a:lnTo>
                  <a:pt x="27" y="740"/>
                </a:lnTo>
                <a:lnTo>
                  <a:pt x="27" y="733"/>
                </a:lnTo>
                <a:lnTo>
                  <a:pt x="34" y="726"/>
                </a:lnTo>
                <a:lnTo>
                  <a:pt x="27" y="723"/>
                </a:lnTo>
                <a:lnTo>
                  <a:pt x="31" y="718"/>
                </a:lnTo>
                <a:lnTo>
                  <a:pt x="22" y="716"/>
                </a:lnTo>
                <a:lnTo>
                  <a:pt x="19" y="714"/>
                </a:lnTo>
                <a:lnTo>
                  <a:pt x="24" y="716"/>
                </a:lnTo>
                <a:lnTo>
                  <a:pt x="31" y="716"/>
                </a:lnTo>
                <a:lnTo>
                  <a:pt x="31" y="718"/>
                </a:lnTo>
                <a:lnTo>
                  <a:pt x="29" y="721"/>
                </a:lnTo>
                <a:lnTo>
                  <a:pt x="29" y="723"/>
                </a:lnTo>
                <a:lnTo>
                  <a:pt x="34" y="721"/>
                </a:lnTo>
                <a:lnTo>
                  <a:pt x="34" y="728"/>
                </a:lnTo>
                <a:lnTo>
                  <a:pt x="41" y="738"/>
                </a:lnTo>
                <a:lnTo>
                  <a:pt x="51" y="738"/>
                </a:lnTo>
                <a:lnTo>
                  <a:pt x="53" y="733"/>
                </a:lnTo>
                <a:lnTo>
                  <a:pt x="55" y="740"/>
                </a:lnTo>
                <a:lnTo>
                  <a:pt x="58" y="740"/>
                </a:lnTo>
                <a:lnTo>
                  <a:pt x="60" y="745"/>
                </a:lnTo>
                <a:lnTo>
                  <a:pt x="65" y="742"/>
                </a:lnTo>
                <a:lnTo>
                  <a:pt x="70" y="733"/>
                </a:lnTo>
                <a:lnTo>
                  <a:pt x="67" y="726"/>
                </a:lnTo>
                <a:lnTo>
                  <a:pt x="60" y="718"/>
                </a:lnTo>
                <a:lnTo>
                  <a:pt x="70" y="718"/>
                </a:lnTo>
                <a:lnTo>
                  <a:pt x="79" y="692"/>
                </a:lnTo>
                <a:lnTo>
                  <a:pt x="75" y="673"/>
                </a:lnTo>
                <a:lnTo>
                  <a:pt x="70" y="670"/>
                </a:lnTo>
                <a:lnTo>
                  <a:pt x="77" y="673"/>
                </a:lnTo>
                <a:lnTo>
                  <a:pt x="82" y="661"/>
                </a:lnTo>
                <a:lnTo>
                  <a:pt x="79" y="658"/>
                </a:lnTo>
                <a:lnTo>
                  <a:pt x="82" y="654"/>
                </a:lnTo>
                <a:lnTo>
                  <a:pt x="77" y="651"/>
                </a:lnTo>
                <a:lnTo>
                  <a:pt x="77" y="646"/>
                </a:lnTo>
                <a:lnTo>
                  <a:pt x="75" y="642"/>
                </a:lnTo>
                <a:lnTo>
                  <a:pt x="70" y="642"/>
                </a:lnTo>
                <a:lnTo>
                  <a:pt x="70" y="634"/>
                </a:lnTo>
                <a:lnTo>
                  <a:pt x="63" y="632"/>
                </a:lnTo>
                <a:lnTo>
                  <a:pt x="60" y="627"/>
                </a:lnTo>
                <a:lnTo>
                  <a:pt x="65" y="632"/>
                </a:lnTo>
                <a:lnTo>
                  <a:pt x="75" y="627"/>
                </a:lnTo>
                <a:lnTo>
                  <a:pt x="77" y="627"/>
                </a:lnTo>
                <a:lnTo>
                  <a:pt x="79" y="625"/>
                </a:lnTo>
                <a:lnTo>
                  <a:pt x="87" y="625"/>
                </a:lnTo>
                <a:lnTo>
                  <a:pt x="87" y="630"/>
                </a:lnTo>
                <a:lnTo>
                  <a:pt x="84" y="632"/>
                </a:lnTo>
                <a:lnTo>
                  <a:pt x="84" y="637"/>
                </a:lnTo>
                <a:lnTo>
                  <a:pt x="87" y="644"/>
                </a:lnTo>
                <a:lnTo>
                  <a:pt x="89" y="644"/>
                </a:lnTo>
                <a:lnTo>
                  <a:pt x="91" y="654"/>
                </a:lnTo>
                <a:lnTo>
                  <a:pt x="94" y="656"/>
                </a:lnTo>
                <a:lnTo>
                  <a:pt x="101" y="656"/>
                </a:lnTo>
                <a:lnTo>
                  <a:pt x="101" y="646"/>
                </a:lnTo>
                <a:lnTo>
                  <a:pt x="113" y="646"/>
                </a:lnTo>
                <a:lnTo>
                  <a:pt x="116" y="644"/>
                </a:lnTo>
                <a:lnTo>
                  <a:pt x="120" y="644"/>
                </a:lnTo>
                <a:lnTo>
                  <a:pt x="94" y="538"/>
                </a:lnTo>
                <a:lnTo>
                  <a:pt x="65" y="543"/>
                </a:lnTo>
                <a:lnTo>
                  <a:pt x="65" y="226"/>
                </a:lnTo>
                <a:lnTo>
                  <a:pt x="65" y="163"/>
                </a:lnTo>
                <a:lnTo>
                  <a:pt x="72" y="163"/>
                </a:lnTo>
                <a:lnTo>
                  <a:pt x="72" y="0"/>
                </a:lnTo>
                <a:lnTo>
                  <a:pt x="72" y="0"/>
                </a:lnTo>
                <a:lnTo>
                  <a:pt x="72" y="0"/>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79" name="Freeform 11"/>
          <p:cNvSpPr>
            <a:spLocks/>
          </p:cNvSpPr>
          <p:nvPr/>
        </p:nvSpPr>
        <p:spPr bwMode="auto">
          <a:xfrm>
            <a:off x="2684463" y="2828926"/>
            <a:ext cx="922338" cy="1743075"/>
          </a:xfrm>
          <a:custGeom>
            <a:avLst/>
            <a:gdLst/>
            <a:ahLst/>
            <a:cxnLst>
              <a:cxn ang="0">
                <a:pos x="4" y="343"/>
              </a:cxn>
              <a:cxn ang="0">
                <a:pos x="14" y="331"/>
              </a:cxn>
              <a:cxn ang="0">
                <a:pos x="19" y="315"/>
              </a:cxn>
              <a:cxn ang="0">
                <a:pos x="16" y="291"/>
              </a:cxn>
              <a:cxn ang="0">
                <a:pos x="16" y="288"/>
              </a:cxn>
              <a:cxn ang="0">
                <a:pos x="21" y="276"/>
              </a:cxn>
              <a:cxn ang="0">
                <a:pos x="12" y="252"/>
              </a:cxn>
              <a:cxn ang="0">
                <a:pos x="9" y="240"/>
              </a:cxn>
              <a:cxn ang="0">
                <a:pos x="24" y="218"/>
              </a:cxn>
              <a:cxn ang="0">
                <a:pos x="52" y="218"/>
              </a:cxn>
              <a:cxn ang="0">
                <a:pos x="60" y="233"/>
              </a:cxn>
              <a:cxn ang="0">
                <a:pos x="79" y="252"/>
              </a:cxn>
              <a:cxn ang="0">
                <a:pos x="110" y="254"/>
              </a:cxn>
              <a:cxn ang="0">
                <a:pos x="117" y="264"/>
              </a:cxn>
              <a:cxn ang="0">
                <a:pos x="125" y="252"/>
              </a:cxn>
              <a:cxn ang="0">
                <a:pos x="127" y="230"/>
              </a:cxn>
              <a:cxn ang="0">
                <a:pos x="132" y="223"/>
              </a:cxn>
              <a:cxn ang="0">
                <a:pos x="129" y="218"/>
              </a:cxn>
              <a:cxn ang="0">
                <a:pos x="117" y="202"/>
              </a:cxn>
              <a:cxn ang="0">
                <a:pos x="98" y="187"/>
              </a:cxn>
              <a:cxn ang="0">
                <a:pos x="86" y="170"/>
              </a:cxn>
              <a:cxn ang="0">
                <a:pos x="79" y="156"/>
              </a:cxn>
              <a:cxn ang="0">
                <a:pos x="72" y="139"/>
              </a:cxn>
              <a:cxn ang="0">
                <a:pos x="86" y="122"/>
              </a:cxn>
              <a:cxn ang="0">
                <a:pos x="101" y="105"/>
              </a:cxn>
              <a:cxn ang="0">
                <a:pos x="93" y="91"/>
              </a:cxn>
              <a:cxn ang="0">
                <a:pos x="113" y="74"/>
              </a:cxn>
              <a:cxn ang="0">
                <a:pos x="151" y="36"/>
              </a:cxn>
              <a:cxn ang="0">
                <a:pos x="173" y="12"/>
              </a:cxn>
              <a:cxn ang="0">
                <a:pos x="211" y="139"/>
              </a:cxn>
              <a:cxn ang="0">
                <a:pos x="302" y="468"/>
              </a:cxn>
              <a:cxn ang="0">
                <a:pos x="336" y="459"/>
              </a:cxn>
              <a:cxn ang="0">
                <a:pos x="463" y="653"/>
              </a:cxn>
              <a:cxn ang="0">
                <a:pos x="439" y="701"/>
              </a:cxn>
              <a:cxn ang="0">
                <a:pos x="514" y="730"/>
              </a:cxn>
              <a:cxn ang="0">
                <a:pos x="514" y="781"/>
              </a:cxn>
              <a:cxn ang="0">
                <a:pos x="533" y="812"/>
              </a:cxn>
              <a:cxn ang="0">
                <a:pos x="533" y="874"/>
              </a:cxn>
              <a:cxn ang="0">
                <a:pos x="559" y="906"/>
              </a:cxn>
              <a:cxn ang="0">
                <a:pos x="555" y="915"/>
              </a:cxn>
              <a:cxn ang="0">
                <a:pos x="581" y="966"/>
              </a:cxn>
              <a:cxn ang="0">
                <a:pos x="509" y="985"/>
              </a:cxn>
              <a:cxn ang="0">
                <a:pos x="497" y="1014"/>
              </a:cxn>
              <a:cxn ang="0">
                <a:pos x="514" y="1052"/>
              </a:cxn>
              <a:cxn ang="0">
                <a:pos x="507" y="1074"/>
              </a:cxn>
              <a:cxn ang="0">
                <a:pos x="374" y="1057"/>
              </a:cxn>
              <a:cxn ang="0">
                <a:pos x="348" y="1023"/>
              </a:cxn>
              <a:cxn ang="0">
                <a:pos x="233" y="971"/>
              </a:cxn>
              <a:cxn ang="0">
                <a:pos x="141" y="793"/>
              </a:cxn>
              <a:cxn ang="0">
                <a:pos x="26" y="675"/>
              </a:cxn>
              <a:cxn ang="0">
                <a:pos x="2" y="355"/>
              </a:cxn>
            </a:cxnLst>
            <a:rect l="0" t="0" r="r" b="b"/>
            <a:pathLst>
              <a:path w="581" h="1098">
                <a:moveTo>
                  <a:pt x="2" y="355"/>
                </a:moveTo>
                <a:lnTo>
                  <a:pt x="2" y="353"/>
                </a:lnTo>
                <a:lnTo>
                  <a:pt x="2" y="353"/>
                </a:lnTo>
                <a:lnTo>
                  <a:pt x="4" y="343"/>
                </a:lnTo>
                <a:lnTo>
                  <a:pt x="4" y="343"/>
                </a:lnTo>
                <a:lnTo>
                  <a:pt x="0" y="341"/>
                </a:lnTo>
                <a:lnTo>
                  <a:pt x="12" y="336"/>
                </a:lnTo>
                <a:lnTo>
                  <a:pt x="14" y="331"/>
                </a:lnTo>
                <a:lnTo>
                  <a:pt x="14" y="327"/>
                </a:lnTo>
                <a:lnTo>
                  <a:pt x="14" y="327"/>
                </a:lnTo>
                <a:lnTo>
                  <a:pt x="16" y="324"/>
                </a:lnTo>
                <a:lnTo>
                  <a:pt x="19" y="315"/>
                </a:lnTo>
                <a:lnTo>
                  <a:pt x="16" y="310"/>
                </a:lnTo>
                <a:lnTo>
                  <a:pt x="14" y="310"/>
                </a:lnTo>
                <a:lnTo>
                  <a:pt x="12" y="305"/>
                </a:lnTo>
                <a:lnTo>
                  <a:pt x="16" y="291"/>
                </a:lnTo>
                <a:lnTo>
                  <a:pt x="16" y="291"/>
                </a:lnTo>
                <a:lnTo>
                  <a:pt x="16" y="288"/>
                </a:lnTo>
                <a:lnTo>
                  <a:pt x="16" y="288"/>
                </a:lnTo>
                <a:lnTo>
                  <a:pt x="16" y="288"/>
                </a:lnTo>
                <a:lnTo>
                  <a:pt x="14" y="283"/>
                </a:lnTo>
                <a:lnTo>
                  <a:pt x="16" y="281"/>
                </a:lnTo>
                <a:lnTo>
                  <a:pt x="16" y="278"/>
                </a:lnTo>
                <a:lnTo>
                  <a:pt x="21" y="276"/>
                </a:lnTo>
                <a:lnTo>
                  <a:pt x="21" y="276"/>
                </a:lnTo>
                <a:lnTo>
                  <a:pt x="21" y="276"/>
                </a:lnTo>
                <a:lnTo>
                  <a:pt x="19" y="264"/>
                </a:lnTo>
                <a:lnTo>
                  <a:pt x="12" y="252"/>
                </a:lnTo>
                <a:lnTo>
                  <a:pt x="7" y="252"/>
                </a:lnTo>
                <a:lnTo>
                  <a:pt x="7" y="250"/>
                </a:lnTo>
                <a:lnTo>
                  <a:pt x="7" y="245"/>
                </a:lnTo>
                <a:lnTo>
                  <a:pt x="9" y="240"/>
                </a:lnTo>
                <a:lnTo>
                  <a:pt x="14" y="233"/>
                </a:lnTo>
                <a:lnTo>
                  <a:pt x="14" y="228"/>
                </a:lnTo>
                <a:lnTo>
                  <a:pt x="21" y="228"/>
                </a:lnTo>
                <a:lnTo>
                  <a:pt x="24" y="218"/>
                </a:lnTo>
                <a:lnTo>
                  <a:pt x="31" y="218"/>
                </a:lnTo>
                <a:lnTo>
                  <a:pt x="33" y="216"/>
                </a:lnTo>
                <a:lnTo>
                  <a:pt x="45" y="221"/>
                </a:lnTo>
                <a:lnTo>
                  <a:pt x="52" y="218"/>
                </a:lnTo>
                <a:lnTo>
                  <a:pt x="57" y="223"/>
                </a:lnTo>
                <a:lnTo>
                  <a:pt x="57" y="228"/>
                </a:lnTo>
                <a:lnTo>
                  <a:pt x="57" y="230"/>
                </a:lnTo>
                <a:lnTo>
                  <a:pt x="60" y="233"/>
                </a:lnTo>
                <a:lnTo>
                  <a:pt x="67" y="240"/>
                </a:lnTo>
                <a:lnTo>
                  <a:pt x="67" y="245"/>
                </a:lnTo>
                <a:lnTo>
                  <a:pt x="72" y="247"/>
                </a:lnTo>
                <a:lnTo>
                  <a:pt x="79" y="252"/>
                </a:lnTo>
                <a:lnTo>
                  <a:pt x="89" y="250"/>
                </a:lnTo>
                <a:lnTo>
                  <a:pt x="91" y="250"/>
                </a:lnTo>
                <a:lnTo>
                  <a:pt x="96" y="247"/>
                </a:lnTo>
                <a:lnTo>
                  <a:pt x="110" y="254"/>
                </a:lnTo>
                <a:lnTo>
                  <a:pt x="110" y="257"/>
                </a:lnTo>
                <a:lnTo>
                  <a:pt x="113" y="259"/>
                </a:lnTo>
                <a:lnTo>
                  <a:pt x="113" y="264"/>
                </a:lnTo>
                <a:lnTo>
                  <a:pt x="117" y="264"/>
                </a:lnTo>
                <a:lnTo>
                  <a:pt x="117" y="264"/>
                </a:lnTo>
                <a:lnTo>
                  <a:pt x="117" y="264"/>
                </a:lnTo>
                <a:lnTo>
                  <a:pt x="129" y="259"/>
                </a:lnTo>
                <a:lnTo>
                  <a:pt x="125" y="252"/>
                </a:lnTo>
                <a:lnTo>
                  <a:pt x="127" y="245"/>
                </a:lnTo>
                <a:lnTo>
                  <a:pt x="137" y="240"/>
                </a:lnTo>
                <a:lnTo>
                  <a:pt x="127" y="230"/>
                </a:lnTo>
                <a:lnTo>
                  <a:pt x="127" y="230"/>
                </a:lnTo>
                <a:lnTo>
                  <a:pt x="129" y="228"/>
                </a:lnTo>
                <a:lnTo>
                  <a:pt x="129" y="228"/>
                </a:lnTo>
                <a:lnTo>
                  <a:pt x="132" y="223"/>
                </a:lnTo>
                <a:lnTo>
                  <a:pt x="132" y="223"/>
                </a:lnTo>
                <a:lnTo>
                  <a:pt x="132" y="223"/>
                </a:lnTo>
                <a:lnTo>
                  <a:pt x="132" y="223"/>
                </a:lnTo>
                <a:lnTo>
                  <a:pt x="132" y="218"/>
                </a:lnTo>
                <a:lnTo>
                  <a:pt x="129" y="218"/>
                </a:lnTo>
                <a:lnTo>
                  <a:pt x="117" y="202"/>
                </a:lnTo>
                <a:lnTo>
                  <a:pt x="117" y="202"/>
                </a:lnTo>
                <a:lnTo>
                  <a:pt x="117" y="202"/>
                </a:lnTo>
                <a:lnTo>
                  <a:pt x="117" y="202"/>
                </a:lnTo>
                <a:lnTo>
                  <a:pt x="105" y="199"/>
                </a:lnTo>
                <a:lnTo>
                  <a:pt x="103" y="197"/>
                </a:lnTo>
                <a:lnTo>
                  <a:pt x="98" y="194"/>
                </a:lnTo>
                <a:lnTo>
                  <a:pt x="98" y="187"/>
                </a:lnTo>
                <a:lnTo>
                  <a:pt x="98" y="187"/>
                </a:lnTo>
                <a:lnTo>
                  <a:pt x="91" y="185"/>
                </a:lnTo>
                <a:lnTo>
                  <a:pt x="91" y="175"/>
                </a:lnTo>
                <a:lnTo>
                  <a:pt x="86" y="170"/>
                </a:lnTo>
                <a:lnTo>
                  <a:pt x="86" y="170"/>
                </a:lnTo>
                <a:lnTo>
                  <a:pt x="76" y="166"/>
                </a:lnTo>
                <a:lnTo>
                  <a:pt x="76" y="163"/>
                </a:lnTo>
                <a:lnTo>
                  <a:pt x="79" y="156"/>
                </a:lnTo>
                <a:lnTo>
                  <a:pt x="79" y="156"/>
                </a:lnTo>
                <a:lnTo>
                  <a:pt x="79" y="151"/>
                </a:lnTo>
                <a:lnTo>
                  <a:pt x="74" y="146"/>
                </a:lnTo>
                <a:lnTo>
                  <a:pt x="72" y="139"/>
                </a:lnTo>
                <a:lnTo>
                  <a:pt x="79" y="134"/>
                </a:lnTo>
                <a:lnTo>
                  <a:pt x="84" y="127"/>
                </a:lnTo>
                <a:lnTo>
                  <a:pt x="86" y="125"/>
                </a:lnTo>
                <a:lnTo>
                  <a:pt x="86" y="122"/>
                </a:lnTo>
                <a:lnTo>
                  <a:pt x="86" y="122"/>
                </a:lnTo>
                <a:lnTo>
                  <a:pt x="101" y="105"/>
                </a:lnTo>
                <a:lnTo>
                  <a:pt x="98" y="105"/>
                </a:lnTo>
                <a:lnTo>
                  <a:pt x="101" y="105"/>
                </a:lnTo>
                <a:lnTo>
                  <a:pt x="98" y="101"/>
                </a:lnTo>
                <a:lnTo>
                  <a:pt x="96" y="93"/>
                </a:lnTo>
                <a:lnTo>
                  <a:pt x="96" y="91"/>
                </a:lnTo>
                <a:lnTo>
                  <a:pt x="93" y="91"/>
                </a:lnTo>
                <a:lnTo>
                  <a:pt x="93" y="89"/>
                </a:lnTo>
                <a:lnTo>
                  <a:pt x="101" y="89"/>
                </a:lnTo>
                <a:lnTo>
                  <a:pt x="105" y="81"/>
                </a:lnTo>
                <a:lnTo>
                  <a:pt x="113" y="74"/>
                </a:lnTo>
                <a:lnTo>
                  <a:pt x="122" y="55"/>
                </a:lnTo>
                <a:lnTo>
                  <a:pt x="139" y="50"/>
                </a:lnTo>
                <a:lnTo>
                  <a:pt x="139" y="50"/>
                </a:lnTo>
                <a:lnTo>
                  <a:pt x="151" y="36"/>
                </a:lnTo>
                <a:lnTo>
                  <a:pt x="156" y="33"/>
                </a:lnTo>
                <a:lnTo>
                  <a:pt x="170" y="14"/>
                </a:lnTo>
                <a:lnTo>
                  <a:pt x="170" y="14"/>
                </a:lnTo>
                <a:lnTo>
                  <a:pt x="173" y="12"/>
                </a:lnTo>
                <a:lnTo>
                  <a:pt x="175" y="7"/>
                </a:lnTo>
                <a:lnTo>
                  <a:pt x="175" y="5"/>
                </a:lnTo>
                <a:lnTo>
                  <a:pt x="180" y="0"/>
                </a:lnTo>
                <a:lnTo>
                  <a:pt x="211" y="139"/>
                </a:lnTo>
                <a:lnTo>
                  <a:pt x="201" y="142"/>
                </a:lnTo>
                <a:lnTo>
                  <a:pt x="252" y="391"/>
                </a:lnTo>
                <a:lnTo>
                  <a:pt x="266" y="476"/>
                </a:lnTo>
                <a:lnTo>
                  <a:pt x="302" y="468"/>
                </a:lnTo>
                <a:lnTo>
                  <a:pt x="300" y="464"/>
                </a:lnTo>
                <a:lnTo>
                  <a:pt x="334" y="459"/>
                </a:lnTo>
                <a:lnTo>
                  <a:pt x="334" y="459"/>
                </a:lnTo>
                <a:lnTo>
                  <a:pt x="336" y="459"/>
                </a:lnTo>
                <a:lnTo>
                  <a:pt x="346" y="507"/>
                </a:lnTo>
                <a:lnTo>
                  <a:pt x="432" y="490"/>
                </a:lnTo>
                <a:lnTo>
                  <a:pt x="449" y="572"/>
                </a:lnTo>
                <a:lnTo>
                  <a:pt x="463" y="653"/>
                </a:lnTo>
                <a:lnTo>
                  <a:pt x="437" y="658"/>
                </a:lnTo>
                <a:lnTo>
                  <a:pt x="442" y="687"/>
                </a:lnTo>
                <a:lnTo>
                  <a:pt x="437" y="689"/>
                </a:lnTo>
                <a:lnTo>
                  <a:pt x="439" y="701"/>
                </a:lnTo>
                <a:lnTo>
                  <a:pt x="442" y="699"/>
                </a:lnTo>
                <a:lnTo>
                  <a:pt x="444" y="701"/>
                </a:lnTo>
                <a:lnTo>
                  <a:pt x="449" y="742"/>
                </a:lnTo>
                <a:lnTo>
                  <a:pt x="514" y="730"/>
                </a:lnTo>
                <a:lnTo>
                  <a:pt x="516" y="761"/>
                </a:lnTo>
                <a:lnTo>
                  <a:pt x="514" y="761"/>
                </a:lnTo>
                <a:lnTo>
                  <a:pt x="514" y="769"/>
                </a:lnTo>
                <a:lnTo>
                  <a:pt x="514" y="781"/>
                </a:lnTo>
                <a:lnTo>
                  <a:pt x="521" y="781"/>
                </a:lnTo>
                <a:lnTo>
                  <a:pt x="523" y="800"/>
                </a:lnTo>
                <a:lnTo>
                  <a:pt x="531" y="800"/>
                </a:lnTo>
                <a:lnTo>
                  <a:pt x="533" y="812"/>
                </a:lnTo>
                <a:lnTo>
                  <a:pt x="531" y="812"/>
                </a:lnTo>
                <a:lnTo>
                  <a:pt x="533" y="826"/>
                </a:lnTo>
                <a:lnTo>
                  <a:pt x="526" y="829"/>
                </a:lnTo>
                <a:lnTo>
                  <a:pt x="533" y="874"/>
                </a:lnTo>
                <a:lnTo>
                  <a:pt x="535" y="898"/>
                </a:lnTo>
                <a:lnTo>
                  <a:pt x="559" y="896"/>
                </a:lnTo>
                <a:lnTo>
                  <a:pt x="557" y="901"/>
                </a:lnTo>
                <a:lnTo>
                  <a:pt x="559" y="906"/>
                </a:lnTo>
                <a:lnTo>
                  <a:pt x="559" y="913"/>
                </a:lnTo>
                <a:lnTo>
                  <a:pt x="559" y="915"/>
                </a:lnTo>
                <a:lnTo>
                  <a:pt x="555" y="913"/>
                </a:lnTo>
                <a:lnTo>
                  <a:pt x="555" y="915"/>
                </a:lnTo>
                <a:lnTo>
                  <a:pt x="555" y="918"/>
                </a:lnTo>
                <a:lnTo>
                  <a:pt x="567" y="927"/>
                </a:lnTo>
                <a:lnTo>
                  <a:pt x="579" y="961"/>
                </a:lnTo>
                <a:lnTo>
                  <a:pt x="581" y="966"/>
                </a:lnTo>
                <a:lnTo>
                  <a:pt x="569" y="985"/>
                </a:lnTo>
                <a:lnTo>
                  <a:pt x="564" y="992"/>
                </a:lnTo>
                <a:lnTo>
                  <a:pt x="509" y="980"/>
                </a:lnTo>
                <a:lnTo>
                  <a:pt x="509" y="985"/>
                </a:lnTo>
                <a:lnTo>
                  <a:pt x="509" y="997"/>
                </a:lnTo>
                <a:lnTo>
                  <a:pt x="504" y="999"/>
                </a:lnTo>
                <a:lnTo>
                  <a:pt x="499" y="1011"/>
                </a:lnTo>
                <a:lnTo>
                  <a:pt x="497" y="1014"/>
                </a:lnTo>
                <a:lnTo>
                  <a:pt x="495" y="1019"/>
                </a:lnTo>
                <a:lnTo>
                  <a:pt x="490" y="1028"/>
                </a:lnTo>
                <a:lnTo>
                  <a:pt x="487" y="1033"/>
                </a:lnTo>
                <a:lnTo>
                  <a:pt x="514" y="1052"/>
                </a:lnTo>
                <a:lnTo>
                  <a:pt x="511" y="1055"/>
                </a:lnTo>
                <a:lnTo>
                  <a:pt x="509" y="1059"/>
                </a:lnTo>
                <a:lnTo>
                  <a:pt x="504" y="1067"/>
                </a:lnTo>
                <a:lnTo>
                  <a:pt x="507" y="1074"/>
                </a:lnTo>
                <a:lnTo>
                  <a:pt x="451" y="1071"/>
                </a:lnTo>
                <a:lnTo>
                  <a:pt x="406" y="1081"/>
                </a:lnTo>
                <a:lnTo>
                  <a:pt x="382" y="1098"/>
                </a:lnTo>
                <a:lnTo>
                  <a:pt x="374" y="1057"/>
                </a:lnTo>
                <a:lnTo>
                  <a:pt x="362" y="1059"/>
                </a:lnTo>
                <a:lnTo>
                  <a:pt x="360" y="1055"/>
                </a:lnTo>
                <a:lnTo>
                  <a:pt x="355" y="1057"/>
                </a:lnTo>
                <a:lnTo>
                  <a:pt x="348" y="1023"/>
                </a:lnTo>
                <a:lnTo>
                  <a:pt x="338" y="1026"/>
                </a:lnTo>
                <a:lnTo>
                  <a:pt x="355" y="997"/>
                </a:lnTo>
                <a:lnTo>
                  <a:pt x="312" y="987"/>
                </a:lnTo>
                <a:lnTo>
                  <a:pt x="233" y="971"/>
                </a:lnTo>
                <a:lnTo>
                  <a:pt x="182" y="961"/>
                </a:lnTo>
                <a:lnTo>
                  <a:pt x="209" y="944"/>
                </a:lnTo>
                <a:lnTo>
                  <a:pt x="173" y="867"/>
                </a:lnTo>
                <a:lnTo>
                  <a:pt x="141" y="793"/>
                </a:lnTo>
                <a:lnTo>
                  <a:pt x="43" y="850"/>
                </a:lnTo>
                <a:lnTo>
                  <a:pt x="38" y="752"/>
                </a:lnTo>
                <a:lnTo>
                  <a:pt x="26" y="677"/>
                </a:lnTo>
                <a:lnTo>
                  <a:pt x="26" y="675"/>
                </a:lnTo>
                <a:lnTo>
                  <a:pt x="19" y="675"/>
                </a:lnTo>
                <a:lnTo>
                  <a:pt x="7" y="593"/>
                </a:lnTo>
                <a:lnTo>
                  <a:pt x="36" y="591"/>
                </a:lnTo>
                <a:lnTo>
                  <a:pt x="2" y="355"/>
                </a:lnTo>
                <a:lnTo>
                  <a:pt x="2" y="355"/>
                </a:lnTo>
                <a:lnTo>
                  <a:pt x="2" y="355"/>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0" name="Freeform 12"/>
          <p:cNvSpPr>
            <a:spLocks/>
          </p:cNvSpPr>
          <p:nvPr/>
        </p:nvSpPr>
        <p:spPr bwMode="auto">
          <a:xfrm>
            <a:off x="4033838" y="4144963"/>
            <a:ext cx="725488" cy="728663"/>
          </a:xfrm>
          <a:custGeom>
            <a:avLst/>
            <a:gdLst/>
            <a:ahLst/>
            <a:cxnLst>
              <a:cxn ang="0">
                <a:pos x="58" y="48"/>
              </a:cxn>
              <a:cxn ang="0">
                <a:pos x="65" y="26"/>
              </a:cxn>
              <a:cxn ang="0">
                <a:pos x="68" y="9"/>
              </a:cxn>
              <a:cxn ang="0">
                <a:pos x="75" y="7"/>
              </a:cxn>
              <a:cxn ang="0">
                <a:pos x="87" y="0"/>
              </a:cxn>
              <a:cxn ang="0">
                <a:pos x="104" y="5"/>
              </a:cxn>
              <a:cxn ang="0">
                <a:pos x="152" y="31"/>
              </a:cxn>
              <a:cxn ang="0">
                <a:pos x="207" y="101"/>
              </a:cxn>
              <a:cxn ang="0">
                <a:pos x="284" y="81"/>
              </a:cxn>
              <a:cxn ang="0">
                <a:pos x="346" y="67"/>
              </a:cxn>
              <a:cxn ang="0">
                <a:pos x="390" y="60"/>
              </a:cxn>
              <a:cxn ang="0">
                <a:pos x="409" y="53"/>
              </a:cxn>
              <a:cxn ang="0">
                <a:pos x="428" y="57"/>
              </a:cxn>
              <a:cxn ang="0">
                <a:pos x="442" y="65"/>
              </a:cxn>
              <a:cxn ang="0">
                <a:pos x="438" y="84"/>
              </a:cxn>
              <a:cxn ang="0">
                <a:pos x="428" y="103"/>
              </a:cxn>
              <a:cxn ang="0">
                <a:pos x="423" y="127"/>
              </a:cxn>
              <a:cxn ang="0">
                <a:pos x="435" y="144"/>
              </a:cxn>
              <a:cxn ang="0">
                <a:pos x="452" y="170"/>
              </a:cxn>
              <a:cxn ang="0">
                <a:pos x="447" y="187"/>
              </a:cxn>
              <a:cxn ang="0">
                <a:pos x="457" y="233"/>
              </a:cxn>
              <a:cxn ang="0">
                <a:pos x="450" y="266"/>
              </a:cxn>
              <a:cxn ang="0">
                <a:pos x="440" y="264"/>
              </a:cxn>
              <a:cxn ang="0">
                <a:pos x="430" y="269"/>
              </a:cxn>
              <a:cxn ang="0">
                <a:pos x="414" y="283"/>
              </a:cxn>
              <a:cxn ang="0">
                <a:pos x="411" y="286"/>
              </a:cxn>
              <a:cxn ang="0">
                <a:pos x="406" y="290"/>
              </a:cxn>
              <a:cxn ang="0">
                <a:pos x="399" y="298"/>
              </a:cxn>
              <a:cxn ang="0">
                <a:pos x="392" y="283"/>
              </a:cxn>
              <a:cxn ang="0">
                <a:pos x="397" y="266"/>
              </a:cxn>
              <a:cxn ang="0">
                <a:pos x="390" y="276"/>
              </a:cxn>
              <a:cxn ang="0">
                <a:pos x="380" y="274"/>
              </a:cxn>
              <a:cxn ang="0">
                <a:pos x="365" y="290"/>
              </a:cxn>
              <a:cxn ang="0">
                <a:pos x="358" y="298"/>
              </a:cxn>
              <a:cxn ang="0">
                <a:pos x="351" y="298"/>
              </a:cxn>
              <a:cxn ang="0">
                <a:pos x="322" y="293"/>
              </a:cxn>
              <a:cxn ang="0">
                <a:pos x="327" y="303"/>
              </a:cxn>
              <a:cxn ang="0">
                <a:pos x="334" y="324"/>
              </a:cxn>
              <a:cxn ang="0">
                <a:pos x="334" y="334"/>
              </a:cxn>
              <a:cxn ang="0">
                <a:pos x="356" y="363"/>
              </a:cxn>
              <a:cxn ang="0">
                <a:pos x="353" y="391"/>
              </a:cxn>
              <a:cxn ang="0">
                <a:pos x="344" y="408"/>
              </a:cxn>
              <a:cxn ang="0">
                <a:pos x="337" y="418"/>
              </a:cxn>
              <a:cxn ang="0">
                <a:pos x="327" y="415"/>
              </a:cxn>
              <a:cxn ang="0">
                <a:pos x="322" y="423"/>
              </a:cxn>
              <a:cxn ang="0">
                <a:pos x="320" y="437"/>
              </a:cxn>
              <a:cxn ang="0">
                <a:pos x="305" y="459"/>
              </a:cxn>
              <a:cxn ang="0">
                <a:pos x="245" y="454"/>
              </a:cxn>
              <a:cxn ang="0">
                <a:pos x="204" y="408"/>
              </a:cxn>
              <a:cxn ang="0">
                <a:pos x="101" y="406"/>
              </a:cxn>
              <a:cxn ang="0">
                <a:pos x="70" y="377"/>
              </a:cxn>
              <a:cxn ang="0">
                <a:pos x="63" y="379"/>
              </a:cxn>
              <a:cxn ang="0">
                <a:pos x="63" y="387"/>
              </a:cxn>
              <a:cxn ang="0">
                <a:pos x="0" y="375"/>
              </a:cxn>
              <a:cxn ang="0">
                <a:pos x="70" y="271"/>
              </a:cxn>
              <a:cxn ang="0">
                <a:pos x="58" y="185"/>
              </a:cxn>
              <a:cxn ang="0">
                <a:pos x="72" y="103"/>
              </a:cxn>
              <a:cxn ang="0">
                <a:pos x="29" y="91"/>
              </a:cxn>
              <a:cxn ang="0">
                <a:pos x="36" y="84"/>
              </a:cxn>
              <a:cxn ang="0">
                <a:pos x="19" y="72"/>
              </a:cxn>
              <a:cxn ang="0">
                <a:pos x="22" y="57"/>
              </a:cxn>
              <a:cxn ang="0">
                <a:pos x="22" y="57"/>
              </a:cxn>
            </a:cxnLst>
            <a:rect l="0" t="0" r="r" b="b"/>
            <a:pathLst>
              <a:path w="457" h="459">
                <a:moveTo>
                  <a:pt x="22" y="57"/>
                </a:moveTo>
                <a:lnTo>
                  <a:pt x="58" y="48"/>
                </a:lnTo>
                <a:lnTo>
                  <a:pt x="58" y="33"/>
                </a:lnTo>
                <a:lnTo>
                  <a:pt x="65" y="26"/>
                </a:lnTo>
                <a:lnTo>
                  <a:pt x="70" y="21"/>
                </a:lnTo>
                <a:lnTo>
                  <a:pt x="68" y="9"/>
                </a:lnTo>
                <a:lnTo>
                  <a:pt x="70" y="7"/>
                </a:lnTo>
                <a:lnTo>
                  <a:pt x="75" y="7"/>
                </a:lnTo>
                <a:lnTo>
                  <a:pt x="75" y="2"/>
                </a:lnTo>
                <a:lnTo>
                  <a:pt x="87" y="0"/>
                </a:lnTo>
                <a:lnTo>
                  <a:pt x="99" y="5"/>
                </a:lnTo>
                <a:lnTo>
                  <a:pt x="104" y="5"/>
                </a:lnTo>
                <a:lnTo>
                  <a:pt x="113" y="36"/>
                </a:lnTo>
                <a:lnTo>
                  <a:pt x="152" y="31"/>
                </a:lnTo>
                <a:lnTo>
                  <a:pt x="192" y="24"/>
                </a:lnTo>
                <a:lnTo>
                  <a:pt x="207" y="101"/>
                </a:lnTo>
                <a:lnTo>
                  <a:pt x="267" y="86"/>
                </a:lnTo>
                <a:lnTo>
                  <a:pt x="284" y="81"/>
                </a:lnTo>
                <a:lnTo>
                  <a:pt x="315" y="77"/>
                </a:lnTo>
                <a:lnTo>
                  <a:pt x="346" y="67"/>
                </a:lnTo>
                <a:lnTo>
                  <a:pt x="390" y="57"/>
                </a:lnTo>
                <a:lnTo>
                  <a:pt x="390" y="60"/>
                </a:lnTo>
                <a:lnTo>
                  <a:pt x="409" y="55"/>
                </a:lnTo>
                <a:lnTo>
                  <a:pt x="409" y="53"/>
                </a:lnTo>
                <a:lnTo>
                  <a:pt x="428" y="48"/>
                </a:lnTo>
                <a:lnTo>
                  <a:pt x="428" y="57"/>
                </a:lnTo>
                <a:lnTo>
                  <a:pt x="440" y="62"/>
                </a:lnTo>
                <a:lnTo>
                  <a:pt x="442" y="65"/>
                </a:lnTo>
                <a:lnTo>
                  <a:pt x="445" y="77"/>
                </a:lnTo>
                <a:lnTo>
                  <a:pt x="438" y="84"/>
                </a:lnTo>
                <a:lnTo>
                  <a:pt x="430" y="93"/>
                </a:lnTo>
                <a:lnTo>
                  <a:pt x="428" y="103"/>
                </a:lnTo>
                <a:lnTo>
                  <a:pt x="421" y="117"/>
                </a:lnTo>
                <a:lnTo>
                  <a:pt x="423" y="127"/>
                </a:lnTo>
                <a:lnTo>
                  <a:pt x="426" y="130"/>
                </a:lnTo>
                <a:lnTo>
                  <a:pt x="435" y="144"/>
                </a:lnTo>
                <a:lnTo>
                  <a:pt x="442" y="163"/>
                </a:lnTo>
                <a:lnTo>
                  <a:pt x="452" y="170"/>
                </a:lnTo>
                <a:lnTo>
                  <a:pt x="447" y="182"/>
                </a:lnTo>
                <a:lnTo>
                  <a:pt x="447" y="187"/>
                </a:lnTo>
                <a:lnTo>
                  <a:pt x="450" y="206"/>
                </a:lnTo>
                <a:lnTo>
                  <a:pt x="457" y="233"/>
                </a:lnTo>
                <a:lnTo>
                  <a:pt x="454" y="257"/>
                </a:lnTo>
                <a:lnTo>
                  <a:pt x="450" y="266"/>
                </a:lnTo>
                <a:lnTo>
                  <a:pt x="445" y="271"/>
                </a:lnTo>
                <a:lnTo>
                  <a:pt x="440" y="264"/>
                </a:lnTo>
                <a:lnTo>
                  <a:pt x="433" y="266"/>
                </a:lnTo>
                <a:lnTo>
                  <a:pt x="430" y="269"/>
                </a:lnTo>
                <a:lnTo>
                  <a:pt x="418" y="278"/>
                </a:lnTo>
                <a:lnTo>
                  <a:pt x="414" y="283"/>
                </a:lnTo>
                <a:lnTo>
                  <a:pt x="414" y="286"/>
                </a:lnTo>
                <a:lnTo>
                  <a:pt x="411" y="286"/>
                </a:lnTo>
                <a:lnTo>
                  <a:pt x="406" y="286"/>
                </a:lnTo>
                <a:lnTo>
                  <a:pt x="406" y="290"/>
                </a:lnTo>
                <a:lnTo>
                  <a:pt x="404" y="295"/>
                </a:lnTo>
                <a:lnTo>
                  <a:pt x="399" y="298"/>
                </a:lnTo>
                <a:lnTo>
                  <a:pt x="397" y="295"/>
                </a:lnTo>
                <a:lnTo>
                  <a:pt x="392" y="283"/>
                </a:lnTo>
                <a:lnTo>
                  <a:pt x="399" y="271"/>
                </a:lnTo>
                <a:lnTo>
                  <a:pt x="397" y="266"/>
                </a:lnTo>
                <a:lnTo>
                  <a:pt x="390" y="262"/>
                </a:lnTo>
                <a:lnTo>
                  <a:pt x="390" y="276"/>
                </a:lnTo>
                <a:lnTo>
                  <a:pt x="382" y="276"/>
                </a:lnTo>
                <a:lnTo>
                  <a:pt x="380" y="274"/>
                </a:lnTo>
                <a:lnTo>
                  <a:pt x="370" y="271"/>
                </a:lnTo>
                <a:lnTo>
                  <a:pt x="365" y="290"/>
                </a:lnTo>
                <a:lnTo>
                  <a:pt x="361" y="293"/>
                </a:lnTo>
                <a:lnTo>
                  <a:pt x="358" y="298"/>
                </a:lnTo>
                <a:lnTo>
                  <a:pt x="353" y="293"/>
                </a:lnTo>
                <a:lnTo>
                  <a:pt x="351" y="298"/>
                </a:lnTo>
                <a:lnTo>
                  <a:pt x="332" y="298"/>
                </a:lnTo>
                <a:lnTo>
                  <a:pt x="322" y="293"/>
                </a:lnTo>
                <a:lnTo>
                  <a:pt x="320" y="295"/>
                </a:lnTo>
                <a:lnTo>
                  <a:pt x="327" y="303"/>
                </a:lnTo>
                <a:lnTo>
                  <a:pt x="334" y="319"/>
                </a:lnTo>
                <a:lnTo>
                  <a:pt x="334" y="324"/>
                </a:lnTo>
                <a:lnTo>
                  <a:pt x="329" y="329"/>
                </a:lnTo>
                <a:lnTo>
                  <a:pt x="334" y="334"/>
                </a:lnTo>
                <a:lnTo>
                  <a:pt x="344" y="339"/>
                </a:lnTo>
                <a:lnTo>
                  <a:pt x="356" y="363"/>
                </a:lnTo>
                <a:lnTo>
                  <a:pt x="356" y="377"/>
                </a:lnTo>
                <a:lnTo>
                  <a:pt x="353" y="391"/>
                </a:lnTo>
                <a:lnTo>
                  <a:pt x="346" y="406"/>
                </a:lnTo>
                <a:lnTo>
                  <a:pt x="344" y="408"/>
                </a:lnTo>
                <a:lnTo>
                  <a:pt x="341" y="411"/>
                </a:lnTo>
                <a:lnTo>
                  <a:pt x="337" y="418"/>
                </a:lnTo>
                <a:lnTo>
                  <a:pt x="334" y="413"/>
                </a:lnTo>
                <a:lnTo>
                  <a:pt x="327" y="415"/>
                </a:lnTo>
                <a:lnTo>
                  <a:pt x="322" y="418"/>
                </a:lnTo>
                <a:lnTo>
                  <a:pt x="322" y="423"/>
                </a:lnTo>
                <a:lnTo>
                  <a:pt x="317" y="430"/>
                </a:lnTo>
                <a:lnTo>
                  <a:pt x="320" y="437"/>
                </a:lnTo>
                <a:lnTo>
                  <a:pt x="313" y="451"/>
                </a:lnTo>
                <a:lnTo>
                  <a:pt x="305" y="459"/>
                </a:lnTo>
                <a:lnTo>
                  <a:pt x="296" y="449"/>
                </a:lnTo>
                <a:lnTo>
                  <a:pt x="245" y="454"/>
                </a:lnTo>
                <a:lnTo>
                  <a:pt x="214" y="420"/>
                </a:lnTo>
                <a:lnTo>
                  <a:pt x="204" y="408"/>
                </a:lnTo>
                <a:lnTo>
                  <a:pt x="152" y="355"/>
                </a:lnTo>
                <a:lnTo>
                  <a:pt x="101" y="406"/>
                </a:lnTo>
                <a:lnTo>
                  <a:pt x="72" y="375"/>
                </a:lnTo>
                <a:lnTo>
                  <a:pt x="70" y="377"/>
                </a:lnTo>
                <a:lnTo>
                  <a:pt x="65" y="375"/>
                </a:lnTo>
                <a:lnTo>
                  <a:pt x="63" y="379"/>
                </a:lnTo>
                <a:lnTo>
                  <a:pt x="65" y="384"/>
                </a:lnTo>
                <a:lnTo>
                  <a:pt x="63" y="387"/>
                </a:lnTo>
                <a:lnTo>
                  <a:pt x="46" y="384"/>
                </a:lnTo>
                <a:lnTo>
                  <a:pt x="0" y="375"/>
                </a:lnTo>
                <a:lnTo>
                  <a:pt x="39" y="264"/>
                </a:lnTo>
                <a:lnTo>
                  <a:pt x="70" y="271"/>
                </a:lnTo>
                <a:lnTo>
                  <a:pt x="84" y="192"/>
                </a:lnTo>
                <a:lnTo>
                  <a:pt x="58" y="185"/>
                </a:lnTo>
                <a:lnTo>
                  <a:pt x="63" y="161"/>
                </a:lnTo>
                <a:lnTo>
                  <a:pt x="72" y="103"/>
                </a:lnTo>
                <a:lnTo>
                  <a:pt x="29" y="98"/>
                </a:lnTo>
                <a:lnTo>
                  <a:pt x="29" y="91"/>
                </a:lnTo>
                <a:lnTo>
                  <a:pt x="31" y="84"/>
                </a:lnTo>
                <a:lnTo>
                  <a:pt x="36" y="84"/>
                </a:lnTo>
                <a:lnTo>
                  <a:pt x="41" y="74"/>
                </a:lnTo>
                <a:lnTo>
                  <a:pt x="19" y="72"/>
                </a:lnTo>
                <a:lnTo>
                  <a:pt x="17" y="57"/>
                </a:lnTo>
                <a:lnTo>
                  <a:pt x="22" y="57"/>
                </a:lnTo>
                <a:lnTo>
                  <a:pt x="22" y="57"/>
                </a:lnTo>
                <a:lnTo>
                  <a:pt x="22" y="57"/>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1" name="Freeform 13"/>
          <p:cNvSpPr>
            <a:spLocks/>
          </p:cNvSpPr>
          <p:nvPr/>
        </p:nvSpPr>
        <p:spPr bwMode="auto">
          <a:xfrm>
            <a:off x="3397250" y="4194176"/>
            <a:ext cx="769938" cy="884238"/>
          </a:xfrm>
          <a:custGeom>
            <a:avLst/>
            <a:gdLst/>
            <a:ahLst/>
            <a:cxnLst>
              <a:cxn ang="0">
                <a:pos x="418" y="26"/>
              </a:cxn>
              <a:cxn ang="0">
                <a:pos x="442" y="43"/>
              </a:cxn>
              <a:cxn ang="0">
                <a:pos x="432" y="53"/>
              </a:cxn>
              <a:cxn ang="0">
                <a:pos x="430" y="67"/>
              </a:cxn>
              <a:cxn ang="0">
                <a:pos x="464" y="130"/>
              </a:cxn>
              <a:cxn ang="0">
                <a:pos x="485" y="161"/>
              </a:cxn>
              <a:cxn ang="0">
                <a:pos x="440" y="233"/>
              </a:cxn>
              <a:cxn ang="0">
                <a:pos x="392" y="399"/>
              </a:cxn>
              <a:cxn ang="0">
                <a:pos x="382" y="406"/>
              </a:cxn>
              <a:cxn ang="0">
                <a:pos x="375" y="418"/>
              </a:cxn>
              <a:cxn ang="0">
                <a:pos x="308" y="404"/>
              </a:cxn>
              <a:cxn ang="0">
                <a:pos x="305" y="541"/>
              </a:cxn>
              <a:cxn ang="0">
                <a:pos x="298" y="541"/>
              </a:cxn>
              <a:cxn ang="0">
                <a:pos x="235" y="514"/>
              </a:cxn>
              <a:cxn ang="0">
                <a:pos x="171" y="507"/>
              </a:cxn>
              <a:cxn ang="0">
                <a:pos x="154" y="541"/>
              </a:cxn>
              <a:cxn ang="0">
                <a:pos x="82" y="541"/>
              </a:cxn>
              <a:cxn ang="0">
                <a:pos x="77" y="538"/>
              </a:cxn>
              <a:cxn ang="0">
                <a:pos x="74" y="512"/>
              </a:cxn>
              <a:cxn ang="0">
                <a:pos x="79" y="502"/>
              </a:cxn>
              <a:cxn ang="0">
                <a:pos x="89" y="490"/>
              </a:cxn>
              <a:cxn ang="0">
                <a:pos x="50" y="473"/>
              </a:cxn>
              <a:cxn ang="0">
                <a:pos x="36" y="466"/>
              </a:cxn>
              <a:cxn ang="0">
                <a:pos x="38" y="384"/>
              </a:cxn>
              <a:cxn ang="0">
                <a:pos x="22" y="351"/>
              </a:cxn>
              <a:cxn ang="0">
                <a:pos x="7" y="317"/>
              </a:cxn>
              <a:cxn ang="0">
                <a:pos x="22" y="305"/>
              </a:cxn>
              <a:cxn ang="0">
                <a:pos x="2" y="211"/>
              </a:cxn>
              <a:cxn ang="0">
                <a:pos x="55" y="207"/>
              </a:cxn>
              <a:cxn ang="0">
                <a:pos x="62" y="195"/>
              </a:cxn>
              <a:cxn ang="0">
                <a:pos x="38" y="173"/>
              </a:cxn>
              <a:cxn ang="0">
                <a:pos x="46" y="159"/>
              </a:cxn>
              <a:cxn ang="0">
                <a:pos x="50" y="151"/>
              </a:cxn>
              <a:cxn ang="0">
                <a:pos x="60" y="137"/>
              </a:cxn>
              <a:cxn ang="0">
                <a:pos x="60" y="120"/>
              </a:cxn>
              <a:cxn ang="0">
                <a:pos x="120" y="125"/>
              </a:cxn>
              <a:cxn ang="0">
                <a:pos x="130" y="101"/>
              </a:cxn>
              <a:cxn ang="0">
                <a:pos x="197" y="103"/>
              </a:cxn>
              <a:cxn ang="0">
                <a:pos x="199" y="108"/>
              </a:cxn>
              <a:cxn ang="0">
                <a:pos x="202" y="127"/>
              </a:cxn>
              <a:cxn ang="0">
                <a:pos x="221" y="115"/>
              </a:cxn>
              <a:cxn ang="0">
                <a:pos x="247" y="108"/>
              </a:cxn>
              <a:cxn ang="0">
                <a:pos x="300" y="123"/>
              </a:cxn>
              <a:cxn ang="0">
                <a:pos x="346" y="125"/>
              </a:cxn>
              <a:cxn ang="0">
                <a:pos x="348" y="115"/>
              </a:cxn>
              <a:cxn ang="0">
                <a:pos x="353" y="86"/>
              </a:cxn>
              <a:cxn ang="0">
                <a:pos x="339" y="65"/>
              </a:cxn>
              <a:cxn ang="0">
                <a:pos x="322" y="46"/>
              </a:cxn>
              <a:cxn ang="0">
                <a:pos x="339" y="14"/>
              </a:cxn>
              <a:cxn ang="0">
                <a:pos x="423" y="2"/>
              </a:cxn>
              <a:cxn ang="0">
                <a:pos x="425" y="12"/>
              </a:cxn>
              <a:cxn ang="0">
                <a:pos x="423" y="26"/>
              </a:cxn>
            </a:cxnLst>
            <a:rect l="0" t="0" r="r" b="b"/>
            <a:pathLst>
              <a:path w="485" h="557">
                <a:moveTo>
                  <a:pt x="423" y="26"/>
                </a:moveTo>
                <a:lnTo>
                  <a:pt x="418" y="26"/>
                </a:lnTo>
                <a:lnTo>
                  <a:pt x="420" y="41"/>
                </a:lnTo>
                <a:lnTo>
                  <a:pt x="442" y="43"/>
                </a:lnTo>
                <a:lnTo>
                  <a:pt x="437" y="53"/>
                </a:lnTo>
                <a:lnTo>
                  <a:pt x="432" y="53"/>
                </a:lnTo>
                <a:lnTo>
                  <a:pt x="430" y="60"/>
                </a:lnTo>
                <a:lnTo>
                  <a:pt x="430" y="67"/>
                </a:lnTo>
                <a:lnTo>
                  <a:pt x="473" y="72"/>
                </a:lnTo>
                <a:lnTo>
                  <a:pt x="464" y="130"/>
                </a:lnTo>
                <a:lnTo>
                  <a:pt x="459" y="154"/>
                </a:lnTo>
                <a:lnTo>
                  <a:pt x="485" y="161"/>
                </a:lnTo>
                <a:lnTo>
                  <a:pt x="471" y="240"/>
                </a:lnTo>
                <a:lnTo>
                  <a:pt x="440" y="233"/>
                </a:lnTo>
                <a:lnTo>
                  <a:pt x="401" y="344"/>
                </a:lnTo>
                <a:lnTo>
                  <a:pt x="392" y="399"/>
                </a:lnTo>
                <a:lnTo>
                  <a:pt x="387" y="404"/>
                </a:lnTo>
                <a:lnTo>
                  <a:pt x="382" y="406"/>
                </a:lnTo>
                <a:lnTo>
                  <a:pt x="382" y="413"/>
                </a:lnTo>
                <a:lnTo>
                  <a:pt x="375" y="418"/>
                </a:lnTo>
                <a:lnTo>
                  <a:pt x="308" y="401"/>
                </a:lnTo>
                <a:lnTo>
                  <a:pt x="308" y="404"/>
                </a:lnTo>
                <a:lnTo>
                  <a:pt x="298" y="447"/>
                </a:lnTo>
                <a:lnTo>
                  <a:pt x="305" y="541"/>
                </a:lnTo>
                <a:lnTo>
                  <a:pt x="305" y="543"/>
                </a:lnTo>
                <a:lnTo>
                  <a:pt x="298" y="541"/>
                </a:lnTo>
                <a:lnTo>
                  <a:pt x="240" y="529"/>
                </a:lnTo>
                <a:lnTo>
                  <a:pt x="235" y="514"/>
                </a:lnTo>
                <a:lnTo>
                  <a:pt x="178" y="502"/>
                </a:lnTo>
                <a:lnTo>
                  <a:pt x="171" y="507"/>
                </a:lnTo>
                <a:lnTo>
                  <a:pt x="161" y="519"/>
                </a:lnTo>
                <a:lnTo>
                  <a:pt x="154" y="541"/>
                </a:lnTo>
                <a:lnTo>
                  <a:pt x="151" y="557"/>
                </a:lnTo>
                <a:lnTo>
                  <a:pt x="82" y="541"/>
                </a:lnTo>
                <a:lnTo>
                  <a:pt x="77" y="541"/>
                </a:lnTo>
                <a:lnTo>
                  <a:pt x="77" y="538"/>
                </a:lnTo>
                <a:lnTo>
                  <a:pt x="67" y="536"/>
                </a:lnTo>
                <a:lnTo>
                  <a:pt x="74" y="512"/>
                </a:lnTo>
                <a:lnTo>
                  <a:pt x="77" y="512"/>
                </a:lnTo>
                <a:lnTo>
                  <a:pt x="79" y="502"/>
                </a:lnTo>
                <a:lnTo>
                  <a:pt x="86" y="502"/>
                </a:lnTo>
                <a:lnTo>
                  <a:pt x="89" y="490"/>
                </a:lnTo>
                <a:lnTo>
                  <a:pt x="46" y="481"/>
                </a:lnTo>
                <a:lnTo>
                  <a:pt x="50" y="473"/>
                </a:lnTo>
                <a:lnTo>
                  <a:pt x="43" y="473"/>
                </a:lnTo>
                <a:lnTo>
                  <a:pt x="36" y="466"/>
                </a:lnTo>
                <a:lnTo>
                  <a:pt x="38" y="392"/>
                </a:lnTo>
                <a:lnTo>
                  <a:pt x="38" y="384"/>
                </a:lnTo>
                <a:lnTo>
                  <a:pt x="22" y="365"/>
                </a:lnTo>
                <a:lnTo>
                  <a:pt x="22" y="351"/>
                </a:lnTo>
                <a:lnTo>
                  <a:pt x="0" y="317"/>
                </a:lnTo>
                <a:lnTo>
                  <a:pt x="7" y="317"/>
                </a:lnTo>
                <a:lnTo>
                  <a:pt x="7" y="308"/>
                </a:lnTo>
                <a:lnTo>
                  <a:pt x="22" y="305"/>
                </a:lnTo>
                <a:lnTo>
                  <a:pt x="19" y="305"/>
                </a:lnTo>
                <a:lnTo>
                  <a:pt x="2" y="211"/>
                </a:lnTo>
                <a:lnTo>
                  <a:pt x="58" y="214"/>
                </a:lnTo>
                <a:lnTo>
                  <a:pt x="55" y="207"/>
                </a:lnTo>
                <a:lnTo>
                  <a:pt x="60" y="199"/>
                </a:lnTo>
                <a:lnTo>
                  <a:pt x="62" y="195"/>
                </a:lnTo>
                <a:lnTo>
                  <a:pt x="65" y="192"/>
                </a:lnTo>
                <a:lnTo>
                  <a:pt x="38" y="173"/>
                </a:lnTo>
                <a:lnTo>
                  <a:pt x="41" y="168"/>
                </a:lnTo>
                <a:lnTo>
                  <a:pt x="46" y="159"/>
                </a:lnTo>
                <a:lnTo>
                  <a:pt x="48" y="154"/>
                </a:lnTo>
                <a:lnTo>
                  <a:pt x="50" y="151"/>
                </a:lnTo>
                <a:lnTo>
                  <a:pt x="55" y="139"/>
                </a:lnTo>
                <a:lnTo>
                  <a:pt x="60" y="137"/>
                </a:lnTo>
                <a:lnTo>
                  <a:pt x="60" y="125"/>
                </a:lnTo>
                <a:lnTo>
                  <a:pt x="60" y="120"/>
                </a:lnTo>
                <a:lnTo>
                  <a:pt x="115" y="132"/>
                </a:lnTo>
                <a:lnTo>
                  <a:pt x="120" y="125"/>
                </a:lnTo>
                <a:lnTo>
                  <a:pt x="132" y="106"/>
                </a:lnTo>
                <a:lnTo>
                  <a:pt x="130" y="101"/>
                </a:lnTo>
                <a:lnTo>
                  <a:pt x="178" y="91"/>
                </a:lnTo>
                <a:lnTo>
                  <a:pt x="197" y="103"/>
                </a:lnTo>
                <a:lnTo>
                  <a:pt x="199" y="103"/>
                </a:lnTo>
                <a:lnTo>
                  <a:pt x="199" y="108"/>
                </a:lnTo>
                <a:lnTo>
                  <a:pt x="202" y="113"/>
                </a:lnTo>
                <a:lnTo>
                  <a:pt x="202" y="127"/>
                </a:lnTo>
                <a:lnTo>
                  <a:pt x="219" y="130"/>
                </a:lnTo>
                <a:lnTo>
                  <a:pt x="221" y="115"/>
                </a:lnTo>
                <a:lnTo>
                  <a:pt x="228" y="103"/>
                </a:lnTo>
                <a:lnTo>
                  <a:pt x="247" y="108"/>
                </a:lnTo>
                <a:lnTo>
                  <a:pt x="250" y="111"/>
                </a:lnTo>
                <a:lnTo>
                  <a:pt x="300" y="123"/>
                </a:lnTo>
                <a:lnTo>
                  <a:pt x="336" y="130"/>
                </a:lnTo>
                <a:lnTo>
                  <a:pt x="346" y="125"/>
                </a:lnTo>
                <a:lnTo>
                  <a:pt x="348" y="123"/>
                </a:lnTo>
                <a:lnTo>
                  <a:pt x="348" y="115"/>
                </a:lnTo>
                <a:lnTo>
                  <a:pt x="346" y="108"/>
                </a:lnTo>
                <a:lnTo>
                  <a:pt x="353" y="86"/>
                </a:lnTo>
                <a:lnTo>
                  <a:pt x="348" y="79"/>
                </a:lnTo>
                <a:lnTo>
                  <a:pt x="339" y="65"/>
                </a:lnTo>
                <a:lnTo>
                  <a:pt x="332" y="60"/>
                </a:lnTo>
                <a:lnTo>
                  <a:pt x="322" y="46"/>
                </a:lnTo>
                <a:lnTo>
                  <a:pt x="320" y="19"/>
                </a:lnTo>
                <a:lnTo>
                  <a:pt x="339" y="14"/>
                </a:lnTo>
                <a:lnTo>
                  <a:pt x="416" y="0"/>
                </a:lnTo>
                <a:lnTo>
                  <a:pt x="423" y="2"/>
                </a:lnTo>
                <a:lnTo>
                  <a:pt x="423" y="12"/>
                </a:lnTo>
                <a:lnTo>
                  <a:pt x="425" y="12"/>
                </a:lnTo>
                <a:lnTo>
                  <a:pt x="423" y="26"/>
                </a:lnTo>
                <a:lnTo>
                  <a:pt x="423" y="26"/>
                </a:lnTo>
                <a:lnTo>
                  <a:pt x="423" y="26"/>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2" name="Freeform 14"/>
          <p:cNvSpPr>
            <a:spLocks/>
          </p:cNvSpPr>
          <p:nvPr/>
        </p:nvSpPr>
        <p:spPr bwMode="auto">
          <a:xfrm>
            <a:off x="4087813" y="4708526"/>
            <a:ext cx="430213" cy="644525"/>
          </a:xfrm>
          <a:custGeom>
            <a:avLst/>
            <a:gdLst/>
            <a:ahLst/>
            <a:cxnLst>
              <a:cxn ang="0">
                <a:pos x="264" y="118"/>
              </a:cxn>
              <a:cxn ang="0">
                <a:pos x="250" y="142"/>
              </a:cxn>
              <a:cxn ang="0">
                <a:pos x="255" y="169"/>
              </a:cxn>
              <a:cxn ang="0">
                <a:pos x="250" y="181"/>
              </a:cxn>
              <a:cxn ang="0">
                <a:pos x="243" y="169"/>
              </a:cxn>
              <a:cxn ang="0">
                <a:pos x="240" y="195"/>
              </a:cxn>
              <a:cxn ang="0">
                <a:pos x="235" y="209"/>
              </a:cxn>
              <a:cxn ang="0">
                <a:pos x="238" y="226"/>
              </a:cxn>
              <a:cxn ang="0">
                <a:pos x="226" y="224"/>
              </a:cxn>
              <a:cxn ang="0">
                <a:pos x="238" y="253"/>
              </a:cxn>
              <a:cxn ang="0">
                <a:pos x="247" y="253"/>
              </a:cxn>
              <a:cxn ang="0">
                <a:pos x="259" y="253"/>
              </a:cxn>
              <a:cxn ang="0">
                <a:pos x="252" y="267"/>
              </a:cxn>
              <a:cxn ang="0">
                <a:pos x="240" y="282"/>
              </a:cxn>
              <a:cxn ang="0">
                <a:pos x="231" y="294"/>
              </a:cxn>
              <a:cxn ang="0">
                <a:pos x="214" y="310"/>
              </a:cxn>
              <a:cxn ang="0">
                <a:pos x="207" y="325"/>
              </a:cxn>
              <a:cxn ang="0">
                <a:pos x="195" y="346"/>
              </a:cxn>
              <a:cxn ang="0">
                <a:pos x="185" y="332"/>
              </a:cxn>
              <a:cxn ang="0">
                <a:pos x="170" y="349"/>
              </a:cxn>
              <a:cxn ang="0">
                <a:pos x="166" y="368"/>
              </a:cxn>
              <a:cxn ang="0">
                <a:pos x="156" y="387"/>
              </a:cxn>
              <a:cxn ang="0">
                <a:pos x="151" y="390"/>
              </a:cxn>
              <a:cxn ang="0">
                <a:pos x="142" y="392"/>
              </a:cxn>
              <a:cxn ang="0">
                <a:pos x="122" y="406"/>
              </a:cxn>
              <a:cxn ang="0">
                <a:pos x="115" y="390"/>
              </a:cxn>
              <a:cxn ang="0">
                <a:pos x="113" y="378"/>
              </a:cxn>
              <a:cxn ang="0">
                <a:pos x="106" y="368"/>
              </a:cxn>
              <a:cxn ang="0">
                <a:pos x="94" y="385"/>
              </a:cxn>
              <a:cxn ang="0">
                <a:pos x="94" y="370"/>
              </a:cxn>
              <a:cxn ang="0">
                <a:pos x="91" y="366"/>
              </a:cxn>
              <a:cxn ang="0">
                <a:pos x="77" y="356"/>
              </a:cxn>
              <a:cxn ang="0">
                <a:pos x="48" y="368"/>
              </a:cxn>
              <a:cxn ang="0">
                <a:pos x="70" y="313"/>
              </a:cxn>
              <a:cxn ang="0">
                <a:pos x="79" y="318"/>
              </a:cxn>
              <a:cxn ang="0">
                <a:pos x="84" y="301"/>
              </a:cxn>
              <a:cxn ang="0">
                <a:pos x="98" y="289"/>
              </a:cxn>
              <a:cxn ang="0">
                <a:pos x="98" y="277"/>
              </a:cxn>
              <a:cxn ang="0">
                <a:pos x="113" y="277"/>
              </a:cxn>
              <a:cxn ang="0">
                <a:pos x="91" y="243"/>
              </a:cxn>
              <a:cxn ang="0">
                <a:pos x="74" y="140"/>
              </a:cxn>
              <a:cxn ang="0">
                <a:pos x="31" y="133"/>
              </a:cxn>
              <a:cxn ang="0">
                <a:pos x="7" y="72"/>
              </a:cxn>
              <a:cxn ang="0">
                <a:pos x="24" y="39"/>
              </a:cxn>
              <a:cxn ang="0">
                <a:pos x="29" y="24"/>
              </a:cxn>
              <a:cxn ang="0">
                <a:pos x="38" y="20"/>
              </a:cxn>
              <a:cxn ang="0">
                <a:pos x="170" y="53"/>
              </a:cxn>
              <a:cxn ang="0">
                <a:pos x="262" y="94"/>
              </a:cxn>
              <a:cxn ang="0">
                <a:pos x="271" y="104"/>
              </a:cxn>
            </a:cxnLst>
            <a:rect l="0" t="0" r="r" b="b"/>
            <a:pathLst>
              <a:path w="271" h="406">
                <a:moveTo>
                  <a:pt x="271" y="104"/>
                </a:moveTo>
                <a:lnTo>
                  <a:pt x="269" y="113"/>
                </a:lnTo>
                <a:lnTo>
                  <a:pt x="264" y="118"/>
                </a:lnTo>
                <a:lnTo>
                  <a:pt x="259" y="142"/>
                </a:lnTo>
                <a:lnTo>
                  <a:pt x="255" y="140"/>
                </a:lnTo>
                <a:lnTo>
                  <a:pt x="250" y="142"/>
                </a:lnTo>
                <a:lnTo>
                  <a:pt x="255" y="147"/>
                </a:lnTo>
                <a:lnTo>
                  <a:pt x="255" y="157"/>
                </a:lnTo>
                <a:lnTo>
                  <a:pt x="255" y="169"/>
                </a:lnTo>
                <a:lnTo>
                  <a:pt x="257" y="171"/>
                </a:lnTo>
                <a:lnTo>
                  <a:pt x="255" y="176"/>
                </a:lnTo>
                <a:lnTo>
                  <a:pt x="250" y="181"/>
                </a:lnTo>
                <a:lnTo>
                  <a:pt x="250" y="173"/>
                </a:lnTo>
                <a:lnTo>
                  <a:pt x="245" y="169"/>
                </a:lnTo>
                <a:lnTo>
                  <a:pt x="243" y="169"/>
                </a:lnTo>
                <a:lnTo>
                  <a:pt x="240" y="181"/>
                </a:lnTo>
                <a:lnTo>
                  <a:pt x="238" y="188"/>
                </a:lnTo>
                <a:lnTo>
                  <a:pt x="240" y="195"/>
                </a:lnTo>
                <a:lnTo>
                  <a:pt x="240" y="202"/>
                </a:lnTo>
                <a:lnTo>
                  <a:pt x="235" y="205"/>
                </a:lnTo>
                <a:lnTo>
                  <a:pt x="235" y="209"/>
                </a:lnTo>
                <a:lnTo>
                  <a:pt x="240" y="209"/>
                </a:lnTo>
                <a:lnTo>
                  <a:pt x="240" y="224"/>
                </a:lnTo>
                <a:lnTo>
                  <a:pt x="238" y="226"/>
                </a:lnTo>
                <a:lnTo>
                  <a:pt x="235" y="229"/>
                </a:lnTo>
                <a:lnTo>
                  <a:pt x="231" y="221"/>
                </a:lnTo>
                <a:lnTo>
                  <a:pt x="226" y="224"/>
                </a:lnTo>
                <a:lnTo>
                  <a:pt x="223" y="245"/>
                </a:lnTo>
                <a:lnTo>
                  <a:pt x="223" y="253"/>
                </a:lnTo>
                <a:lnTo>
                  <a:pt x="238" y="253"/>
                </a:lnTo>
                <a:lnTo>
                  <a:pt x="243" y="248"/>
                </a:lnTo>
                <a:lnTo>
                  <a:pt x="247" y="248"/>
                </a:lnTo>
                <a:lnTo>
                  <a:pt x="247" y="253"/>
                </a:lnTo>
                <a:lnTo>
                  <a:pt x="252" y="243"/>
                </a:lnTo>
                <a:lnTo>
                  <a:pt x="262" y="245"/>
                </a:lnTo>
                <a:lnTo>
                  <a:pt x="259" y="253"/>
                </a:lnTo>
                <a:lnTo>
                  <a:pt x="257" y="253"/>
                </a:lnTo>
                <a:lnTo>
                  <a:pt x="257" y="260"/>
                </a:lnTo>
                <a:lnTo>
                  <a:pt x="252" y="267"/>
                </a:lnTo>
                <a:lnTo>
                  <a:pt x="250" y="267"/>
                </a:lnTo>
                <a:lnTo>
                  <a:pt x="245" y="269"/>
                </a:lnTo>
                <a:lnTo>
                  <a:pt x="240" y="282"/>
                </a:lnTo>
                <a:lnTo>
                  <a:pt x="243" y="289"/>
                </a:lnTo>
                <a:lnTo>
                  <a:pt x="240" y="294"/>
                </a:lnTo>
                <a:lnTo>
                  <a:pt x="231" y="294"/>
                </a:lnTo>
                <a:lnTo>
                  <a:pt x="219" y="303"/>
                </a:lnTo>
                <a:lnTo>
                  <a:pt x="214" y="308"/>
                </a:lnTo>
                <a:lnTo>
                  <a:pt x="214" y="310"/>
                </a:lnTo>
                <a:lnTo>
                  <a:pt x="209" y="315"/>
                </a:lnTo>
                <a:lnTo>
                  <a:pt x="209" y="322"/>
                </a:lnTo>
                <a:lnTo>
                  <a:pt x="207" y="325"/>
                </a:lnTo>
                <a:lnTo>
                  <a:pt x="204" y="327"/>
                </a:lnTo>
                <a:lnTo>
                  <a:pt x="202" y="337"/>
                </a:lnTo>
                <a:lnTo>
                  <a:pt x="195" y="346"/>
                </a:lnTo>
                <a:lnTo>
                  <a:pt x="195" y="334"/>
                </a:lnTo>
                <a:lnTo>
                  <a:pt x="192" y="332"/>
                </a:lnTo>
                <a:lnTo>
                  <a:pt x="185" y="332"/>
                </a:lnTo>
                <a:lnTo>
                  <a:pt x="180" y="334"/>
                </a:lnTo>
                <a:lnTo>
                  <a:pt x="175" y="351"/>
                </a:lnTo>
                <a:lnTo>
                  <a:pt x="170" y="349"/>
                </a:lnTo>
                <a:lnTo>
                  <a:pt x="163" y="354"/>
                </a:lnTo>
                <a:lnTo>
                  <a:pt x="163" y="361"/>
                </a:lnTo>
                <a:lnTo>
                  <a:pt x="166" y="368"/>
                </a:lnTo>
                <a:lnTo>
                  <a:pt x="166" y="378"/>
                </a:lnTo>
                <a:lnTo>
                  <a:pt x="161" y="385"/>
                </a:lnTo>
                <a:lnTo>
                  <a:pt x="156" y="387"/>
                </a:lnTo>
                <a:lnTo>
                  <a:pt x="154" y="392"/>
                </a:lnTo>
                <a:lnTo>
                  <a:pt x="151" y="394"/>
                </a:lnTo>
                <a:lnTo>
                  <a:pt x="151" y="390"/>
                </a:lnTo>
                <a:lnTo>
                  <a:pt x="146" y="387"/>
                </a:lnTo>
                <a:lnTo>
                  <a:pt x="142" y="390"/>
                </a:lnTo>
                <a:lnTo>
                  <a:pt x="142" y="392"/>
                </a:lnTo>
                <a:lnTo>
                  <a:pt x="134" y="394"/>
                </a:lnTo>
                <a:lnTo>
                  <a:pt x="134" y="399"/>
                </a:lnTo>
                <a:lnTo>
                  <a:pt x="122" y="406"/>
                </a:lnTo>
                <a:lnTo>
                  <a:pt x="122" y="404"/>
                </a:lnTo>
                <a:lnTo>
                  <a:pt x="125" y="397"/>
                </a:lnTo>
                <a:lnTo>
                  <a:pt x="115" y="390"/>
                </a:lnTo>
                <a:lnTo>
                  <a:pt x="120" y="380"/>
                </a:lnTo>
                <a:lnTo>
                  <a:pt x="115" y="380"/>
                </a:lnTo>
                <a:lnTo>
                  <a:pt x="113" y="378"/>
                </a:lnTo>
                <a:lnTo>
                  <a:pt x="113" y="373"/>
                </a:lnTo>
                <a:lnTo>
                  <a:pt x="108" y="368"/>
                </a:lnTo>
                <a:lnTo>
                  <a:pt x="106" y="368"/>
                </a:lnTo>
                <a:lnTo>
                  <a:pt x="98" y="378"/>
                </a:lnTo>
                <a:lnTo>
                  <a:pt x="94" y="380"/>
                </a:lnTo>
                <a:lnTo>
                  <a:pt x="94" y="385"/>
                </a:lnTo>
                <a:lnTo>
                  <a:pt x="86" y="385"/>
                </a:lnTo>
                <a:lnTo>
                  <a:pt x="84" y="380"/>
                </a:lnTo>
                <a:lnTo>
                  <a:pt x="94" y="370"/>
                </a:lnTo>
                <a:lnTo>
                  <a:pt x="96" y="366"/>
                </a:lnTo>
                <a:lnTo>
                  <a:pt x="94" y="361"/>
                </a:lnTo>
                <a:lnTo>
                  <a:pt x="91" y="366"/>
                </a:lnTo>
                <a:lnTo>
                  <a:pt x="89" y="361"/>
                </a:lnTo>
                <a:lnTo>
                  <a:pt x="84" y="358"/>
                </a:lnTo>
                <a:lnTo>
                  <a:pt x="77" y="356"/>
                </a:lnTo>
                <a:lnTo>
                  <a:pt x="67" y="358"/>
                </a:lnTo>
                <a:lnTo>
                  <a:pt x="62" y="356"/>
                </a:lnTo>
                <a:lnTo>
                  <a:pt x="48" y="368"/>
                </a:lnTo>
                <a:lnTo>
                  <a:pt x="58" y="320"/>
                </a:lnTo>
                <a:lnTo>
                  <a:pt x="60" y="320"/>
                </a:lnTo>
                <a:lnTo>
                  <a:pt x="70" y="313"/>
                </a:lnTo>
                <a:lnTo>
                  <a:pt x="74" y="327"/>
                </a:lnTo>
                <a:lnTo>
                  <a:pt x="79" y="325"/>
                </a:lnTo>
                <a:lnTo>
                  <a:pt x="79" y="318"/>
                </a:lnTo>
                <a:lnTo>
                  <a:pt x="82" y="313"/>
                </a:lnTo>
                <a:lnTo>
                  <a:pt x="86" y="306"/>
                </a:lnTo>
                <a:lnTo>
                  <a:pt x="84" y="301"/>
                </a:lnTo>
                <a:lnTo>
                  <a:pt x="86" y="296"/>
                </a:lnTo>
                <a:lnTo>
                  <a:pt x="91" y="289"/>
                </a:lnTo>
                <a:lnTo>
                  <a:pt x="98" y="289"/>
                </a:lnTo>
                <a:lnTo>
                  <a:pt x="98" y="282"/>
                </a:lnTo>
                <a:lnTo>
                  <a:pt x="98" y="282"/>
                </a:lnTo>
                <a:lnTo>
                  <a:pt x="98" y="277"/>
                </a:lnTo>
                <a:lnTo>
                  <a:pt x="106" y="279"/>
                </a:lnTo>
                <a:lnTo>
                  <a:pt x="113" y="279"/>
                </a:lnTo>
                <a:lnTo>
                  <a:pt x="113" y="277"/>
                </a:lnTo>
                <a:lnTo>
                  <a:pt x="96" y="243"/>
                </a:lnTo>
                <a:lnTo>
                  <a:pt x="94" y="245"/>
                </a:lnTo>
                <a:lnTo>
                  <a:pt x="91" y="243"/>
                </a:lnTo>
                <a:lnTo>
                  <a:pt x="96" y="209"/>
                </a:lnTo>
                <a:lnTo>
                  <a:pt x="84" y="173"/>
                </a:lnTo>
                <a:lnTo>
                  <a:pt x="74" y="140"/>
                </a:lnTo>
                <a:lnTo>
                  <a:pt x="50" y="145"/>
                </a:lnTo>
                <a:lnTo>
                  <a:pt x="29" y="140"/>
                </a:lnTo>
                <a:lnTo>
                  <a:pt x="31" y="133"/>
                </a:lnTo>
                <a:lnTo>
                  <a:pt x="12" y="125"/>
                </a:lnTo>
                <a:lnTo>
                  <a:pt x="2" y="92"/>
                </a:lnTo>
                <a:lnTo>
                  <a:pt x="7" y="72"/>
                </a:lnTo>
                <a:lnTo>
                  <a:pt x="0" y="46"/>
                </a:lnTo>
                <a:lnTo>
                  <a:pt x="9" y="36"/>
                </a:lnTo>
                <a:lnTo>
                  <a:pt x="24" y="39"/>
                </a:lnTo>
                <a:lnTo>
                  <a:pt x="29" y="32"/>
                </a:lnTo>
                <a:lnTo>
                  <a:pt x="31" y="29"/>
                </a:lnTo>
                <a:lnTo>
                  <a:pt x="29" y="24"/>
                </a:lnTo>
                <a:lnTo>
                  <a:pt x="31" y="20"/>
                </a:lnTo>
                <a:lnTo>
                  <a:pt x="36" y="22"/>
                </a:lnTo>
                <a:lnTo>
                  <a:pt x="38" y="20"/>
                </a:lnTo>
                <a:lnTo>
                  <a:pt x="67" y="51"/>
                </a:lnTo>
                <a:lnTo>
                  <a:pt x="118" y="0"/>
                </a:lnTo>
                <a:lnTo>
                  <a:pt x="170" y="53"/>
                </a:lnTo>
                <a:lnTo>
                  <a:pt x="180" y="65"/>
                </a:lnTo>
                <a:lnTo>
                  <a:pt x="211" y="99"/>
                </a:lnTo>
                <a:lnTo>
                  <a:pt x="262" y="94"/>
                </a:lnTo>
                <a:lnTo>
                  <a:pt x="271" y="104"/>
                </a:lnTo>
                <a:lnTo>
                  <a:pt x="271" y="104"/>
                </a:lnTo>
                <a:lnTo>
                  <a:pt x="271" y="104"/>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3" name="Freeform 15"/>
          <p:cNvSpPr>
            <a:spLocks/>
          </p:cNvSpPr>
          <p:nvPr/>
        </p:nvSpPr>
        <p:spPr bwMode="auto">
          <a:xfrm>
            <a:off x="3721100" y="4740276"/>
            <a:ext cx="546100" cy="808038"/>
          </a:xfrm>
          <a:custGeom>
            <a:avLst/>
            <a:gdLst/>
            <a:ahLst/>
            <a:cxnLst>
              <a:cxn ang="0">
                <a:pos x="260" y="12"/>
              </a:cxn>
              <a:cxn ang="0">
                <a:pos x="231" y="26"/>
              </a:cxn>
              <a:cxn ang="0">
                <a:pos x="243" y="105"/>
              </a:cxn>
              <a:cxn ang="0">
                <a:pos x="281" y="125"/>
              </a:cxn>
              <a:cxn ang="0">
                <a:pos x="327" y="189"/>
              </a:cxn>
              <a:cxn ang="0">
                <a:pos x="327" y="223"/>
              </a:cxn>
              <a:cxn ang="0">
                <a:pos x="337" y="259"/>
              </a:cxn>
              <a:cxn ang="0">
                <a:pos x="329" y="262"/>
              </a:cxn>
              <a:cxn ang="0">
                <a:pos x="317" y="276"/>
              </a:cxn>
              <a:cxn ang="0">
                <a:pos x="313" y="293"/>
              </a:cxn>
              <a:cxn ang="0">
                <a:pos x="305" y="307"/>
              </a:cxn>
              <a:cxn ang="0">
                <a:pos x="289" y="300"/>
              </a:cxn>
              <a:cxn ang="0">
                <a:pos x="272" y="346"/>
              </a:cxn>
              <a:cxn ang="0">
                <a:pos x="265" y="338"/>
              </a:cxn>
              <a:cxn ang="0">
                <a:pos x="245" y="343"/>
              </a:cxn>
              <a:cxn ang="0">
                <a:pos x="238" y="341"/>
              </a:cxn>
              <a:cxn ang="0">
                <a:pos x="226" y="398"/>
              </a:cxn>
              <a:cxn ang="0">
                <a:pos x="212" y="422"/>
              </a:cxn>
              <a:cxn ang="0">
                <a:pos x="200" y="459"/>
              </a:cxn>
              <a:cxn ang="0">
                <a:pos x="190" y="459"/>
              </a:cxn>
              <a:cxn ang="0">
                <a:pos x="188" y="430"/>
              </a:cxn>
              <a:cxn ang="0">
                <a:pos x="171" y="418"/>
              </a:cxn>
              <a:cxn ang="0">
                <a:pos x="168" y="449"/>
              </a:cxn>
              <a:cxn ang="0">
                <a:pos x="166" y="456"/>
              </a:cxn>
              <a:cxn ang="0">
                <a:pos x="152" y="454"/>
              </a:cxn>
              <a:cxn ang="0">
                <a:pos x="142" y="478"/>
              </a:cxn>
              <a:cxn ang="0">
                <a:pos x="132" y="471"/>
              </a:cxn>
              <a:cxn ang="0">
                <a:pos x="140" y="459"/>
              </a:cxn>
              <a:cxn ang="0">
                <a:pos x="140" y="439"/>
              </a:cxn>
              <a:cxn ang="0">
                <a:pos x="132" y="442"/>
              </a:cxn>
              <a:cxn ang="0">
                <a:pos x="128" y="454"/>
              </a:cxn>
              <a:cxn ang="0">
                <a:pos x="118" y="461"/>
              </a:cxn>
              <a:cxn ang="0">
                <a:pos x="111" y="461"/>
              </a:cxn>
              <a:cxn ang="0">
                <a:pos x="104" y="475"/>
              </a:cxn>
              <a:cxn ang="0">
                <a:pos x="99" y="504"/>
              </a:cxn>
              <a:cxn ang="0">
                <a:pos x="82" y="485"/>
              </a:cxn>
              <a:cxn ang="0">
                <a:pos x="75" y="461"/>
              </a:cxn>
              <a:cxn ang="0">
                <a:pos x="77" y="439"/>
              </a:cxn>
              <a:cxn ang="0">
                <a:pos x="53" y="430"/>
              </a:cxn>
              <a:cxn ang="0">
                <a:pos x="53" y="394"/>
              </a:cxn>
              <a:cxn ang="0">
                <a:pos x="58" y="370"/>
              </a:cxn>
              <a:cxn ang="0">
                <a:pos x="43" y="298"/>
              </a:cxn>
              <a:cxn ang="0">
                <a:pos x="15" y="274"/>
              </a:cxn>
              <a:cxn ang="0">
                <a:pos x="17" y="242"/>
              </a:cxn>
              <a:cxn ang="0">
                <a:pos x="29" y="211"/>
              </a:cxn>
              <a:cxn ang="0">
                <a:pos x="101" y="199"/>
              </a:cxn>
              <a:cxn ang="0">
                <a:pos x="104" y="60"/>
              </a:cxn>
              <a:cxn ang="0">
                <a:pos x="178" y="69"/>
              </a:cxn>
              <a:cxn ang="0">
                <a:pos x="188" y="55"/>
              </a:cxn>
              <a:cxn ang="0">
                <a:pos x="197" y="0"/>
              </a:cxn>
            </a:cxnLst>
            <a:rect l="0" t="0" r="r" b="b"/>
            <a:pathLst>
              <a:path w="344" h="509">
                <a:moveTo>
                  <a:pt x="197" y="0"/>
                </a:moveTo>
                <a:lnTo>
                  <a:pt x="243" y="9"/>
                </a:lnTo>
                <a:lnTo>
                  <a:pt x="260" y="12"/>
                </a:lnTo>
                <a:lnTo>
                  <a:pt x="255" y="19"/>
                </a:lnTo>
                <a:lnTo>
                  <a:pt x="240" y="16"/>
                </a:lnTo>
                <a:lnTo>
                  <a:pt x="231" y="26"/>
                </a:lnTo>
                <a:lnTo>
                  <a:pt x="238" y="52"/>
                </a:lnTo>
                <a:lnTo>
                  <a:pt x="233" y="72"/>
                </a:lnTo>
                <a:lnTo>
                  <a:pt x="243" y="105"/>
                </a:lnTo>
                <a:lnTo>
                  <a:pt x="262" y="113"/>
                </a:lnTo>
                <a:lnTo>
                  <a:pt x="260" y="120"/>
                </a:lnTo>
                <a:lnTo>
                  <a:pt x="281" y="125"/>
                </a:lnTo>
                <a:lnTo>
                  <a:pt x="305" y="120"/>
                </a:lnTo>
                <a:lnTo>
                  <a:pt x="315" y="153"/>
                </a:lnTo>
                <a:lnTo>
                  <a:pt x="327" y="189"/>
                </a:lnTo>
                <a:lnTo>
                  <a:pt x="322" y="223"/>
                </a:lnTo>
                <a:lnTo>
                  <a:pt x="325" y="225"/>
                </a:lnTo>
                <a:lnTo>
                  <a:pt x="327" y="223"/>
                </a:lnTo>
                <a:lnTo>
                  <a:pt x="344" y="257"/>
                </a:lnTo>
                <a:lnTo>
                  <a:pt x="344" y="259"/>
                </a:lnTo>
                <a:lnTo>
                  <a:pt x="337" y="259"/>
                </a:lnTo>
                <a:lnTo>
                  <a:pt x="329" y="257"/>
                </a:lnTo>
                <a:lnTo>
                  <a:pt x="329" y="262"/>
                </a:lnTo>
                <a:lnTo>
                  <a:pt x="329" y="262"/>
                </a:lnTo>
                <a:lnTo>
                  <a:pt x="329" y="269"/>
                </a:lnTo>
                <a:lnTo>
                  <a:pt x="322" y="269"/>
                </a:lnTo>
                <a:lnTo>
                  <a:pt x="317" y="276"/>
                </a:lnTo>
                <a:lnTo>
                  <a:pt x="315" y="281"/>
                </a:lnTo>
                <a:lnTo>
                  <a:pt x="317" y="286"/>
                </a:lnTo>
                <a:lnTo>
                  <a:pt x="313" y="293"/>
                </a:lnTo>
                <a:lnTo>
                  <a:pt x="310" y="298"/>
                </a:lnTo>
                <a:lnTo>
                  <a:pt x="310" y="305"/>
                </a:lnTo>
                <a:lnTo>
                  <a:pt x="305" y="307"/>
                </a:lnTo>
                <a:lnTo>
                  <a:pt x="301" y="293"/>
                </a:lnTo>
                <a:lnTo>
                  <a:pt x="291" y="300"/>
                </a:lnTo>
                <a:lnTo>
                  <a:pt x="289" y="300"/>
                </a:lnTo>
                <a:lnTo>
                  <a:pt x="279" y="348"/>
                </a:lnTo>
                <a:lnTo>
                  <a:pt x="279" y="348"/>
                </a:lnTo>
                <a:lnTo>
                  <a:pt x="272" y="346"/>
                </a:lnTo>
                <a:lnTo>
                  <a:pt x="269" y="350"/>
                </a:lnTo>
                <a:lnTo>
                  <a:pt x="267" y="348"/>
                </a:lnTo>
                <a:lnTo>
                  <a:pt x="265" y="338"/>
                </a:lnTo>
                <a:lnTo>
                  <a:pt x="255" y="338"/>
                </a:lnTo>
                <a:lnTo>
                  <a:pt x="248" y="348"/>
                </a:lnTo>
                <a:lnTo>
                  <a:pt x="245" y="343"/>
                </a:lnTo>
                <a:lnTo>
                  <a:pt x="243" y="341"/>
                </a:lnTo>
                <a:lnTo>
                  <a:pt x="240" y="341"/>
                </a:lnTo>
                <a:lnTo>
                  <a:pt x="238" y="341"/>
                </a:lnTo>
                <a:lnTo>
                  <a:pt x="236" y="358"/>
                </a:lnTo>
                <a:lnTo>
                  <a:pt x="233" y="360"/>
                </a:lnTo>
                <a:lnTo>
                  <a:pt x="226" y="398"/>
                </a:lnTo>
                <a:lnTo>
                  <a:pt x="216" y="415"/>
                </a:lnTo>
                <a:lnTo>
                  <a:pt x="214" y="415"/>
                </a:lnTo>
                <a:lnTo>
                  <a:pt x="212" y="422"/>
                </a:lnTo>
                <a:lnTo>
                  <a:pt x="212" y="427"/>
                </a:lnTo>
                <a:lnTo>
                  <a:pt x="202" y="449"/>
                </a:lnTo>
                <a:lnTo>
                  <a:pt x="200" y="459"/>
                </a:lnTo>
                <a:lnTo>
                  <a:pt x="195" y="459"/>
                </a:lnTo>
                <a:lnTo>
                  <a:pt x="192" y="463"/>
                </a:lnTo>
                <a:lnTo>
                  <a:pt x="190" y="459"/>
                </a:lnTo>
                <a:lnTo>
                  <a:pt x="192" y="451"/>
                </a:lnTo>
                <a:lnTo>
                  <a:pt x="188" y="437"/>
                </a:lnTo>
                <a:lnTo>
                  <a:pt x="188" y="430"/>
                </a:lnTo>
                <a:lnTo>
                  <a:pt x="176" y="418"/>
                </a:lnTo>
                <a:lnTo>
                  <a:pt x="173" y="418"/>
                </a:lnTo>
                <a:lnTo>
                  <a:pt x="171" y="418"/>
                </a:lnTo>
                <a:lnTo>
                  <a:pt x="168" y="422"/>
                </a:lnTo>
                <a:lnTo>
                  <a:pt x="173" y="437"/>
                </a:lnTo>
                <a:lnTo>
                  <a:pt x="168" y="449"/>
                </a:lnTo>
                <a:lnTo>
                  <a:pt x="168" y="461"/>
                </a:lnTo>
                <a:lnTo>
                  <a:pt x="166" y="463"/>
                </a:lnTo>
                <a:lnTo>
                  <a:pt x="166" y="456"/>
                </a:lnTo>
                <a:lnTo>
                  <a:pt x="159" y="451"/>
                </a:lnTo>
                <a:lnTo>
                  <a:pt x="156" y="454"/>
                </a:lnTo>
                <a:lnTo>
                  <a:pt x="152" y="454"/>
                </a:lnTo>
                <a:lnTo>
                  <a:pt x="149" y="471"/>
                </a:lnTo>
                <a:lnTo>
                  <a:pt x="147" y="471"/>
                </a:lnTo>
                <a:lnTo>
                  <a:pt x="142" y="478"/>
                </a:lnTo>
                <a:lnTo>
                  <a:pt x="135" y="480"/>
                </a:lnTo>
                <a:lnTo>
                  <a:pt x="132" y="478"/>
                </a:lnTo>
                <a:lnTo>
                  <a:pt x="132" y="471"/>
                </a:lnTo>
                <a:lnTo>
                  <a:pt x="140" y="468"/>
                </a:lnTo>
                <a:lnTo>
                  <a:pt x="142" y="463"/>
                </a:lnTo>
                <a:lnTo>
                  <a:pt x="140" y="459"/>
                </a:lnTo>
                <a:lnTo>
                  <a:pt x="142" y="449"/>
                </a:lnTo>
                <a:lnTo>
                  <a:pt x="142" y="442"/>
                </a:lnTo>
                <a:lnTo>
                  <a:pt x="140" y="439"/>
                </a:lnTo>
                <a:lnTo>
                  <a:pt x="137" y="439"/>
                </a:lnTo>
                <a:lnTo>
                  <a:pt x="135" y="439"/>
                </a:lnTo>
                <a:lnTo>
                  <a:pt x="132" y="442"/>
                </a:lnTo>
                <a:lnTo>
                  <a:pt x="135" y="444"/>
                </a:lnTo>
                <a:lnTo>
                  <a:pt x="132" y="449"/>
                </a:lnTo>
                <a:lnTo>
                  <a:pt x="128" y="454"/>
                </a:lnTo>
                <a:lnTo>
                  <a:pt x="128" y="463"/>
                </a:lnTo>
                <a:lnTo>
                  <a:pt x="123" y="468"/>
                </a:lnTo>
                <a:lnTo>
                  <a:pt x="118" y="461"/>
                </a:lnTo>
                <a:lnTo>
                  <a:pt x="116" y="454"/>
                </a:lnTo>
                <a:lnTo>
                  <a:pt x="111" y="456"/>
                </a:lnTo>
                <a:lnTo>
                  <a:pt x="111" y="461"/>
                </a:lnTo>
                <a:lnTo>
                  <a:pt x="111" y="468"/>
                </a:lnTo>
                <a:lnTo>
                  <a:pt x="106" y="475"/>
                </a:lnTo>
                <a:lnTo>
                  <a:pt x="104" y="475"/>
                </a:lnTo>
                <a:lnTo>
                  <a:pt x="104" y="507"/>
                </a:lnTo>
                <a:lnTo>
                  <a:pt x="101" y="509"/>
                </a:lnTo>
                <a:lnTo>
                  <a:pt x="99" y="504"/>
                </a:lnTo>
                <a:lnTo>
                  <a:pt x="92" y="497"/>
                </a:lnTo>
                <a:lnTo>
                  <a:pt x="92" y="492"/>
                </a:lnTo>
                <a:lnTo>
                  <a:pt x="82" y="485"/>
                </a:lnTo>
                <a:lnTo>
                  <a:pt x="75" y="483"/>
                </a:lnTo>
                <a:lnTo>
                  <a:pt x="75" y="468"/>
                </a:lnTo>
                <a:lnTo>
                  <a:pt x="75" y="461"/>
                </a:lnTo>
                <a:lnTo>
                  <a:pt x="79" y="451"/>
                </a:lnTo>
                <a:lnTo>
                  <a:pt x="79" y="442"/>
                </a:lnTo>
                <a:lnTo>
                  <a:pt x="77" y="439"/>
                </a:lnTo>
                <a:lnTo>
                  <a:pt x="63" y="447"/>
                </a:lnTo>
                <a:lnTo>
                  <a:pt x="60" y="444"/>
                </a:lnTo>
                <a:lnTo>
                  <a:pt x="53" y="430"/>
                </a:lnTo>
                <a:lnTo>
                  <a:pt x="53" y="422"/>
                </a:lnTo>
                <a:lnTo>
                  <a:pt x="46" y="408"/>
                </a:lnTo>
                <a:lnTo>
                  <a:pt x="53" y="394"/>
                </a:lnTo>
                <a:lnTo>
                  <a:pt x="63" y="386"/>
                </a:lnTo>
                <a:lnTo>
                  <a:pt x="67" y="377"/>
                </a:lnTo>
                <a:lnTo>
                  <a:pt x="58" y="370"/>
                </a:lnTo>
                <a:lnTo>
                  <a:pt x="60" y="336"/>
                </a:lnTo>
                <a:lnTo>
                  <a:pt x="72" y="305"/>
                </a:lnTo>
                <a:lnTo>
                  <a:pt x="43" y="298"/>
                </a:lnTo>
                <a:lnTo>
                  <a:pt x="0" y="286"/>
                </a:lnTo>
                <a:lnTo>
                  <a:pt x="0" y="283"/>
                </a:lnTo>
                <a:lnTo>
                  <a:pt x="15" y="274"/>
                </a:lnTo>
                <a:lnTo>
                  <a:pt x="17" y="252"/>
                </a:lnTo>
                <a:lnTo>
                  <a:pt x="19" y="247"/>
                </a:lnTo>
                <a:lnTo>
                  <a:pt x="17" y="242"/>
                </a:lnTo>
                <a:lnTo>
                  <a:pt x="19" y="230"/>
                </a:lnTo>
                <a:lnTo>
                  <a:pt x="24" y="221"/>
                </a:lnTo>
                <a:lnTo>
                  <a:pt x="29" y="211"/>
                </a:lnTo>
                <a:lnTo>
                  <a:pt x="36" y="185"/>
                </a:lnTo>
                <a:lnTo>
                  <a:pt x="94" y="197"/>
                </a:lnTo>
                <a:lnTo>
                  <a:pt x="101" y="199"/>
                </a:lnTo>
                <a:lnTo>
                  <a:pt x="101" y="197"/>
                </a:lnTo>
                <a:lnTo>
                  <a:pt x="94" y="103"/>
                </a:lnTo>
                <a:lnTo>
                  <a:pt x="104" y="60"/>
                </a:lnTo>
                <a:lnTo>
                  <a:pt x="104" y="57"/>
                </a:lnTo>
                <a:lnTo>
                  <a:pt x="171" y="74"/>
                </a:lnTo>
                <a:lnTo>
                  <a:pt x="178" y="69"/>
                </a:lnTo>
                <a:lnTo>
                  <a:pt x="178" y="62"/>
                </a:lnTo>
                <a:lnTo>
                  <a:pt x="183" y="60"/>
                </a:lnTo>
                <a:lnTo>
                  <a:pt x="188" y="55"/>
                </a:lnTo>
                <a:lnTo>
                  <a:pt x="197" y="0"/>
                </a:lnTo>
                <a:lnTo>
                  <a:pt x="197" y="0"/>
                </a:lnTo>
                <a:lnTo>
                  <a:pt x="197" y="0"/>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4" name="Freeform 16"/>
          <p:cNvSpPr>
            <a:spLocks/>
          </p:cNvSpPr>
          <p:nvPr/>
        </p:nvSpPr>
        <p:spPr bwMode="auto">
          <a:xfrm>
            <a:off x="4602163" y="4964113"/>
            <a:ext cx="171450" cy="233363"/>
          </a:xfrm>
          <a:custGeom>
            <a:avLst/>
            <a:gdLst/>
            <a:ahLst/>
            <a:cxnLst>
              <a:cxn ang="0">
                <a:pos x="27" y="53"/>
              </a:cxn>
              <a:cxn ang="0">
                <a:pos x="17" y="53"/>
              </a:cxn>
              <a:cxn ang="0">
                <a:pos x="5" y="65"/>
              </a:cxn>
              <a:cxn ang="0">
                <a:pos x="3" y="70"/>
              </a:cxn>
              <a:cxn ang="0">
                <a:pos x="7" y="58"/>
              </a:cxn>
              <a:cxn ang="0">
                <a:pos x="17" y="34"/>
              </a:cxn>
              <a:cxn ang="0">
                <a:pos x="22" y="32"/>
              </a:cxn>
              <a:cxn ang="0">
                <a:pos x="56" y="8"/>
              </a:cxn>
              <a:cxn ang="0">
                <a:pos x="68" y="5"/>
              </a:cxn>
              <a:cxn ang="0">
                <a:pos x="80" y="8"/>
              </a:cxn>
              <a:cxn ang="0">
                <a:pos x="77" y="10"/>
              </a:cxn>
              <a:cxn ang="0">
                <a:pos x="82" y="22"/>
              </a:cxn>
              <a:cxn ang="0">
                <a:pos x="92" y="32"/>
              </a:cxn>
              <a:cxn ang="0">
                <a:pos x="92" y="44"/>
              </a:cxn>
              <a:cxn ang="0">
                <a:pos x="77" y="46"/>
              </a:cxn>
              <a:cxn ang="0">
                <a:pos x="72" y="53"/>
              </a:cxn>
              <a:cxn ang="0">
                <a:pos x="77" y="58"/>
              </a:cxn>
              <a:cxn ang="0">
                <a:pos x="84" y="65"/>
              </a:cxn>
              <a:cxn ang="0">
                <a:pos x="92" y="68"/>
              </a:cxn>
              <a:cxn ang="0">
                <a:pos x="89" y="75"/>
              </a:cxn>
              <a:cxn ang="0">
                <a:pos x="96" y="77"/>
              </a:cxn>
              <a:cxn ang="0">
                <a:pos x="101" y="84"/>
              </a:cxn>
              <a:cxn ang="0">
                <a:pos x="106" y="92"/>
              </a:cxn>
              <a:cxn ang="0">
                <a:pos x="108" y="111"/>
              </a:cxn>
              <a:cxn ang="0">
                <a:pos x="101" y="116"/>
              </a:cxn>
              <a:cxn ang="0">
                <a:pos x="94" y="118"/>
              </a:cxn>
              <a:cxn ang="0">
                <a:pos x="96" y="123"/>
              </a:cxn>
              <a:cxn ang="0">
                <a:pos x="94" y="133"/>
              </a:cxn>
              <a:cxn ang="0">
                <a:pos x="89" y="128"/>
              </a:cxn>
              <a:cxn ang="0">
                <a:pos x="89" y="137"/>
              </a:cxn>
              <a:cxn ang="0">
                <a:pos x="72" y="140"/>
              </a:cxn>
              <a:cxn ang="0">
                <a:pos x="63" y="135"/>
              </a:cxn>
              <a:cxn ang="0">
                <a:pos x="58" y="145"/>
              </a:cxn>
              <a:cxn ang="0">
                <a:pos x="46" y="133"/>
              </a:cxn>
              <a:cxn ang="0">
                <a:pos x="41" y="116"/>
              </a:cxn>
              <a:cxn ang="0">
                <a:pos x="34" y="118"/>
              </a:cxn>
              <a:cxn ang="0">
                <a:pos x="24" y="130"/>
              </a:cxn>
              <a:cxn ang="0">
                <a:pos x="19" y="130"/>
              </a:cxn>
              <a:cxn ang="0">
                <a:pos x="29" y="106"/>
              </a:cxn>
              <a:cxn ang="0">
                <a:pos x="22" y="70"/>
              </a:cxn>
              <a:cxn ang="0">
                <a:pos x="27" y="58"/>
              </a:cxn>
              <a:cxn ang="0">
                <a:pos x="27" y="58"/>
              </a:cxn>
            </a:cxnLst>
            <a:rect l="0" t="0" r="r" b="b"/>
            <a:pathLst>
              <a:path w="108" h="147">
                <a:moveTo>
                  <a:pt x="27" y="58"/>
                </a:moveTo>
                <a:lnTo>
                  <a:pt x="27" y="53"/>
                </a:lnTo>
                <a:lnTo>
                  <a:pt x="22" y="51"/>
                </a:lnTo>
                <a:lnTo>
                  <a:pt x="17" y="53"/>
                </a:lnTo>
                <a:lnTo>
                  <a:pt x="15" y="53"/>
                </a:lnTo>
                <a:lnTo>
                  <a:pt x="5" y="65"/>
                </a:lnTo>
                <a:lnTo>
                  <a:pt x="5" y="70"/>
                </a:lnTo>
                <a:lnTo>
                  <a:pt x="3" y="70"/>
                </a:lnTo>
                <a:lnTo>
                  <a:pt x="0" y="68"/>
                </a:lnTo>
                <a:lnTo>
                  <a:pt x="7" y="58"/>
                </a:lnTo>
                <a:lnTo>
                  <a:pt x="7" y="51"/>
                </a:lnTo>
                <a:lnTo>
                  <a:pt x="17" y="34"/>
                </a:lnTo>
                <a:lnTo>
                  <a:pt x="22" y="34"/>
                </a:lnTo>
                <a:lnTo>
                  <a:pt x="22" y="32"/>
                </a:lnTo>
                <a:lnTo>
                  <a:pt x="27" y="32"/>
                </a:lnTo>
                <a:lnTo>
                  <a:pt x="56" y="8"/>
                </a:lnTo>
                <a:lnTo>
                  <a:pt x="65" y="3"/>
                </a:lnTo>
                <a:lnTo>
                  <a:pt x="68" y="5"/>
                </a:lnTo>
                <a:lnTo>
                  <a:pt x="77" y="0"/>
                </a:lnTo>
                <a:lnTo>
                  <a:pt x="80" y="8"/>
                </a:lnTo>
                <a:lnTo>
                  <a:pt x="77" y="8"/>
                </a:lnTo>
                <a:lnTo>
                  <a:pt x="77" y="10"/>
                </a:lnTo>
                <a:lnTo>
                  <a:pt x="80" y="15"/>
                </a:lnTo>
                <a:lnTo>
                  <a:pt x="82" y="22"/>
                </a:lnTo>
                <a:lnTo>
                  <a:pt x="87" y="22"/>
                </a:lnTo>
                <a:lnTo>
                  <a:pt x="92" y="32"/>
                </a:lnTo>
                <a:lnTo>
                  <a:pt x="99" y="36"/>
                </a:lnTo>
                <a:lnTo>
                  <a:pt x="92" y="44"/>
                </a:lnTo>
                <a:lnTo>
                  <a:pt x="82" y="48"/>
                </a:lnTo>
                <a:lnTo>
                  <a:pt x="77" y="46"/>
                </a:lnTo>
                <a:lnTo>
                  <a:pt x="75" y="48"/>
                </a:lnTo>
                <a:lnTo>
                  <a:pt x="72" y="53"/>
                </a:lnTo>
                <a:lnTo>
                  <a:pt x="75" y="56"/>
                </a:lnTo>
                <a:lnTo>
                  <a:pt x="77" y="58"/>
                </a:lnTo>
                <a:lnTo>
                  <a:pt x="82" y="58"/>
                </a:lnTo>
                <a:lnTo>
                  <a:pt x="84" y="65"/>
                </a:lnTo>
                <a:lnTo>
                  <a:pt x="89" y="65"/>
                </a:lnTo>
                <a:lnTo>
                  <a:pt x="92" y="68"/>
                </a:lnTo>
                <a:lnTo>
                  <a:pt x="89" y="70"/>
                </a:lnTo>
                <a:lnTo>
                  <a:pt x="89" y="75"/>
                </a:lnTo>
                <a:lnTo>
                  <a:pt x="92" y="77"/>
                </a:lnTo>
                <a:lnTo>
                  <a:pt x="96" y="77"/>
                </a:lnTo>
                <a:lnTo>
                  <a:pt x="99" y="84"/>
                </a:lnTo>
                <a:lnTo>
                  <a:pt x="101" y="84"/>
                </a:lnTo>
                <a:lnTo>
                  <a:pt x="101" y="89"/>
                </a:lnTo>
                <a:lnTo>
                  <a:pt x="106" y="92"/>
                </a:lnTo>
                <a:lnTo>
                  <a:pt x="106" y="108"/>
                </a:lnTo>
                <a:lnTo>
                  <a:pt x="108" y="111"/>
                </a:lnTo>
                <a:lnTo>
                  <a:pt x="106" y="116"/>
                </a:lnTo>
                <a:lnTo>
                  <a:pt x="101" y="116"/>
                </a:lnTo>
                <a:lnTo>
                  <a:pt x="99" y="121"/>
                </a:lnTo>
                <a:lnTo>
                  <a:pt x="94" y="118"/>
                </a:lnTo>
                <a:lnTo>
                  <a:pt x="94" y="123"/>
                </a:lnTo>
                <a:lnTo>
                  <a:pt x="96" y="123"/>
                </a:lnTo>
                <a:lnTo>
                  <a:pt x="96" y="128"/>
                </a:lnTo>
                <a:lnTo>
                  <a:pt x="94" y="133"/>
                </a:lnTo>
                <a:lnTo>
                  <a:pt x="94" y="125"/>
                </a:lnTo>
                <a:lnTo>
                  <a:pt x="89" y="128"/>
                </a:lnTo>
                <a:lnTo>
                  <a:pt x="89" y="130"/>
                </a:lnTo>
                <a:lnTo>
                  <a:pt x="89" y="137"/>
                </a:lnTo>
                <a:lnTo>
                  <a:pt x="82" y="142"/>
                </a:lnTo>
                <a:lnTo>
                  <a:pt x="72" y="140"/>
                </a:lnTo>
                <a:lnTo>
                  <a:pt x="65" y="133"/>
                </a:lnTo>
                <a:lnTo>
                  <a:pt x="63" y="135"/>
                </a:lnTo>
                <a:lnTo>
                  <a:pt x="60" y="145"/>
                </a:lnTo>
                <a:lnTo>
                  <a:pt x="58" y="145"/>
                </a:lnTo>
                <a:lnTo>
                  <a:pt x="53" y="147"/>
                </a:lnTo>
                <a:lnTo>
                  <a:pt x="46" y="133"/>
                </a:lnTo>
                <a:lnTo>
                  <a:pt x="46" y="123"/>
                </a:lnTo>
                <a:lnTo>
                  <a:pt x="41" y="116"/>
                </a:lnTo>
                <a:lnTo>
                  <a:pt x="34" y="113"/>
                </a:lnTo>
                <a:lnTo>
                  <a:pt x="34" y="118"/>
                </a:lnTo>
                <a:lnTo>
                  <a:pt x="27" y="123"/>
                </a:lnTo>
                <a:lnTo>
                  <a:pt x="24" y="130"/>
                </a:lnTo>
                <a:lnTo>
                  <a:pt x="22" y="133"/>
                </a:lnTo>
                <a:lnTo>
                  <a:pt x="19" y="130"/>
                </a:lnTo>
                <a:lnTo>
                  <a:pt x="19" y="121"/>
                </a:lnTo>
                <a:lnTo>
                  <a:pt x="29" y="106"/>
                </a:lnTo>
                <a:lnTo>
                  <a:pt x="19" y="92"/>
                </a:lnTo>
                <a:lnTo>
                  <a:pt x="22" y="70"/>
                </a:lnTo>
                <a:lnTo>
                  <a:pt x="27" y="60"/>
                </a:lnTo>
                <a:lnTo>
                  <a:pt x="27" y="58"/>
                </a:lnTo>
                <a:lnTo>
                  <a:pt x="27" y="58"/>
                </a:lnTo>
                <a:lnTo>
                  <a:pt x="27" y="58"/>
                </a:lnTo>
                <a:close/>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5" name="Freeform 17"/>
          <p:cNvSpPr>
            <a:spLocks/>
          </p:cNvSpPr>
          <p:nvPr/>
        </p:nvSpPr>
        <p:spPr bwMode="auto">
          <a:xfrm>
            <a:off x="3481388" y="4991101"/>
            <a:ext cx="365125" cy="674688"/>
          </a:xfrm>
          <a:custGeom>
            <a:avLst/>
            <a:gdLst/>
            <a:ahLst/>
            <a:cxnLst>
              <a:cxn ang="0">
                <a:pos x="175" y="63"/>
              </a:cxn>
              <a:cxn ang="0">
                <a:pos x="170" y="89"/>
              </a:cxn>
              <a:cxn ang="0">
                <a:pos x="151" y="125"/>
              </a:cxn>
              <a:cxn ang="0">
                <a:pos x="223" y="147"/>
              </a:cxn>
              <a:cxn ang="0">
                <a:pos x="218" y="219"/>
              </a:cxn>
              <a:cxn ang="0">
                <a:pos x="197" y="250"/>
              </a:cxn>
              <a:cxn ang="0">
                <a:pos x="211" y="286"/>
              </a:cxn>
              <a:cxn ang="0">
                <a:pos x="230" y="284"/>
              </a:cxn>
              <a:cxn ang="0">
                <a:pos x="226" y="310"/>
              </a:cxn>
              <a:cxn ang="0">
                <a:pos x="211" y="329"/>
              </a:cxn>
              <a:cxn ang="0">
                <a:pos x="204" y="356"/>
              </a:cxn>
              <a:cxn ang="0">
                <a:pos x="194" y="368"/>
              </a:cxn>
              <a:cxn ang="0">
                <a:pos x="190" y="387"/>
              </a:cxn>
              <a:cxn ang="0">
                <a:pos x="182" y="385"/>
              </a:cxn>
              <a:cxn ang="0">
                <a:pos x="175" y="377"/>
              </a:cxn>
              <a:cxn ang="0">
                <a:pos x="166" y="389"/>
              </a:cxn>
              <a:cxn ang="0">
                <a:pos x="156" y="394"/>
              </a:cxn>
              <a:cxn ang="0">
                <a:pos x="137" y="411"/>
              </a:cxn>
              <a:cxn ang="0">
                <a:pos x="137" y="416"/>
              </a:cxn>
              <a:cxn ang="0">
                <a:pos x="137" y="425"/>
              </a:cxn>
              <a:cxn ang="0">
                <a:pos x="132" y="418"/>
              </a:cxn>
              <a:cxn ang="0">
                <a:pos x="125" y="421"/>
              </a:cxn>
              <a:cxn ang="0">
                <a:pos x="125" y="409"/>
              </a:cxn>
              <a:cxn ang="0">
                <a:pos x="122" y="401"/>
              </a:cxn>
              <a:cxn ang="0">
                <a:pos x="115" y="387"/>
              </a:cxn>
              <a:cxn ang="0">
                <a:pos x="115" y="375"/>
              </a:cxn>
              <a:cxn ang="0">
                <a:pos x="118" y="365"/>
              </a:cxn>
              <a:cxn ang="0">
                <a:pos x="113" y="363"/>
              </a:cxn>
              <a:cxn ang="0">
                <a:pos x="108" y="356"/>
              </a:cxn>
              <a:cxn ang="0">
                <a:pos x="103" y="346"/>
              </a:cxn>
              <a:cxn ang="0">
                <a:pos x="113" y="289"/>
              </a:cxn>
              <a:cxn ang="0">
                <a:pos x="101" y="257"/>
              </a:cxn>
              <a:cxn ang="0">
                <a:pos x="120" y="214"/>
              </a:cxn>
              <a:cxn ang="0">
                <a:pos x="94" y="219"/>
              </a:cxn>
              <a:cxn ang="0">
                <a:pos x="77" y="231"/>
              </a:cxn>
              <a:cxn ang="0">
                <a:pos x="55" y="226"/>
              </a:cxn>
              <a:cxn ang="0">
                <a:pos x="36" y="214"/>
              </a:cxn>
              <a:cxn ang="0">
                <a:pos x="19" y="202"/>
              </a:cxn>
              <a:cxn ang="0">
                <a:pos x="0" y="159"/>
              </a:cxn>
              <a:cxn ang="0">
                <a:pos x="7" y="152"/>
              </a:cxn>
              <a:cxn ang="0">
                <a:pos x="9" y="147"/>
              </a:cxn>
              <a:cxn ang="0">
                <a:pos x="9" y="130"/>
              </a:cxn>
              <a:cxn ang="0">
                <a:pos x="17" y="106"/>
              </a:cxn>
              <a:cxn ang="0">
                <a:pos x="101" y="39"/>
              </a:cxn>
              <a:cxn ang="0">
                <a:pos x="125" y="0"/>
              </a:cxn>
              <a:cxn ang="0">
                <a:pos x="187" y="27"/>
              </a:cxn>
            </a:cxnLst>
            <a:rect l="0" t="0" r="r" b="b"/>
            <a:pathLst>
              <a:path w="230" h="425">
                <a:moveTo>
                  <a:pt x="187" y="27"/>
                </a:moveTo>
                <a:lnTo>
                  <a:pt x="180" y="53"/>
                </a:lnTo>
                <a:lnTo>
                  <a:pt x="175" y="63"/>
                </a:lnTo>
                <a:lnTo>
                  <a:pt x="170" y="72"/>
                </a:lnTo>
                <a:lnTo>
                  <a:pt x="168" y="84"/>
                </a:lnTo>
                <a:lnTo>
                  <a:pt x="170" y="89"/>
                </a:lnTo>
                <a:lnTo>
                  <a:pt x="168" y="94"/>
                </a:lnTo>
                <a:lnTo>
                  <a:pt x="166" y="116"/>
                </a:lnTo>
                <a:lnTo>
                  <a:pt x="151" y="125"/>
                </a:lnTo>
                <a:lnTo>
                  <a:pt x="151" y="128"/>
                </a:lnTo>
                <a:lnTo>
                  <a:pt x="194" y="140"/>
                </a:lnTo>
                <a:lnTo>
                  <a:pt x="223" y="147"/>
                </a:lnTo>
                <a:lnTo>
                  <a:pt x="211" y="178"/>
                </a:lnTo>
                <a:lnTo>
                  <a:pt x="209" y="212"/>
                </a:lnTo>
                <a:lnTo>
                  <a:pt x="218" y="219"/>
                </a:lnTo>
                <a:lnTo>
                  <a:pt x="214" y="228"/>
                </a:lnTo>
                <a:lnTo>
                  <a:pt x="204" y="236"/>
                </a:lnTo>
                <a:lnTo>
                  <a:pt x="197" y="250"/>
                </a:lnTo>
                <a:lnTo>
                  <a:pt x="204" y="264"/>
                </a:lnTo>
                <a:lnTo>
                  <a:pt x="204" y="272"/>
                </a:lnTo>
                <a:lnTo>
                  <a:pt x="211" y="286"/>
                </a:lnTo>
                <a:lnTo>
                  <a:pt x="214" y="289"/>
                </a:lnTo>
                <a:lnTo>
                  <a:pt x="228" y="281"/>
                </a:lnTo>
                <a:lnTo>
                  <a:pt x="230" y="284"/>
                </a:lnTo>
                <a:lnTo>
                  <a:pt x="230" y="293"/>
                </a:lnTo>
                <a:lnTo>
                  <a:pt x="226" y="303"/>
                </a:lnTo>
                <a:lnTo>
                  <a:pt x="226" y="310"/>
                </a:lnTo>
                <a:lnTo>
                  <a:pt x="226" y="325"/>
                </a:lnTo>
                <a:lnTo>
                  <a:pt x="218" y="325"/>
                </a:lnTo>
                <a:lnTo>
                  <a:pt x="211" y="329"/>
                </a:lnTo>
                <a:lnTo>
                  <a:pt x="214" y="334"/>
                </a:lnTo>
                <a:lnTo>
                  <a:pt x="211" y="351"/>
                </a:lnTo>
                <a:lnTo>
                  <a:pt x="204" y="356"/>
                </a:lnTo>
                <a:lnTo>
                  <a:pt x="199" y="361"/>
                </a:lnTo>
                <a:lnTo>
                  <a:pt x="197" y="363"/>
                </a:lnTo>
                <a:lnTo>
                  <a:pt x="194" y="368"/>
                </a:lnTo>
                <a:lnTo>
                  <a:pt x="194" y="370"/>
                </a:lnTo>
                <a:lnTo>
                  <a:pt x="190" y="385"/>
                </a:lnTo>
                <a:lnTo>
                  <a:pt x="190" y="387"/>
                </a:lnTo>
                <a:lnTo>
                  <a:pt x="187" y="385"/>
                </a:lnTo>
                <a:lnTo>
                  <a:pt x="185" y="380"/>
                </a:lnTo>
                <a:lnTo>
                  <a:pt x="182" y="385"/>
                </a:lnTo>
                <a:lnTo>
                  <a:pt x="180" y="377"/>
                </a:lnTo>
                <a:lnTo>
                  <a:pt x="178" y="375"/>
                </a:lnTo>
                <a:lnTo>
                  <a:pt x="175" y="377"/>
                </a:lnTo>
                <a:lnTo>
                  <a:pt x="173" y="377"/>
                </a:lnTo>
                <a:lnTo>
                  <a:pt x="175" y="385"/>
                </a:lnTo>
                <a:lnTo>
                  <a:pt x="166" y="389"/>
                </a:lnTo>
                <a:lnTo>
                  <a:pt x="163" y="394"/>
                </a:lnTo>
                <a:lnTo>
                  <a:pt x="158" y="397"/>
                </a:lnTo>
                <a:lnTo>
                  <a:pt x="156" y="394"/>
                </a:lnTo>
                <a:lnTo>
                  <a:pt x="154" y="397"/>
                </a:lnTo>
                <a:lnTo>
                  <a:pt x="137" y="406"/>
                </a:lnTo>
                <a:lnTo>
                  <a:pt x="137" y="411"/>
                </a:lnTo>
                <a:lnTo>
                  <a:pt x="139" y="416"/>
                </a:lnTo>
                <a:lnTo>
                  <a:pt x="139" y="418"/>
                </a:lnTo>
                <a:lnTo>
                  <a:pt x="137" y="416"/>
                </a:lnTo>
                <a:lnTo>
                  <a:pt x="134" y="418"/>
                </a:lnTo>
                <a:lnTo>
                  <a:pt x="139" y="423"/>
                </a:lnTo>
                <a:lnTo>
                  <a:pt x="137" y="425"/>
                </a:lnTo>
                <a:lnTo>
                  <a:pt x="134" y="423"/>
                </a:lnTo>
                <a:lnTo>
                  <a:pt x="132" y="421"/>
                </a:lnTo>
                <a:lnTo>
                  <a:pt x="132" y="418"/>
                </a:lnTo>
                <a:lnTo>
                  <a:pt x="130" y="421"/>
                </a:lnTo>
                <a:lnTo>
                  <a:pt x="125" y="421"/>
                </a:lnTo>
                <a:lnTo>
                  <a:pt x="125" y="421"/>
                </a:lnTo>
                <a:lnTo>
                  <a:pt x="127" y="413"/>
                </a:lnTo>
                <a:lnTo>
                  <a:pt x="127" y="409"/>
                </a:lnTo>
                <a:lnTo>
                  <a:pt x="125" y="409"/>
                </a:lnTo>
                <a:lnTo>
                  <a:pt x="125" y="406"/>
                </a:lnTo>
                <a:lnTo>
                  <a:pt x="125" y="404"/>
                </a:lnTo>
                <a:lnTo>
                  <a:pt x="122" y="401"/>
                </a:lnTo>
                <a:lnTo>
                  <a:pt x="127" y="394"/>
                </a:lnTo>
                <a:lnTo>
                  <a:pt x="125" y="387"/>
                </a:lnTo>
                <a:lnTo>
                  <a:pt x="115" y="387"/>
                </a:lnTo>
                <a:lnTo>
                  <a:pt x="115" y="380"/>
                </a:lnTo>
                <a:lnTo>
                  <a:pt x="115" y="380"/>
                </a:lnTo>
                <a:lnTo>
                  <a:pt x="115" y="375"/>
                </a:lnTo>
                <a:lnTo>
                  <a:pt x="120" y="373"/>
                </a:lnTo>
                <a:lnTo>
                  <a:pt x="118" y="368"/>
                </a:lnTo>
                <a:lnTo>
                  <a:pt x="118" y="365"/>
                </a:lnTo>
                <a:lnTo>
                  <a:pt x="115" y="365"/>
                </a:lnTo>
                <a:lnTo>
                  <a:pt x="115" y="365"/>
                </a:lnTo>
                <a:lnTo>
                  <a:pt x="113" y="363"/>
                </a:lnTo>
                <a:lnTo>
                  <a:pt x="113" y="358"/>
                </a:lnTo>
                <a:lnTo>
                  <a:pt x="113" y="353"/>
                </a:lnTo>
                <a:lnTo>
                  <a:pt x="108" y="356"/>
                </a:lnTo>
                <a:lnTo>
                  <a:pt x="108" y="356"/>
                </a:lnTo>
                <a:lnTo>
                  <a:pt x="103" y="356"/>
                </a:lnTo>
                <a:lnTo>
                  <a:pt x="103" y="346"/>
                </a:lnTo>
                <a:lnTo>
                  <a:pt x="115" y="320"/>
                </a:lnTo>
                <a:lnTo>
                  <a:pt x="110" y="298"/>
                </a:lnTo>
                <a:lnTo>
                  <a:pt x="113" y="289"/>
                </a:lnTo>
                <a:lnTo>
                  <a:pt x="106" y="284"/>
                </a:lnTo>
                <a:lnTo>
                  <a:pt x="98" y="274"/>
                </a:lnTo>
                <a:lnTo>
                  <a:pt x="101" y="257"/>
                </a:lnTo>
                <a:lnTo>
                  <a:pt x="108" y="252"/>
                </a:lnTo>
                <a:lnTo>
                  <a:pt x="115" y="233"/>
                </a:lnTo>
                <a:lnTo>
                  <a:pt x="120" y="214"/>
                </a:lnTo>
                <a:lnTo>
                  <a:pt x="122" y="202"/>
                </a:lnTo>
                <a:lnTo>
                  <a:pt x="113" y="195"/>
                </a:lnTo>
                <a:lnTo>
                  <a:pt x="94" y="219"/>
                </a:lnTo>
                <a:lnTo>
                  <a:pt x="89" y="224"/>
                </a:lnTo>
                <a:lnTo>
                  <a:pt x="82" y="224"/>
                </a:lnTo>
                <a:lnTo>
                  <a:pt x="77" y="231"/>
                </a:lnTo>
                <a:lnTo>
                  <a:pt x="74" y="231"/>
                </a:lnTo>
                <a:lnTo>
                  <a:pt x="60" y="221"/>
                </a:lnTo>
                <a:lnTo>
                  <a:pt x="55" y="226"/>
                </a:lnTo>
                <a:lnTo>
                  <a:pt x="53" y="224"/>
                </a:lnTo>
                <a:lnTo>
                  <a:pt x="45" y="228"/>
                </a:lnTo>
                <a:lnTo>
                  <a:pt x="36" y="214"/>
                </a:lnTo>
                <a:lnTo>
                  <a:pt x="31" y="214"/>
                </a:lnTo>
                <a:lnTo>
                  <a:pt x="26" y="204"/>
                </a:lnTo>
                <a:lnTo>
                  <a:pt x="19" y="202"/>
                </a:lnTo>
                <a:lnTo>
                  <a:pt x="9" y="176"/>
                </a:lnTo>
                <a:lnTo>
                  <a:pt x="0" y="161"/>
                </a:lnTo>
                <a:lnTo>
                  <a:pt x="0" y="159"/>
                </a:lnTo>
                <a:lnTo>
                  <a:pt x="5" y="156"/>
                </a:lnTo>
                <a:lnTo>
                  <a:pt x="5" y="152"/>
                </a:lnTo>
                <a:lnTo>
                  <a:pt x="7" y="152"/>
                </a:lnTo>
                <a:lnTo>
                  <a:pt x="7" y="154"/>
                </a:lnTo>
                <a:lnTo>
                  <a:pt x="12" y="152"/>
                </a:lnTo>
                <a:lnTo>
                  <a:pt x="9" y="147"/>
                </a:lnTo>
                <a:lnTo>
                  <a:pt x="7" y="137"/>
                </a:lnTo>
                <a:lnTo>
                  <a:pt x="12" y="132"/>
                </a:lnTo>
                <a:lnTo>
                  <a:pt x="9" y="130"/>
                </a:lnTo>
                <a:lnTo>
                  <a:pt x="12" y="125"/>
                </a:lnTo>
                <a:lnTo>
                  <a:pt x="14" y="123"/>
                </a:lnTo>
                <a:lnTo>
                  <a:pt x="17" y="106"/>
                </a:lnTo>
                <a:lnTo>
                  <a:pt x="29" y="39"/>
                </a:lnTo>
                <a:lnTo>
                  <a:pt x="98" y="55"/>
                </a:lnTo>
                <a:lnTo>
                  <a:pt x="101" y="39"/>
                </a:lnTo>
                <a:lnTo>
                  <a:pt x="108" y="17"/>
                </a:lnTo>
                <a:lnTo>
                  <a:pt x="118" y="5"/>
                </a:lnTo>
                <a:lnTo>
                  <a:pt x="125" y="0"/>
                </a:lnTo>
                <a:lnTo>
                  <a:pt x="182" y="12"/>
                </a:lnTo>
                <a:lnTo>
                  <a:pt x="187" y="27"/>
                </a:lnTo>
                <a:lnTo>
                  <a:pt x="187" y="27"/>
                </a:lnTo>
                <a:lnTo>
                  <a:pt x="187" y="27"/>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6" name="Freeform 18"/>
          <p:cNvSpPr>
            <a:spLocks/>
          </p:cNvSpPr>
          <p:nvPr/>
        </p:nvSpPr>
        <p:spPr bwMode="auto">
          <a:xfrm>
            <a:off x="5022850" y="4678363"/>
            <a:ext cx="52388" cy="106363"/>
          </a:xfrm>
          <a:custGeom>
            <a:avLst/>
            <a:gdLst/>
            <a:ahLst/>
            <a:cxnLst>
              <a:cxn ang="0">
                <a:pos x="26" y="67"/>
              </a:cxn>
              <a:cxn ang="0">
                <a:pos x="26" y="63"/>
              </a:cxn>
              <a:cxn ang="0">
                <a:pos x="16" y="55"/>
              </a:cxn>
              <a:cxn ang="0">
                <a:pos x="4" y="55"/>
              </a:cxn>
              <a:cxn ang="0">
                <a:pos x="0" y="51"/>
              </a:cxn>
              <a:cxn ang="0">
                <a:pos x="2" y="39"/>
              </a:cxn>
              <a:cxn ang="0">
                <a:pos x="7" y="24"/>
              </a:cxn>
              <a:cxn ang="0">
                <a:pos x="7" y="12"/>
              </a:cxn>
              <a:cxn ang="0">
                <a:pos x="9" y="3"/>
              </a:cxn>
              <a:cxn ang="0">
                <a:pos x="14" y="0"/>
              </a:cxn>
              <a:cxn ang="0">
                <a:pos x="19" y="3"/>
              </a:cxn>
              <a:cxn ang="0">
                <a:pos x="26" y="29"/>
              </a:cxn>
              <a:cxn ang="0">
                <a:pos x="28" y="41"/>
              </a:cxn>
              <a:cxn ang="0">
                <a:pos x="26" y="48"/>
              </a:cxn>
              <a:cxn ang="0">
                <a:pos x="33" y="55"/>
              </a:cxn>
              <a:cxn ang="0">
                <a:pos x="33" y="58"/>
              </a:cxn>
              <a:cxn ang="0">
                <a:pos x="26" y="67"/>
              </a:cxn>
              <a:cxn ang="0">
                <a:pos x="26" y="67"/>
              </a:cxn>
              <a:cxn ang="0">
                <a:pos x="26" y="67"/>
              </a:cxn>
            </a:cxnLst>
            <a:rect l="0" t="0" r="r" b="b"/>
            <a:pathLst>
              <a:path w="33" h="67">
                <a:moveTo>
                  <a:pt x="26" y="67"/>
                </a:moveTo>
                <a:lnTo>
                  <a:pt x="26" y="63"/>
                </a:lnTo>
                <a:lnTo>
                  <a:pt x="16" y="55"/>
                </a:lnTo>
                <a:lnTo>
                  <a:pt x="4" y="55"/>
                </a:lnTo>
                <a:lnTo>
                  <a:pt x="0" y="51"/>
                </a:lnTo>
                <a:lnTo>
                  <a:pt x="2" y="39"/>
                </a:lnTo>
                <a:lnTo>
                  <a:pt x="7" y="24"/>
                </a:lnTo>
                <a:lnTo>
                  <a:pt x="7" y="12"/>
                </a:lnTo>
                <a:lnTo>
                  <a:pt x="9" y="3"/>
                </a:lnTo>
                <a:lnTo>
                  <a:pt x="14" y="0"/>
                </a:lnTo>
                <a:lnTo>
                  <a:pt x="19" y="3"/>
                </a:lnTo>
                <a:lnTo>
                  <a:pt x="26" y="29"/>
                </a:lnTo>
                <a:lnTo>
                  <a:pt x="28" y="41"/>
                </a:lnTo>
                <a:lnTo>
                  <a:pt x="26" y="48"/>
                </a:lnTo>
                <a:lnTo>
                  <a:pt x="33" y="55"/>
                </a:lnTo>
                <a:lnTo>
                  <a:pt x="33" y="58"/>
                </a:lnTo>
                <a:lnTo>
                  <a:pt x="26" y="67"/>
                </a:lnTo>
                <a:lnTo>
                  <a:pt x="26" y="67"/>
                </a:lnTo>
                <a:lnTo>
                  <a:pt x="26" y="67"/>
                </a:lnTo>
                <a:close/>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7" name="Freeform 19"/>
          <p:cNvSpPr>
            <a:spLocks/>
          </p:cNvSpPr>
          <p:nvPr/>
        </p:nvSpPr>
        <p:spPr bwMode="auto">
          <a:xfrm>
            <a:off x="3508375" y="246063"/>
            <a:ext cx="2306638" cy="2719388"/>
          </a:xfrm>
          <a:custGeom>
            <a:avLst/>
            <a:gdLst/>
            <a:ahLst/>
            <a:cxnLst>
              <a:cxn ang="0">
                <a:pos x="1422" y="1449"/>
              </a:cxn>
              <a:cxn ang="0">
                <a:pos x="1420" y="1437"/>
              </a:cxn>
              <a:cxn ang="0">
                <a:pos x="1425" y="1427"/>
              </a:cxn>
              <a:cxn ang="0">
                <a:pos x="1441" y="1418"/>
              </a:cxn>
              <a:cxn ang="0">
                <a:pos x="1453" y="1401"/>
              </a:cxn>
              <a:cxn ang="0">
                <a:pos x="1434" y="1377"/>
              </a:cxn>
              <a:cxn ang="0">
                <a:pos x="1434" y="1237"/>
              </a:cxn>
              <a:cxn ang="0">
                <a:pos x="1432" y="988"/>
              </a:cxn>
              <a:cxn ang="0">
                <a:pos x="1429" y="781"/>
              </a:cxn>
              <a:cxn ang="0">
                <a:pos x="1427" y="454"/>
              </a:cxn>
              <a:cxn ang="0">
                <a:pos x="1422" y="353"/>
              </a:cxn>
              <a:cxn ang="0">
                <a:pos x="1367" y="322"/>
              </a:cxn>
              <a:cxn ang="0">
                <a:pos x="1362" y="300"/>
              </a:cxn>
              <a:cxn ang="0">
                <a:pos x="1326" y="252"/>
              </a:cxn>
              <a:cxn ang="0">
                <a:pos x="1300" y="226"/>
              </a:cxn>
              <a:cxn ang="0">
                <a:pos x="1247" y="183"/>
              </a:cxn>
              <a:cxn ang="0">
                <a:pos x="1206" y="149"/>
              </a:cxn>
              <a:cxn ang="0">
                <a:pos x="1194" y="125"/>
              </a:cxn>
              <a:cxn ang="0">
                <a:pos x="1165" y="111"/>
              </a:cxn>
              <a:cxn ang="0">
                <a:pos x="1146" y="96"/>
              </a:cxn>
              <a:cxn ang="0">
                <a:pos x="1119" y="96"/>
              </a:cxn>
              <a:cxn ang="0">
                <a:pos x="1069" y="94"/>
              </a:cxn>
              <a:cxn ang="0">
                <a:pos x="1050" y="137"/>
              </a:cxn>
              <a:cxn ang="0">
                <a:pos x="1052" y="154"/>
              </a:cxn>
              <a:cxn ang="0">
                <a:pos x="1028" y="156"/>
              </a:cxn>
              <a:cxn ang="0">
                <a:pos x="1002" y="159"/>
              </a:cxn>
              <a:cxn ang="0">
                <a:pos x="990" y="147"/>
              </a:cxn>
              <a:cxn ang="0">
                <a:pos x="942" y="161"/>
              </a:cxn>
              <a:cxn ang="0">
                <a:pos x="913" y="183"/>
              </a:cxn>
              <a:cxn ang="0">
                <a:pos x="903" y="195"/>
              </a:cxn>
              <a:cxn ang="0">
                <a:pos x="869" y="202"/>
              </a:cxn>
              <a:cxn ang="0">
                <a:pos x="841" y="202"/>
              </a:cxn>
              <a:cxn ang="0">
                <a:pos x="807" y="214"/>
              </a:cxn>
              <a:cxn ang="0">
                <a:pos x="745" y="245"/>
              </a:cxn>
              <a:cxn ang="0">
                <a:pos x="728" y="252"/>
              </a:cxn>
              <a:cxn ang="0">
                <a:pos x="716" y="255"/>
              </a:cxn>
              <a:cxn ang="0">
                <a:pos x="699" y="235"/>
              </a:cxn>
              <a:cxn ang="0">
                <a:pos x="687" y="233"/>
              </a:cxn>
              <a:cxn ang="0">
                <a:pos x="668" y="221"/>
              </a:cxn>
              <a:cxn ang="0">
                <a:pos x="622" y="183"/>
              </a:cxn>
              <a:cxn ang="0">
                <a:pos x="620" y="75"/>
              </a:cxn>
              <a:cxn ang="0">
                <a:pos x="627" y="58"/>
              </a:cxn>
              <a:cxn ang="0">
                <a:pos x="634" y="53"/>
              </a:cxn>
              <a:cxn ang="0">
                <a:pos x="632" y="43"/>
              </a:cxn>
              <a:cxn ang="0">
                <a:pos x="624" y="34"/>
              </a:cxn>
              <a:cxn ang="0">
                <a:pos x="620" y="26"/>
              </a:cxn>
              <a:cxn ang="0">
                <a:pos x="603" y="34"/>
              </a:cxn>
              <a:cxn ang="0">
                <a:pos x="586" y="22"/>
              </a:cxn>
              <a:cxn ang="0">
                <a:pos x="562" y="12"/>
              </a:cxn>
              <a:cxn ang="0">
                <a:pos x="533" y="5"/>
              </a:cxn>
              <a:cxn ang="0">
                <a:pos x="511" y="0"/>
              </a:cxn>
              <a:cxn ang="0">
                <a:pos x="411" y="805"/>
              </a:cxn>
              <a:cxn ang="0">
                <a:pos x="769" y="858"/>
              </a:cxn>
              <a:cxn ang="0">
                <a:pos x="1014" y="978"/>
              </a:cxn>
              <a:cxn ang="0">
                <a:pos x="1018" y="1370"/>
              </a:cxn>
              <a:cxn ang="0">
                <a:pos x="1021" y="1711"/>
              </a:cxn>
              <a:cxn ang="0">
                <a:pos x="1179" y="1672"/>
              </a:cxn>
              <a:cxn ang="0">
                <a:pos x="1348" y="1632"/>
              </a:cxn>
              <a:cxn ang="0">
                <a:pos x="1357" y="1617"/>
              </a:cxn>
              <a:cxn ang="0">
                <a:pos x="1410" y="1603"/>
              </a:cxn>
              <a:cxn ang="0">
                <a:pos x="1417" y="1547"/>
              </a:cxn>
              <a:cxn ang="0">
                <a:pos x="1434" y="1490"/>
              </a:cxn>
              <a:cxn ang="0">
                <a:pos x="1444" y="1480"/>
              </a:cxn>
            </a:cxnLst>
            <a:rect l="0" t="0" r="r" b="b"/>
            <a:pathLst>
              <a:path w="1453" h="1713">
                <a:moveTo>
                  <a:pt x="1441" y="1471"/>
                </a:moveTo>
                <a:lnTo>
                  <a:pt x="1429" y="1461"/>
                </a:lnTo>
                <a:lnTo>
                  <a:pt x="1425" y="1454"/>
                </a:lnTo>
                <a:lnTo>
                  <a:pt x="1425" y="1449"/>
                </a:lnTo>
                <a:lnTo>
                  <a:pt x="1422" y="1449"/>
                </a:lnTo>
                <a:lnTo>
                  <a:pt x="1420" y="1444"/>
                </a:lnTo>
                <a:lnTo>
                  <a:pt x="1420" y="1444"/>
                </a:lnTo>
                <a:lnTo>
                  <a:pt x="1420" y="1444"/>
                </a:lnTo>
                <a:lnTo>
                  <a:pt x="1420" y="1439"/>
                </a:lnTo>
                <a:lnTo>
                  <a:pt x="1420" y="1437"/>
                </a:lnTo>
                <a:lnTo>
                  <a:pt x="1420" y="1435"/>
                </a:lnTo>
                <a:lnTo>
                  <a:pt x="1420" y="1432"/>
                </a:lnTo>
                <a:lnTo>
                  <a:pt x="1422" y="1430"/>
                </a:lnTo>
                <a:lnTo>
                  <a:pt x="1422" y="1430"/>
                </a:lnTo>
                <a:lnTo>
                  <a:pt x="1425" y="1427"/>
                </a:lnTo>
                <a:lnTo>
                  <a:pt x="1432" y="1420"/>
                </a:lnTo>
                <a:lnTo>
                  <a:pt x="1432" y="1420"/>
                </a:lnTo>
                <a:lnTo>
                  <a:pt x="1434" y="1418"/>
                </a:lnTo>
                <a:lnTo>
                  <a:pt x="1441" y="1418"/>
                </a:lnTo>
                <a:lnTo>
                  <a:pt x="1441" y="1418"/>
                </a:lnTo>
                <a:lnTo>
                  <a:pt x="1441" y="1415"/>
                </a:lnTo>
                <a:lnTo>
                  <a:pt x="1444" y="1410"/>
                </a:lnTo>
                <a:lnTo>
                  <a:pt x="1444" y="1408"/>
                </a:lnTo>
                <a:lnTo>
                  <a:pt x="1444" y="1408"/>
                </a:lnTo>
                <a:lnTo>
                  <a:pt x="1453" y="1401"/>
                </a:lnTo>
                <a:lnTo>
                  <a:pt x="1453" y="1401"/>
                </a:lnTo>
                <a:lnTo>
                  <a:pt x="1437" y="1386"/>
                </a:lnTo>
                <a:lnTo>
                  <a:pt x="1437" y="1384"/>
                </a:lnTo>
                <a:lnTo>
                  <a:pt x="1437" y="1384"/>
                </a:lnTo>
                <a:lnTo>
                  <a:pt x="1434" y="1377"/>
                </a:lnTo>
                <a:lnTo>
                  <a:pt x="1434" y="1365"/>
                </a:lnTo>
                <a:lnTo>
                  <a:pt x="1434" y="1365"/>
                </a:lnTo>
                <a:lnTo>
                  <a:pt x="1434" y="1358"/>
                </a:lnTo>
                <a:lnTo>
                  <a:pt x="1434" y="1324"/>
                </a:lnTo>
                <a:lnTo>
                  <a:pt x="1434" y="1237"/>
                </a:lnTo>
                <a:lnTo>
                  <a:pt x="1434" y="1156"/>
                </a:lnTo>
                <a:lnTo>
                  <a:pt x="1432" y="1072"/>
                </a:lnTo>
                <a:lnTo>
                  <a:pt x="1432" y="1062"/>
                </a:lnTo>
                <a:lnTo>
                  <a:pt x="1432" y="1050"/>
                </a:lnTo>
                <a:lnTo>
                  <a:pt x="1432" y="988"/>
                </a:lnTo>
                <a:lnTo>
                  <a:pt x="1432" y="901"/>
                </a:lnTo>
                <a:lnTo>
                  <a:pt x="1429" y="863"/>
                </a:lnTo>
                <a:lnTo>
                  <a:pt x="1429" y="855"/>
                </a:lnTo>
                <a:lnTo>
                  <a:pt x="1429" y="855"/>
                </a:lnTo>
                <a:lnTo>
                  <a:pt x="1429" y="781"/>
                </a:lnTo>
                <a:lnTo>
                  <a:pt x="1429" y="781"/>
                </a:lnTo>
                <a:lnTo>
                  <a:pt x="1429" y="721"/>
                </a:lnTo>
                <a:lnTo>
                  <a:pt x="1429" y="699"/>
                </a:lnTo>
                <a:lnTo>
                  <a:pt x="1429" y="533"/>
                </a:lnTo>
                <a:lnTo>
                  <a:pt x="1427" y="454"/>
                </a:lnTo>
                <a:lnTo>
                  <a:pt x="1427" y="435"/>
                </a:lnTo>
                <a:lnTo>
                  <a:pt x="1427" y="372"/>
                </a:lnTo>
                <a:lnTo>
                  <a:pt x="1427" y="368"/>
                </a:lnTo>
                <a:lnTo>
                  <a:pt x="1427" y="358"/>
                </a:lnTo>
                <a:lnTo>
                  <a:pt x="1422" y="353"/>
                </a:lnTo>
                <a:lnTo>
                  <a:pt x="1415" y="348"/>
                </a:lnTo>
                <a:lnTo>
                  <a:pt x="1410" y="344"/>
                </a:lnTo>
                <a:lnTo>
                  <a:pt x="1408" y="341"/>
                </a:lnTo>
                <a:lnTo>
                  <a:pt x="1398" y="339"/>
                </a:lnTo>
                <a:lnTo>
                  <a:pt x="1367" y="322"/>
                </a:lnTo>
                <a:lnTo>
                  <a:pt x="1367" y="320"/>
                </a:lnTo>
                <a:lnTo>
                  <a:pt x="1367" y="320"/>
                </a:lnTo>
                <a:lnTo>
                  <a:pt x="1367" y="320"/>
                </a:lnTo>
                <a:lnTo>
                  <a:pt x="1364" y="317"/>
                </a:lnTo>
                <a:lnTo>
                  <a:pt x="1362" y="300"/>
                </a:lnTo>
                <a:lnTo>
                  <a:pt x="1357" y="296"/>
                </a:lnTo>
                <a:lnTo>
                  <a:pt x="1350" y="284"/>
                </a:lnTo>
                <a:lnTo>
                  <a:pt x="1340" y="276"/>
                </a:lnTo>
                <a:lnTo>
                  <a:pt x="1340" y="276"/>
                </a:lnTo>
                <a:lnTo>
                  <a:pt x="1326" y="252"/>
                </a:lnTo>
                <a:lnTo>
                  <a:pt x="1324" y="238"/>
                </a:lnTo>
                <a:lnTo>
                  <a:pt x="1321" y="238"/>
                </a:lnTo>
                <a:lnTo>
                  <a:pt x="1312" y="231"/>
                </a:lnTo>
                <a:lnTo>
                  <a:pt x="1300" y="226"/>
                </a:lnTo>
                <a:lnTo>
                  <a:pt x="1300" y="226"/>
                </a:lnTo>
                <a:lnTo>
                  <a:pt x="1300" y="226"/>
                </a:lnTo>
                <a:lnTo>
                  <a:pt x="1280" y="202"/>
                </a:lnTo>
                <a:lnTo>
                  <a:pt x="1278" y="199"/>
                </a:lnTo>
                <a:lnTo>
                  <a:pt x="1254" y="185"/>
                </a:lnTo>
                <a:lnTo>
                  <a:pt x="1247" y="183"/>
                </a:lnTo>
                <a:lnTo>
                  <a:pt x="1242" y="171"/>
                </a:lnTo>
                <a:lnTo>
                  <a:pt x="1237" y="168"/>
                </a:lnTo>
                <a:lnTo>
                  <a:pt x="1218" y="156"/>
                </a:lnTo>
                <a:lnTo>
                  <a:pt x="1216" y="154"/>
                </a:lnTo>
                <a:lnTo>
                  <a:pt x="1206" y="149"/>
                </a:lnTo>
                <a:lnTo>
                  <a:pt x="1196" y="137"/>
                </a:lnTo>
                <a:lnTo>
                  <a:pt x="1196" y="132"/>
                </a:lnTo>
                <a:lnTo>
                  <a:pt x="1196" y="132"/>
                </a:lnTo>
                <a:lnTo>
                  <a:pt x="1196" y="130"/>
                </a:lnTo>
                <a:lnTo>
                  <a:pt x="1194" y="125"/>
                </a:lnTo>
                <a:lnTo>
                  <a:pt x="1194" y="123"/>
                </a:lnTo>
                <a:lnTo>
                  <a:pt x="1184" y="118"/>
                </a:lnTo>
                <a:lnTo>
                  <a:pt x="1179" y="118"/>
                </a:lnTo>
                <a:lnTo>
                  <a:pt x="1177" y="118"/>
                </a:lnTo>
                <a:lnTo>
                  <a:pt x="1165" y="111"/>
                </a:lnTo>
                <a:lnTo>
                  <a:pt x="1155" y="108"/>
                </a:lnTo>
                <a:lnTo>
                  <a:pt x="1151" y="103"/>
                </a:lnTo>
                <a:lnTo>
                  <a:pt x="1151" y="103"/>
                </a:lnTo>
                <a:lnTo>
                  <a:pt x="1146" y="96"/>
                </a:lnTo>
                <a:lnTo>
                  <a:pt x="1146" y="96"/>
                </a:lnTo>
                <a:lnTo>
                  <a:pt x="1141" y="96"/>
                </a:lnTo>
                <a:lnTo>
                  <a:pt x="1136" y="99"/>
                </a:lnTo>
                <a:lnTo>
                  <a:pt x="1124" y="99"/>
                </a:lnTo>
                <a:lnTo>
                  <a:pt x="1119" y="96"/>
                </a:lnTo>
                <a:lnTo>
                  <a:pt x="1119" y="96"/>
                </a:lnTo>
                <a:lnTo>
                  <a:pt x="1107" y="91"/>
                </a:lnTo>
                <a:lnTo>
                  <a:pt x="1100" y="94"/>
                </a:lnTo>
                <a:lnTo>
                  <a:pt x="1098" y="94"/>
                </a:lnTo>
                <a:lnTo>
                  <a:pt x="1086" y="91"/>
                </a:lnTo>
                <a:lnTo>
                  <a:pt x="1069" y="94"/>
                </a:lnTo>
                <a:lnTo>
                  <a:pt x="1067" y="94"/>
                </a:lnTo>
                <a:lnTo>
                  <a:pt x="1059" y="99"/>
                </a:lnTo>
                <a:lnTo>
                  <a:pt x="1050" y="108"/>
                </a:lnTo>
                <a:lnTo>
                  <a:pt x="1047" y="125"/>
                </a:lnTo>
                <a:lnTo>
                  <a:pt x="1050" y="137"/>
                </a:lnTo>
                <a:lnTo>
                  <a:pt x="1047" y="142"/>
                </a:lnTo>
                <a:lnTo>
                  <a:pt x="1047" y="144"/>
                </a:lnTo>
                <a:lnTo>
                  <a:pt x="1052" y="149"/>
                </a:lnTo>
                <a:lnTo>
                  <a:pt x="1052" y="154"/>
                </a:lnTo>
                <a:lnTo>
                  <a:pt x="1052" y="154"/>
                </a:lnTo>
                <a:lnTo>
                  <a:pt x="1052" y="156"/>
                </a:lnTo>
                <a:lnTo>
                  <a:pt x="1052" y="156"/>
                </a:lnTo>
                <a:lnTo>
                  <a:pt x="1047" y="159"/>
                </a:lnTo>
                <a:lnTo>
                  <a:pt x="1045" y="156"/>
                </a:lnTo>
                <a:lnTo>
                  <a:pt x="1028" y="156"/>
                </a:lnTo>
                <a:lnTo>
                  <a:pt x="1018" y="161"/>
                </a:lnTo>
                <a:lnTo>
                  <a:pt x="1014" y="161"/>
                </a:lnTo>
                <a:lnTo>
                  <a:pt x="1011" y="161"/>
                </a:lnTo>
                <a:lnTo>
                  <a:pt x="1004" y="161"/>
                </a:lnTo>
                <a:lnTo>
                  <a:pt x="1002" y="159"/>
                </a:lnTo>
                <a:lnTo>
                  <a:pt x="999" y="156"/>
                </a:lnTo>
                <a:lnTo>
                  <a:pt x="997" y="156"/>
                </a:lnTo>
                <a:lnTo>
                  <a:pt x="992" y="149"/>
                </a:lnTo>
                <a:lnTo>
                  <a:pt x="990" y="147"/>
                </a:lnTo>
                <a:lnTo>
                  <a:pt x="990" y="147"/>
                </a:lnTo>
                <a:lnTo>
                  <a:pt x="980" y="151"/>
                </a:lnTo>
                <a:lnTo>
                  <a:pt x="963" y="149"/>
                </a:lnTo>
                <a:lnTo>
                  <a:pt x="954" y="154"/>
                </a:lnTo>
                <a:lnTo>
                  <a:pt x="949" y="159"/>
                </a:lnTo>
                <a:lnTo>
                  <a:pt x="942" y="161"/>
                </a:lnTo>
                <a:lnTo>
                  <a:pt x="939" y="161"/>
                </a:lnTo>
                <a:lnTo>
                  <a:pt x="922" y="156"/>
                </a:lnTo>
                <a:lnTo>
                  <a:pt x="922" y="159"/>
                </a:lnTo>
                <a:lnTo>
                  <a:pt x="913" y="173"/>
                </a:lnTo>
                <a:lnTo>
                  <a:pt x="913" y="183"/>
                </a:lnTo>
                <a:lnTo>
                  <a:pt x="913" y="183"/>
                </a:lnTo>
                <a:lnTo>
                  <a:pt x="908" y="187"/>
                </a:lnTo>
                <a:lnTo>
                  <a:pt x="903" y="195"/>
                </a:lnTo>
                <a:lnTo>
                  <a:pt x="903" y="195"/>
                </a:lnTo>
                <a:lnTo>
                  <a:pt x="903" y="195"/>
                </a:lnTo>
                <a:lnTo>
                  <a:pt x="896" y="197"/>
                </a:lnTo>
                <a:lnTo>
                  <a:pt x="886" y="199"/>
                </a:lnTo>
                <a:lnTo>
                  <a:pt x="872" y="202"/>
                </a:lnTo>
                <a:lnTo>
                  <a:pt x="869" y="204"/>
                </a:lnTo>
                <a:lnTo>
                  <a:pt x="869" y="202"/>
                </a:lnTo>
                <a:lnTo>
                  <a:pt x="869" y="202"/>
                </a:lnTo>
                <a:lnTo>
                  <a:pt x="853" y="197"/>
                </a:lnTo>
                <a:lnTo>
                  <a:pt x="848" y="199"/>
                </a:lnTo>
                <a:lnTo>
                  <a:pt x="843" y="202"/>
                </a:lnTo>
                <a:lnTo>
                  <a:pt x="841" y="202"/>
                </a:lnTo>
                <a:lnTo>
                  <a:pt x="841" y="202"/>
                </a:lnTo>
                <a:lnTo>
                  <a:pt x="836" y="199"/>
                </a:lnTo>
                <a:lnTo>
                  <a:pt x="833" y="199"/>
                </a:lnTo>
                <a:lnTo>
                  <a:pt x="824" y="204"/>
                </a:lnTo>
                <a:lnTo>
                  <a:pt x="807" y="214"/>
                </a:lnTo>
                <a:lnTo>
                  <a:pt x="802" y="216"/>
                </a:lnTo>
                <a:lnTo>
                  <a:pt x="802" y="216"/>
                </a:lnTo>
                <a:lnTo>
                  <a:pt x="773" y="221"/>
                </a:lnTo>
                <a:lnTo>
                  <a:pt x="766" y="228"/>
                </a:lnTo>
                <a:lnTo>
                  <a:pt x="745" y="245"/>
                </a:lnTo>
                <a:lnTo>
                  <a:pt x="742" y="245"/>
                </a:lnTo>
                <a:lnTo>
                  <a:pt x="742" y="245"/>
                </a:lnTo>
                <a:lnTo>
                  <a:pt x="730" y="250"/>
                </a:lnTo>
                <a:lnTo>
                  <a:pt x="730" y="252"/>
                </a:lnTo>
                <a:lnTo>
                  <a:pt x="728" y="252"/>
                </a:lnTo>
                <a:lnTo>
                  <a:pt x="728" y="252"/>
                </a:lnTo>
                <a:lnTo>
                  <a:pt x="728" y="252"/>
                </a:lnTo>
                <a:lnTo>
                  <a:pt x="718" y="255"/>
                </a:lnTo>
                <a:lnTo>
                  <a:pt x="718" y="255"/>
                </a:lnTo>
                <a:lnTo>
                  <a:pt x="716" y="255"/>
                </a:lnTo>
                <a:lnTo>
                  <a:pt x="716" y="255"/>
                </a:lnTo>
                <a:lnTo>
                  <a:pt x="706" y="245"/>
                </a:lnTo>
                <a:lnTo>
                  <a:pt x="704" y="240"/>
                </a:lnTo>
                <a:lnTo>
                  <a:pt x="699" y="238"/>
                </a:lnTo>
                <a:lnTo>
                  <a:pt x="699" y="235"/>
                </a:lnTo>
                <a:lnTo>
                  <a:pt x="696" y="235"/>
                </a:lnTo>
                <a:lnTo>
                  <a:pt x="692" y="231"/>
                </a:lnTo>
                <a:lnTo>
                  <a:pt x="692" y="231"/>
                </a:lnTo>
                <a:lnTo>
                  <a:pt x="687" y="233"/>
                </a:lnTo>
                <a:lnTo>
                  <a:pt x="687" y="233"/>
                </a:lnTo>
                <a:lnTo>
                  <a:pt x="684" y="233"/>
                </a:lnTo>
                <a:lnTo>
                  <a:pt x="684" y="231"/>
                </a:lnTo>
                <a:lnTo>
                  <a:pt x="680" y="231"/>
                </a:lnTo>
                <a:lnTo>
                  <a:pt x="680" y="231"/>
                </a:lnTo>
                <a:lnTo>
                  <a:pt x="668" y="221"/>
                </a:lnTo>
                <a:lnTo>
                  <a:pt x="634" y="199"/>
                </a:lnTo>
                <a:lnTo>
                  <a:pt x="627" y="195"/>
                </a:lnTo>
                <a:lnTo>
                  <a:pt x="622" y="185"/>
                </a:lnTo>
                <a:lnTo>
                  <a:pt x="622" y="183"/>
                </a:lnTo>
                <a:lnTo>
                  <a:pt x="622" y="183"/>
                </a:lnTo>
                <a:lnTo>
                  <a:pt x="620" y="151"/>
                </a:lnTo>
                <a:lnTo>
                  <a:pt x="620" y="151"/>
                </a:lnTo>
                <a:lnTo>
                  <a:pt x="622" y="139"/>
                </a:lnTo>
                <a:lnTo>
                  <a:pt x="620" y="130"/>
                </a:lnTo>
                <a:lnTo>
                  <a:pt x="620" y="75"/>
                </a:lnTo>
                <a:lnTo>
                  <a:pt x="624" y="70"/>
                </a:lnTo>
                <a:lnTo>
                  <a:pt x="629" y="70"/>
                </a:lnTo>
                <a:lnTo>
                  <a:pt x="624" y="62"/>
                </a:lnTo>
                <a:lnTo>
                  <a:pt x="627" y="58"/>
                </a:lnTo>
                <a:lnTo>
                  <a:pt x="627" y="58"/>
                </a:lnTo>
                <a:lnTo>
                  <a:pt x="629" y="55"/>
                </a:lnTo>
                <a:lnTo>
                  <a:pt x="627" y="53"/>
                </a:lnTo>
                <a:lnTo>
                  <a:pt x="629" y="50"/>
                </a:lnTo>
                <a:lnTo>
                  <a:pt x="629" y="50"/>
                </a:lnTo>
                <a:lnTo>
                  <a:pt x="634" y="53"/>
                </a:lnTo>
                <a:lnTo>
                  <a:pt x="634" y="48"/>
                </a:lnTo>
                <a:lnTo>
                  <a:pt x="632" y="48"/>
                </a:lnTo>
                <a:lnTo>
                  <a:pt x="632" y="48"/>
                </a:lnTo>
                <a:lnTo>
                  <a:pt x="632" y="48"/>
                </a:lnTo>
                <a:lnTo>
                  <a:pt x="632" y="43"/>
                </a:lnTo>
                <a:lnTo>
                  <a:pt x="632" y="41"/>
                </a:lnTo>
                <a:lnTo>
                  <a:pt x="627" y="41"/>
                </a:lnTo>
                <a:lnTo>
                  <a:pt x="627" y="38"/>
                </a:lnTo>
                <a:lnTo>
                  <a:pt x="624" y="31"/>
                </a:lnTo>
                <a:lnTo>
                  <a:pt x="624" y="34"/>
                </a:lnTo>
                <a:lnTo>
                  <a:pt x="622" y="34"/>
                </a:lnTo>
                <a:lnTo>
                  <a:pt x="622" y="29"/>
                </a:lnTo>
                <a:lnTo>
                  <a:pt x="620" y="29"/>
                </a:lnTo>
                <a:lnTo>
                  <a:pt x="617" y="26"/>
                </a:lnTo>
                <a:lnTo>
                  <a:pt x="620" y="26"/>
                </a:lnTo>
                <a:lnTo>
                  <a:pt x="615" y="24"/>
                </a:lnTo>
                <a:lnTo>
                  <a:pt x="615" y="26"/>
                </a:lnTo>
                <a:lnTo>
                  <a:pt x="610" y="29"/>
                </a:lnTo>
                <a:lnTo>
                  <a:pt x="610" y="29"/>
                </a:lnTo>
                <a:lnTo>
                  <a:pt x="603" y="34"/>
                </a:lnTo>
                <a:lnTo>
                  <a:pt x="603" y="34"/>
                </a:lnTo>
                <a:lnTo>
                  <a:pt x="596" y="31"/>
                </a:lnTo>
                <a:lnTo>
                  <a:pt x="596" y="31"/>
                </a:lnTo>
                <a:lnTo>
                  <a:pt x="586" y="29"/>
                </a:lnTo>
                <a:lnTo>
                  <a:pt x="586" y="22"/>
                </a:lnTo>
                <a:lnTo>
                  <a:pt x="584" y="22"/>
                </a:lnTo>
                <a:lnTo>
                  <a:pt x="569" y="14"/>
                </a:lnTo>
                <a:lnTo>
                  <a:pt x="564" y="14"/>
                </a:lnTo>
                <a:lnTo>
                  <a:pt x="564" y="14"/>
                </a:lnTo>
                <a:lnTo>
                  <a:pt x="562" y="12"/>
                </a:lnTo>
                <a:lnTo>
                  <a:pt x="555" y="7"/>
                </a:lnTo>
                <a:lnTo>
                  <a:pt x="550" y="12"/>
                </a:lnTo>
                <a:lnTo>
                  <a:pt x="550" y="10"/>
                </a:lnTo>
                <a:lnTo>
                  <a:pt x="540" y="2"/>
                </a:lnTo>
                <a:lnTo>
                  <a:pt x="533" y="5"/>
                </a:lnTo>
                <a:lnTo>
                  <a:pt x="528" y="5"/>
                </a:lnTo>
                <a:lnTo>
                  <a:pt x="523" y="7"/>
                </a:lnTo>
                <a:lnTo>
                  <a:pt x="519" y="5"/>
                </a:lnTo>
                <a:lnTo>
                  <a:pt x="519" y="5"/>
                </a:lnTo>
                <a:lnTo>
                  <a:pt x="511" y="0"/>
                </a:lnTo>
                <a:lnTo>
                  <a:pt x="19" y="692"/>
                </a:lnTo>
                <a:lnTo>
                  <a:pt x="16" y="697"/>
                </a:lnTo>
                <a:lnTo>
                  <a:pt x="0" y="805"/>
                </a:lnTo>
                <a:lnTo>
                  <a:pt x="194" y="805"/>
                </a:lnTo>
                <a:lnTo>
                  <a:pt x="411" y="805"/>
                </a:lnTo>
                <a:lnTo>
                  <a:pt x="725" y="805"/>
                </a:lnTo>
                <a:lnTo>
                  <a:pt x="725" y="805"/>
                </a:lnTo>
                <a:lnTo>
                  <a:pt x="769" y="805"/>
                </a:lnTo>
                <a:lnTo>
                  <a:pt x="769" y="858"/>
                </a:lnTo>
                <a:lnTo>
                  <a:pt x="769" y="858"/>
                </a:lnTo>
                <a:lnTo>
                  <a:pt x="771" y="966"/>
                </a:lnTo>
                <a:lnTo>
                  <a:pt x="850" y="966"/>
                </a:lnTo>
                <a:lnTo>
                  <a:pt x="850" y="978"/>
                </a:lnTo>
                <a:lnTo>
                  <a:pt x="930" y="978"/>
                </a:lnTo>
                <a:lnTo>
                  <a:pt x="1014" y="978"/>
                </a:lnTo>
                <a:lnTo>
                  <a:pt x="1014" y="1137"/>
                </a:lnTo>
                <a:lnTo>
                  <a:pt x="1014" y="1213"/>
                </a:lnTo>
                <a:lnTo>
                  <a:pt x="1014" y="1286"/>
                </a:lnTo>
                <a:lnTo>
                  <a:pt x="1016" y="1293"/>
                </a:lnTo>
                <a:lnTo>
                  <a:pt x="1018" y="1370"/>
                </a:lnTo>
                <a:lnTo>
                  <a:pt x="1021" y="1377"/>
                </a:lnTo>
                <a:lnTo>
                  <a:pt x="1021" y="1459"/>
                </a:lnTo>
                <a:lnTo>
                  <a:pt x="1016" y="1627"/>
                </a:lnTo>
                <a:lnTo>
                  <a:pt x="1016" y="1706"/>
                </a:lnTo>
                <a:lnTo>
                  <a:pt x="1021" y="1711"/>
                </a:lnTo>
                <a:lnTo>
                  <a:pt x="1030" y="1713"/>
                </a:lnTo>
                <a:lnTo>
                  <a:pt x="1103" y="1696"/>
                </a:lnTo>
                <a:lnTo>
                  <a:pt x="1129" y="1692"/>
                </a:lnTo>
                <a:lnTo>
                  <a:pt x="1129" y="1684"/>
                </a:lnTo>
                <a:lnTo>
                  <a:pt x="1179" y="1672"/>
                </a:lnTo>
                <a:lnTo>
                  <a:pt x="1187" y="1670"/>
                </a:lnTo>
                <a:lnTo>
                  <a:pt x="1264" y="1653"/>
                </a:lnTo>
                <a:lnTo>
                  <a:pt x="1271" y="1651"/>
                </a:lnTo>
                <a:lnTo>
                  <a:pt x="1336" y="1636"/>
                </a:lnTo>
                <a:lnTo>
                  <a:pt x="1348" y="1632"/>
                </a:lnTo>
                <a:lnTo>
                  <a:pt x="1348" y="1629"/>
                </a:lnTo>
                <a:lnTo>
                  <a:pt x="1355" y="1627"/>
                </a:lnTo>
                <a:lnTo>
                  <a:pt x="1352" y="1624"/>
                </a:lnTo>
                <a:lnTo>
                  <a:pt x="1357" y="1622"/>
                </a:lnTo>
                <a:lnTo>
                  <a:pt x="1357" y="1617"/>
                </a:lnTo>
                <a:lnTo>
                  <a:pt x="1364" y="1624"/>
                </a:lnTo>
                <a:lnTo>
                  <a:pt x="1372" y="1624"/>
                </a:lnTo>
                <a:lnTo>
                  <a:pt x="1374" y="1627"/>
                </a:lnTo>
                <a:lnTo>
                  <a:pt x="1417" y="1615"/>
                </a:lnTo>
                <a:lnTo>
                  <a:pt x="1410" y="1603"/>
                </a:lnTo>
                <a:lnTo>
                  <a:pt x="1420" y="1600"/>
                </a:lnTo>
                <a:lnTo>
                  <a:pt x="1415" y="1571"/>
                </a:lnTo>
                <a:lnTo>
                  <a:pt x="1434" y="1569"/>
                </a:lnTo>
                <a:lnTo>
                  <a:pt x="1427" y="1552"/>
                </a:lnTo>
                <a:lnTo>
                  <a:pt x="1417" y="1547"/>
                </a:lnTo>
                <a:lnTo>
                  <a:pt x="1415" y="1538"/>
                </a:lnTo>
                <a:lnTo>
                  <a:pt x="1417" y="1531"/>
                </a:lnTo>
                <a:lnTo>
                  <a:pt x="1417" y="1511"/>
                </a:lnTo>
                <a:lnTo>
                  <a:pt x="1420" y="1504"/>
                </a:lnTo>
                <a:lnTo>
                  <a:pt x="1434" y="1490"/>
                </a:lnTo>
                <a:lnTo>
                  <a:pt x="1434" y="1490"/>
                </a:lnTo>
                <a:lnTo>
                  <a:pt x="1437" y="1490"/>
                </a:lnTo>
                <a:lnTo>
                  <a:pt x="1444" y="1490"/>
                </a:lnTo>
                <a:lnTo>
                  <a:pt x="1451" y="1485"/>
                </a:lnTo>
                <a:lnTo>
                  <a:pt x="1444" y="1480"/>
                </a:lnTo>
                <a:lnTo>
                  <a:pt x="1441" y="1471"/>
                </a:lnTo>
                <a:lnTo>
                  <a:pt x="1441" y="1471"/>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8" name="Freeform 20"/>
          <p:cNvSpPr>
            <a:spLocks/>
          </p:cNvSpPr>
          <p:nvPr/>
        </p:nvSpPr>
        <p:spPr bwMode="auto">
          <a:xfrm>
            <a:off x="4186238" y="1779588"/>
            <a:ext cx="1438275" cy="2525713"/>
          </a:xfrm>
          <a:custGeom>
            <a:avLst/>
            <a:gdLst/>
            <a:ahLst/>
            <a:cxnLst>
              <a:cxn ang="0">
                <a:pos x="423" y="0"/>
              </a:cxn>
              <a:cxn ang="0">
                <a:pos x="503" y="12"/>
              </a:cxn>
              <a:cxn ang="0">
                <a:pos x="587" y="171"/>
              </a:cxn>
              <a:cxn ang="0">
                <a:pos x="587" y="320"/>
              </a:cxn>
              <a:cxn ang="0">
                <a:pos x="591" y="404"/>
              </a:cxn>
              <a:cxn ang="0">
                <a:pos x="594" y="493"/>
              </a:cxn>
              <a:cxn ang="0">
                <a:pos x="589" y="740"/>
              </a:cxn>
              <a:cxn ang="0">
                <a:pos x="603" y="747"/>
              </a:cxn>
              <a:cxn ang="0">
                <a:pos x="702" y="726"/>
              </a:cxn>
              <a:cxn ang="0">
                <a:pos x="752" y="706"/>
              </a:cxn>
              <a:cxn ang="0">
                <a:pos x="837" y="687"/>
              </a:cxn>
              <a:cxn ang="0">
                <a:pos x="870" y="843"/>
              </a:cxn>
              <a:cxn ang="0">
                <a:pos x="889" y="949"/>
              </a:cxn>
              <a:cxn ang="0">
                <a:pos x="865" y="1031"/>
              </a:cxn>
              <a:cxn ang="0">
                <a:pos x="750" y="1052"/>
              </a:cxn>
              <a:cxn ang="0">
                <a:pos x="678" y="1096"/>
              </a:cxn>
              <a:cxn ang="0">
                <a:pos x="613" y="1192"/>
              </a:cxn>
              <a:cxn ang="0">
                <a:pos x="546" y="1283"/>
              </a:cxn>
              <a:cxn ang="0">
                <a:pos x="563" y="1370"/>
              </a:cxn>
              <a:cxn ang="0">
                <a:pos x="575" y="1449"/>
              </a:cxn>
              <a:cxn ang="0">
                <a:pos x="529" y="1492"/>
              </a:cxn>
              <a:cxn ang="0">
                <a:pos x="471" y="1502"/>
              </a:cxn>
              <a:cxn ang="0">
                <a:pos x="426" y="1521"/>
              </a:cxn>
              <a:cxn ang="0">
                <a:pos x="402" y="1543"/>
              </a:cxn>
              <a:cxn ang="0">
                <a:pos x="373" y="1571"/>
              </a:cxn>
              <a:cxn ang="0">
                <a:pos x="366" y="1559"/>
              </a:cxn>
              <a:cxn ang="0">
                <a:pos x="361" y="1552"/>
              </a:cxn>
              <a:cxn ang="0">
                <a:pos x="346" y="1555"/>
              </a:cxn>
              <a:cxn ang="0">
                <a:pos x="332" y="1547"/>
              </a:cxn>
              <a:cxn ang="0">
                <a:pos x="313" y="1543"/>
              </a:cxn>
              <a:cxn ang="0">
                <a:pos x="294" y="1550"/>
              </a:cxn>
              <a:cxn ang="0">
                <a:pos x="250" y="1557"/>
              </a:cxn>
              <a:cxn ang="0">
                <a:pos x="188" y="1571"/>
              </a:cxn>
              <a:cxn ang="0">
                <a:pos x="111" y="1591"/>
              </a:cxn>
              <a:cxn ang="0">
                <a:pos x="56" y="1521"/>
              </a:cxn>
              <a:cxn ang="0">
                <a:pos x="48" y="1442"/>
              </a:cxn>
              <a:cxn ang="0">
                <a:pos x="15" y="1278"/>
              </a:cxn>
              <a:cxn ang="0">
                <a:pos x="0" y="1201"/>
              </a:cxn>
              <a:cxn ang="0">
                <a:pos x="157" y="1170"/>
              </a:cxn>
              <a:cxn ang="0">
                <a:pos x="320" y="1139"/>
              </a:cxn>
              <a:cxn ang="0">
                <a:pos x="370" y="1050"/>
              </a:cxn>
              <a:cxn ang="0">
                <a:pos x="339" y="884"/>
              </a:cxn>
              <a:cxn ang="0">
                <a:pos x="318" y="788"/>
              </a:cxn>
              <a:cxn ang="0">
                <a:pos x="257" y="740"/>
              </a:cxn>
              <a:cxn ang="0">
                <a:pos x="253" y="666"/>
              </a:cxn>
              <a:cxn ang="0">
                <a:pos x="344" y="0"/>
              </a:cxn>
              <a:cxn ang="0">
                <a:pos x="344" y="0"/>
              </a:cxn>
            </a:cxnLst>
            <a:rect l="0" t="0" r="r" b="b"/>
            <a:pathLst>
              <a:path w="906" h="1591">
                <a:moveTo>
                  <a:pt x="344" y="0"/>
                </a:moveTo>
                <a:lnTo>
                  <a:pt x="423" y="0"/>
                </a:lnTo>
                <a:lnTo>
                  <a:pt x="423" y="12"/>
                </a:lnTo>
                <a:lnTo>
                  <a:pt x="503" y="12"/>
                </a:lnTo>
                <a:lnTo>
                  <a:pt x="587" y="12"/>
                </a:lnTo>
                <a:lnTo>
                  <a:pt x="587" y="171"/>
                </a:lnTo>
                <a:lnTo>
                  <a:pt x="587" y="247"/>
                </a:lnTo>
                <a:lnTo>
                  <a:pt x="587" y="320"/>
                </a:lnTo>
                <a:lnTo>
                  <a:pt x="589" y="327"/>
                </a:lnTo>
                <a:lnTo>
                  <a:pt x="591" y="404"/>
                </a:lnTo>
                <a:lnTo>
                  <a:pt x="594" y="411"/>
                </a:lnTo>
                <a:lnTo>
                  <a:pt x="594" y="493"/>
                </a:lnTo>
                <a:lnTo>
                  <a:pt x="589" y="661"/>
                </a:lnTo>
                <a:lnTo>
                  <a:pt x="589" y="740"/>
                </a:lnTo>
                <a:lnTo>
                  <a:pt x="594" y="745"/>
                </a:lnTo>
                <a:lnTo>
                  <a:pt x="603" y="747"/>
                </a:lnTo>
                <a:lnTo>
                  <a:pt x="676" y="730"/>
                </a:lnTo>
                <a:lnTo>
                  <a:pt x="702" y="726"/>
                </a:lnTo>
                <a:lnTo>
                  <a:pt x="702" y="718"/>
                </a:lnTo>
                <a:lnTo>
                  <a:pt x="752" y="706"/>
                </a:lnTo>
                <a:lnTo>
                  <a:pt x="760" y="704"/>
                </a:lnTo>
                <a:lnTo>
                  <a:pt x="837" y="687"/>
                </a:lnTo>
                <a:lnTo>
                  <a:pt x="853" y="764"/>
                </a:lnTo>
                <a:lnTo>
                  <a:pt x="870" y="843"/>
                </a:lnTo>
                <a:lnTo>
                  <a:pt x="897" y="947"/>
                </a:lnTo>
                <a:lnTo>
                  <a:pt x="889" y="949"/>
                </a:lnTo>
                <a:lnTo>
                  <a:pt x="906" y="1024"/>
                </a:lnTo>
                <a:lnTo>
                  <a:pt x="865" y="1031"/>
                </a:lnTo>
                <a:lnTo>
                  <a:pt x="832" y="1036"/>
                </a:lnTo>
                <a:lnTo>
                  <a:pt x="750" y="1052"/>
                </a:lnTo>
                <a:lnTo>
                  <a:pt x="673" y="1067"/>
                </a:lnTo>
                <a:lnTo>
                  <a:pt x="678" y="1096"/>
                </a:lnTo>
                <a:lnTo>
                  <a:pt x="695" y="1177"/>
                </a:lnTo>
                <a:lnTo>
                  <a:pt x="613" y="1192"/>
                </a:lnTo>
                <a:lnTo>
                  <a:pt x="628" y="1269"/>
                </a:lnTo>
                <a:lnTo>
                  <a:pt x="546" y="1283"/>
                </a:lnTo>
                <a:lnTo>
                  <a:pt x="553" y="1319"/>
                </a:lnTo>
                <a:lnTo>
                  <a:pt x="563" y="1370"/>
                </a:lnTo>
                <a:lnTo>
                  <a:pt x="565" y="1384"/>
                </a:lnTo>
                <a:lnTo>
                  <a:pt x="575" y="1449"/>
                </a:lnTo>
                <a:lnTo>
                  <a:pt x="582" y="1483"/>
                </a:lnTo>
                <a:lnTo>
                  <a:pt x="529" y="1492"/>
                </a:lnTo>
                <a:lnTo>
                  <a:pt x="512" y="1495"/>
                </a:lnTo>
                <a:lnTo>
                  <a:pt x="471" y="1502"/>
                </a:lnTo>
                <a:lnTo>
                  <a:pt x="452" y="1535"/>
                </a:lnTo>
                <a:lnTo>
                  <a:pt x="426" y="1521"/>
                </a:lnTo>
                <a:lnTo>
                  <a:pt x="406" y="1540"/>
                </a:lnTo>
                <a:lnTo>
                  <a:pt x="402" y="1543"/>
                </a:lnTo>
                <a:lnTo>
                  <a:pt x="392" y="1576"/>
                </a:lnTo>
                <a:lnTo>
                  <a:pt x="373" y="1571"/>
                </a:lnTo>
                <a:lnTo>
                  <a:pt x="378" y="1562"/>
                </a:lnTo>
                <a:lnTo>
                  <a:pt x="366" y="1559"/>
                </a:lnTo>
                <a:lnTo>
                  <a:pt x="363" y="1552"/>
                </a:lnTo>
                <a:lnTo>
                  <a:pt x="361" y="1552"/>
                </a:lnTo>
                <a:lnTo>
                  <a:pt x="356" y="1550"/>
                </a:lnTo>
                <a:lnTo>
                  <a:pt x="346" y="1555"/>
                </a:lnTo>
                <a:lnTo>
                  <a:pt x="344" y="1552"/>
                </a:lnTo>
                <a:lnTo>
                  <a:pt x="332" y="1547"/>
                </a:lnTo>
                <a:lnTo>
                  <a:pt x="332" y="1538"/>
                </a:lnTo>
                <a:lnTo>
                  <a:pt x="313" y="1543"/>
                </a:lnTo>
                <a:lnTo>
                  <a:pt x="313" y="1545"/>
                </a:lnTo>
                <a:lnTo>
                  <a:pt x="294" y="1550"/>
                </a:lnTo>
                <a:lnTo>
                  <a:pt x="294" y="1547"/>
                </a:lnTo>
                <a:lnTo>
                  <a:pt x="250" y="1557"/>
                </a:lnTo>
                <a:lnTo>
                  <a:pt x="219" y="1567"/>
                </a:lnTo>
                <a:lnTo>
                  <a:pt x="188" y="1571"/>
                </a:lnTo>
                <a:lnTo>
                  <a:pt x="171" y="1576"/>
                </a:lnTo>
                <a:lnTo>
                  <a:pt x="111" y="1591"/>
                </a:lnTo>
                <a:lnTo>
                  <a:pt x="96" y="1514"/>
                </a:lnTo>
                <a:lnTo>
                  <a:pt x="56" y="1521"/>
                </a:lnTo>
                <a:lnTo>
                  <a:pt x="44" y="1442"/>
                </a:lnTo>
                <a:lnTo>
                  <a:pt x="48" y="1442"/>
                </a:lnTo>
                <a:lnTo>
                  <a:pt x="32" y="1362"/>
                </a:lnTo>
                <a:lnTo>
                  <a:pt x="15" y="1278"/>
                </a:lnTo>
                <a:lnTo>
                  <a:pt x="0" y="1206"/>
                </a:lnTo>
                <a:lnTo>
                  <a:pt x="0" y="1201"/>
                </a:lnTo>
                <a:lnTo>
                  <a:pt x="80" y="1185"/>
                </a:lnTo>
                <a:lnTo>
                  <a:pt x="157" y="1170"/>
                </a:lnTo>
                <a:lnTo>
                  <a:pt x="238" y="1153"/>
                </a:lnTo>
                <a:lnTo>
                  <a:pt x="320" y="1139"/>
                </a:lnTo>
                <a:lnTo>
                  <a:pt x="303" y="1064"/>
                </a:lnTo>
                <a:lnTo>
                  <a:pt x="370" y="1050"/>
                </a:lnTo>
                <a:lnTo>
                  <a:pt x="354" y="968"/>
                </a:lnTo>
                <a:lnTo>
                  <a:pt x="339" y="884"/>
                </a:lnTo>
                <a:lnTo>
                  <a:pt x="334" y="865"/>
                </a:lnTo>
                <a:lnTo>
                  <a:pt x="318" y="788"/>
                </a:lnTo>
                <a:lnTo>
                  <a:pt x="250" y="803"/>
                </a:lnTo>
                <a:lnTo>
                  <a:pt x="257" y="740"/>
                </a:lnTo>
                <a:lnTo>
                  <a:pt x="260" y="692"/>
                </a:lnTo>
                <a:lnTo>
                  <a:pt x="253" y="666"/>
                </a:lnTo>
                <a:lnTo>
                  <a:pt x="339" y="646"/>
                </a:lnTo>
                <a:lnTo>
                  <a:pt x="344" y="0"/>
                </a:lnTo>
                <a:lnTo>
                  <a:pt x="344" y="0"/>
                </a:lnTo>
                <a:lnTo>
                  <a:pt x="344" y="0"/>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89" name="Freeform 21"/>
          <p:cNvSpPr>
            <a:spLocks/>
          </p:cNvSpPr>
          <p:nvPr/>
        </p:nvSpPr>
        <p:spPr bwMode="auto">
          <a:xfrm>
            <a:off x="5453063" y="2798763"/>
            <a:ext cx="1144588" cy="1868488"/>
          </a:xfrm>
          <a:custGeom>
            <a:avLst/>
            <a:gdLst/>
            <a:ahLst/>
            <a:cxnLst>
              <a:cxn ang="0">
                <a:pos x="716" y="737"/>
              </a:cxn>
              <a:cxn ang="0">
                <a:pos x="702" y="684"/>
              </a:cxn>
              <a:cxn ang="0">
                <a:pos x="683" y="665"/>
              </a:cxn>
              <a:cxn ang="0">
                <a:pos x="675" y="648"/>
              </a:cxn>
              <a:cxn ang="0">
                <a:pos x="630" y="511"/>
              </a:cxn>
              <a:cxn ang="0">
                <a:pos x="553" y="468"/>
              </a:cxn>
              <a:cxn ang="0">
                <a:pos x="517" y="473"/>
              </a:cxn>
              <a:cxn ang="0">
                <a:pos x="505" y="499"/>
              </a:cxn>
              <a:cxn ang="0">
                <a:pos x="481" y="507"/>
              </a:cxn>
              <a:cxn ang="0">
                <a:pos x="449" y="463"/>
              </a:cxn>
              <a:cxn ang="0">
                <a:pos x="435" y="442"/>
              </a:cxn>
              <a:cxn ang="0">
                <a:pos x="397" y="372"/>
              </a:cxn>
              <a:cxn ang="0">
                <a:pos x="404" y="362"/>
              </a:cxn>
              <a:cxn ang="0">
                <a:pos x="416" y="329"/>
              </a:cxn>
              <a:cxn ang="0">
                <a:pos x="430" y="293"/>
              </a:cxn>
              <a:cxn ang="0">
                <a:pos x="413" y="245"/>
              </a:cxn>
              <a:cxn ang="0">
                <a:pos x="401" y="225"/>
              </a:cxn>
              <a:cxn ang="0">
                <a:pos x="399" y="211"/>
              </a:cxn>
              <a:cxn ang="0">
                <a:pos x="387" y="187"/>
              </a:cxn>
              <a:cxn ang="0">
                <a:pos x="392" y="182"/>
              </a:cxn>
              <a:cxn ang="0">
                <a:pos x="406" y="168"/>
              </a:cxn>
              <a:cxn ang="0">
                <a:pos x="421" y="163"/>
              </a:cxn>
              <a:cxn ang="0">
                <a:pos x="442" y="170"/>
              </a:cxn>
              <a:cxn ang="0">
                <a:pos x="433" y="134"/>
              </a:cxn>
              <a:cxn ang="0">
                <a:pos x="437" y="105"/>
              </a:cxn>
              <a:cxn ang="0">
                <a:pos x="404" y="79"/>
              </a:cxn>
              <a:cxn ang="0">
                <a:pos x="389" y="93"/>
              </a:cxn>
              <a:cxn ang="0">
                <a:pos x="320" y="74"/>
              </a:cxn>
              <a:cxn ang="0">
                <a:pos x="267" y="31"/>
              </a:cxn>
              <a:cxn ang="0">
                <a:pos x="250" y="19"/>
              </a:cxn>
              <a:cxn ang="0">
                <a:pos x="192" y="7"/>
              </a:cxn>
              <a:cxn ang="0">
                <a:pos x="123" y="21"/>
              </a:cxn>
              <a:cxn ang="0">
                <a:pos x="91" y="307"/>
              </a:cxn>
              <a:cxn ang="0">
                <a:pos x="0" y="682"/>
              </a:cxn>
              <a:cxn ang="0">
                <a:pos x="75" y="1076"/>
              </a:cxn>
              <a:cxn ang="0">
                <a:pos x="87" y="1134"/>
              </a:cxn>
              <a:cxn ang="0">
                <a:pos x="113" y="1146"/>
              </a:cxn>
              <a:cxn ang="0">
                <a:pos x="137" y="1158"/>
              </a:cxn>
              <a:cxn ang="0">
                <a:pos x="151" y="1148"/>
              </a:cxn>
              <a:cxn ang="0">
                <a:pos x="156" y="1122"/>
              </a:cxn>
              <a:cxn ang="0">
                <a:pos x="159" y="1057"/>
              </a:cxn>
              <a:cxn ang="0">
                <a:pos x="207" y="1066"/>
              </a:cxn>
              <a:cxn ang="0">
                <a:pos x="231" y="1050"/>
              </a:cxn>
              <a:cxn ang="0">
                <a:pos x="257" y="1071"/>
              </a:cxn>
              <a:cxn ang="0">
                <a:pos x="310" y="1057"/>
              </a:cxn>
              <a:cxn ang="0">
                <a:pos x="344" y="1122"/>
              </a:cxn>
              <a:cxn ang="0">
                <a:pos x="363" y="1105"/>
              </a:cxn>
              <a:cxn ang="0">
                <a:pos x="351" y="1066"/>
              </a:cxn>
              <a:cxn ang="0">
                <a:pos x="349" y="997"/>
              </a:cxn>
              <a:cxn ang="0">
                <a:pos x="380" y="958"/>
              </a:cxn>
              <a:cxn ang="0">
                <a:pos x="413" y="992"/>
              </a:cxn>
              <a:cxn ang="0">
                <a:pos x="459" y="978"/>
              </a:cxn>
              <a:cxn ang="0">
                <a:pos x="473" y="910"/>
              </a:cxn>
              <a:cxn ang="0">
                <a:pos x="517" y="903"/>
              </a:cxn>
              <a:cxn ang="0">
                <a:pos x="514" y="965"/>
              </a:cxn>
              <a:cxn ang="0">
                <a:pos x="529" y="987"/>
              </a:cxn>
              <a:cxn ang="0">
                <a:pos x="541" y="956"/>
              </a:cxn>
              <a:cxn ang="0">
                <a:pos x="586" y="949"/>
              </a:cxn>
              <a:cxn ang="0">
                <a:pos x="642" y="884"/>
              </a:cxn>
              <a:cxn ang="0">
                <a:pos x="663" y="853"/>
              </a:cxn>
              <a:cxn ang="0">
                <a:pos x="680" y="841"/>
              </a:cxn>
              <a:cxn ang="0">
                <a:pos x="719" y="795"/>
              </a:cxn>
            </a:cxnLst>
            <a:rect l="0" t="0" r="r" b="b"/>
            <a:pathLst>
              <a:path w="721" h="1177">
                <a:moveTo>
                  <a:pt x="714" y="780"/>
                </a:moveTo>
                <a:lnTo>
                  <a:pt x="714" y="773"/>
                </a:lnTo>
                <a:lnTo>
                  <a:pt x="711" y="768"/>
                </a:lnTo>
                <a:lnTo>
                  <a:pt x="711" y="764"/>
                </a:lnTo>
                <a:lnTo>
                  <a:pt x="721" y="756"/>
                </a:lnTo>
                <a:lnTo>
                  <a:pt x="716" y="747"/>
                </a:lnTo>
                <a:lnTo>
                  <a:pt x="716" y="742"/>
                </a:lnTo>
                <a:lnTo>
                  <a:pt x="716" y="737"/>
                </a:lnTo>
                <a:lnTo>
                  <a:pt x="711" y="725"/>
                </a:lnTo>
                <a:lnTo>
                  <a:pt x="714" y="720"/>
                </a:lnTo>
                <a:lnTo>
                  <a:pt x="719" y="720"/>
                </a:lnTo>
                <a:lnTo>
                  <a:pt x="719" y="706"/>
                </a:lnTo>
                <a:lnTo>
                  <a:pt x="714" y="699"/>
                </a:lnTo>
                <a:lnTo>
                  <a:pt x="709" y="701"/>
                </a:lnTo>
                <a:lnTo>
                  <a:pt x="697" y="692"/>
                </a:lnTo>
                <a:lnTo>
                  <a:pt x="702" y="684"/>
                </a:lnTo>
                <a:lnTo>
                  <a:pt x="692" y="682"/>
                </a:lnTo>
                <a:lnTo>
                  <a:pt x="690" y="682"/>
                </a:lnTo>
                <a:lnTo>
                  <a:pt x="685" y="680"/>
                </a:lnTo>
                <a:lnTo>
                  <a:pt x="683" y="675"/>
                </a:lnTo>
                <a:lnTo>
                  <a:pt x="683" y="672"/>
                </a:lnTo>
                <a:lnTo>
                  <a:pt x="683" y="670"/>
                </a:lnTo>
                <a:lnTo>
                  <a:pt x="683" y="665"/>
                </a:lnTo>
                <a:lnTo>
                  <a:pt x="683" y="665"/>
                </a:lnTo>
                <a:lnTo>
                  <a:pt x="680" y="660"/>
                </a:lnTo>
                <a:lnTo>
                  <a:pt x="675" y="658"/>
                </a:lnTo>
                <a:lnTo>
                  <a:pt x="673" y="658"/>
                </a:lnTo>
                <a:lnTo>
                  <a:pt x="671" y="656"/>
                </a:lnTo>
                <a:lnTo>
                  <a:pt x="671" y="653"/>
                </a:lnTo>
                <a:lnTo>
                  <a:pt x="671" y="653"/>
                </a:lnTo>
                <a:lnTo>
                  <a:pt x="671" y="653"/>
                </a:lnTo>
                <a:lnTo>
                  <a:pt x="675" y="648"/>
                </a:lnTo>
                <a:lnTo>
                  <a:pt x="678" y="639"/>
                </a:lnTo>
                <a:lnTo>
                  <a:pt x="680" y="636"/>
                </a:lnTo>
                <a:lnTo>
                  <a:pt x="661" y="588"/>
                </a:lnTo>
                <a:lnTo>
                  <a:pt x="661" y="588"/>
                </a:lnTo>
                <a:lnTo>
                  <a:pt x="656" y="576"/>
                </a:lnTo>
                <a:lnTo>
                  <a:pt x="649" y="564"/>
                </a:lnTo>
                <a:lnTo>
                  <a:pt x="637" y="526"/>
                </a:lnTo>
                <a:lnTo>
                  <a:pt x="630" y="511"/>
                </a:lnTo>
                <a:lnTo>
                  <a:pt x="627" y="511"/>
                </a:lnTo>
                <a:lnTo>
                  <a:pt x="606" y="478"/>
                </a:lnTo>
                <a:lnTo>
                  <a:pt x="601" y="475"/>
                </a:lnTo>
                <a:lnTo>
                  <a:pt x="584" y="475"/>
                </a:lnTo>
                <a:lnTo>
                  <a:pt x="577" y="470"/>
                </a:lnTo>
                <a:lnTo>
                  <a:pt x="562" y="478"/>
                </a:lnTo>
                <a:lnTo>
                  <a:pt x="562" y="478"/>
                </a:lnTo>
                <a:lnTo>
                  <a:pt x="553" y="468"/>
                </a:lnTo>
                <a:lnTo>
                  <a:pt x="550" y="461"/>
                </a:lnTo>
                <a:lnTo>
                  <a:pt x="534" y="451"/>
                </a:lnTo>
                <a:lnTo>
                  <a:pt x="526" y="451"/>
                </a:lnTo>
                <a:lnTo>
                  <a:pt x="522" y="454"/>
                </a:lnTo>
                <a:lnTo>
                  <a:pt x="519" y="463"/>
                </a:lnTo>
                <a:lnTo>
                  <a:pt x="522" y="470"/>
                </a:lnTo>
                <a:lnTo>
                  <a:pt x="522" y="470"/>
                </a:lnTo>
                <a:lnTo>
                  <a:pt x="517" y="473"/>
                </a:lnTo>
                <a:lnTo>
                  <a:pt x="514" y="478"/>
                </a:lnTo>
                <a:lnTo>
                  <a:pt x="514" y="478"/>
                </a:lnTo>
                <a:lnTo>
                  <a:pt x="514" y="483"/>
                </a:lnTo>
                <a:lnTo>
                  <a:pt x="519" y="487"/>
                </a:lnTo>
                <a:lnTo>
                  <a:pt x="519" y="490"/>
                </a:lnTo>
                <a:lnTo>
                  <a:pt x="512" y="495"/>
                </a:lnTo>
                <a:lnTo>
                  <a:pt x="502" y="497"/>
                </a:lnTo>
                <a:lnTo>
                  <a:pt x="505" y="499"/>
                </a:lnTo>
                <a:lnTo>
                  <a:pt x="505" y="499"/>
                </a:lnTo>
                <a:lnTo>
                  <a:pt x="502" y="507"/>
                </a:lnTo>
                <a:lnTo>
                  <a:pt x="500" y="507"/>
                </a:lnTo>
                <a:lnTo>
                  <a:pt x="498" y="507"/>
                </a:lnTo>
                <a:lnTo>
                  <a:pt x="490" y="511"/>
                </a:lnTo>
                <a:lnTo>
                  <a:pt x="490" y="511"/>
                </a:lnTo>
                <a:lnTo>
                  <a:pt x="490" y="511"/>
                </a:lnTo>
                <a:lnTo>
                  <a:pt x="481" y="507"/>
                </a:lnTo>
                <a:lnTo>
                  <a:pt x="464" y="487"/>
                </a:lnTo>
                <a:lnTo>
                  <a:pt x="449" y="480"/>
                </a:lnTo>
                <a:lnTo>
                  <a:pt x="449" y="475"/>
                </a:lnTo>
                <a:lnTo>
                  <a:pt x="449" y="473"/>
                </a:lnTo>
                <a:lnTo>
                  <a:pt x="452" y="470"/>
                </a:lnTo>
                <a:lnTo>
                  <a:pt x="452" y="466"/>
                </a:lnTo>
                <a:lnTo>
                  <a:pt x="452" y="466"/>
                </a:lnTo>
                <a:lnTo>
                  <a:pt x="449" y="463"/>
                </a:lnTo>
                <a:lnTo>
                  <a:pt x="445" y="461"/>
                </a:lnTo>
                <a:lnTo>
                  <a:pt x="445" y="461"/>
                </a:lnTo>
                <a:lnTo>
                  <a:pt x="442" y="454"/>
                </a:lnTo>
                <a:lnTo>
                  <a:pt x="440" y="454"/>
                </a:lnTo>
                <a:lnTo>
                  <a:pt x="440" y="451"/>
                </a:lnTo>
                <a:lnTo>
                  <a:pt x="433" y="451"/>
                </a:lnTo>
                <a:lnTo>
                  <a:pt x="433" y="449"/>
                </a:lnTo>
                <a:lnTo>
                  <a:pt x="435" y="442"/>
                </a:lnTo>
                <a:lnTo>
                  <a:pt x="425" y="420"/>
                </a:lnTo>
                <a:lnTo>
                  <a:pt x="418" y="406"/>
                </a:lnTo>
                <a:lnTo>
                  <a:pt x="411" y="403"/>
                </a:lnTo>
                <a:lnTo>
                  <a:pt x="406" y="391"/>
                </a:lnTo>
                <a:lnTo>
                  <a:pt x="406" y="391"/>
                </a:lnTo>
                <a:lnTo>
                  <a:pt x="404" y="374"/>
                </a:lnTo>
                <a:lnTo>
                  <a:pt x="399" y="374"/>
                </a:lnTo>
                <a:lnTo>
                  <a:pt x="397" y="372"/>
                </a:lnTo>
                <a:lnTo>
                  <a:pt x="397" y="372"/>
                </a:lnTo>
                <a:lnTo>
                  <a:pt x="394" y="370"/>
                </a:lnTo>
                <a:lnTo>
                  <a:pt x="394" y="370"/>
                </a:lnTo>
                <a:lnTo>
                  <a:pt x="394" y="370"/>
                </a:lnTo>
                <a:lnTo>
                  <a:pt x="397" y="362"/>
                </a:lnTo>
                <a:lnTo>
                  <a:pt x="397" y="362"/>
                </a:lnTo>
                <a:lnTo>
                  <a:pt x="397" y="360"/>
                </a:lnTo>
                <a:lnTo>
                  <a:pt x="404" y="362"/>
                </a:lnTo>
                <a:lnTo>
                  <a:pt x="404" y="360"/>
                </a:lnTo>
                <a:lnTo>
                  <a:pt x="409" y="358"/>
                </a:lnTo>
                <a:lnTo>
                  <a:pt x="409" y="353"/>
                </a:lnTo>
                <a:lnTo>
                  <a:pt x="411" y="353"/>
                </a:lnTo>
                <a:lnTo>
                  <a:pt x="413" y="353"/>
                </a:lnTo>
                <a:lnTo>
                  <a:pt x="416" y="346"/>
                </a:lnTo>
                <a:lnTo>
                  <a:pt x="418" y="338"/>
                </a:lnTo>
                <a:lnTo>
                  <a:pt x="416" y="329"/>
                </a:lnTo>
                <a:lnTo>
                  <a:pt x="416" y="329"/>
                </a:lnTo>
                <a:lnTo>
                  <a:pt x="416" y="329"/>
                </a:lnTo>
                <a:lnTo>
                  <a:pt x="423" y="324"/>
                </a:lnTo>
                <a:lnTo>
                  <a:pt x="433" y="312"/>
                </a:lnTo>
                <a:lnTo>
                  <a:pt x="433" y="307"/>
                </a:lnTo>
                <a:lnTo>
                  <a:pt x="435" y="300"/>
                </a:lnTo>
                <a:lnTo>
                  <a:pt x="430" y="297"/>
                </a:lnTo>
                <a:lnTo>
                  <a:pt x="430" y="293"/>
                </a:lnTo>
                <a:lnTo>
                  <a:pt x="433" y="288"/>
                </a:lnTo>
                <a:lnTo>
                  <a:pt x="433" y="288"/>
                </a:lnTo>
                <a:lnTo>
                  <a:pt x="440" y="283"/>
                </a:lnTo>
                <a:lnTo>
                  <a:pt x="440" y="283"/>
                </a:lnTo>
                <a:lnTo>
                  <a:pt x="435" y="271"/>
                </a:lnTo>
                <a:lnTo>
                  <a:pt x="423" y="259"/>
                </a:lnTo>
                <a:lnTo>
                  <a:pt x="418" y="252"/>
                </a:lnTo>
                <a:lnTo>
                  <a:pt x="413" y="245"/>
                </a:lnTo>
                <a:lnTo>
                  <a:pt x="413" y="242"/>
                </a:lnTo>
                <a:lnTo>
                  <a:pt x="411" y="242"/>
                </a:lnTo>
                <a:lnTo>
                  <a:pt x="406" y="242"/>
                </a:lnTo>
                <a:lnTo>
                  <a:pt x="406" y="240"/>
                </a:lnTo>
                <a:lnTo>
                  <a:pt x="404" y="235"/>
                </a:lnTo>
                <a:lnTo>
                  <a:pt x="401" y="228"/>
                </a:lnTo>
                <a:lnTo>
                  <a:pt x="401" y="225"/>
                </a:lnTo>
                <a:lnTo>
                  <a:pt x="401" y="225"/>
                </a:lnTo>
                <a:lnTo>
                  <a:pt x="404" y="223"/>
                </a:lnTo>
                <a:lnTo>
                  <a:pt x="404" y="221"/>
                </a:lnTo>
                <a:lnTo>
                  <a:pt x="399" y="216"/>
                </a:lnTo>
                <a:lnTo>
                  <a:pt x="399" y="216"/>
                </a:lnTo>
                <a:lnTo>
                  <a:pt x="399" y="216"/>
                </a:lnTo>
                <a:lnTo>
                  <a:pt x="399" y="213"/>
                </a:lnTo>
                <a:lnTo>
                  <a:pt x="399" y="211"/>
                </a:lnTo>
                <a:lnTo>
                  <a:pt x="399" y="211"/>
                </a:lnTo>
                <a:lnTo>
                  <a:pt x="399" y="209"/>
                </a:lnTo>
                <a:lnTo>
                  <a:pt x="399" y="204"/>
                </a:lnTo>
                <a:lnTo>
                  <a:pt x="397" y="201"/>
                </a:lnTo>
                <a:lnTo>
                  <a:pt x="394" y="197"/>
                </a:lnTo>
                <a:lnTo>
                  <a:pt x="389" y="192"/>
                </a:lnTo>
                <a:lnTo>
                  <a:pt x="389" y="192"/>
                </a:lnTo>
                <a:lnTo>
                  <a:pt x="387" y="192"/>
                </a:lnTo>
                <a:lnTo>
                  <a:pt x="387" y="187"/>
                </a:lnTo>
                <a:lnTo>
                  <a:pt x="387" y="185"/>
                </a:lnTo>
                <a:lnTo>
                  <a:pt x="387" y="182"/>
                </a:lnTo>
                <a:lnTo>
                  <a:pt x="387" y="182"/>
                </a:lnTo>
                <a:lnTo>
                  <a:pt x="387" y="180"/>
                </a:lnTo>
                <a:lnTo>
                  <a:pt x="389" y="180"/>
                </a:lnTo>
                <a:lnTo>
                  <a:pt x="389" y="180"/>
                </a:lnTo>
                <a:lnTo>
                  <a:pt x="389" y="180"/>
                </a:lnTo>
                <a:lnTo>
                  <a:pt x="392" y="182"/>
                </a:lnTo>
                <a:lnTo>
                  <a:pt x="397" y="180"/>
                </a:lnTo>
                <a:lnTo>
                  <a:pt x="397" y="175"/>
                </a:lnTo>
                <a:lnTo>
                  <a:pt x="399" y="175"/>
                </a:lnTo>
                <a:lnTo>
                  <a:pt x="401" y="175"/>
                </a:lnTo>
                <a:lnTo>
                  <a:pt x="411" y="175"/>
                </a:lnTo>
                <a:lnTo>
                  <a:pt x="406" y="173"/>
                </a:lnTo>
                <a:lnTo>
                  <a:pt x="406" y="168"/>
                </a:lnTo>
                <a:lnTo>
                  <a:pt x="406" y="168"/>
                </a:lnTo>
                <a:lnTo>
                  <a:pt x="411" y="165"/>
                </a:lnTo>
                <a:lnTo>
                  <a:pt x="411" y="163"/>
                </a:lnTo>
                <a:lnTo>
                  <a:pt x="411" y="163"/>
                </a:lnTo>
                <a:lnTo>
                  <a:pt x="416" y="168"/>
                </a:lnTo>
                <a:lnTo>
                  <a:pt x="416" y="168"/>
                </a:lnTo>
                <a:lnTo>
                  <a:pt x="421" y="173"/>
                </a:lnTo>
                <a:lnTo>
                  <a:pt x="418" y="163"/>
                </a:lnTo>
                <a:lnTo>
                  <a:pt x="421" y="163"/>
                </a:lnTo>
                <a:lnTo>
                  <a:pt x="433" y="170"/>
                </a:lnTo>
                <a:lnTo>
                  <a:pt x="435" y="170"/>
                </a:lnTo>
                <a:lnTo>
                  <a:pt x="435" y="168"/>
                </a:lnTo>
                <a:lnTo>
                  <a:pt x="437" y="168"/>
                </a:lnTo>
                <a:lnTo>
                  <a:pt x="437" y="165"/>
                </a:lnTo>
                <a:lnTo>
                  <a:pt x="437" y="168"/>
                </a:lnTo>
                <a:lnTo>
                  <a:pt x="437" y="165"/>
                </a:lnTo>
                <a:lnTo>
                  <a:pt x="442" y="170"/>
                </a:lnTo>
                <a:lnTo>
                  <a:pt x="442" y="170"/>
                </a:lnTo>
                <a:lnTo>
                  <a:pt x="440" y="165"/>
                </a:lnTo>
                <a:lnTo>
                  <a:pt x="437" y="158"/>
                </a:lnTo>
                <a:lnTo>
                  <a:pt x="433" y="153"/>
                </a:lnTo>
                <a:lnTo>
                  <a:pt x="430" y="144"/>
                </a:lnTo>
                <a:lnTo>
                  <a:pt x="430" y="144"/>
                </a:lnTo>
                <a:lnTo>
                  <a:pt x="430" y="144"/>
                </a:lnTo>
                <a:lnTo>
                  <a:pt x="433" y="134"/>
                </a:lnTo>
                <a:lnTo>
                  <a:pt x="435" y="134"/>
                </a:lnTo>
                <a:lnTo>
                  <a:pt x="440" y="127"/>
                </a:lnTo>
                <a:lnTo>
                  <a:pt x="437" y="120"/>
                </a:lnTo>
                <a:lnTo>
                  <a:pt x="435" y="112"/>
                </a:lnTo>
                <a:lnTo>
                  <a:pt x="435" y="112"/>
                </a:lnTo>
                <a:lnTo>
                  <a:pt x="435" y="110"/>
                </a:lnTo>
                <a:lnTo>
                  <a:pt x="435" y="110"/>
                </a:lnTo>
                <a:lnTo>
                  <a:pt x="437" y="105"/>
                </a:lnTo>
                <a:lnTo>
                  <a:pt x="435" y="100"/>
                </a:lnTo>
                <a:lnTo>
                  <a:pt x="423" y="84"/>
                </a:lnTo>
                <a:lnTo>
                  <a:pt x="421" y="79"/>
                </a:lnTo>
                <a:lnTo>
                  <a:pt x="416" y="76"/>
                </a:lnTo>
                <a:lnTo>
                  <a:pt x="411" y="76"/>
                </a:lnTo>
                <a:lnTo>
                  <a:pt x="409" y="79"/>
                </a:lnTo>
                <a:lnTo>
                  <a:pt x="406" y="79"/>
                </a:lnTo>
                <a:lnTo>
                  <a:pt x="404" y="79"/>
                </a:lnTo>
                <a:lnTo>
                  <a:pt x="404" y="76"/>
                </a:lnTo>
                <a:lnTo>
                  <a:pt x="392" y="79"/>
                </a:lnTo>
                <a:lnTo>
                  <a:pt x="392" y="81"/>
                </a:lnTo>
                <a:lnTo>
                  <a:pt x="397" y="84"/>
                </a:lnTo>
                <a:lnTo>
                  <a:pt x="397" y="86"/>
                </a:lnTo>
                <a:lnTo>
                  <a:pt x="394" y="86"/>
                </a:lnTo>
                <a:lnTo>
                  <a:pt x="394" y="88"/>
                </a:lnTo>
                <a:lnTo>
                  <a:pt x="389" y="93"/>
                </a:lnTo>
                <a:lnTo>
                  <a:pt x="377" y="91"/>
                </a:lnTo>
                <a:lnTo>
                  <a:pt x="361" y="84"/>
                </a:lnTo>
                <a:lnTo>
                  <a:pt x="361" y="84"/>
                </a:lnTo>
                <a:lnTo>
                  <a:pt x="358" y="84"/>
                </a:lnTo>
                <a:lnTo>
                  <a:pt x="349" y="86"/>
                </a:lnTo>
                <a:lnTo>
                  <a:pt x="334" y="79"/>
                </a:lnTo>
                <a:lnTo>
                  <a:pt x="332" y="74"/>
                </a:lnTo>
                <a:lnTo>
                  <a:pt x="320" y="74"/>
                </a:lnTo>
                <a:lnTo>
                  <a:pt x="317" y="72"/>
                </a:lnTo>
                <a:lnTo>
                  <a:pt x="298" y="57"/>
                </a:lnTo>
                <a:lnTo>
                  <a:pt x="296" y="60"/>
                </a:lnTo>
                <a:lnTo>
                  <a:pt x="298" y="67"/>
                </a:lnTo>
                <a:lnTo>
                  <a:pt x="296" y="69"/>
                </a:lnTo>
                <a:lnTo>
                  <a:pt x="276" y="52"/>
                </a:lnTo>
                <a:lnTo>
                  <a:pt x="264" y="36"/>
                </a:lnTo>
                <a:lnTo>
                  <a:pt x="267" y="31"/>
                </a:lnTo>
                <a:lnTo>
                  <a:pt x="262" y="26"/>
                </a:lnTo>
                <a:lnTo>
                  <a:pt x="255" y="7"/>
                </a:lnTo>
                <a:lnTo>
                  <a:pt x="250" y="9"/>
                </a:lnTo>
                <a:lnTo>
                  <a:pt x="243" y="0"/>
                </a:lnTo>
                <a:lnTo>
                  <a:pt x="238" y="0"/>
                </a:lnTo>
                <a:lnTo>
                  <a:pt x="243" y="12"/>
                </a:lnTo>
                <a:lnTo>
                  <a:pt x="245" y="14"/>
                </a:lnTo>
                <a:lnTo>
                  <a:pt x="250" y="19"/>
                </a:lnTo>
                <a:lnTo>
                  <a:pt x="248" y="24"/>
                </a:lnTo>
                <a:lnTo>
                  <a:pt x="248" y="24"/>
                </a:lnTo>
                <a:lnTo>
                  <a:pt x="238" y="24"/>
                </a:lnTo>
                <a:lnTo>
                  <a:pt x="231" y="14"/>
                </a:lnTo>
                <a:lnTo>
                  <a:pt x="226" y="19"/>
                </a:lnTo>
                <a:lnTo>
                  <a:pt x="216" y="12"/>
                </a:lnTo>
                <a:lnTo>
                  <a:pt x="195" y="9"/>
                </a:lnTo>
                <a:lnTo>
                  <a:pt x="192" y="7"/>
                </a:lnTo>
                <a:lnTo>
                  <a:pt x="149" y="19"/>
                </a:lnTo>
                <a:lnTo>
                  <a:pt x="147" y="16"/>
                </a:lnTo>
                <a:lnTo>
                  <a:pt x="139" y="16"/>
                </a:lnTo>
                <a:lnTo>
                  <a:pt x="132" y="9"/>
                </a:lnTo>
                <a:lnTo>
                  <a:pt x="132" y="14"/>
                </a:lnTo>
                <a:lnTo>
                  <a:pt x="127" y="16"/>
                </a:lnTo>
                <a:lnTo>
                  <a:pt x="130" y="19"/>
                </a:lnTo>
                <a:lnTo>
                  <a:pt x="123" y="21"/>
                </a:lnTo>
                <a:lnTo>
                  <a:pt x="123" y="24"/>
                </a:lnTo>
                <a:lnTo>
                  <a:pt x="111" y="28"/>
                </a:lnTo>
                <a:lnTo>
                  <a:pt x="46" y="43"/>
                </a:lnTo>
                <a:lnTo>
                  <a:pt x="39" y="45"/>
                </a:lnTo>
                <a:lnTo>
                  <a:pt x="55" y="122"/>
                </a:lnTo>
                <a:lnTo>
                  <a:pt x="72" y="201"/>
                </a:lnTo>
                <a:lnTo>
                  <a:pt x="99" y="305"/>
                </a:lnTo>
                <a:lnTo>
                  <a:pt x="91" y="307"/>
                </a:lnTo>
                <a:lnTo>
                  <a:pt x="108" y="382"/>
                </a:lnTo>
                <a:lnTo>
                  <a:pt x="67" y="389"/>
                </a:lnTo>
                <a:lnTo>
                  <a:pt x="34" y="394"/>
                </a:lnTo>
                <a:lnTo>
                  <a:pt x="55" y="511"/>
                </a:lnTo>
                <a:lnTo>
                  <a:pt x="67" y="588"/>
                </a:lnTo>
                <a:lnTo>
                  <a:pt x="67" y="588"/>
                </a:lnTo>
                <a:lnTo>
                  <a:pt x="79" y="665"/>
                </a:lnTo>
                <a:lnTo>
                  <a:pt x="0" y="682"/>
                </a:lnTo>
                <a:lnTo>
                  <a:pt x="17" y="761"/>
                </a:lnTo>
                <a:lnTo>
                  <a:pt x="31" y="843"/>
                </a:lnTo>
                <a:lnTo>
                  <a:pt x="46" y="922"/>
                </a:lnTo>
                <a:lnTo>
                  <a:pt x="58" y="920"/>
                </a:lnTo>
                <a:lnTo>
                  <a:pt x="72" y="997"/>
                </a:lnTo>
                <a:lnTo>
                  <a:pt x="58" y="999"/>
                </a:lnTo>
                <a:lnTo>
                  <a:pt x="75" y="1076"/>
                </a:lnTo>
                <a:lnTo>
                  <a:pt x="75" y="1076"/>
                </a:lnTo>
                <a:lnTo>
                  <a:pt x="84" y="1081"/>
                </a:lnTo>
                <a:lnTo>
                  <a:pt x="84" y="1088"/>
                </a:lnTo>
                <a:lnTo>
                  <a:pt x="87" y="1090"/>
                </a:lnTo>
                <a:lnTo>
                  <a:pt x="84" y="1100"/>
                </a:lnTo>
                <a:lnTo>
                  <a:pt x="79" y="1105"/>
                </a:lnTo>
                <a:lnTo>
                  <a:pt x="82" y="1114"/>
                </a:lnTo>
                <a:lnTo>
                  <a:pt x="87" y="1122"/>
                </a:lnTo>
                <a:lnTo>
                  <a:pt x="87" y="1134"/>
                </a:lnTo>
                <a:lnTo>
                  <a:pt x="91" y="1148"/>
                </a:lnTo>
                <a:lnTo>
                  <a:pt x="99" y="1160"/>
                </a:lnTo>
                <a:lnTo>
                  <a:pt x="101" y="1155"/>
                </a:lnTo>
                <a:lnTo>
                  <a:pt x="108" y="1163"/>
                </a:lnTo>
                <a:lnTo>
                  <a:pt x="113" y="1160"/>
                </a:lnTo>
                <a:lnTo>
                  <a:pt x="111" y="1155"/>
                </a:lnTo>
                <a:lnTo>
                  <a:pt x="113" y="1151"/>
                </a:lnTo>
                <a:lnTo>
                  <a:pt x="113" y="1146"/>
                </a:lnTo>
                <a:lnTo>
                  <a:pt x="113" y="1138"/>
                </a:lnTo>
                <a:lnTo>
                  <a:pt x="120" y="1136"/>
                </a:lnTo>
                <a:lnTo>
                  <a:pt x="123" y="1138"/>
                </a:lnTo>
                <a:lnTo>
                  <a:pt x="125" y="1155"/>
                </a:lnTo>
                <a:lnTo>
                  <a:pt x="132" y="1177"/>
                </a:lnTo>
                <a:lnTo>
                  <a:pt x="135" y="1167"/>
                </a:lnTo>
                <a:lnTo>
                  <a:pt x="139" y="1163"/>
                </a:lnTo>
                <a:lnTo>
                  <a:pt x="137" y="1158"/>
                </a:lnTo>
                <a:lnTo>
                  <a:pt x="137" y="1155"/>
                </a:lnTo>
                <a:lnTo>
                  <a:pt x="137" y="1151"/>
                </a:lnTo>
                <a:lnTo>
                  <a:pt x="139" y="1148"/>
                </a:lnTo>
                <a:lnTo>
                  <a:pt x="139" y="1143"/>
                </a:lnTo>
                <a:lnTo>
                  <a:pt x="142" y="1136"/>
                </a:lnTo>
                <a:lnTo>
                  <a:pt x="144" y="1134"/>
                </a:lnTo>
                <a:lnTo>
                  <a:pt x="149" y="1134"/>
                </a:lnTo>
                <a:lnTo>
                  <a:pt x="151" y="1148"/>
                </a:lnTo>
                <a:lnTo>
                  <a:pt x="154" y="1148"/>
                </a:lnTo>
                <a:lnTo>
                  <a:pt x="161" y="1153"/>
                </a:lnTo>
                <a:lnTo>
                  <a:pt x="164" y="1146"/>
                </a:lnTo>
                <a:lnTo>
                  <a:pt x="161" y="1138"/>
                </a:lnTo>
                <a:lnTo>
                  <a:pt x="159" y="1141"/>
                </a:lnTo>
                <a:lnTo>
                  <a:pt x="159" y="1129"/>
                </a:lnTo>
                <a:lnTo>
                  <a:pt x="154" y="1126"/>
                </a:lnTo>
                <a:lnTo>
                  <a:pt x="156" y="1122"/>
                </a:lnTo>
                <a:lnTo>
                  <a:pt x="154" y="1119"/>
                </a:lnTo>
                <a:lnTo>
                  <a:pt x="154" y="1112"/>
                </a:lnTo>
                <a:lnTo>
                  <a:pt x="154" y="1105"/>
                </a:lnTo>
                <a:lnTo>
                  <a:pt x="164" y="1095"/>
                </a:lnTo>
                <a:lnTo>
                  <a:pt x="164" y="1083"/>
                </a:lnTo>
                <a:lnTo>
                  <a:pt x="164" y="1081"/>
                </a:lnTo>
                <a:lnTo>
                  <a:pt x="164" y="1076"/>
                </a:lnTo>
                <a:lnTo>
                  <a:pt x="159" y="1057"/>
                </a:lnTo>
                <a:lnTo>
                  <a:pt x="164" y="1052"/>
                </a:lnTo>
                <a:lnTo>
                  <a:pt x="166" y="1047"/>
                </a:lnTo>
                <a:lnTo>
                  <a:pt x="171" y="1047"/>
                </a:lnTo>
                <a:lnTo>
                  <a:pt x="173" y="1047"/>
                </a:lnTo>
                <a:lnTo>
                  <a:pt x="173" y="1057"/>
                </a:lnTo>
                <a:lnTo>
                  <a:pt x="178" y="1066"/>
                </a:lnTo>
                <a:lnTo>
                  <a:pt x="195" y="1059"/>
                </a:lnTo>
                <a:lnTo>
                  <a:pt x="207" y="1066"/>
                </a:lnTo>
                <a:lnTo>
                  <a:pt x="212" y="1066"/>
                </a:lnTo>
                <a:lnTo>
                  <a:pt x="207" y="1059"/>
                </a:lnTo>
                <a:lnTo>
                  <a:pt x="207" y="1042"/>
                </a:lnTo>
                <a:lnTo>
                  <a:pt x="214" y="1038"/>
                </a:lnTo>
                <a:lnTo>
                  <a:pt x="221" y="1038"/>
                </a:lnTo>
                <a:lnTo>
                  <a:pt x="224" y="1038"/>
                </a:lnTo>
                <a:lnTo>
                  <a:pt x="226" y="1045"/>
                </a:lnTo>
                <a:lnTo>
                  <a:pt x="231" y="1050"/>
                </a:lnTo>
                <a:lnTo>
                  <a:pt x="233" y="1074"/>
                </a:lnTo>
                <a:lnTo>
                  <a:pt x="231" y="1083"/>
                </a:lnTo>
                <a:lnTo>
                  <a:pt x="236" y="1086"/>
                </a:lnTo>
                <a:lnTo>
                  <a:pt x="243" y="1083"/>
                </a:lnTo>
                <a:lnTo>
                  <a:pt x="250" y="1083"/>
                </a:lnTo>
                <a:lnTo>
                  <a:pt x="252" y="1086"/>
                </a:lnTo>
                <a:lnTo>
                  <a:pt x="257" y="1081"/>
                </a:lnTo>
                <a:lnTo>
                  <a:pt x="257" y="1071"/>
                </a:lnTo>
                <a:lnTo>
                  <a:pt x="260" y="1069"/>
                </a:lnTo>
                <a:lnTo>
                  <a:pt x="260" y="1052"/>
                </a:lnTo>
                <a:lnTo>
                  <a:pt x="272" y="1045"/>
                </a:lnTo>
                <a:lnTo>
                  <a:pt x="276" y="1050"/>
                </a:lnTo>
                <a:lnTo>
                  <a:pt x="288" y="1052"/>
                </a:lnTo>
                <a:lnTo>
                  <a:pt x="291" y="1057"/>
                </a:lnTo>
                <a:lnTo>
                  <a:pt x="296" y="1054"/>
                </a:lnTo>
                <a:lnTo>
                  <a:pt x="310" y="1057"/>
                </a:lnTo>
                <a:lnTo>
                  <a:pt x="310" y="1059"/>
                </a:lnTo>
                <a:lnTo>
                  <a:pt x="310" y="1076"/>
                </a:lnTo>
                <a:lnTo>
                  <a:pt x="320" y="1078"/>
                </a:lnTo>
                <a:lnTo>
                  <a:pt x="322" y="1093"/>
                </a:lnTo>
                <a:lnTo>
                  <a:pt x="327" y="1105"/>
                </a:lnTo>
                <a:lnTo>
                  <a:pt x="329" y="1117"/>
                </a:lnTo>
                <a:lnTo>
                  <a:pt x="332" y="1129"/>
                </a:lnTo>
                <a:lnTo>
                  <a:pt x="344" y="1122"/>
                </a:lnTo>
                <a:lnTo>
                  <a:pt x="344" y="1112"/>
                </a:lnTo>
                <a:lnTo>
                  <a:pt x="346" y="1105"/>
                </a:lnTo>
                <a:lnTo>
                  <a:pt x="351" y="1105"/>
                </a:lnTo>
                <a:lnTo>
                  <a:pt x="353" y="1102"/>
                </a:lnTo>
                <a:lnTo>
                  <a:pt x="356" y="1100"/>
                </a:lnTo>
                <a:lnTo>
                  <a:pt x="361" y="1102"/>
                </a:lnTo>
                <a:lnTo>
                  <a:pt x="361" y="1102"/>
                </a:lnTo>
                <a:lnTo>
                  <a:pt x="363" y="1105"/>
                </a:lnTo>
                <a:lnTo>
                  <a:pt x="370" y="1105"/>
                </a:lnTo>
                <a:lnTo>
                  <a:pt x="373" y="1093"/>
                </a:lnTo>
                <a:lnTo>
                  <a:pt x="382" y="1086"/>
                </a:lnTo>
                <a:lnTo>
                  <a:pt x="380" y="1076"/>
                </a:lnTo>
                <a:lnTo>
                  <a:pt x="373" y="1069"/>
                </a:lnTo>
                <a:lnTo>
                  <a:pt x="361" y="1066"/>
                </a:lnTo>
                <a:lnTo>
                  <a:pt x="361" y="1066"/>
                </a:lnTo>
                <a:lnTo>
                  <a:pt x="351" y="1066"/>
                </a:lnTo>
                <a:lnTo>
                  <a:pt x="346" y="1059"/>
                </a:lnTo>
                <a:lnTo>
                  <a:pt x="346" y="1052"/>
                </a:lnTo>
                <a:lnTo>
                  <a:pt x="349" y="1045"/>
                </a:lnTo>
                <a:lnTo>
                  <a:pt x="346" y="1033"/>
                </a:lnTo>
                <a:lnTo>
                  <a:pt x="344" y="1028"/>
                </a:lnTo>
                <a:lnTo>
                  <a:pt x="344" y="1016"/>
                </a:lnTo>
                <a:lnTo>
                  <a:pt x="349" y="1006"/>
                </a:lnTo>
                <a:lnTo>
                  <a:pt x="349" y="997"/>
                </a:lnTo>
                <a:lnTo>
                  <a:pt x="351" y="990"/>
                </a:lnTo>
                <a:lnTo>
                  <a:pt x="356" y="970"/>
                </a:lnTo>
                <a:lnTo>
                  <a:pt x="361" y="968"/>
                </a:lnTo>
                <a:lnTo>
                  <a:pt x="361" y="968"/>
                </a:lnTo>
                <a:lnTo>
                  <a:pt x="363" y="968"/>
                </a:lnTo>
                <a:lnTo>
                  <a:pt x="363" y="965"/>
                </a:lnTo>
                <a:lnTo>
                  <a:pt x="368" y="970"/>
                </a:lnTo>
                <a:lnTo>
                  <a:pt x="380" y="958"/>
                </a:lnTo>
                <a:lnTo>
                  <a:pt x="385" y="958"/>
                </a:lnTo>
                <a:lnTo>
                  <a:pt x="389" y="961"/>
                </a:lnTo>
                <a:lnTo>
                  <a:pt x="392" y="963"/>
                </a:lnTo>
                <a:lnTo>
                  <a:pt x="389" y="975"/>
                </a:lnTo>
                <a:lnTo>
                  <a:pt x="394" y="982"/>
                </a:lnTo>
                <a:lnTo>
                  <a:pt x="399" y="980"/>
                </a:lnTo>
                <a:lnTo>
                  <a:pt x="409" y="982"/>
                </a:lnTo>
                <a:lnTo>
                  <a:pt x="413" y="992"/>
                </a:lnTo>
                <a:lnTo>
                  <a:pt x="421" y="990"/>
                </a:lnTo>
                <a:lnTo>
                  <a:pt x="433" y="980"/>
                </a:lnTo>
                <a:lnTo>
                  <a:pt x="437" y="982"/>
                </a:lnTo>
                <a:lnTo>
                  <a:pt x="440" y="985"/>
                </a:lnTo>
                <a:lnTo>
                  <a:pt x="447" y="997"/>
                </a:lnTo>
                <a:lnTo>
                  <a:pt x="454" y="987"/>
                </a:lnTo>
                <a:lnTo>
                  <a:pt x="454" y="978"/>
                </a:lnTo>
                <a:lnTo>
                  <a:pt x="459" y="978"/>
                </a:lnTo>
                <a:lnTo>
                  <a:pt x="459" y="970"/>
                </a:lnTo>
                <a:lnTo>
                  <a:pt x="464" y="968"/>
                </a:lnTo>
                <a:lnTo>
                  <a:pt x="466" y="973"/>
                </a:lnTo>
                <a:lnTo>
                  <a:pt x="473" y="968"/>
                </a:lnTo>
                <a:lnTo>
                  <a:pt x="476" y="961"/>
                </a:lnTo>
                <a:lnTo>
                  <a:pt x="476" y="951"/>
                </a:lnTo>
                <a:lnTo>
                  <a:pt x="464" y="922"/>
                </a:lnTo>
                <a:lnTo>
                  <a:pt x="473" y="910"/>
                </a:lnTo>
                <a:lnTo>
                  <a:pt x="481" y="908"/>
                </a:lnTo>
                <a:lnTo>
                  <a:pt x="483" y="901"/>
                </a:lnTo>
                <a:lnTo>
                  <a:pt x="495" y="901"/>
                </a:lnTo>
                <a:lnTo>
                  <a:pt x="500" y="898"/>
                </a:lnTo>
                <a:lnTo>
                  <a:pt x="512" y="891"/>
                </a:lnTo>
                <a:lnTo>
                  <a:pt x="514" y="893"/>
                </a:lnTo>
                <a:lnTo>
                  <a:pt x="517" y="893"/>
                </a:lnTo>
                <a:lnTo>
                  <a:pt x="517" y="903"/>
                </a:lnTo>
                <a:lnTo>
                  <a:pt x="510" y="908"/>
                </a:lnTo>
                <a:lnTo>
                  <a:pt x="512" y="917"/>
                </a:lnTo>
                <a:lnTo>
                  <a:pt x="510" y="922"/>
                </a:lnTo>
                <a:lnTo>
                  <a:pt x="510" y="934"/>
                </a:lnTo>
                <a:lnTo>
                  <a:pt x="517" y="939"/>
                </a:lnTo>
                <a:lnTo>
                  <a:pt x="524" y="965"/>
                </a:lnTo>
                <a:lnTo>
                  <a:pt x="522" y="973"/>
                </a:lnTo>
                <a:lnTo>
                  <a:pt x="514" y="965"/>
                </a:lnTo>
                <a:lnTo>
                  <a:pt x="510" y="975"/>
                </a:lnTo>
                <a:lnTo>
                  <a:pt x="505" y="978"/>
                </a:lnTo>
                <a:lnTo>
                  <a:pt x="502" y="978"/>
                </a:lnTo>
                <a:lnTo>
                  <a:pt x="502" y="987"/>
                </a:lnTo>
                <a:lnTo>
                  <a:pt x="507" y="992"/>
                </a:lnTo>
                <a:lnTo>
                  <a:pt x="517" y="992"/>
                </a:lnTo>
                <a:lnTo>
                  <a:pt x="522" y="987"/>
                </a:lnTo>
                <a:lnTo>
                  <a:pt x="529" y="987"/>
                </a:lnTo>
                <a:lnTo>
                  <a:pt x="529" y="980"/>
                </a:lnTo>
                <a:lnTo>
                  <a:pt x="536" y="980"/>
                </a:lnTo>
                <a:lnTo>
                  <a:pt x="534" y="973"/>
                </a:lnTo>
                <a:lnTo>
                  <a:pt x="536" y="963"/>
                </a:lnTo>
                <a:lnTo>
                  <a:pt x="541" y="963"/>
                </a:lnTo>
                <a:lnTo>
                  <a:pt x="543" y="965"/>
                </a:lnTo>
                <a:lnTo>
                  <a:pt x="546" y="961"/>
                </a:lnTo>
                <a:lnTo>
                  <a:pt x="541" y="956"/>
                </a:lnTo>
                <a:lnTo>
                  <a:pt x="541" y="949"/>
                </a:lnTo>
                <a:lnTo>
                  <a:pt x="546" y="946"/>
                </a:lnTo>
                <a:lnTo>
                  <a:pt x="553" y="946"/>
                </a:lnTo>
                <a:lnTo>
                  <a:pt x="555" y="951"/>
                </a:lnTo>
                <a:lnTo>
                  <a:pt x="560" y="956"/>
                </a:lnTo>
                <a:lnTo>
                  <a:pt x="574" y="956"/>
                </a:lnTo>
                <a:lnTo>
                  <a:pt x="582" y="949"/>
                </a:lnTo>
                <a:lnTo>
                  <a:pt x="586" y="949"/>
                </a:lnTo>
                <a:lnTo>
                  <a:pt x="586" y="934"/>
                </a:lnTo>
                <a:lnTo>
                  <a:pt x="601" y="932"/>
                </a:lnTo>
                <a:lnTo>
                  <a:pt x="608" y="927"/>
                </a:lnTo>
                <a:lnTo>
                  <a:pt x="613" y="915"/>
                </a:lnTo>
                <a:lnTo>
                  <a:pt x="632" y="896"/>
                </a:lnTo>
                <a:lnTo>
                  <a:pt x="632" y="893"/>
                </a:lnTo>
                <a:lnTo>
                  <a:pt x="634" y="886"/>
                </a:lnTo>
                <a:lnTo>
                  <a:pt x="642" y="884"/>
                </a:lnTo>
                <a:lnTo>
                  <a:pt x="642" y="874"/>
                </a:lnTo>
                <a:lnTo>
                  <a:pt x="646" y="872"/>
                </a:lnTo>
                <a:lnTo>
                  <a:pt x="644" y="867"/>
                </a:lnTo>
                <a:lnTo>
                  <a:pt x="644" y="860"/>
                </a:lnTo>
                <a:lnTo>
                  <a:pt x="649" y="860"/>
                </a:lnTo>
                <a:lnTo>
                  <a:pt x="654" y="862"/>
                </a:lnTo>
                <a:lnTo>
                  <a:pt x="661" y="860"/>
                </a:lnTo>
                <a:lnTo>
                  <a:pt x="663" y="853"/>
                </a:lnTo>
                <a:lnTo>
                  <a:pt x="666" y="850"/>
                </a:lnTo>
                <a:lnTo>
                  <a:pt x="668" y="843"/>
                </a:lnTo>
                <a:lnTo>
                  <a:pt x="668" y="838"/>
                </a:lnTo>
                <a:lnTo>
                  <a:pt x="668" y="833"/>
                </a:lnTo>
                <a:lnTo>
                  <a:pt x="671" y="833"/>
                </a:lnTo>
                <a:lnTo>
                  <a:pt x="675" y="836"/>
                </a:lnTo>
                <a:lnTo>
                  <a:pt x="678" y="843"/>
                </a:lnTo>
                <a:lnTo>
                  <a:pt x="680" y="841"/>
                </a:lnTo>
                <a:lnTo>
                  <a:pt x="695" y="833"/>
                </a:lnTo>
                <a:lnTo>
                  <a:pt x="702" y="824"/>
                </a:lnTo>
                <a:lnTo>
                  <a:pt x="711" y="817"/>
                </a:lnTo>
                <a:lnTo>
                  <a:pt x="714" y="807"/>
                </a:lnTo>
                <a:lnTo>
                  <a:pt x="719" y="804"/>
                </a:lnTo>
                <a:lnTo>
                  <a:pt x="721" y="802"/>
                </a:lnTo>
                <a:lnTo>
                  <a:pt x="721" y="797"/>
                </a:lnTo>
                <a:lnTo>
                  <a:pt x="719" y="795"/>
                </a:lnTo>
                <a:lnTo>
                  <a:pt x="714" y="780"/>
                </a:lnTo>
                <a:lnTo>
                  <a:pt x="714" y="780"/>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365590" name="Freeform 22"/>
          <p:cNvSpPr>
            <a:spLocks/>
          </p:cNvSpPr>
          <p:nvPr/>
        </p:nvSpPr>
        <p:spPr bwMode="auto">
          <a:xfrm>
            <a:off x="4702175" y="3424238"/>
            <a:ext cx="908050" cy="1490663"/>
          </a:xfrm>
          <a:custGeom>
            <a:avLst/>
            <a:gdLst/>
            <a:ahLst/>
            <a:cxnLst>
              <a:cxn ang="0">
                <a:pos x="555" y="720"/>
              </a:cxn>
              <a:cxn ang="0">
                <a:pos x="548" y="682"/>
              </a:cxn>
              <a:cxn ang="0">
                <a:pos x="509" y="471"/>
              </a:cxn>
              <a:cxn ang="0">
                <a:pos x="528" y="117"/>
              </a:cxn>
              <a:cxn ang="0">
                <a:pos x="288" y="156"/>
              </a:cxn>
              <a:cxn ang="0">
                <a:pos x="238" y="334"/>
              </a:cxn>
              <a:cxn ang="0">
                <a:pos x="146" y="466"/>
              </a:cxn>
              <a:cxn ang="0">
                <a:pos x="77" y="507"/>
              </a:cxn>
              <a:cxn ang="0">
                <a:pos x="36" y="516"/>
              </a:cxn>
              <a:cxn ang="0">
                <a:pos x="7" y="557"/>
              </a:cxn>
              <a:cxn ang="0">
                <a:pos x="31" y="624"/>
              </a:cxn>
              <a:cxn ang="0">
                <a:pos x="29" y="720"/>
              </a:cxn>
              <a:cxn ang="0">
                <a:pos x="19" y="773"/>
              </a:cxn>
              <a:cxn ang="0">
                <a:pos x="19" y="795"/>
              </a:cxn>
              <a:cxn ang="0">
                <a:pos x="24" y="805"/>
              </a:cxn>
              <a:cxn ang="0">
                <a:pos x="14" y="838"/>
              </a:cxn>
              <a:cxn ang="0">
                <a:pos x="29" y="857"/>
              </a:cxn>
              <a:cxn ang="0">
                <a:pos x="43" y="848"/>
              </a:cxn>
              <a:cxn ang="0">
                <a:pos x="67" y="841"/>
              </a:cxn>
              <a:cxn ang="0">
                <a:pos x="96" y="860"/>
              </a:cxn>
              <a:cxn ang="0">
                <a:pos x="115" y="874"/>
              </a:cxn>
              <a:cxn ang="0">
                <a:pos x="149" y="891"/>
              </a:cxn>
              <a:cxn ang="0">
                <a:pos x="192" y="918"/>
              </a:cxn>
              <a:cxn ang="0">
                <a:pos x="204" y="903"/>
              </a:cxn>
              <a:cxn ang="0">
                <a:pos x="202" y="867"/>
              </a:cxn>
              <a:cxn ang="0">
                <a:pos x="180" y="860"/>
              </a:cxn>
              <a:cxn ang="0">
                <a:pos x="194" y="817"/>
              </a:cxn>
              <a:cxn ang="0">
                <a:pos x="202" y="778"/>
              </a:cxn>
              <a:cxn ang="0">
                <a:pos x="230" y="744"/>
              </a:cxn>
              <a:cxn ang="0">
                <a:pos x="233" y="783"/>
              </a:cxn>
              <a:cxn ang="0">
                <a:pos x="245" y="788"/>
              </a:cxn>
              <a:cxn ang="0">
                <a:pos x="242" y="718"/>
              </a:cxn>
              <a:cxn ang="0">
                <a:pos x="269" y="711"/>
              </a:cxn>
              <a:cxn ang="0">
                <a:pos x="269" y="781"/>
              </a:cxn>
              <a:cxn ang="0">
                <a:pos x="286" y="769"/>
              </a:cxn>
              <a:cxn ang="0">
                <a:pos x="300" y="754"/>
              </a:cxn>
              <a:cxn ang="0">
                <a:pos x="307" y="783"/>
              </a:cxn>
              <a:cxn ang="0">
                <a:pos x="288" y="800"/>
              </a:cxn>
              <a:cxn ang="0">
                <a:pos x="276" y="821"/>
              </a:cxn>
              <a:cxn ang="0">
                <a:pos x="266" y="855"/>
              </a:cxn>
              <a:cxn ang="0">
                <a:pos x="276" y="893"/>
              </a:cxn>
              <a:cxn ang="0">
                <a:pos x="298" y="913"/>
              </a:cxn>
              <a:cxn ang="0">
                <a:pos x="317" y="925"/>
              </a:cxn>
              <a:cxn ang="0">
                <a:pos x="343" y="932"/>
              </a:cxn>
              <a:cxn ang="0">
                <a:pos x="351" y="898"/>
              </a:cxn>
              <a:cxn ang="0">
                <a:pos x="379" y="874"/>
              </a:cxn>
              <a:cxn ang="0">
                <a:pos x="399" y="874"/>
              </a:cxn>
              <a:cxn ang="0">
                <a:pos x="420" y="862"/>
              </a:cxn>
              <a:cxn ang="0">
                <a:pos x="430" y="826"/>
              </a:cxn>
              <a:cxn ang="0">
                <a:pos x="403" y="785"/>
              </a:cxn>
              <a:cxn ang="0">
                <a:pos x="387" y="759"/>
              </a:cxn>
              <a:cxn ang="0">
                <a:pos x="351" y="737"/>
              </a:cxn>
              <a:cxn ang="0">
                <a:pos x="375" y="696"/>
              </a:cxn>
              <a:cxn ang="0">
                <a:pos x="403" y="692"/>
              </a:cxn>
              <a:cxn ang="0">
                <a:pos x="432" y="718"/>
              </a:cxn>
              <a:cxn ang="0">
                <a:pos x="456" y="708"/>
              </a:cxn>
              <a:cxn ang="0">
                <a:pos x="471" y="761"/>
              </a:cxn>
              <a:cxn ang="0">
                <a:pos x="476" y="790"/>
              </a:cxn>
              <a:cxn ang="0">
                <a:pos x="495" y="831"/>
              </a:cxn>
              <a:cxn ang="0">
                <a:pos x="516" y="809"/>
              </a:cxn>
              <a:cxn ang="0">
                <a:pos x="533" y="783"/>
              </a:cxn>
              <a:cxn ang="0">
                <a:pos x="555" y="790"/>
              </a:cxn>
              <a:cxn ang="0">
                <a:pos x="564" y="769"/>
              </a:cxn>
            </a:cxnLst>
            <a:rect l="0" t="0" r="r" b="b"/>
            <a:pathLst>
              <a:path w="572" h="939">
                <a:moveTo>
                  <a:pt x="567" y="766"/>
                </a:moveTo>
                <a:lnTo>
                  <a:pt x="572" y="766"/>
                </a:lnTo>
                <a:lnTo>
                  <a:pt x="564" y="754"/>
                </a:lnTo>
                <a:lnTo>
                  <a:pt x="560" y="740"/>
                </a:lnTo>
                <a:lnTo>
                  <a:pt x="560" y="728"/>
                </a:lnTo>
                <a:lnTo>
                  <a:pt x="555" y="720"/>
                </a:lnTo>
                <a:lnTo>
                  <a:pt x="552" y="711"/>
                </a:lnTo>
                <a:lnTo>
                  <a:pt x="557" y="706"/>
                </a:lnTo>
                <a:lnTo>
                  <a:pt x="560" y="696"/>
                </a:lnTo>
                <a:lnTo>
                  <a:pt x="557" y="694"/>
                </a:lnTo>
                <a:lnTo>
                  <a:pt x="557" y="687"/>
                </a:lnTo>
                <a:lnTo>
                  <a:pt x="548" y="682"/>
                </a:lnTo>
                <a:lnTo>
                  <a:pt x="548" y="682"/>
                </a:lnTo>
                <a:lnTo>
                  <a:pt x="531" y="605"/>
                </a:lnTo>
                <a:lnTo>
                  <a:pt x="545" y="603"/>
                </a:lnTo>
                <a:lnTo>
                  <a:pt x="531" y="526"/>
                </a:lnTo>
                <a:lnTo>
                  <a:pt x="519" y="528"/>
                </a:lnTo>
                <a:lnTo>
                  <a:pt x="509" y="471"/>
                </a:lnTo>
                <a:lnTo>
                  <a:pt x="509" y="471"/>
                </a:lnTo>
                <a:lnTo>
                  <a:pt x="504" y="449"/>
                </a:lnTo>
                <a:lnTo>
                  <a:pt x="490" y="367"/>
                </a:lnTo>
                <a:lnTo>
                  <a:pt x="473" y="288"/>
                </a:lnTo>
                <a:lnTo>
                  <a:pt x="552" y="271"/>
                </a:lnTo>
                <a:lnTo>
                  <a:pt x="528" y="117"/>
                </a:lnTo>
                <a:lnTo>
                  <a:pt x="507" y="0"/>
                </a:lnTo>
                <a:lnTo>
                  <a:pt x="425" y="16"/>
                </a:lnTo>
                <a:lnTo>
                  <a:pt x="348" y="31"/>
                </a:lnTo>
                <a:lnTo>
                  <a:pt x="353" y="60"/>
                </a:lnTo>
                <a:lnTo>
                  <a:pt x="370" y="141"/>
                </a:lnTo>
                <a:lnTo>
                  <a:pt x="288" y="156"/>
                </a:lnTo>
                <a:lnTo>
                  <a:pt x="303" y="233"/>
                </a:lnTo>
                <a:lnTo>
                  <a:pt x="286" y="237"/>
                </a:lnTo>
                <a:lnTo>
                  <a:pt x="286" y="237"/>
                </a:lnTo>
                <a:lnTo>
                  <a:pt x="221" y="247"/>
                </a:lnTo>
                <a:lnTo>
                  <a:pt x="228" y="283"/>
                </a:lnTo>
                <a:lnTo>
                  <a:pt x="238" y="334"/>
                </a:lnTo>
                <a:lnTo>
                  <a:pt x="240" y="348"/>
                </a:lnTo>
                <a:lnTo>
                  <a:pt x="250" y="413"/>
                </a:lnTo>
                <a:lnTo>
                  <a:pt x="257" y="447"/>
                </a:lnTo>
                <a:lnTo>
                  <a:pt x="204" y="456"/>
                </a:lnTo>
                <a:lnTo>
                  <a:pt x="187" y="459"/>
                </a:lnTo>
                <a:lnTo>
                  <a:pt x="146" y="466"/>
                </a:lnTo>
                <a:lnTo>
                  <a:pt x="146" y="468"/>
                </a:lnTo>
                <a:lnTo>
                  <a:pt x="146" y="468"/>
                </a:lnTo>
                <a:lnTo>
                  <a:pt x="127" y="499"/>
                </a:lnTo>
                <a:lnTo>
                  <a:pt x="101" y="485"/>
                </a:lnTo>
                <a:lnTo>
                  <a:pt x="81" y="504"/>
                </a:lnTo>
                <a:lnTo>
                  <a:pt x="77" y="507"/>
                </a:lnTo>
                <a:lnTo>
                  <a:pt x="67" y="540"/>
                </a:lnTo>
                <a:lnTo>
                  <a:pt x="48" y="535"/>
                </a:lnTo>
                <a:lnTo>
                  <a:pt x="53" y="526"/>
                </a:lnTo>
                <a:lnTo>
                  <a:pt x="41" y="523"/>
                </a:lnTo>
                <a:lnTo>
                  <a:pt x="38" y="516"/>
                </a:lnTo>
                <a:lnTo>
                  <a:pt x="36" y="516"/>
                </a:lnTo>
                <a:lnTo>
                  <a:pt x="31" y="514"/>
                </a:lnTo>
                <a:lnTo>
                  <a:pt x="21" y="519"/>
                </a:lnTo>
                <a:lnTo>
                  <a:pt x="24" y="531"/>
                </a:lnTo>
                <a:lnTo>
                  <a:pt x="17" y="538"/>
                </a:lnTo>
                <a:lnTo>
                  <a:pt x="9" y="547"/>
                </a:lnTo>
                <a:lnTo>
                  <a:pt x="7" y="557"/>
                </a:lnTo>
                <a:lnTo>
                  <a:pt x="0" y="571"/>
                </a:lnTo>
                <a:lnTo>
                  <a:pt x="2" y="581"/>
                </a:lnTo>
                <a:lnTo>
                  <a:pt x="5" y="584"/>
                </a:lnTo>
                <a:lnTo>
                  <a:pt x="14" y="598"/>
                </a:lnTo>
                <a:lnTo>
                  <a:pt x="21" y="617"/>
                </a:lnTo>
                <a:lnTo>
                  <a:pt x="31" y="624"/>
                </a:lnTo>
                <a:lnTo>
                  <a:pt x="26" y="636"/>
                </a:lnTo>
                <a:lnTo>
                  <a:pt x="26" y="641"/>
                </a:lnTo>
                <a:lnTo>
                  <a:pt x="29" y="660"/>
                </a:lnTo>
                <a:lnTo>
                  <a:pt x="36" y="687"/>
                </a:lnTo>
                <a:lnTo>
                  <a:pt x="33" y="711"/>
                </a:lnTo>
                <a:lnTo>
                  <a:pt x="29" y="720"/>
                </a:lnTo>
                <a:lnTo>
                  <a:pt x="24" y="725"/>
                </a:lnTo>
                <a:lnTo>
                  <a:pt x="31" y="732"/>
                </a:lnTo>
                <a:lnTo>
                  <a:pt x="31" y="742"/>
                </a:lnTo>
                <a:lnTo>
                  <a:pt x="21" y="752"/>
                </a:lnTo>
                <a:lnTo>
                  <a:pt x="17" y="769"/>
                </a:lnTo>
                <a:lnTo>
                  <a:pt x="19" y="773"/>
                </a:lnTo>
                <a:lnTo>
                  <a:pt x="21" y="773"/>
                </a:lnTo>
                <a:lnTo>
                  <a:pt x="24" y="776"/>
                </a:lnTo>
                <a:lnTo>
                  <a:pt x="24" y="781"/>
                </a:lnTo>
                <a:lnTo>
                  <a:pt x="17" y="783"/>
                </a:lnTo>
                <a:lnTo>
                  <a:pt x="17" y="793"/>
                </a:lnTo>
                <a:lnTo>
                  <a:pt x="19" y="795"/>
                </a:lnTo>
                <a:lnTo>
                  <a:pt x="21" y="793"/>
                </a:lnTo>
                <a:lnTo>
                  <a:pt x="24" y="793"/>
                </a:lnTo>
                <a:lnTo>
                  <a:pt x="24" y="795"/>
                </a:lnTo>
                <a:lnTo>
                  <a:pt x="24" y="800"/>
                </a:lnTo>
                <a:lnTo>
                  <a:pt x="24" y="802"/>
                </a:lnTo>
                <a:lnTo>
                  <a:pt x="24" y="805"/>
                </a:lnTo>
                <a:lnTo>
                  <a:pt x="21" y="807"/>
                </a:lnTo>
                <a:lnTo>
                  <a:pt x="19" y="817"/>
                </a:lnTo>
                <a:lnTo>
                  <a:pt x="19" y="819"/>
                </a:lnTo>
                <a:lnTo>
                  <a:pt x="17" y="821"/>
                </a:lnTo>
                <a:lnTo>
                  <a:pt x="14" y="829"/>
                </a:lnTo>
                <a:lnTo>
                  <a:pt x="14" y="838"/>
                </a:lnTo>
                <a:lnTo>
                  <a:pt x="17" y="843"/>
                </a:lnTo>
                <a:lnTo>
                  <a:pt x="12" y="848"/>
                </a:lnTo>
                <a:lnTo>
                  <a:pt x="12" y="853"/>
                </a:lnTo>
                <a:lnTo>
                  <a:pt x="14" y="857"/>
                </a:lnTo>
                <a:lnTo>
                  <a:pt x="24" y="860"/>
                </a:lnTo>
                <a:lnTo>
                  <a:pt x="29" y="857"/>
                </a:lnTo>
                <a:lnTo>
                  <a:pt x="31" y="860"/>
                </a:lnTo>
                <a:lnTo>
                  <a:pt x="33" y="862"/>
                </a:lnTo>
                <a:lnTo>
                  <a:pt x="38" y="850"/>
                </a:lnTo>
                <a:lnTo>
                  <a:pt x="41" y="848"/>
                </a:lnTo>
                <a:lnTo>
                  <a:pt x="41" y="850"/>
                </a:lnTo>
                <a:lnTo>
                  <a:pt x="43" y="848"/>
                </a:lnTo>
                <a:lnTo>
                  <a:pt x="45" y="850"/>
                </a:lnTo>
                <a:lnTo>
                  <a:pt x="48" y="848"/>
                </a:lnTo>
                <a:lnTo>
                  <a:pt x="48" y="845"/>
                </a:lnTo>
                <a:lnTo>
                  <a:pt x="53" y="843"/>
                </a:lnTo>
                <a:lnTo>
                  <a:pt x="55" y="838"/>
                </a:lnTo>
                <a:lnTo>
                  <a:pt x="67" y="841"/>
                </a:lnTo>
                <a:lnTo>
                  <a:pt x="65" y="836"/>
                </a:lnTo>
                <a:lnTo>
                  <a:pt x="69" y="836"/>
                </a:lnTo>
                <a:lnTo>
                  <a:pt x="77" y="845"/>
                </a:lnTo>
                <a:lnTo>
                  <a:pt x="86" y="850"/>
                </a:lnTo>
                <a:lnTo>
                  <a:pt x="86" y="853"/>
                </a:lnTo>
                <a:lnTo>
                  <a:pt x="96" y="860"/>
                </a:lnTo>
                <a:lnTo>
                  <a:pt x="96" y="862"/>
                </a:lnTo>
                <a:lnTo>
                  <a:pt x="96" y="862"/>
                </a:lnTo>
                <a:lnTo>
                  <a:pt x="98" y="869"/>
                </a:lnTo>
                <a:lnTo>
                  <a:pt x="103" y="872"/>
                </a:lnTo>
                <a:lnTo>
                  <a:pt x="105" y="865"/>
                </a:lnTo>
                <a:lnTo>
                  <a:pt x="115" y="874"/>
                </a:lnTo>
                <a:lnTo>
                  <a:pt x="122" y="874"/>
                </a:lnTo>
                <a:lnTo>
                  <a:pt x="127" y="877"/>
                </a:lnTo>
                <a:lnTo>
                  <a:pt x="139" y="879"/>
                </a:lnTo>
                <a:lnTo>
                  <a:pt x="139" y="881"/>
                </a:lnTo>
                <a:lnTo>
                  <a:pt x="142" y="886"/>
                </a:lnTo>
                <a:lnTo>
                  <a:pt x="149" y="891"/>
                </a:lnTo>
                <a:lnTo>
                  <a:pt x="158" y="891"/>
                </a:lnTo>
                <a:lnTo>
                  <a:pt x="161" y="896"/>
                </a:lnTo>
                <a:lnTo>
                  <a:pt x="173" y="905"/>
                </a:lnTo>
                <a:lnTo>
                  <a:pt x="173" y="910"/>
                </a:lnTo>
                <a:lnTo>
                  <a:pt x="185" y="918"/>
                </a:lnTo>
                <a:lnTo>
                  <a:pt x="192" y="918"/>
                </a:lnTo>
                <a:lnTo>
                  <a:pt x="190" y="925"/>
                </a:lnTo>
                <a:lnTo>
                  <a:pt x="202" y="932"/>
                </a:lnTo>
                <a:lnTo>
                  <a:pt x="206" y="932"/>
                </a:lnTo>
                <a:lnTo>
                  <a:pt x="206" y="925"/>
                </a:lnTo>
                <a:lnTo>
                  <a:pt x="202" y="915"/>
                </a:lnTo>
                <a:lnTo>
                  <a:pt x="204" y="903"/>
                </a:lnTo>
                <a:lnTo>
                  <a:pt x="209" y="903"/>
                </a:lnTo>
                <a:lnTo>
                  <a:pt x="209" y="898"/>
                </a:lnTo>
                <a:lnTo>
                  <a:pt x="204" y="889"/>
                </a:lnTo>
                <a:lnTo>
                  <a:pt x="202" y="881"/>
                </a:lnTo>
                <a:lnTo>
                  <a:pt x="204" y="872"/>
                </a:lnTo>
                <a:lnTo>
                  <a:pt x="202" y="867"/>
                </a:lnTo>
                <a:lnTo>
                  <a:pt x="197" y="867"/>
                </a:lnTo>
                <a:lnTo>
                  <a:pt x="197" y="877"/>
                </a:lnTo>
                <a:lnTo>
                  <a:pt x="194" y="877"/>
                </a:lnTo>
                <a:lnTo>
                  <a:pt x="190" y="877"/>
                </a:lnTo>
                <a:lnTo>
                  <a:pt x="187" y="867"/>
                </a:lnTo>
                <a:lnTo>
                  <a:pt x="180" y="860"/>
                </a:lnTo>
                <a:lnTo>
                  <a:pt x="180" y="853"/>
                </a:lnTo>
                <a:lnTo>
                  <a:pt x="182" y="836"/>
                </a:lnTo>
                <a:lnTo>
                  <a:pt x="182" y="836"/>
                </a:lnTo>
                <a:lnTo>
                  <a:pt x="187" y="831"/>
                </a:lnTo>
                <a:lnTo>
                  <a:pt x="187" y="824"/>
                </a:lnTo>
                <a:lnTo>
                  <a:pt x="194" y="817"/>
                </a:lnTo>
                <a:lnTo>
                  <a:pt x="190" y="802"/>
                </a:lnTo>
                <a:lnTo>
                  <a:pt x="185" y="800"/>
                </a:lnTo>
                <a:lnTo>
                  <a:pt x="180" y="785"/>
                </a:lnTo>
                <a:lnTo>
                  <a:pt x="180" y="773"/>
                </a:lnTo>
                <a:lnTo>
                  <a:pt x="182" y="773"/>
                </a:lnTo>
                <a:lnTo>
                  <a:pt x="202" y="778"/>
                </a:lnTo>
                <a:lnTo>
                  <a:pt x="211" y="764"/>
                </a:lnTo>
                <a:lnTo>
                  <a:pt x="218" y="766"/>
                </a:lnTo>
                <a:lnTo>
                  <a:pt x="223" y="759"/>
                </a:lnTo>
                <a:lnTo>
                  <a:pt x="223" y="747"/>
                </a:lnTo>
                <a:lnTo>
                  <a:pt x="228" y="747"/>
                </a:lnTo>
                <a:lnTo>
                  <a:pt x="230" y="744"/>
                </a:lnTo>
                <a:lnTo>
                  <a:pt x="233" y="747"/>
                </a:lnTo>
                <a:lnTo>
                  <a:pt x="233" y="747"/>
                </a:lnTo>
                <a:lnTo>
                  <a:pt x="240" y="771"/>
                </a:lnTo>
                <a:lnTo>
                  <a:pt x="238" y="776"/>
                </a:lnTo>
                <a:lnTo>
                  <a:pt x="235" y="778"/>
                </a:lnTo>
                <a:lnTo>
                  <a:pt x="233" y="783"/>
                </a:lnTo>
                <a:lnTo>
                  <a:pt x="233" y="788"/>
                </a:lnTo>
                <a:lnTo>
                  <a:pt x="235" y="795"/>
                </a:lnTo>
                <a:lnTo>
                  <a:pt x="242" y="797"/>
                </a:lnTo>
                <a:lnTo>
                  <a:pt x="247" y="795"/>
                </a:lnTo>
                <a:lnTo>
                  <a:pt x="247" y="790"/>
                </a:lnTo>
                <a:lnTo>
                  <a:pt x="245" y="788"/>
                </a:lnTo>
                <a:lnTo>
                  <a:pt x="245" y="778"/>
                </a:lnTo>
                <a:lnTo>
                  <a:pt x="250" y="764"/>
                </a:lnTo>
                <a:lnTo>
                  <a:pt x="242" y="737"/>
                </a:lnTo>
                <a:lnTo>
                  <a:pt x="250" y="735"/>
                </a:lnTo>
                <a:lnTo>
                  <a:pt x="250" y="728"/>
                </a:lnTo>
                <a:lnTo>
                  <a:pt x="242" y="718"/>
                </a:lnTo>
                <a:lnTo>
                  <a:pt x="242" y="704"/>
                </a:lnTo>
                <a:lnTo>
                  <a:pt x="250" y="699"/>
                </a:lnTo>
                <a:lnTo>
                  <a:pt x="262" y="701"/>
                </a:lnTo>
                <a:lnTo>
                  <a:pt x="264" y="704"/>
                </a:lnTo>
                <a:lnTo>
                  <a:pt x="269" y="711"/>
                </a:lnTo>
                <a:lnTo>
                  <a:pt x="269" y="711"/>
                </a:lnTo>
                <a:lnTo>
                  <a:pt x="266" y="718"/>
                </a:lnTo>
                <a:lnTo>
                  <a:pt x="269" y="740"/>
                </a:lnTo>
                <a:lnTo>
                  <a:pt x="264" y="764"/>
                </a:lnTo>
                <a:lnTo>
                  <a:pt x="266" y="766"/>
                </a:lnTo>
                <a:lnTo>
                  <a:pt x="264" y="776"/>
                </a:lnTo>
                <a:lnTo>
                  <a:pt x="269" y="781"/>
                </a:lnTo>
                <a:lnTo>
                  <a:pt x="271" y="781"/>
                </a:lnTo>
                <a:lnTo>
                  <a:pt x="276" y="778"/>
                </a:lnTo>
                <a:lnTo>
                  <a:pt x="278" y="773"/>
                </a:lnTo>
                <a:lnTo>
                  <a:pt x="281" y="769"/>
                </a:lnTo>
                <a:lnTo>
                  <a:pt x="283" y="769"/>
                </a:lnTo>
                <a:lnTo>
                  <a:pt x="286" y="769"/>
                </a:lnTo>
                <a:lnTo>
                  <a:pt x="286" y="769"/>
                </a:lnTo>
                <a:lnTo>
                  <a:pt x="290" y="761"/>
                </a:lnTo>
                <a:lnTo>
                  <a:pt x="290" y="752"/>
                </a:lnTo>
                <a:lnTo>
                  <a:pt x="295" y="747"/>
                </a:lnTo>
                <a:lnTo>
                  <a:pt x="300" y="749"/>
                </a:lnTo>
                <a:lnTo>
                  <a:pt x="300" y="754"/>
                </a:lnTo>
                <a:lnTo>
                  <a:pt x="305" y="757"/>
                </a:lnTo>
                <a:lnTo>
                  <a:pt x="307" y="759"/>
                </a:lnTo>
                <a:lnTo>
                  <a:pt x="310" y="769"/>
                </a:lnTo>
                <a:lnTo>
                  <a:pt x="315" y="776"/>
                </a:lnTo>
                <a:lnTo>
                  <a:pt x="310" y="788"/>
                </a:lnTo>
                <a:lnTo>
                  <a:pt x="307" y="783"/>
                </a:lnTo>
                <a:lnTo>
                  <a:pt x="305" y="783"/>
                </a:lnTo>
                <a:lnTo>
                  <a:pt x="300" y="785"/>
                </a:lnTo>
                <a:lnTo>
                  <a:pt x="300" y="790"/>
                </a:lnTo>
                <a:lnTo>
                  <a:pt x="300" y="793"/>
                </a:lnTo>
                <a:lnTo>
                  <a:pt x="288" y="797"/>
                </a:lnTo>
                <a:lnTo>
                  <a:pt x="288" y="800"/>
                </a:lnTo>
                <a:lnTo>
                  <a:pt x="288" y="809"/>
                </a:lnTo>
                <a:lnTo>
                  <a:pt x="286" y="814"/>
                </a:lnTo>
                <a:lnTo>
                  <a:pt x="286" y="814"/>
                </a:lnTo>
                <a:lnTo>
                  <a:pt x="283" y="814"/>
                </a:lnTo>
                <a:lnTo>
                  <a:pt x="278" y="817"/>
                </a:lnTo>
                <a:lnTo>
                  <a:pt x="276" y="821"/>
                </a:lnTo>
                <a:lnTo>
                  <a:pt x="274" y="831"/>
                </a:lnTo>
                <a:lnTo>
                  <a:pt x="271" y="833"/>
                </a:lnTo>
                <a:lnTo>
                  <a:pt x="278" y="841"/>
                </a:lnTo>
                <a:lnTo>
                  <a:pt x="278" y="841"/>
                </a:lnTo>
                <a:lnTo>
                  <a:pt x="278" y="845"/>
                </a:lnTo>
                <a:lnTo>
                  <a:pt x="266" y="855"/>
                </a:lnTo>
                <a:lnTo>
                  <a:pt x="266" y="857"/>
                </a:lnTo>
                <a:lnTo>
                  <a:pt x="266" y="869"/>
                </a:lnTo>
                <a:lnTo>
                  <a:pt x="269" y="874"/>
                </a:lnTo>
                <a:lnTo>
                  <a:pt x="269" y="877"/>
                </a:lnTo>
                <a:lnTo>
                  <a:pt x="274" y="891"/>
                </a:lnTo>
                <a:lnTo>
                  <a:pt x="276" y="893"/>
                </a:lnTo>
                <a:lnTo>
                  <a:pt x="283" y="910"/>
                </a:lnTo>
                <a:lnTo>
                  <a:pt x="286" y="910"/>
                </a:lnTo>
                <a:lnTo>
                  <a:pt x="286" y="910"/>
                </a:lnTo>
                <a:lnTo>
                  <a:pt x="286" y="908"/>
                </a:lnTo>
                <a:lnTo>
                  <a:pt x="293" y="918"/>
                </a:lnTo>
                <a:lnTo>
                  <a:pt x="298" y="913"/>
                </a:lnTo>
                <a:lnTo>
                  <a:pt x="305" y="920"/>
                </a:lnTo>
                <a:lnTo>
                  <a:pt x="307" y="925"/>
                </a:lnTo>
                <a:lnTo>
                  <a:pt x="307" y="932"/>
                </a:lnTo>
                <a:lnTo>
                  <a:pt x="310" y="934"/>
                </a:lnTo>
                <a:lnTo>
                  <a:pt x="312" y="925"/>
                </a:lnTo>
                <a:lnTo>
                  <a:pt x="317" y="925"/>
                </a:lnTo>
                <a:lnTo>
                  <a:pt x="324" y="939"/>
                </a:lnTo>
                <a:lnTo>
                  <a:pt x="329" y="939"/>
                </a:lnTo>
                <a:lnTo>
                  <a:pt x="329" y="937"/>
                </a:lnTo>
                <a:lnTo>
                  <a:pt x="336" y="934"/>
                </a:lnTo>
                <a:lnTo>
                  <a:pt x="339" y="934"/>
                </a:lnTo>
                <a:lnTo>
                  <a:pt x="343" y="932"/>
                </a:lnTo>
                <a:lnTo>
                  <a:pt x="343" y="925"/>
                </a:lnTo>
                <a:lnTo>
                  <a:pt x="348" y="925"/>
                </a:lnTo>
                <a:lnTo>
                  <a:pt x="351" y="920"/>
                </a:lnTo>
                <a:lnTo>
                  <a:pt x="355" y="918"/>
                </a:lnTo>
                <a:lnTo>
                  <a:pt x="353" y="903"/>
                </a:lnTo>
                <a:lnTo>
                  <a:pt x="351" y="898"/>
                </a:lnTo>
                <a:lnTo>
                  <a:pt x="355" y="884"/>
                </a:lnTo>
                <a:lnTo>
                  <a:pt x="355" y="884"/>
                </a:lnTo>
                <a:lnTo>
                  <a:pt x="363" y="879"/>
                </a:lnTo>
                <a:lnTo>
                  <a:pt x="363" y="877"/>
                </a:lnTo>
                <a:lnTo>
                  <a:pt x="375" y="879"/>
                </a:lnTo>
                <a:lnTo>
                  <a:pt x="379" y="874"/>
                </a:lnTo>
                <a:lnTo>
                  <a:pt x="384" y="879"/>
                </a:lnTo>
                <a:lnTo>
                  <a:pt x="387" y="879"/>
                </a:lnTo>
                <a:lnTo>
                  <a:pt x="387" y="872"/>
                </a:lnTo>
                <a:lnTo>
                  <a:pt x="391" y="877"/>
                </a:lnTo>
                <a:lnTo>
                  <a:pt x="394" y="879"/>
                </a:lnTo>
                <a:lnTo>
                  <a:pt x="399" y="874"/>
                </a:lnTo>
                <a:lnTo>
                  <a:pt x="401" y="867"/>
                </a:lnTo>
                <a:lnTo>
                  <a:pt x="403" y="872"/>
                </a:lnTo>
                <a:lnTo>
                  <a:pt x="408" y="869"/>
                </a:lnTo>
                <a:lnTo>
                  <a:pt x="413" y="857"/>
                </a:lnTo>
                <a:lnTo>
                  <a:pt x="415" y="860"/>
                </a:lnTo>
                <a:lnTo>
                  <a:pt x="420" y="862"/>
                </a:lnTo>
                <a:lnTo>
                  <a:pt x="425" y="841"/>
                </a:lnTo>
                <a:lnTo>
                  <a:pt x="425" y="841"/>
                </a:lnTo>
                <a:lnTo>
                  <a:pt x="427" y="845"/>
                </a:lnTo>
                <a:lnTo>
                  <a:pt x="430" y="841"/>
                </a:lnTo>
                <a:lnTo>
                  <a:pt x="427" y="829"/>
                </a:lnTo>
                <a:lnTo>
                  <a:pt x="430" y="826"/>
                </a:lnTo>
                <a:lnTo>
                  <a:pt x="427" y="824"/>
                </a:lnTo>
                <a:lnTo>
                  <a:pt x="425" y="817"/>
                </a:lnTo>
                <a:lnTo>
                  <a:pt x="425" y="805"/>
                </a:lnTo>
                <a:lnTo>
                  <a:pt x="411" y="783"/>
                </a:lnTo>
                <a:lnTo>
                  <a:pt x="406" y="783"/>
                </a:lnTo>
                <a:lnTo>
                  <a:pt x="403" y="785"/>
                </a:lnTo>
                <a:lnTo>
                  <a:pt x="401" y="781"/>
                </a:lnTo>
                <a:lnTo>
                  <a:pt x="394" y="776"/>
                </a:lnTo>
                <a:lnTo>
                  <a:pt x="394" y="771"/>
                </a:lnTo>
                <a:lnTo>
                  <a:pt x="382" y="764"/>
                </a:lnTo>
                <a:lnTo>
                  <a:pt x="382" y="761"/>
                </a:lnTo>
                <a:lnTo>
                  <a:pt x="387" y="759"/>
                </a:lnTo>
                <a:lnTo>
                  <a:pt x="384" y="749"/>
                </a:lnTo>
                <a:lnTo>
                  <a:pt x="379" y="744"/>
                </a:lnTo>
                <a:lnTo>
                  <a:pt x="370" y="740"/>
                </a:lnTo>
                <a:lnTo>
                  <a:pt x="353" y="747"/>
                </a:lnTo>
                <a:lnTo>
                  <a:pt x="351" y="742"/>
                </a:lnTo>
                <a:lnTo>
                  <a:pt x="351" y="737"/>
                </a:lnTo>
                <a:lnTo>
                  <a:pt x="351" y="732"/>
                </a:lnTo>
                <a:lnTo>
                  <a:pt x="360" y="730"/>
                </a:lnTo>
                <a:lnTo>
                  <a:pt x="370" y="723"/>
                </a:lnTo>
                <a:lnTo>
                  <a:pt x="372" y="699"/>
                </a:lnTo>
                <a:lnTo>
                  <a:pt x="375" y="696"/>
                </a:lnTo>
                <a:lnTo>
                  <a:pt x="375" y="696"/>
                </a:lnTo>
                <a:lnTo>
                  <a:pt x="382" y="701"/>
                </a:lnTo>
                <a:lnTo>
                  <a:pt x="384" y="708"/>
                </a:lnTo>
                <a:lnTo>
                  <a:pt x="394" y="718"/>
                </a:lnTo>
                <a:lnTo>
                  <a:pt x="399" y="718"/>
                </a:lnTo>
                <a:lnTo>
                  <a:pt x="394" y="704"/>
                </a:lnTo>
                <a:lnTo>
                  <a:pt x="403" y="692"/>
                </a:lnTo>
                <a:lnTo>
                  <a:pt x="406" y="692"/>
                </a:lnTo>
                <a:lnTo>
                  <a:pt x="423" y="696"/>
                </a:lnTo>
                <a:lnTo>
                  <a:pt x="425" y="704"/>
                </a:lnTo>
                <a:lnTo>
                  <a:pt x="418" y="711"/>
                </a:lnTo>
                <a:lnTo>
                  <a:pt x="420" y="716"/>
                </a:lnTo>
                <a:lnTo>
                  <a:pt x="432" y="718"/>
                </a:lnTo>
                <a:lnTo>
                  <a:pt x="435" y="718"/>
                </a:lnTo>
                <a:lnTo>
                  <a:pt x="435" y="713"/>
                </a:lnTo>
                <a:lnTo>
                  <a:pt x="444" y="704"/>
                </a:lnTo>
                <a:lnTo>
                  <a:pt x="447" y="704"/>
                </a:lnTo>
                <a:lnTo>
                  <a:pt x="449" y="701"/>
                </a:lnTo>
                <a:lnTo>
                  <a:pt x="456" y="708"/>
                </a:lnTo>
                <a:lnTo>
                  <a:pt x="461" y="704"/>
                </a:lnTo>
                <a:lnTo>
                  <a:pt x="468" y="713"/>
                </a:lnTo>
                <a:lnTo>
                  <a:pt x="466" y="723"/>
                </a:lnTo>
                <a:lnTo>
                  <a:pt x="466" y="737"/>
                </a:lnTo>
                <a:lnTo>
                  <a:pt x="466" y="752"/>
                </a:lnTo>
                <a:lnTo>
                  <a:pt x="471" y="761"/>
                </a:lnTo>
                <a:lnTo>
                  <a:pt x="473" y="764"/>
                </a:lnTo>
                <a:lnTo>
                  <a:pt x="471" y="766"/>
                </a:lnTo>
                <a:lnTo>
                  <a:pt x="471" y="773"/>
                </a:lnTo>
                <a:lnTo>
                  <a:pt x="478" y="785"/>
                </a:lnTo>
                <a:lnTo>
                  <a:pt x="476" y="785"/>
                </a:lnTo>
                <a:lnTo>
                  <a:pt x="476" y="790"/>
                </a:lnTo>
                <a:lnTo>
                  <a:pt x="480" y="802"/>
                </a:lnTo>
                <a:lnTo>
                  <a:pt x="485" y="802"/>
                </a:lnTo>
                <a:lnTo>
                  <a:pt x="485" y="797"/>
                </a:lnTo>
                <a:lnTo>
                  <a:pt x="492" y="800"/>
                </a:lnTo>
                <a:lnTo>
                  <a:pt x="492" y="824"/>
                </a:lnTo>
                <a:lnTo>
                  <a:pt x="495" y="831"/>
                </a:lnTo>
                <a:lnTo>
                  <a:pt x="504" y="838"/>
                </a:lnTo>
                <a:lnTo>
                  <a:pt x="512" y="841"/>
                </a:lnTo>
                <a:lnTo>
                  <a:pt x="514" y="829"/>
                </a:lnTo>
                <a:lnTo>
                  <a:pt x="512" y="817"/>
                </a:lnTo>
                <a:lnTo>
                  <a:pt x="512" y="812"/>
                </a:lnTo>
                <a:lnTo>
                  <a:pt x="516" y="809"/>
                </a:lnTo>
                <a:lnTo>
                  <a:pt x="519" y="809"/>
                </a:lnTo>
                <a:lnTo>
                  <a:pt x="526" y="817"/>
                </a:lnTo>
                <a:lnTo>
                  <a:pt x="524" y="805"/>
                </a:lnTo>
                <a:lnTo>
                  <a:pt x="526" y="797"/>
                </a:lnTo>
                <a:lnTo>
                  <a:pt x="533" y="790"/>
                </a:lnTo>
                <a:lnTo>
                  <a:pt x="533" y="783"/>
                </a:lnTo>
                <a:lnTo>
                  <a:pt x="528" y="778"/>
                </a:lnTo>
                <a:lnTo>
                  <a:pt x="528" y="773"/>
                </a:lnTo>
                <a:lnTo>
                  <a:pt x="533" y="773"/>
                </a:lnTo>
                <a:lnTo>
                  <a:pt x="536" y="764"/>
                </a:lnTo>
                <a:lnTo>
                  <a:pt x="552" y="790"/>
                </a:lnTo>
                <a:lnTo>
                  <a:pt x="555" y="790"/>
                </a:lnTo>
                <a:lnTo>
                  <a:pt x="555" y="783"/>
                </a:lnTo>
                <a:lnTo>
                  <a:pt x="560" y="783"/>
                </a:lnTo>
                <a:lnTo>
                  <a:pt x="560" y="781"/>
                </a:lnTo>
                <a:lnTo>
                  <a:pt x="564" y="781"/>
                </a:lnTo>
                <a:lnTo>
                  <a:pt x="567" y="778"/>
                </a:lnTo>
                <a:lnTo>
                  <a:pt x="564" y="769"/>
                </a:lnTo>
                <a:lnTo>
                  <a:pt x="567" y="766"/>
                </a:lnTo>
                <a:lnTo>
                  <a:pt x="567" y="766"/>
                </a:lnTo>
                <a:close/>
              </a:path>
            </a:pathLst>
          </a:custGeom>
          <a:solidFill>
            <a:schemeClr val="accent3"/>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91" name="Freeform 23"/>
          <p:cNvSpPr>
            <a:spLocks/>
          </p:cNvSpPr>
          <p:nvPr/>
        </p:nvSpPr>
        <p:spPr bwMode="auto">
          <a:xfrm>
            <a:off x="4579938" y="4667251"/>
            <a:ext cx="111125" cy="252413"/>
          </a:xfrm>
          <a:custGeom>
            <a:avLst/>
            <a:gdLst/>
            <a:ahLst/>
            <a:cxnLst>
              <a:cxn ang="0">
                <a:pos x="9" y="156"/>
              </a:cxn>
              <a:cxn ang="0">
                <a:pos x="17" y="135"/>
              </a:cxn>
              <a:cxn ang="0">
                <a:pos x="7" y="135"/>
              </a:cxn>
              <a:cxn ang="0">
                <a:pos x="2" y="118"/>
              </a:cxn>
              <a:cxn ang="0">
                <a:pos x="5" y="122"/>
              </a:cxn>
              <a:cxn ang="0">
                <a:pos x="9" y="110"/>
              </a:cxn>
              <a:cxn ang="0">
                <a:pos x="19" y="91"/>
              </a:cxn>
              <a:cxn ang="0">
                <a:pos x="24" y="82"/>
              </a:cxn>
              <a:cxn ang="0">
                <a:pos x="31" y="55"/>
              </a:cxn>
              <a:cxn ang="0">
                <a:pos x="36" y="46"/>
              </a:cxn>
              <a:cxn ang="0">
                <a:pos x="36" y="31"/>
              </a:cxn>
              <a:cxn ang="0">
                <a:pos x="41" y="19"/>
              </a:cxn>
              <a:cxn ang="0">
                <a:pos x="41" y="12"/>
              </a:cxn>
              <a:cxn ang="0">
                <a:pos x="53" y="14"/>
              </a:cxn>
              <a:cxn ang="0">
                <a:pos x="55" y="0"/>
              </a:cxn>
              <a:cxn ang="0">
                <a:pos x="65" y="10"/>
              </a:cxn>
              <a:cxn ang="0">
                <a:pos x="70" y="26"/>
              </a:cxn>
              <a:cxn ang="0">
                <a:pos x="62" y="29"/>
              </a:cxn>
              <a:cxn ang="0">
                <a:pos x="60" y="36"/>
              </a:cxn>
              <a:cxn ang="0">
                <a:pos x="65" y="38"/>
              </a:cxn>
              <a:cxn ang="0">
                <a:pos x="62" y="43"/>
              </a:cxn>
              <a:cxn ang="0">
                <a:pos x="50" y="50"/>
              </a:cxn>
              <a:cxn ang="0">
                <a:pos x="48" y="60"/>
              </a:cxn>
              <a:cxn ang="0">
                <a:pos x="43" y="60"/>
              </a:cxn>
              <a:cxn ang="0">
                <a:pos x="43" y="67"/>
              </a:cxn>
              <a:cxn ang="0">
                <a:pos x="50" y="79"/>
              </a:cxn>
              <a:cxn ang="0">
                <a:pos x="46" y="89"/>
              </a:cxn>
              <a:cxn ang="0">
                <a:pos x="41" y="101"/>
              </a:cxn>
              <a:cxn ang="0">
                <a:pos x="33" y="130"/>
              </a:cxn>
              <a:cxn ang="0">
                <a:pos x="26" y="142"/>
              </a:cxn>
              <a:cxn ang="0">
                <a:pos x="17" y="151"/>
              </a:cxn>
              <a:cxn ang="0">
                <a:pos x="9" y="159"/>
              </a:cxn>
              <a:cxn ang="0">
                <a:pos x="9" y="159"/>
              </a:cxn>
            </a:cxnLst>
            <a:rect l="0" t="0" r="r" b="b"/>
            <a:pathLst>
              <a:path w="70" h="159">
                <a:moveTo>
                  <a:pt x="9" y="159"/>
                </a:moveTo>
                <a:lnTo>
                  <a:pt x="9" y="156"/>
                </a:lnTo>
                <a:lnTo>
                  <a:pt x="17" y="142"/>
                </a:lnTo>
                <a:lnTo>
                  <a:pt x="17" y="135"/>
                </a:lnTo>
                <a:lnTo>
                  <a:pt x="12" y="130"/>
                </a:lnTo>
                <a:lnTo>
                  <a:pt x="7" y="135"/>
                </a:lnTo>
                <a:lnTo>
                  <a:pt x="0" y="130"/>
                </a:lnTo>
                <a:lnTo>
                  <a:pt x="2" y="118"/>
                </a:lnTo>
                <a:lnTo>
                  <a:pt x="5" y="120"/>
                </a:lnTo>
                <a:lnTo>
                  <a:pt x="5" y="122"/>
                </a:lnTo>
                <a:lnTo>
                  <a:pt x="7" y="120"/>
                </a:lnTo>
                <a:lnTo>
                  <a:pt x="9" y="110"/>
                </a:lnTo>
                <a:lnTo>
                  <a:pt x="19" y="96"/>
                </a:lnTo>
                <a:lnTo>
                  <a:pt x="19" y="91"/>
                </a:lnTo>
                <a:lnTo>
                  <a:pt x="24" y="89"/>
                </a:lnTo>
                <a:lnTo>
                  <a:pt x="24" y="82"/>
                </a:lnTo>
                <a:lnTo>
                  <a:pt x="36" y="72"/>
                </a:lnTo>
                <a:lnTo>
                  <a:pt x="31" y="55"/>
                </a:lnTo>
                <a:lnTo>
                  <a:pt x="31" y="50"/>
                </a:lnTo>
                <a:lnTo>
                  <a:pt x="36" y="46"/>
                </a:lnTo>
                <a:lnTo>
                  <a:pt x="38" y="43"/>
                </a:lnTo>
                <a:lnTo>
                  <a:pt x="36" y="31"/>
                </a:lnTo>
                <a:lnTo>
                  <a:pt x="38" y="17"/>
                </a:lnTo>
                <a:lnTo>
                  <a:pt x="41" y="19"/>
                </a:lnTo>
                <a:lnTo>
                  <a:pt x="41" y="17"/>
                </a:lnTo>
                <a:lnTo>
                  <a:pt x="41" y="12"/>
                </a:lnTo>
                <a:lnTo>
                  <a:pt x="43" y="12"/>
                </a:lnTo>
                <a:lnTo>
                  <a:pt x="53" y="14"/>
                </a:lnTo>
                <a:lnTo>
                  <a:pt x="55" y="12"/>
                </a:lnTo>
                <a:lnTo>
                  <a:pt x="55" y="0"/>
                </a:lnTo>
                <a:lnTo>
                  <a:pt x="58" y="5"/>
                </a:lnTo>
                <a:lnTo>
                  <a:pt x="65" y="10"/>
                </a:lnTo>
                <a:lnTo>
                  <a:pt x="65" y="22"/>
                </a:lnTo>
                <a:lnTo>
                  <a:pt x="70" y="26"/>
                </a:lnTo>
                <a:lnTo>
                  <a:pt x="65" y="31"/>
                </a:lnTo>
                <a:lnTo>
                  <a:pt x="62" y="29"/>
                </a:lnTo>
                <a:lnTo>
                  <a:pt x="60" y="31"/>
                </a:lnTo>
                <a:lnTo>
                  <a:pt x="60" y="36"/>
                </a:lnTo>
                <a:lnTo>
                  <a:pt x="62" y="36"/>
                </a:lnTo>
                <a:lnTo>
                  <a:pt x="65" y="38"/>
                </a:lnTo>
                <a:lnTo>
                  <a:pt x="60" y="38"/>
                </a:lnTo>
                <a:lnTo>
                  <a:pt x="62" y="43"/>
                </a:lnTo>
                <a:lnTo>
                  <a:pt x="53" y="50"/>
                </a:lnTo>
                <a:lnTo>
                  <a:pt x="50" y="50"/>
                </a:lnTo>
                <a:lnTo>
                  <a:pt x="48" y="53"/>
                </a:lnTo>
                <a:lnTo>
                  <a:pt x="48" y="60"/>
                </a:lnTo>
                <a:lnTo>
                  <a:pt x="46" y="60"/>
                </a:lnTo>
                <a:lnTo>
                  <a:pt x="43" y="60"/>
                </a:lnTo>
                <a:lnTo>
                  <a:pt x="48" y="67"/>
                </a:lnTo>
                <a:lnTo>
                  <a:pt x="43" y="67"/>
                </a:lnTo>
                <a:lnTo>
                  <a:pt x="43" y="77"/>
                </a:lnTo>
                <a:lnTo>
                  <a:pt x="50" y="79"/>
                </a:lnTo>
                <a:lnTo>
                  <a:pt x="48" y="86"/>
                </a:lnTo>
                <a:lnTo>
                  <a:pt x="46" y="89"/>
                </a:lnTo>
                <a:lnTo>
                  <a:pt x="46" y="91"/>
                </a:lnTo>
                <a:lnTo>
                  <a:pt x="41" y="101"/>
                </a:lnTo>
                <a:lnTo>
                  <a:pt x="38" y="122"/>
                </a:lnTo>
                <a:lnTo>
                  <a:pt x="33" y="130"/>
                </a:lnTo>
                <a:lnTo>
                  <a:pt x="36" y="135"/>
                </a:lnTo>
                <a:lnTo>
                  <a:pt x="26" y="142"/>
                </a:lnTo>
                <a:lnTo>
                  <a:pt x="26" y="147"/>
                </a:lnTo>
                <a:lnTo>
                  <a:pt x="17" y="151"/>
                </a:lnTo>
                <a:lnTo>
                  <a:pt x="14" y="156"/>
                </a:lnTo>
                <a:lnTo>
                  <a:pt x="9" y="159"/>
                </a:lnTo>
                <a:lnTo>
                  <a:pt x="9" y="159"/>
                </a:lnTo>
                <a:lnTo>
                  <a:pt x="9" y="159"/>
                </a:lnTo>
                <a:close/>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92" name="Freeform 24"/>
          <p:cNvSpPr>
            <a:spLocks/>
          </p:cNvSpPr>
          <p:nvPr/>
        </p:nvSpPr>
        <p:spPr bwMode="auto">
          <a:xfrm>
            <a:off x="4819650" y="4830763"/>
            <a:ext cx="138113" cy="206375"/>
          </a:xfrm>
          <a:custGeom>
            <a:avLst/>
            <a:gdLst/>
            <a:ahLst/>
            <a:cxnLst>
              <a:cxn ang="0">
                <a:pos x="10" y="99"/>
              </a:cxn>
              <a:cxn ang="0">
                <a:pos x="7" y="92"/>
              </a:cxn>
              <a:cxn ang="0">
                <a:pos x="10" y="84"/>
              </a:cxn>
              <a:cxn ang="0">
                <a:pos x="12" y="72"/>
              </a:cxn>
              <a:cxn ang="0">
                <a:pos x="12" y="65"/>
              </a:cxn>
              <a:cxn ang="0">
                <a:pos x="7" y="63"/>
              </a:cxn>
              <a:cxn ang="0">
                <a:pos x="0" y="53"/>
              </a:cxn>
              <a:cxn ang="0">
                <a:pos x="15" y="48"/>
              </a:cxn>
              <a:cxn ang="0">
                <a:pos x="19" y="44"/>
              </a:cxn>
              <a:cxn ang="0">
                <a:pos x="34" y="10"/>
              </a:cxn>
              <a:cxn ang="0">
                <a:pos x="34" y="0"/>
              </a:cxn>
              <a:cxn ang="0">
                <a:pos x="43" y="7"/>
              </a:cxn>
              <a:cxn ang="0">
                <a:pos x="48" y="15"/>
              </a:cxn>
              <a:cxn ang="0">
                <a:pos x="58" y="15"/>
              </a:cxn>
              <a:cxn ang="0">
                <a:pos x="63" y="19"/>
              </a:cxn>
              <a:cxn ang="0">
                <a:pos x="68" y="19"/>
              </a:cxn>
              <a:cxn ang="0">
                <a:pos x="80" y="34"/>
              </a:cxn>
              <a:cxn ang="0">
                <a:pos x="80" y="41"/>
              </a:cxn>
              <a:cxn ang="0">
                <a:pos x="77" y="46"/>
              </a:cxn>
              <a:cxn ang="0">
                <a:pos x="82" y="51"/>
              </a:cxn>
              <a:cxn ang="0">
                <a:pos x="84" y="58"/>
              </a:cxn>
              <a:cxn ang="0">
                <a:pos x="77" y="63"/>
              </a:cxn>
              <a:cxn ang="0">
                <a:pos x="77" y="68"/>
              </a:cxn>
              <a:cxn ang="0">
                <a:pos x="68" y="75"/>
              </a:cxn>
              <a:cxn ang="0">
                <a:pos x="72" y="80"/>
              </a:cxn>
              <a:cxn ang="0">
                <a:pos x="70" y="89"/>
              </a:cxn>
              <a:cxn ang="0">
                <a:pos x="65" y="99"/>
              </a:cxn>
              <a:cxn ang="0">
                <a:pos x="53" y="104"/>
              </a:cxn>
              <a:cxn ang="0">
                <a:pos x="58" y="108"/>
              </a:cxn>
              <a:cxn ang="0">
                <a:pos x="39" y="113"/>
              </a:cxn>
              <a:cxn ang="0">
                <a:pos x="41" y="128"/>
              </a:cxn>
              <a:cxn ang="0">
                <a:pos x="31" y="128"/>
              </a:cxn>
              <a:cxn ang="0">
                <a:pos x="34" y="120"/>
              </a:cxn>
              <a:cxn ang="0">
                <a:pos x="29" y="116"/>
              </a:cxn>
              <a:cxn ang="0">
                <a:pos x="19" y="108"/>
              </a:cxn>
              <a:cxn ang="0">
                <a:pos x="17" y="104"/>
              </a:cxn>
              <a:cxn ang="0">
                <a:pos x="15" y="101"/>
              </a:cxn>
            </a:cxnLst>
            <a:rect l="0" t="0" r="r" b="b"/>
            <a:pathLst>
              <a:path w="87" h="130">
                <a:moveTo>
                  <a:pt x="15" y="101"/>
                </a:moveTo>
                <a:lnTo>
                  <a:pt x="10" y="99"/>
                </a:lnTo>
                <a:lnTo>
                  <a:pt x="7" y="101"/>
                </a:lnTo>
                <a:lnTo>
                  <a:pt x="7" y="92"/>
                </a:lnTo>
                <a:lnTo>
                  <a:pt x="7" y="89"/>
                </a:lnTo>
                <a:lnTo>
                  <a:pt x="10" y="84"/>
                </a:lnTo>
                <a:lnTo>
                  <a:pt x="12" y="82"/>
                </a:lnTo>
                <a:lnTo>
                  <a:pt x="12" y="72"/>
                </a:lnTo>
                <a:lnTo>
                  <a:pt x="12" y="68"/>
                </a:lnTo>
                <a:lnTo>
                  <a:pt x="12" y="65"/>
                </a:lnTo>
                <a:lnTo>
                  <a:pt x="7" y="68"/>
                </a:lnTo>
                <a:lnTo>
                  <a:pt x="7" y="63"/>
                </a:lnTo>
                <a:lnTo>
                  <a:pt x="3" y="56"/>
                </a:lnTo>
                <a:lnTo>
                  <a:pt x="0" y="53"/>
                </a:lnTo>
                <a:lnTo>
                  <a:pt x="5" y="48"/>
                </a:lnTo>
                <a:lnTo>
                  <a:pt x="15" y="48"/>
                </a:lnTo>
                <a:lnTo>
                  <a:pt x="17" y="41"/>
                </a:lnTo>
                <a:lnTo>
                  <a:pt x="19" y="44"/>
                </a:lnTo>
                <a:lnTo>
                  <a:pt x="22" y="29"/>
                </a:lnTo>
                <a:lnTo>
                  <a:pt x="34" y="10"/>
                </a:lnTo>
                <a:lnTo>
                  <a:pt x="36" y="5"/>
                </a:lnTo>
                <a:lnTo>
                  <a:pt x="34" y="0"/>
                </a:lnTo>
                <a:lnTo>
                  <a:pt x="39" y="0"/>
                </a:lnTo>
                <a:lnTo>
                  <a:pt x="43" y="7"/>
                </a:lnTo>
                <a:lnTo>
                  <a:pt x="46" y="10"/>
                </a:lnTo>
                <a:lnTo>
                  <a:pt x="48" y="15"/>
                </a:lnTo>
                <a:lnTo>
                  <a:pt x="55" y="12"/>
                </a:lnTo>
                <a:lnTo>
                  <a:pt x="58" y="15"/>
                </a:lnTo>
                <a:lnTo>
                  <a:pt x="58" y="17"/>
                </a:lnTo>
                <a:lnTo>
                  <a:pt x="63" y="19"/>
                </a:lnTo>
                <a:lnTo>
                  <a:pt x="65" y="22"/>
                </a:lnTo>
                <a:lnTo>
                  <a:pt x="68" y="19"/>
                </a:lnTo>
                <a:lnTo>
                  <a:pt x="72" y="29"/>
                </a:lnTo>
                <a:lnTo>
                  <a:pt x="80" y="34"/>
                </a:lnTo>
                <a:lnTo>
                  <a:pt x="75" y="41"/>
                </a:lnTo>
                <a:lnTo>
                  <a:pt x="80" y="41"/>
                </a:lnTo>
                <a:lnTo>
                  <a:pt x="80" y="46"/>
                </a:lnTo>
                <a:lnTo>
                  <a:pt x="77" y="46"/>
                </a:lnTo>
                <a:lnTo>
                  <a:pt x="77" y="51"/>
                </a:lnTo>
                <a:lnTo>
                  <a:pt x="82" y="51"/>
                </a:lnTo>
                <a:lnTo>
                  <a:pt x="80" y="56"/>
                </a:lnTo>
                <a:lnTo>
                  <a:pt x="84" y="58"/>
                </a:lnTo>
                <a:lnTo>
                  <a:pt x="87" y="63"/>
                </a:lnTo>
                <a:lnTo>
                  <a:pt x="77" y="63"/>
                </a:lnTo>
                <a:lnTo>
                  <a:pt x="75" y="65"/>
                </a:lnTo>
                <a:lnTo>
                  <a:pt x="77" y="68"/>
                </a:lnTo>
                <a:lnTo>
                  <a:pt x="77" y="70"/>
                </a:lnTo>
                <a:lnTo>
                  <a:pt x="68" y="75"/>
                </a:lnTo>
                <a:lnTo>
                  <a:pt x="68" y="77"/>
                </a:lnTo>
                <a:lnTo>
                  <a:pt x="72" y="80"/>
                </a:lnTo>
                <a:lnTo>
                  <a:pt x="75" y="89"/>
                </a:lnTo>
                <a:lnTo>
                  <a:pt x="70" y="89"/>
                </a:lnTo>
                <a:lnTo>
                  <a:pt x="70" y="94"/>
                </a:lnTo>
                <a:lnTo>
                  <a:pt x="65" y="99"/>
                </a:lnTo>
                <a:lnTo>
                  <a:pt x="55" y="96"/>
                </a:lnTo>
                <a:lnTo>
                  <a:pt x="53" y="104"/>
                </a:lnTo>
                <a:lnTo>
                  <a:pt x="58" y="104"/>
                </a:lnTo>
                <a:lnTo>
                  <a:pt x="58" y="108"/>
                </a:lnTo>
                <a:lnTo>
                  <a:pt x="51" y="113"/>
                </a:lnTo>
                <a:lnTo>
                  <a:pt x="39" y="113"/>
                </a:lnTo>
                <a:lnTo>
                  <a:pt x="41" y="128"/>
                </a:lnTo>
                <a:lnTo>
                  <a:pt x="41" y="128"/>
                </a:lnTo>
                <a:lnTo>
                  <a:pt x="34" y="130"/>
                </a:lnTo>
                <a:lnTo>
                  <a:pt x="31" y="128"/>
                </a:lnTo>
                <a:lnTo>
                  <a:pt x="34" y="123"/>
                </a:lnTo>
                <a:lnTo>
                  <a:pt x="34" y="120"/>
                </a:lnTo>
                <a:lnTo>
                  <a:pt x="29" y="120"/>
                </a:lnTo>
                <a:lnTo>
                  <a:pt x="29" y="116"/>
                </a:lnTo>
                <a:lnTo>
                  <a:pt x="22" y="113"/>
                </a:lnTo>
                <a:lnTo>
                  <a:pt x="19" y="108"/>
                </a:lnTo>
                <a:lnTo>
                  <a:pt x="15" y="111"/>
                </a:lnTo>
                <a:lnTo>
                  <a:pt x="17" y="104"/>
                </a:lnTo>
                <a:lnTo>
                  <a:pt x="15" y="101"/>
                </a:lnTo>
                <a:lnTo>
                  <a:pt x="15" y="101"/>
                </a:lnTo>
                <a:lnTo>
                  <a:pt x="15" y="101"/>
                </a:lnTo>
                <a:close/>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93" name="Freeform 25"/>
          <p:cNvSpPr>
            <a:spLocks/>
          </p:cNvSpPr>
          <p:nvPr/>
        </p:nvSpPr>
        <p:spPr bwMode="auto">
          <a:xfrm>
            <a:off x="5281613" y="4849813"/>
            <a:ext cx="65088" cy="46038"/>
          </a:xfrm>
          <a:custGeom>
            <a:avLst/>
            <a:gdLst/>
            <a:ahLst/>
            <a:cxnLst>
              <a:cxn ang="0">
                <a:pos x="2" y="29"/>
              </a:cxn>
              <a:cxn ang="0">
                <a:pos x="0" y="17"/>
              </a:cxn>
              <a:cxn ang="0">
                <a:pos x="2" y="5"/>
              </a:cxn>
              <a:cxn ang="0">
                <a:pos x="12" y="5"/>
              </a:cxn>
              <a:cxn ang="0">
                <a:pos x="17" y="7"/>
              </a:cxn>
              <a:cxn ang="0">
                <a:pos x="24" y="0"/>
              </a:cxn>
              <a:cxn ang="0">
                <a:pos x="34" y="0"/>
              </a:cxn>
              <a:cxn ang="0">
                <a:pos x="38" y="3"/>
              </a:cxn>
              <a:cxn ang="0">
                <a:pos x="41" y="10"/>
              </a:cxn>
              <a:cxn ang="0">
                <a:pos x="31" y="10"/>
              </a:cxn>
              <a:cxn ang="0">
                <a:pos x="24" y="12"/>
              </a:cxn>
              <a:cxn ang="0">
                <a:pos x="22" y="24"/>
              </a:cxn>
              <a:cxn ang="0">
                <a:pos x="14" y="29"/>
              </a:cxn>
              <a:cxn ang="0">
                <a:pos x="2" y="29"/>
              </a:cxn>
              <a:cxn ang="0">
                <a:pos x="2" y="29"/>
              </a:cxn>
              <a:cxn ang="0">
                <a:pos x="2" y="29"/>
              </a:cxn>
            </a:cxnLst>
            <a:rect l="0" t="0" r="r" b="b"/>
            <a:pathLst>
              <a:path w="41" h="29">
                <a:moveTo>
                  <a:pt x="2" y="29"/>
                </a:moveTo>
                <a:lnTo>
                  <a:pt x="0" y="17"/>
                </a:lnTo>
                <a:lnTo>
                  <a:pt x="2" y="5"/>
                </a:lnTo>
                <a:lnTo>
                  <a:pt x="12" y="5"/>
                </a:lnTo>
                <a:lnTo>
                  <a:pt x="17" y="7"/>
                </a:lnTo>
                <a:lnTo>
                  <a:pt x="24" y="0"/>
                </a:lnTo>
                <a:lnTo>
                  <a:pt x="34" y="0"/>
                </a:lnTo>
                <a:lnTo>
                  <a:pt x="38" y="3"/>
                </a:lnTo>
                <a:lnTo>
                  <a:pt x="41" y="10"/>
                </a:lnTo>
                <a:lnTo>
                  <a:pt x="31" y="10"/>
                </a:lnTo>
                <a:lnTo>
                  <a:pt x="24" y="12"/>
                </a:lnTo>
                <a:lnTo>
                  <a:pt x="22" y="24"/>
                </a:lnTo>
                <a:lnTo>
                  <a:pt x="14" y="29"/>
                </a:lnTo>
                <a:lnTo>
                  <a:pt x="2" y="29"/>
                </a:lnTo>
                <a:lnTo>
                  <a:pt x="2" y="29"/>
                </a:lnTo>
                <a:lnTo>
                  <a:pt x="2" y="29"/>
                </a:lnTo>
                <a:close/>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94" name="Freeform 26"/>
          <p:cNvSpPr>
            <a:spLocks/>
          </p:cNvSpPr>
          <p:nvPr/>
        </p:nvSpPr>
        <p:spPr bwMode="auto">
          <a:xfrm>
            <a:off x="5048250" y="4957763"/>
            <a:ext cx="122238" cy="101600"/>
          </a:xfrm>
          <a:custGeom>
            <a:avLst/>
            <a:gdLst/>
            <a:ahLst/>
            <a:cxnLst>
              <a:cxn ang="0">
                <a:pos x="44" y="64"/>
              </a:cxn>
              <a:cxn ang="0">
                <a:pos x="39" y="60"/>
              </a:cxn>
              <a:cxn ang="0">
                <a:pos x="36" y="60"/>
              </a:cxn>
              <a:cxn ang="0">
                <a:pos x="39" y="52"/>
              </a:cxn>
              <a:cxn ang="0">
                <a:pos x="34" y="52"/>
              </a:cxn>
              <a:cxn ang="0">
                <a:pos x="32" y="48"/>
              </a:cxn>
              <a:cxn ang="0">
                <a:pos x="34" y="36"/>
              </a:cxn>
              <a:cxn ang="0">
                <a:pos x="32" y="33"/>
              </a:cxn>
              <a:cxn ang="0">
                <a:pos x="32" y="28"/>
              </a:cxn>
              <a:cxn ang="0">
                <a:pos x="29" y="28"/>
              </a:cxn>
              <a:cxn ang="0">
                <a:pos x="24" y="33"/>
              </a:cxn>
              <a:cxn ang="0">
                <a:pos x="20" y="33"/>
              </a:cxn>
              <a:cxn ang="0">
                <a:pos x="17" y="40"/>
              </a:cxn>
              <a:cxn ang="0">
                <a:pos x="12" y="43"/>
              </a:cxn>
              <a:cxn ang="0">
                <a:pos x="12" y="45"/>
              </a:cxn>
              <a:cxn ang="0">
                <a:pos x="10" y="38"/>
              </a:cxn>
              <a:cxn ang="0">
                <a:pos x="5" y="40"/>
              </a:cxn>
              <a:cxn ang="0">
                <a:pos x="0" y="36"/>
              </a:cxn>
              <a:cxn ang="0">
                <a:pos x="3" y="28"/>
              </a:cxn>
              <a:cxn ang="0">
                <a:pos x="10" y="21"/>
              </a:cxn>
              <a:cxn ang="0">
                <a:pos x="12" y="21"/>
              </a:cxn>
              <a:cxn ang="0">
                <a:pos x="15" y="28"/>
              </a:cxn>
              <a:cxn ang="0">
                <a:pos x="17" y="28"/>
              </a:cxn>
              <a:cxn ang="0">
                <a:pos x="22" y="21"/>
              </a:cxn>
              <a:cxn ang="0">
                <a:pos x="24" y="9"/>
              </a:cxn>
              <a:cxn ang="0">
                <a:pos x="29" y="2"/>
              </a:cxn>
              <a:cxn ang="0">
                <a:pos x="29" y="7"/>
              </a:cxn>
              <a:cxn ang="0">
                <a:pos x="36" y="12"/>
              </a:cxn>
              <a:cxn ang="0">
                <a:pos x="36" y="16"/>
              </a:cxn>
              <a:cxn ang="0">
                <a:pos x="39" y="19"/>
              </a:cxn>
              <a:cxn ang="0">
                <a:pos x="44" y="16"/>
              </a:cxn>
              <a:cxn ang="0">
                <a:pos x="41" y="21"/>
              </a:cxn>
              <a:cxn ang="0">
                <a:pos x="44" y="24"/>
              </a:cxn>
              <a:cxn ang="0">
                <a:pos x="53" y="14"/>
              </a:cxn>
              <a:cxn ang="0">
                <a:pos x="51" y="0"/>
              </a:cxn>
              <a:cxn ang="0">
                <a:pos x="56" y="4"/>
              </a:cxn>
              <a:cxn ang="0">
                <a:pos x="60" y="4"/>
              </a:cxn>
              <a:cxn ang="0">
                <a:pos x="63" y="12"/>
              </a:cxn>
              <a:cxn ang="0">
                <a:pos x="65" y="19"/>
              </a:cxn>
              <a:cxn ang="0">
                <a:pos x="70" y="21"/>
              </a:cxn>
              <a:cxn ang="0">
                <a:pos x="75" y="31"/>
              </a:cxn>
              <a:cxn ang="0">
                <a:pos x="77" y="33"/>
              </a:cxn>
              <a:cxn ang="0">
                <a:pos x="72" y="33"/>
              </a:cxn>
              <a:cxn ang="0">
                <a:pos x="70" y="36"/>
              </a:cxn>
              <a:cxn ang="0">
                <a:pos x="72" y="45"/>
              </a:cxn>
              <a:cxn ang="0">
                <a:pos x="53" y="57"/>
              </a:cxn>
              <a:cxn ang="0">
                <a:pos x="48" y="55"/>
              </a:cxn>
              <a:cxn ang="0">
                <a:pos x="44" y="60"/>
              </a:cxn>
              <a:cxn ang="0">
                <a:pos x="44" y="64"/>
              </a:cxn>
              <a:cxn ang="0">
                <a:pos x="44" y="64"/>
              </a:cxn>
              <a:cxn ang="0">
                <a:pos x="44" y="64"/>
              </a:cxn>
            </a:cxnLst>
            <a:rect l="0" t="0" r="r" b="b"/>
            <a:pathLst>
              <a:path w="77" h="64">
                <a:moveTo>
                  <a:pt x="44" y="64"/>
                </a:moveTo>
                <a:lnTo>
                  <a:pt x="39" y="60"/>
                </a:lnTo>
                <a:lnTo>
                  <a:pt x="36" y="60"/>
                </a:lnTo>
                <a:lnTo>
                  <a:pt x="39" y="52"/>
                </a:lnTo>
                <a:lnTo>
                  <a:pt x="34" y="52"/>
                </a:lnTo>
                <a:lnTo>
                  <a:pt x="32" y="48"/>
                </a:lnTo>
                <a:lnTo>
                  <a:pt x="34" y="36"/>
                </a:lnTo>
                <a:lnTo>
                  <a:pt x="32" y="33"/>
                </a:lnTo>
                <a:lnTo>
                  <a:pt x="32" y="28"/>
                </a:lnTo>
                <a:lnTo>
                  <a:pt x="29" y="28"/>
                </a:lnTo>
                <a:lnTo>
                  <a:pt x="24" y="33"/>
                </a:lnTo>
                <a:lnTo>
                  <a:pt x="20" y="33"/>
                </a:lnTo>
                <a:lnTo>
                  <a:pt x="17" y="40"/>
                </a:lnTo>
                <a:lnTo>
                  <a:pt x="12" y="43"/>
                </a:lnTo>
                <a:lnTo>
                  <a:pt x="12" y="45"/>
                </a:lnTo>
                <a:lnTo>
                  <a:pt x="10" y="38"/>
                </a:lnTo>
                <a:lnTo>
                  <a:pt x="5" y="40"/>
                </a:lnTo>
                <a:lnTo>
                  <a:pt x="0" y="36"/>
                </a:lnTo>
                <a:lnTo>
                  <a:pt x="3" y="28"/>
                </a:lnTo>
                <a:lnTo>
                  <a:pt x="10" y="21"/>
                </a:lnTo>
                <a:lnTo>
                  <a:pt x="12" y="21"/>
                </a:lnTo>
                <a:lnTo>
                  <a:pt x="15" y="28"/>
                </a:lnTo>
                <a:lnTo>
                  <a:pt x="17" y="28"/>
                </a:lnTo>
                <a:lnTo>
                  <a:pt x="22" y="21"/>
                </a:lnTo>
                <a:lnTo>
                  <a:pt x="24" y="9"/>
                </a:lnTo>
                <a:lnTo>
                  <a:pt x="29" y="2"/>
                </a:lnTo>
                <a:lnTo>
                  <a:pt x="29" y="7"/>
                </a:lnTo>
                <a:lnTo>
                  <a:pt x="36" y="12"/>
                </a:lnTo>
                <a:lnTo>
                  <a:pt x="36" y="16"/>
                </a:lnTo>
                <a:lnTo>
                  <a:pt x="39" y="19"/>
                </a:lnTo>
                <a:lnTo>
                  <a:pt x="44" y="16"/>
                </a:lnTo>
                <a:lnTo>
                  <a:pt x="41" y="21"/>
                </a:lnTo>
                <a:lnTo>
                  <a:pt x="44" y="24"/>
                </a:lnTo>
                <a:lnTo>
                  <a:pt x="53" y="14"/>
                </a:lnTo>
                <a:lnTo>
                  <a:pt x="51" y="0"/>
                </a:lnTo>
                <a:lnTo>
                  <a:pt x="56" y="4"/>
                </a:lnTo>
                <a:lnTo>
                  <a:pt x="60" y="4"/>
                </a:lnTo>
                <a:lnTo>
                  <a:pt x="63" y="12"/>
                </a:lnTo>
                <a:lnTo>
                  <a:pt x="65" y="19"/>
                </a:lnTo>
                <a:lnTo>
                  <a:pt x="70" y="21"/>
                </a:lnTo>
                <a:lnTo>
                  <a:pt x="75" y="31"/>
                </a:lnTo>
                <a:lnTo>
                  <a:pt x="77" y="33"/>
                </a:lnTo>
                <a:lnTo>
                  <a:pt x="72" y="33"/>
                </a:lnTo>
                <a:lnTo>
                  <a:pt x="70" y="36"/>
                </a:lnTo>
                <a:lnTo>
                  <a:pt x="72" y="45"/>
                </a:lnTo>
                <a:lnTo>
                  <a:pt x="53" y="57"/>
                </a:lnTo>
                <a:lnTo>
                  <a:pt x="48" y="55"/>
                </a:lnTo>
                <a:lnTo>
                  <a:pt x="44" y="60"/>
                </a:lnTo>
                <a:lnTo>
                  <a:pt x="44" y="64"/>
                </a:lnTo>
                <a:lnTo>
                  <a:pt x="44" y="64"/>
                </a:lnTo>
                <a:lnTo>
                  <a:pt x="44" y="64"/>
                </a:lnTo>
                <a:close/>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95" name="Freeform 27"/>
          <p:cNvSpPr>
            <a:spLocks/>
          </p:cNvSpPr>
          <p:nvPr/>
        </p:nvSpPr>
        <p:spPr bwMode="auto">
          <a:xfrm>
            <a:off x="5178425" y="5045076"/>
            <a:ext cx="49213" cy="46038"/>
          </a:xfrm>
          <a:custGeom>
            <a:avLst/>
            <a:gdLst/>
            <a:ahLst/>
            <a:cxnLst>
              <a:cxn ang="0">
                <a:pos x="7" y="29"/>
              </a:cxn>
              <a:cxn ang="0">
                <a:pos x="0" y="12"/>
              </a:cxn>
              <a:cxn ang="0">
                <a:pos x="10" y="2"/>
              </a:cxn>
              <a:cxn ang="0">
                <a:pos x="17" y="0"/>
              </a:cxn>
              <a:cxn ang="0">
                <a:pos x="24" y="9"/>
              </a:cxn>
              <a:cxn ang="0">
                <a:pos x="27" y="14"/>
              </a:cxn>
              <a:cxn ang="0">
                <a:pos x="31" y="21"/>
              </a:cxn>
              <a:cxn ang="0">
                <a:pos x="24" y="26"/>
              </a:cxn>
              <a:cxn ang="0">
                <a:pos x="17" y="24"/>
              </a:cxn>
              <a:cxn ang="0">
                <a:pos x="7" y="29"/>
              </a:cxn>
              <a:cxn ang="0">
                <a:pos x="7" y="29"/>
              </a:cxn>
              <a:cxn ang="0">
                <a:pos x="7" y="29"/>
              </a:cxn>
            </a:cxnLst>
            <a:rect l="0" t="0" r="r" b="b"/>
            <a:pathLst>
              <a:path w="31" h="29">
                <a:moveTo>
                  <a:pt x="7" y="29"/>
                </a:moveTo>
                <a:lnTo>
                  <a:pt x="0" y="12"/>
                </a:lnTo>
                <a:lnTo>
                  <a:pt x="10" y="2"/>
                </a:lnTo>
                <a:lnTo>
                  <a:pt x="17" y="0"/>
                </a:lnTo>
                <a:lnTo>
                  <a:pt x="24" y="9"/>
                </a:lnTo>
                <a:lnTo>
                  <a:pt x="27" y="14"/>
                </a:lnTo>
                <a:lnTo>
                  <a:pt x="31" y="21"/>
                </a:lnTo>
                <a:lnTo>
                  <a:pt x="24" y="26"/>
                </a:lnTo>
                <a:lnTo>
                  <a:pt x="17" y="24"/>
                </a:lnTo>
                <a:lnTo>
                  <a:pt x="7" y="29"/>
                </a:lnTo>
                <a:lnTo>
                  <a:pt x="7" y="29"/>
                </a:lnTo>
                <a:lnTo>
                  <a:pt x="7" y="29"/>
                </a:lnTo>
                <a:close/>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96" name="Freeform 28"/>
          <p:cNvSpPr>
            <a:spLocks/>
          </p:cNvSpPr>
          <p:nvPr/>
        </p:nvSpPr>
        <p:spPr bwMode="auto">
          <a:xfrm>
            <a:off x="4881563" y="5105401"/>
            <a:ext cx="71438" cy="122238"/>
          </a:xfrm>
          <a:custGeom>
            <a:avLst/>
            <a:gdLst/>
            <a:ahLst/>
            <a:cxnLst>
              <a:cxn ang="0">
                <a:pos x="9" y="77"/>
              </a:cxn>
              <a:cxn ang="0">
                <a:pos x="9" y="70"/>
              </a:cxn>
              <a:cxn ang="0">
                <a:pos x="7" y="65"/>
              </a:cxn>
              <a:cxn ang="0">
                <a:pos x="9" y="56"/>
              </a:cxn>
              <a:cxn ang="0">
                <a:pos x="9" y="53"/>
              </a:cxn>
              <a:cxn ang="0">
                <a:pos x="12" y="46"/>
              </a:cxn>
              <a:cxn ang="0">
                <a:pos x="16" y="44"/>
              </a:cxn>
              <a:cxn ang="0">
                <a:pos x="14" y="41"/>
              </a:cxn>
              <a:cxn ang="0">
                <a:pos x="19" y="39"/>
              </a:cxn>
              <a:cxn ang="0">
                <a:pos x="19" y="36"/>
              </a:cxn>
              <a:cxn ang="0">
                <a:pos x="16" y="32"/>
              </a:cxn>
              <a:cxn ang="0">
                <a:pos x="9" y="41"/>
              </a:cxn>
              <a:cxn ang="0">
                <a:pos x="9" y="36"/>
              </a:cxn>
              <a:cxn ang="0">
                <a:pos x="7" y="36"/>
              </a:cxn>
              <a:cxn ang="0">
                <a:pos x="9" y="32"/>
              </a:cxn>
              <a:cxn ang="0">
                <a:pos x="12" y="22"/>
              </a:cxn>
              <a:cxn ang="0">
                <a:pos x="9" y="19"/>
              </a:cxn>
              <a:cxn ang="0">
                <a:pos x="4" y="17"/>
              </a:cxn>
              <a:cxn ang="0">
                <a:pos x="4" y="15"/>
              </a:cxn>
              <a:cxn ang="0">
                <a:pos x="0" y="15"/>
              </a:cxn>
              <a:cxn ang="0">
                <a:pos x="0" y="12"/>
              </a:cxn>
              <a:cxn ang="0">
                <a:pos x="2" y="7"/>
              </a:cxn>
              <a:cxn ang="0">
                <a:pos x="7" y="12"/>
              </a:cxn>
              <a:cxn ang="0">
                <a:pos x="7" y="10"/>
              </a:cxn>
              <a:cxn ang="0">
                <a:pos x="12" y="10"/>
              </a:cxn>
              <a:cxn ang="0">
                <a:pos x="16" y="7"/>
              </a:cxn>
              <a:cxn ang="0">
                <a:pos x="19" y="10"/>
              </a:cxn>
              <a:cxn ang="0">
                <a:pos x="29" y="5"/>
              </a:cxn>
              <a:cxn ang="0">
                <a:pos x="29" y="0"/>
              </a:cxn>
              <a:cxn ang="0">
                <a:pos x="33" y="3"/>
              </a:cxn>
              <a:cxn ang="0">
                <a:pos x="38" y="0"/>
              </a:cxn>
              <a:cxn ang="0">
                <a:pos x="43" y="0"/>
              </a:cxn>
              <a:cxn ang="0">
                <a:pos x="45" y="3"/>
              </a:cxn>
              <a:cxn ang="0">
                <a:pos x="43" y="5"/>
              </a:cxn>
              <a:cxn ang="0">
                <a:pos x="45" y="19"/>
              </a:cxn>
              <a:cxn ang="0">
                <a:pos x="43" y="32"/>
              </a:cxn>
              <a:cxn ang="0">
                <a:pos x="45" y="39"/>
              </a:cxn>
              <a:cxn ang="0">
                <a:pos x="38" y="56"/>
              </a:cxn>
              <a:cxn ang="0">
                <a:pos x="38" y="70"/>
              </a:cxn>
              <a:cxn ang="0">
                <a:pos x="36" y="72"/>
              </a:cxn>
              <a:cxn ang="0">
                <a:pos x="33" y="70"/>
              </a:cxn>
              <a:cxn ang="0">
                <a:pos x="33" y="63"/>
              </a:cxn>
              <a:cxn ang="0">
                <a:pos x="31" y="63"/>
              </a:cxn>
              <a:cxn ang="0">
                <a:pos x="26" y="60"/>
              </a:cxn>
              <a:cxn ang="0">
                <a:pos x="26" y="65"/>
              </a:cxn>
              <a:cxn ang="0">
                <a:pos x="26" y="65"/>
              </a:cxn>
              <a:cxn ang="0">
                <a:pos x="21" y="63"/>
              </a:cxn>
              <a:cxn ang="0">
                <a:pos x="21" y="68"/>
              </a:cxn>
              <a:cxn ang="0">
                <a:pos x="16" y="68"/>
              </a:cxn>
              <a:cxn ang="0">
                <a:pos x="12" y="72"/>
              </a:cxn>
              <a:cxn ang="0">
                <a:pos x="12" y="77"/>
              </a:cxn>
              <a:cxn ang="0">
                <a:pos x="9" y="77"/>
              </a:cxn>
              <a:cxn ang="0">
                <a:pos x="9" y="77"/>
              </a:cxn>
              <a:cxn ang="0">
                <a:pos x="9" y="77"/>
              </a:cxn>
            </a:cxnLst>
            <a:rect l="0" t="0" r="r" b="b"/>
            <a:pathLst>
              <a:path w="45" h="77">
                <a:moveTo>
                  <a:pt x="9" y="77"/>
                </a:moveTo>
                <a:lnTo>
                  <a:pt x="9" y="70"/>
                </a:lnTo>
                <a:lnTo>
                  <a:pt x="7" y="65"/>
                </a:lnTo>
                <a:lnTo>
                  <a:pt x="9" y="56"/>
                </a:lnTo>
                <a:lnTo>
                  <a:pt x="9" y="53"/>
                </a:lnTo>
                <a:lnTo>
                  <a:pt x="12" y="46"/>
                </a:lnTo>
                <a:lnTo>
                  <a:pt x="16" y="44"/>
                </a:lnTo>
                <a:lnTo>
                  <a:pt x="14" y="41"/>
                </a:lnTo>
                <a:lnTo>
                  <a:pt x="19" y="39"/>
                </a:lnTo>
                <a:lnTo>
                  <a:pt x="19" y="36"/>
                </a:lnTo>
                <a:lnTo>
                  <a:pt x="16" y="32"/>
                </a:lnTo>
                <a:lnTo>
                  <a:pt x="9" y="41"/>
                </a:lnTo>
                <a:lnTo>
                  <a:pt x="9" y="36"/>
                </a:lnTo>
                <a:lnTo>
                  <a:pt x="7" y="36"/>
                </a:lnTo>
                <a:lnTo>
                  <a:pt x="9" y="32"/>
                </a:lnTo>
                <a:lnTo>
                  <a:pt x="12" y="22"/>
                </a:lnTo>
                <a:lnTo>
                  <a:pt x="9" y="19"/>
                </a:lnTo>
                <a:lnTo>
                  <a:pt x="4" y="17"/>
                </a:lnTo>
                <a:lnTo>
                  <a:pt x="4" y="15"/>
                </a:lnTo>
                <a:lnTo>
                  <a:pt x="0" y="15"/>
                </a:lnTo>
                <a:lnTo>
                  <a:pt x="0" y="12"/>
                </a:lnTo>
                <a:lnTo>
                  <a:pt x="2" y="7"/>
                </a:lnTo>
                <a:lnTo>
                  <a:pt x="7" y="12"/>
                </a:lnTo>
                <a:lnTo>
                  <a:pt x="7" y="10"/>
                </a:lnTo>
                <a:lnTo>
                  <a:pt x="12" y="10"/>
                </a:lnTo>
                <a:lnTo>
                  <a:pt x="16" y="7"/>
                </a:lnTo>
                <a:lnTo>
                  <a:pt x="19" y="10"/>
                </a:lnTo>
                <a:lnTo>
                  <a:pt x="29" y="5"/>
                </a:lnTo>
                <a:lnTo>
                  <a:pt x="29" y="0"/>
                </a:lnTo>
                <a:lnTo>
                  <a:pt x="33" y="3"/>
                </a:lnTo>
                <a:lnTo>
                  <a:pt x="38" y="0"/>
                </a:lnTo>
                <a:lnTo>
                  <a:pt x="43" y="0"/>
                </a:lnTo>
                <a:lnTo>
                  <a:pt x="45" y="3"/>
                </a:lnTo>
                <a:lnTo>
                  <a:pt x="43" y="5"/>
                </a:lnTo>
                <a:lnTo>
                  <a:pt x="45" y="19"/>
                </a:lnTo>
                <a:lnTo>
                  <a:pt x="43" y="32"/>
                </a:lnTo>
                <a:lnTo>
                  <a:pt x="45" y="39"/>
                </a:lnTo>
                <a:lnTo>
                  <a:pt x="38" y="56"/>
                </a:lnTo>
                <a:lnTo>
                  <a:pt x="38" y="70"/>
                </a:lnTo>
                <a:lnTo>
                  <a:pt x="36" y="72"/>
                </a:lnTo>
                <a:lnTo>
                  <a:pt x="33" y="70"/>
                </a:lnTo>
                <a:lnTo>
                  <a:pt x="33" y="63"/>
                </a:lnTo>
                <a:lnTo>
                  <a:pt x="31" y="63"/>
                </a:lnTo>
                <a:lnTo>
                  <a:pt x="26" y="60"/>
                </a:lnTo>
                <a:lnTo>
                  <a:pt x="26" y="65"/>
                </a:lnTo>
                <a:lnTo>
                  <a:pt x="26" y="65"/>
                </a:lnTo>
                <a:lnTo>
                  <a:pt x="21" y="63"/>
                </a:lnTo>
                <a:lnTo>
                  <a:pt x="21" y="68"/>
                </a:lnTo>
                <a:lnTo>
                  <a:pt x="16" y="68"/>
                </a:lnTo>
                <a:lnTo>
                  <a:pt x="12" y="72"/>
                </a:lnTo>
                <a:lnTo>
                  <a:pt x="12" y="77"/>
                </a:lnTo>
                <a:lnTo>
                  <a:pt x="9" y="77"/>
                </a:lnTo>
                <a:lnTo>
                  <a:pt x="9" y="77"/>
                </a:lnTo>
                <a:lnTo>
                  <a:pt x="9" y="77"/>
                </a:lnTo>
                <a:close/>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97" name="Freeform 29"/>
          <p:cNvSpPr>
            <a:spLocks/>
          </p:cNvSpPr>
          <p:nvPr/>
        </p:nvSpPr>
        <p:spPr bwMode="auto">
          <a:xfrm>
            <a:off x="3324225" y="5681663"/>
            <a:ext cx="31750" cy="57150"/>
          </a:xfrm>
          <a:custGeom>
            <a:avLst/>
            <a:gdLst/>
            <a:ahLst/>
            <a:cxnLst>
              <a:cxn ang="0">
                <a:pos x="15" y="12"/>
              </a:cxn>
              <a:cxn ang="0">
                <a:pos x="10" y="12"/>
              </a:cxn>
              <a:cxn ang="0">
                <a:pos x="10" y="5"/>
              </a:cxn>
              <a:cxn ang="0">
                <a:pos x="8" y="0"/>
              </a:cxn>
              <a:cxn ang="0">
                <a:pos x="0" y="7"/>
              </a:cxn>
              <a:cxn ang="0">
                <a:pos x="0" y="15"/>
              </a:cxn>
              <a:cxn ang="0">
                <a:pos x="8" y="19"/>
              </a:cxn>
              <a:cxn ang="0">
                <a:pos x="3" y="27"/>
              </a:cxn>
              <a:cxn ang="0">
                <a:pos x="3" y="34"/>
              </a:cxn>
              <a:cxn ang="0">
                <a:pos x="12" y="36"/>
              </a:cxn>
              <a:cxn ang="0">
                <a:pos x="20" y="27"/>
              </a:cxn>
              <a:cxn ang="0">
                <a:pos x="15" y="19"/>
              </a:cxn>
              <a:cxn ang="0">
                <a:pos x="15" y="12"/>
              </a:cxn>
            </a:cxnLst>
            <a:rect l="0" t="0" r="r" b="b"/>
            <a:pathLst>
              <a:path w="20" h="36">
                <a:moveTo>
                  <a:pt x="15" y="12"/>
                </a:moveTo>
                <a:lnTo>
                  <a:pt x="10" y="12"/>
                </a:lnTo>
                <a:lnTo>
                  <a:pt x="10" y="5"/>
                </a:lnTo>
                <a:lnTo>
                  <a:pt x="8" y="0"/>
                </a:lnTo>
                <a:lnTo>
                  <a:pt x="0" y="7"/>
                </a:lnTo>
                <a:lnTo>
                  <a:pt x="0" y="15"/>
                </a:lnTo>
                <a:lnTo>
                  <a:pt x="8" y="19"/>
                </a:lnTo>
                <a:lnTo>
                  <a:pt x="3" y="27"/>
                </a:lnTo>
                <a:lnTo>
                  <a:pt x="3" y="34"/>
                </a:lnTo>
                <a:lnTo>
                  <a:pt x="12" y="36"/>
                </a:lnTo>
                <a:lnTo>
                  <a:pt x="20" y="27"/>
                </a:lnTo>
                <a:lnTo>
                  <a:pt x="15" y="19"/>
                </a:lnTo>
                <a:lnTo>
                  <a:pt x="15" y="12"/>
                </a:lnTo>
                <a:close/>
              </a:path>
            </a:pathLst>
          </a:custGeom>
          <a:no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98" name="Freeform 30"/>
          <p:cNvSpPr>
            <a:spLocks/>
          </p:cNvSpPr>
          <p:nvPr/>
        </p:nvSpPr>
        <p:spPr bwMode="auto">
          <a:xfrm>
            <a:off x="4602163" y="4964113"/>
            <a:ext cx="171450" cy="233363"/>
          </a:xfrm>
          <a:custGeom>
            <a:avLst/>
            <a:gdLst/>
            <a:ahLst/>
            <a:cxnLst>
              <a:cxn ang="0">
                <a:pos x="101" y="89"/>
              </a:cxn>
              <a:cxn ang="0">
                <a:pos x="99" y="84"/>
              </a:cxn>
              <a:cxn ang="0">
                <a:pos x="92" y="77"/>
              </a:cxn>
              <a:cxn ang="0">
                <a:pos x="89" y="70"/>
              </a:cxn>
              <a:cxn ang="0">
                <a:pos x="89" y="65"/>
              </a:cxn>
              <a:cxn ang="0">
                <a:pos x="82" y="58"/>
              </a:cxn>
              <a:cxn ang="0">
                <a:pos x="75" y="56"/>
              </a:cxn>
              <a:cxn ang="0">
                <a:pos x="75" y="48"/>
              </a:cxn>
              <a:cxn ang="0">
                <a:pos x="82" y="48"/>
              </a:cxn>
              <a:cxn ang="0">
                <a:pos x="99" y="36"/>
              </a:cxn>
              <a:cxn ang="0">
                <a:pos x="87" y="22"/>
              </a:cxn>
              <a:cxn ang="0">
                <a:pos x="80" y="15"/>
              </a:cxn>
              <a:cxn ang="0">
                <a:pos x="77" y="8"/>
              </a:cxn>
              <a:cxn ang="0">
                <a:pos x="77" y="0"/>
              </a:cxn>
              <a:cxn ang="0">
                <a:pos x="65" y="3"/>
              </a:cxn>
              <a:cxn ang="0">
                <a:pos x="27" y="32"/>
              </a:cxn>
              <a:cxn ang="0">
                <a:pos x="22" y="34"/>
              </a:cxn>
              <a:cxn ang="0">
                <a:pos x="7" y="51"/>
              </a:cxn>
              <a:cxn ang="0">
                <a:pos x="0" y="68"/>
              </a:cxn>
              <a:cxn ang="0">
                <a:pos x="5" y="70"/>
              </a:cxn>
              <a:cxn ang="0">
                <a:pos x="15" y="53"/>
              </a:cxn>
              <a:cxn ang="0">
                <a:pos x="22" y="51"/>
              </a:cxn>
              <a:cxn ang="0">
                <a:pos x="27" y="58"/>
              </a:cxn>
              <a:cxn ang="0">
                <a:pos x="22" y="70"/>
              </a:cxn>
              <a:cxn ang="0">
                <a:pos x="29" y="106"/>
              </a:cxn>
              <a:cxn ang="0">
                <a:pos x="19" y="130"/>
              </a:cxn>
              <a:cxn ang="0">
                <a:pos x="24" y="130"/>
              </a:cxn>
              <a:cxn ang="0">
                <a:pos x="34" y="118"/>
              </a:cxn>
              <a:cxn ang="0">
                <a:pos x="41" y="116"/>
              </a:cxn>
              <a:cxn ang="0">
                <a:pos x="46" y="133"/>
              </a:cxn>
              <a:cxn ang="0">
                <a:pos x="58" y="145"/>
              </a:cxn>
              <a:cxn ang="0">
                <a:pos x="63" y="135"/>
              </a:cxn>
              <a:cxn ang="0">
                <a:pos x="72" y="140"/>
              </a:cxn>
              <a:cxn ang="0">
                <a:pos x="89" y="137"/>
              </a:cxn>
              <a:cxn ang="0">
                <a:pos x="89" y="128"/>
              </a:cxn>
              <a:cxn ang="0">
                <a:pos x="94" y="133"/>
              </a:cxn>
              <a:cxn ang="0">
                <a:pos x="96" y="123"/>
              </a:cxn>
              <a:cxn ang="0">
                <a:pos x="94" y="118"/>
              </a:cxn>
              <a:cxn ang="0">
                <a:pos x="101" y="116"/>
              </a:cxn>
              <a:cxn ang="0">
                <a:pos x="108" y="111"/>
              </a:cxn>
              <a:cxn ang="0">
                <a:pos x="106" y="92"/>
              </a:cxn>
            </a:cxnLst>
            <a:rect l="0" t="0" r="r" b="b"/>
            <a:pathLst>
              <a:path w="108" h="147">
                <a:moveTo>
                  <a:pt x="106" y="92"/>
                </a:moveTo>
                <a:lnTo>
                  <a:pt x="101" y="89"/>
                </a:lnTo>
                <a:lnTo>
                  <a:pt x="101" y="84"/>
                </a:lnTo>
                <a:lnTo>
                  <a:pt x="99" y="84"/>
                </a:lnTo>
                <a:lnTo>
                  <a:pt x="96" y="77"/>
                </a:lnTo>
                <a:lnTo>
                  <a:pt x="92" y="77"/>
                </a:lnTo>
                <a:lnTo>
                  <a:pt x="89" y="75"/>
                </a:lnTo>
                <a:lnTo>
                  <a:pt x="89" y="70"/>
                </a:lnTo>
                <a:lnTo>
                  <a:pt x="92" y="68"/>
                </a:lnTo>
                <a:lnTo>
                  <a:pt x="89" y="65"/>
                </a:lnTo>
                <a:lnTo>
                  <a:pt x="84" y="65"/>
                </a:lnTo>
                <a:lnTo>
                  <a:pt x="82" y="58"/>
                </a:lnTo>
                <a:lnTo>
                  <a:pt x="77" y="58"/>
                </a:lnTo>
                <a:lnTo>
                  <a:pt x="75" y="56"/>
                </a:lnTo>
                <a:lnTo>
                  <a:pt x="72" y="53"/>
                </a:lnTo>
                <a:lnTo>
                  <a:pt x="75" y="48"/>
                </a:lnTo>
                <a:lnTo>
                  <a:pt x="77" y="46"/>
                </a:lnTo>
                <a:lnTo>
                  <a:pt x="82" y="48"/>
                </a:lnTo>
                <a:lnTo>
                  <a:pt x="92" y="44"/>
                </a:lnTo>
                <a:lnTo>
                  <a:pt x="99" y="36"/>
                </a:lnTo>
                <a:lnTo>
                  <a:pt x="92" y="32"/>
                </a:lnTo>
                <a:lnTo>
                  <a:pt x="87" y="22"/>
                </a:lnTo>
                <a:lnTo>
                  <a:pt x="82" y="22"/>
                </a:lnTo>
                <a:lnTo>
                  <a:pt x="80" y="15"/>
                </a:lnTo>
                <a:lnTo>
                  <a:pt x="77" y="10"/>
                </a:lnTo>
                <a:lnTo>
                  <a:pt x="77" y="8"/>
                </a:lnTo>
                <a:lnTo>
                  <a:pt x="80" y="8"/>
                </a:lnTo>
                <a:lnTo>
                  <a:pt x="77" y="0"/>
                </a:lnTo>
                <a:lnTo>
                  <a:pt x="68" y="5"/>
                </a:lnTo>
                <a:lnTo>
                  <a:pt x="65" y="3"/>
                </a:lnTo>
                <a:lnTo>
                  <a:pt x="56" y="8"/>
                </a:lnTo>
                <a:lnTo>
                  <a:pt x="27" y="32"/>
                </a:lnTo>
                <a:lnTo>
                  <a:pt x="22" y="32"/>
                </a:lnTo>
                <a:lnTo>
                  <a:pt x="22" y="34"/>
                </a:lnTo>
                <a:lnTo>
                  <a:pt x="17" y="34"/>
                </a:lnTo>
                <a:lnTo>
                  <a:pt x="7" y="51"/>
                </a:lnTo>
                <a:lnTo>
                  <a:pt x="7" y="58"/>
                </a:lnTo>
                <a:lnTo>
                  <a:pt x="0" y="68"/>
                </a:lnTo>
                <a:lnTo>
                  <a:pt x="3" y="70"/>
                </a:lnTo>
                <a:lnTo>
                  <a:pt x="5" y="70"/>
                </a:lnTo>
                <a:lnTo>
                  <a:pt x="5" y="65"/>
                </a:lnTo>
                <a:lnTo>
                  <a:pt x="15" y="53"/>
                </a:lnTo>
                <a:lnTo>
                  <a:pt x="17" y="53"/>
                </a:lnTo>
                <a:lnTo>
                  <a:pt x="22" y="51"/>
                </a:lnTo>
                <a:lnTo>
                  <a:pt x="27" y="53"/>
                </a:lnTo>
                <a:lnTo>
                  <a:pt x="27" y="58"/>
                </a:lnTo>
                <a:lnTo>
                  <a:pt x="27" y="60"/>
                </a:lnTo>
                <a:lnTo>
                  <a:pt x="22" y="70"/>
                </a:lnTo>
                <a:lnTo>
                  <a:pt x="19" y="92"/>
                </a:lnTo>
                <a:lnTo>
                  <a:pt x="29" y="106"/>
                </a:lnTo>
                <a:lnTo>
                  <a:pt x="19" y="121"/>
                </a:lnTo>
                <a:lnTo>
                  <a:pt x="19" y="130"/>
                </a:lnTo>
                <a:lnTo>
                  <a:pt x="22" y="133"/>
                </a:lnTo>
                <a:lnTo>
                  <a:pt x="24" y="130"/>
                </a:lnTo>
                <a:lnTo>
                  <a:pt x="27" y="123"/>
                </a:lnTo>
                <a:lnTo>
                  <a:pt x="34" y="118"/>
                </a:lnTo>
                <a:lnTo>
                  <a:pt x="34" y="113"/>
                </a:lnTo>
                <a:lnTo>
                  <a:pt x="41" y="116"/>
                </a:lnTo>
                <a:lnTo>
                  <a:pt x="46" y="123"/>
                </a:lnTo>
                <a:lnTo>
                  <a:pt x="46" y="133"/>
                </a:lnTo>
                <a:lnTo>
                  <a:pt x="53" y="147"/>
                </a:lnTo>
                <a:lnTo>
                  <a:pt x="58" y="145"/>
                </a:lnTo>
                <a:lnTo>
                  <a:pt x="60" y="145"/>
                </a:lnTo>
                <a:lnTo>
                  <a:pt x="63" y="135"/>
                </a:lnTo>
                <a:lnTo>
                  <a:pt x="65" y="133"/>
                </a:lnTo>
                <a:lnTo>
                  <a:pt x="72" y="140"/>
                </a:lnTo>
                <a:lnTo>
                  <a:pt x="82" y="142"/>
                </a:lnTo>
                <a:lnTo>
                  <a:pt x="89" y="137"/>
                </a:lnTo>
                <a:lnTo>
                  <a:pt x="89" y="130"/>
                </a:lnTo>
                <a:lnTo>
                  <a:pt x="89" y="128"/>
                </a:lnTo>
                <a:lnTo>
                  <a:pt x="94" y="125"/>
                </a:lnTo>
                <a:lnTo>
                  <a:pt x="94" y="133"/>
                </a:lnTo>
                <a:lnTo>
                  <a:pt x="96" y="128"/>
                </a:lnTo>
                <a:lnTo>
                  <a:pt x="96" y="123"/>
                </a:lnTo>
                <a:lnTo>
                  <a:pt x="94" y="123"/>
                </a:lnTo>
                <a:lnTo>
                  <a:pt x="94" y="118"/>
                </a:lnTo>
                <a:lnTo>
                  <a:pt x="99" y="121"/>
                </a:lnTo>
                <a:lnTo>
                  <a:pt x="101" y="116"/>
                </a:lnTo>
                <a:lnTo>
                  <a:pt x="106" y="116"/>
                </a:lnTo>
                <a:lnTo>
                  <a:pt x="108" y="111"/>
                </a:lnTo>
                <a:lnTo>
                  <a:pt x="106" y="108"/>
                </a:lnTo>
                <a:lnTo>
                  <a:pt x="106" y="92"/>
                </a:lnTo>
                <a:close/>
              </a:path>
            </a:pathLst>
          </a:custGeom>
          <a:solidFill>
            <a:schemeClr val="accent3"/>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599" name="Freeform 31"/>
          <p:cNvSpPr>
            <a:spLocks/>
          </p:cNvSpPr>
          <p:nvPr/>
        </p:nvSpPr>
        <p:spPr bwMode="auto">
          <a:xfrm>
            <a:off x="5022850" y="4678363"/>
            <a:ext cx="52388" cy="106363"/>
          </a:xfrm>
          <a:custGeom>
            <a:avLst/>
            <a:gdLst/>
            <a:ahLst/>
            <a:cxnLst>
              <a:cxn ang="0">
                <a:pos x="26" y="29"/>
              </a:cxn>
              <a:cxn ang="0">
                <a:pos x="19" y="3"/>
              </a:cxn>
              <a:cxn ang="0">
                <a:pos x="14" y="0"/>
              </a:cxn>
              <a:cxn ang="0">
                <a:pos x="9" y="3"/>
              </a:cxn>
              <a:cxn ang="0">
                <a:pos x="7" y="12"/>
              </a:cxn>
              <a:cxn ang="0">
                <a:pos x="7" y="24"/>
              </a:cxn>
              <a:cxn ang="0">
                <a:pos x="2" y="39"/>
              </a:cxn>
              <a:cxn ang="0">
                <a:pos x="0" y="51"/>
              </a:cxn>
              <a:cxn ang="0">
                <a:pos x="4" y="55"/>
              </a:cxn>
              <a:cxn ang="0">
                <a:pos x="16" y="55"/>
              </a:cxn>
              <a:cxn ang="0">
                <a:pos x="26" y="63"/>
              </a:cxn>
              <a:cxn ang="0">
                <a:pos x="26" y="67"/>
              </a:cxn>
              <a:cxn ang="0">
                <a:pos x="33" y="58"/>
              </a:cxn>
              <a:cxn ang="0">
                <a:pos x="33" y="55"/>
              </a:cxn>
              <a:cxn ang="0">
                <a:pos x="26" y="48"/>
              </a:cxn>
              <a:cxn ang="0">
                <a:pos x="28" y="41"/>
              </a:cxn>
              <a:cxn ang="0">
                <a:pos x="26" y="29"/>
              </a:cxn>
            </a:cxnLst>
            <a:rect l="0" t="0" r="r" b="b"/>
            <a:pathLst>
              <a:path w="33" h="67">
                <a:moveTo>
                  <a:pt x="26" y="29"/>
                </a:moveTo>
                <a:lnTo>
                  <a:pt x="19" y="3"/>
                </a:lnTo>
                <a:lnTo>
                  <a:pt x="14" y="0"/>
                </a:lnTo>
                <a:lnTo>
                  <a:pt x="9" y="3"/>
                </a:lnTo>
                <a:lnTo>
                  <a:pt x="7" y="12"/>
                </a:lnTo>
                <a:lnTo>
                  <a:pt x="7" y="24"/>
                </a:lnTo>
                <a:lnTo>
                  <a:pt x="2" y="39"/>
                </a:lnTo>
                <a:lnTo>
                  <a:pt x="0" y="51"/>
                </a:lnTo>
                <a:lnTo>
                  <a:pt x="4" y="55"/>
                </a:lnTo>
                <a:lnTo>
                  <a:pt x="16" y="55"/>
                </a:lnTo>
                <a:lnTo>
                  <a:pt x="26" y="63"/>
                </a:lnTo>
                <a:lnTo>
                  <a:pt x="26" y="67"/>
                </a:lnTo>
                <a:lnTo>
                  <a:pt x="33" y="58"/>
                </a:lnTo>
                <a:lnTo>
                  <a:pt x="33" y="55"/>
                </a:lnTo>
                <a:lnTo>
                  <a:pt x="26" y="48"/>
                </a:lnTo>
                <a:lnTo>
                  <a:pt x="28" y="41"/>
                </a:lnTo>
                <a:lnTo>
                  <a:pt x="26" y="29"/>
                </a:lnTo>
                <a:close/>
              </a:path>
            </a:pathLst>
          </a:custGeom>
          <a:no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601" name="Freeform 33"/>
          <p:cNvSpPr>
            <a:spLocks/>
          </p:cNvSpPr>
          <p:nvPr/>
        </p:nvSpPr>
        <p:spPr bwMode="auto">
          <a:xfrm>
            <a:off x="4579938" y="4667251"/>
            <a:ext cx="111125" cy="252413"/>
          </a:xfrm>
          <a:custGeom>
            <a:avLst/>
            <a:gdLst/>
            <a:ahLst/>
            <a:cxnLst>
              <a:cxn ang="0">
                <a:pos x="9" y="159"/>
              </a:cxn>
              <a:cxn ang="0">
                <a:pos x="17" y="151"/>
              </a:cxn>
              <a:cxn ang="0">
                <a:pos x="26" y="142"/>
              </a:cxn>
              <a:cxn ang="0">
                <a:pos x="33" y="130"/>
              </a:cxn>
              <a:cxn ang="0">
                <a:pos x="41" y="101"/>
              </a:cxn>
              <a:cxn ang="0">
                <a:pos x="46" y="89"/>
              </a:cxn>
              <a:cxn ang="0">
                <a:pos x="50" y="79"/>
              </a:cxn>
              <a:cxn ang="0">
                <a:pos x="43" y="67"/>
              </a:cxn>
              <a:cxn ang="0">
                <a:pos x="43" y="60"/>
              </a:cxn>
              <a:cxn ang="0">
                <a:pos x="48" y="60"/>
              </a:cxn>
              <a:cxn ang="0">
                <a:pos x="50" y="50"/>
              </a:cxn>
              <a:cxn ang="0">
                <a:pos x="62" y="43"/>
              </a:cxn>
              <a:cxn ang="0">
                <a:pos x="65" y="38"/>
              </a:cxn>
              <a:cxn ang="0">
                <a:pos x="60" y="36"/>
              </a:cxn>
              <a:cxn ang="0">
                <a:pos x="62" y="29"/>
              </a:cxn>
              <a:cxn ang="0">
                <a:pos x="70" y="26"/>
              </a:cxn>
              <a:cxn ang="0">
                <a:pos x="65" y="10"/>
              </a:cxn>
              <a:cxn ang="0">
                <a:pos x="55" y="0"/>
              </a:cxn>
              <a:cxn ang="0">
                <a:pos x="53" y="14"/>
              </a:cxn>
              <a:cxn ang="0">
                <a:pos x="41" y="12"/>
              </a:cxn>
              <a:cxn ang="0">
                <a:pos x="41" y="19"/>
              </a:cxn>
              <a:cxn ang="0">
                <a:pos x="36" y="31"/>
              </a:cxn>
              <a:cxn ang="0">
                <a:pos x="36" y="46"/>
              </a:cxn>
              <a:cxn ang="0">
                <a:pos x="31" y="55"/>
              </a:cxn>
              <a:cxn ang="0">
                <a:pos x="24" y="82"/>
              </a:cxn>
              <a:cxn ang="0">
                <a:pos x="19" y="91"/>
              </a:cxn>
              <a:cxn ang="0">
                <a:pos x="9" y="110"/>
              </a:cxn>
              <a:cxn ang="0">
                <a:pos x="5" y="122"/>
              </a:cxn>
              <a:cxn ang="0">
                <a:pos x="2" y="118"/>
              </a:cxn>
              <a:cxn ang="0">
                <a:pos x="7" y="135"/>
              </a:cxn>
              <a:cxn ang="0">
                <a:pos x="17" y="135"/>
              </a:cxn>
              <a:cxn ang="0">
                <a:pos x="9" y="156"/>
              </a:cxn>
            </a:cxnLst>
            <a:rect l="0" t="0" r="r" b="b"/>
            <a:pathLst>
              <a:path w="70" h="159">
                <a:moveTo>
                  <a:pt x="9" y="156"/>
                </a:moveTo>
                <a:lnTo>
                  <a:pt x="9" y="159"/>
                </a:lnTo>
                <a:lnTo>
                  <a:pt x="14" y="156"/>
                </a:lnTo>
                <a:lnTo>
                  <a:pt x="17" y="151"/>
                </a:lnTo>
                <a:lnTo>
                  <a:pt x="26" y="147"/>
                </a:lnTo>
                <a:lnTo>
                  <a:pt x="26" y="142"/>
                </a:lnTo>
                <a:lnTo>
                  <a:pt x="36" y="135"/>
                </a:lnTo>
                <a:lnTo>
                  <a:pt x="33" y="130"/>
                </a:lnTo>
                <a:lnTo>
                  <a:pt x="38" y="122"/>
                </a:lnTo>
                <a:lnTo>
                  <a:pt x="41" y="101"/>
                </a:lnTo>
                <a:lnTo>
                  <a:pt x="46" y="91"/>
                </a:lnTo>
                <a:lnTo>
                  <a:pt x="46" y="89"/>
                </a:lnTo>
                <a:lnTo>
                  <a:pt x="48" y="86"/>
                </a:lnTo>
                <a:lnTo>
                  <a:pt x="50" y="79"/>
                </a:lnTo>
                <a:lnTo>
                  <a:pt x="43" y="77"/>
                </a:lnTo>
                <a:lnTo>
                  <a:pt x="43" y="67"/>
                </a:lnTo>
                <a:lnTo>
                  <a:pt x="48" y="67"/>
                </a:lnTo>
                <a:lnTo>
                  <a:pt x="43" y="60"/>
                </a:lnTo>
                <a:lnTo>
                  <a:pt x="46" y="60"/>
                </a:lnTo>
                <a:lnTo>
                  <a:pt x="48" y="60"/>
                </a:lnTo>
                <a:lnTo>
                  <a:pt x="48" y="53"/>
                </a:lnTo>
                <a:lnTo>
                  <a:pt x="50" y="50"/>
                </a:lnTo>
                <a:lnTo>
                  <a:pt x="53" y="50"/>
                </a:lnTo>
                <a:lnTo>
                  <a:pt x="62" y="43"/>
                </a:lnTo>
                <a:lnTo>
                  <a:pt x="60" y="38"/>
                </a:lnTo>
                <a:lnTo>
                  <a:pt x="65" y="38"/>
                </a:lnTo>
                <a:lnTo>
                  <a:pt x="62" y="36"/>
                </a:lnTo>
                <a:lnTo>
                  <a:pt x="60" y="36"/>
                </a:lnTo>
                <a:lnTo>
                  <a:pt x="60" y="31"/>
                </a:lnTo>
                <a:lnTo>
                  <a:pt x="62" y="29"/>
                </a:lnTo>
                <a:lnTo>
                  <a:pt x="65" y="31"/>
                </a:lnTo>
                <a:lnTo>
                  <a:pt x="70" y="26"/>
                </a:lnTo>
                <a:lnTo>
                  <a:pt x="65" y="22"/>
                </a:lnTo>
                <a:lnTo>
                  <a:pt x="65" y="10"/>
                </a:lnTo>
                <a:lnTo>
                  <a:pt x="58" y="5"/>
                </a:lnTo>
                <a:lnTo>
                  <a:pt x="55" y="0"/>
                </a:lnTo>
                <a:lnTo>
                  <a:pt x="55" y="12"/>
                </a:lnTo>
                <a:lnTo>
                  <a:pt x="53" y="14"/>
                </a:lnTo>
                <a:lnTo>
                  <a:pt x="43" y="12"/>
                </a:lnTo>
                <a:lnTo>
                  <a:pt x="41" y="12"/>
                </a:lnTo>
                <a:lnTo>
                  <a:pt x="41" y="17"/>
                </a:lnTo>
                <a:lnTo>
                  <a:pt x="41" y="19"/>
                </a:lnTo>
                <a:lnTo>
                  <a:pt x="38" y="17"/>
                </a:lnTo>
                <a:lnTo>
                  <a:pt x="36" y="31"/>
                </a:lnTo>
                <a:lnTo>
                  <a:pt x="38" y="43"/>
                </a:lnTo>
                <a:lnTo>
                  <a:pt x="36" y="46"/>
                </a:lnTo>
                <a:lnTo>
                  <a:pt x="31" y="50"/>
                </a:lnTo>
                <a:lnTo>
                  <a:pt x="31" y="55"/>
                </a:lnTo>
                <a:lnTo>
                  <a:pt x="36" y="72"/>
                </a:lnTo>
                <a:lnTo>
                  <a:pt x="24" y="82"/>
                </a:lnTo>
                <a:lnTo>
                  <a:pt x="24" y="89"/>
                </a:lnTo>
                <a:lnTo>
                  <a:pt x="19" y="91"/>
                </a:lnTo>
                <a:lnTo>
                  <a:pt x="19" y="96"/>
                </a:lnTo>
                <a:lnTo>
                  <a:pt x="9" y="110"/>
                </a:lnTo>
                <a:lnTo>
                  <a:pt x="7" y="120"/>
                </a:lnTo>
                <a:lnTo>
                  <a:pt x="5" y="122"/>
                </a:lnTo>
                <a:lnTo>
                  <a:pt x="5" y="120"/>
                </a:lnTo>
                <a:lnTo>
                  <a:pt x="2" y="118"/>
                </a:lnTo>
                <a:lnTo>
                  <a:pt x="0" y="130"/>
                </a:lnTo>
                <a:lnTo>
                  <a:pt x="7" y="135"/>
                </a:lnTo>
                <a:lnTo>
                  <a:pt x="12" y="130"/>
                </a:lnTo>
                <a:lnTo>
                  <a:pt x="17" y="135"/>
                </a:lnTo>
                <a:lnTo>
                  <a:pt x="17" y="142"/>
                </a:lnTo>
                <a:lnTo>
                  <a:pt x="9" y="156"/>
                </a:lnTo>
                <a:close/>
              </a:path>
            </a:pathLst>
          </a:custGeom>
          <a:no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602" name="Freeform 34"/>
          <p:cNvSpPr>
            <a:spLocks/>
          </p:cNvSpPr>
          <p:nvPr/>
        </p:nvSpPr>
        <p:spPr bwMode="auto">
          <a:xfrm>
            <a:off x="4819650" y="4830763"/>
            <a:ext cx="138113" cy="206375"/>
          </a:xfrm>
          <a:custGeom>
            <a:avLst/>
            <a:gdLst/>
            <a:ahLst/>
            <a:cxnLst>
              <a:cxn ang="0">
                <a:pos x="82" y="51"/>
              </a:cxn>
              <a:cxn ang="0">
                <a:pos x="77" y="46"/>
              </a:cxn>
              <a:cxn ang="0">
                <a:pos x="80" y="41"/>
              </a:cxn>
              <a:cxn ang="0">
                <a:pos x="80" y="34"/>
              </a:cxn>
              <a:cxn ang="0">
                <a:pos x="68" y="19"/>
              </a:cxn>
              <a:cxn ang="0">
                <a:pos x="63" y="19"/>
              </a:cxn>
              <a:cxn ang="0">
                <a:pos x="58" y="15"/>
              </a:cxn>
              <a:cxn ang="0">
                <a:pos x="48" y="15"/>
              </a:cxn>
              <a:cxn ang="0">
                <a:pos x="43" y="7"/>
              </a:cxn>
              <a:cxn ang="0">
                <a:pos x="34" y="0"/>
              </a:cxn>
              <a:cxn ang="0">
                <a:pos x="34" y="10"/>
              </a:cxn>
              <a:cxn ang="0">
                <a:pos x="19" y="44"/>
              </a:cxn>
              <a:cxn ang="0">
                <a:pos x="15" y="48"/>
              </a:cxn>
              <a:cxn ang="0">
                <a:pos x="0" y="53"/>
              </a:cxn>
              <a:cxn ang="0">
                <a:pos x="7" y="63"/>
              </a:cxn>
              <a:cxn ang="0">
                <a:pos x="12" y="65"/>
              </a:cxn>
              <a:cxn ang="0">
                <a:pos x="12" y="72"/>
              </a:cxn>
              <a:cxn ang="0">
                <a:pos x="10" y="84"/>
              </a:cxn>
              <a:cxn ang="0">
                <a:pos x="7" y="92"/>
              </a:cxn>
              <a:cxn ang="0">
                <a:pos x="10" y="99"/>
              </a:cxn>
              <a:cxn ang="0">
                <a:pos x="17" y="104"/>
              </a:cxn>
              <a:cxn ang="0">
                <a:pos x="19" y="108"/>
              </a:cxn>
              <a:cxn ang="0">
                <a:pos x="29" y="116"/>
              </a:cxn>
              <a:cxn ang="0">
                <a:pos x="34" y="120"/>
              </a:cxn>
              <a:cxn ang="0">
                <a:pos x="31" y="128"/>
              </a:cxn>
              <a:cxn ang="0">
                <a:pos x="41" y="128"/>
              </a:cxn>
              <a:cxn ang="0">
                <a:pos x="51" y="113"/>
              </a:cxn>
              <a:cxn ang="0">
                <a:pos x="58" y="104"/>
              </a:cxn>
              <a:cxn ang="0">
                <a:pos x="55" y="96"/>
              </a:cxn>
              <a:cxn ang="0">
                <a:pos x="70" y="94"/>
              </a:cxn>
              <a:cxn ang="0">
                <a:pos x="75" y="89"/>
              </a:cxn>
              <a:cxn ang="0">
                <a:pos x="68" y="77"/>
              </a:cxn>
              <a:cxn ang="0">
                <a:pos x="77" y="70"/>
              </a:cxn>
              <a:cxn ang="0">
                <a:pos x="75" y="65"/>
              </a:cxn>
              <a:cxn ang="0">
                <a:pos x="87" y="63"/>
              </a:cxn>
              <a:cxn ang="0">
                <a:pos x="80" y="56"/>
              </a:cxn>
            </a:cxnLst>
            <a:rect l="0" t="0" r="r" b="b"/>
            <a:pathLst>
              <a:path w="87" h="130">
                <a:moveTo>
                  <a:pt x="80" y="56"/>
                </a:moveTo>
                <a:lnTo>
                  <a:pt x="82" y="51"/>
                </a:lnTo>
                <a:lnTo>
                  <a:pt x="77" y="51"/>
                </a:lnTo>
                <a:lnTo>
                  <a:pt x="77" y="46"/>
                </a:lnTo>
                <a:lnTo>
                  <a:pt x="80" y="46"/>
                </a:lnTo>
                <a:lnTo>
                  <a:pt x="80" y="41"/>
                </a:lnTo>
                <a:lnTo>
                  <a:pt x="75" y="41"/>
                </a:lnTo>
                <a:lnTo>
                  <a:pt x="80" y="34"/>
                </a:lnTo>
                <a:lnTo>
                  <a:pt x="72" y="29"/>
                </a:lnTo>
                <a:lnTo>
                  <a:pt x="68" y="19"/>
                </a:lnTo>
                <a:lnTo>
                  <a:pt x="65" y="22"/>
                </a:lnTo>
                <a:lnTo>
                  <a:pt x="63" y="19"/>
                </a:lnTo>
                <a:lnTo>
                  <a:pt x="58" y="17"/>
                </a:lnTo>
                <a:lnTo>
                  <a:pt x="58" y="15"/>
                </a:lnTo>
                <a:lnTo>
                  <a:pt x="55" y="12"/>
                </a:lnTo>
                <a:lnTo>
                  <a:pt x="48" y="15"/>
                </a:lnTo>
                <a:lnTo>
                  <a:pt x="46" y="10"/>
                </a:lnTo>
                <a:lnTo>
                  <a:pt x="43" y="7"/>
                </a:lnTo>
                <a:lnTo>
                  <a:pt x="39" y="0"/>
                </a:lnTo>
                <a:lnTo>
                  <a:pt x="34" y="0"/>
                </a:lnTo>
                <a:lnTo>
                  <a:pt x="36" y="5"/>
                </a:lnTo>
                <a:lnTo>
                  <a:pt x="34" y="10"/>
                </a:lnTo>
                <a:lnTo>
                  <a:pt x="22" y="29"/>
                </a:lnTo>
                <a:lnTo>
                  <a:pt x="19" y="44"/>
                </a:lnTo>
                <a:lnTo>
                  <a:pt x="17" y="41"/>
                </a:lnTo>
                <a:lnTo>
                  <a:pt x="15" y="48"/>
                </a:lnTo>
                <a:lnTo>
                  <a:pt x="5" y="48"/>
                </a:lnTo>
                <a:lnTo>
                  <a:pt x="0" y="53"/>
                </a:lnTo>
                <a:lnTo>
                  <a:pt x="3" y="56"/>
                </a:lnTo>
                <a:lnTo>
                  <a:pt x="7" y="63"/>
                </a:lnTo>
                <a:lnTo>
                  <a:pt x="7" y="68"/>
                </a:lnTo>
                <a:lnTo>
                  <a:pt x="12" y="65"/>
                </a:lnTo>
                <a:lnTo>
                  <a:pt x="12" y="68"/>
                </a:lnTo>
                <a:lnTo>
                  <a:pt x="12" y="72"/>
                </a:lnTo>
                <a:lnTo>
                  <a:pt x="12" y="82"/>
                </a:lnTo>
                <a:lnTo>
                  <a:pt x="10" y="84"/>
                </a:lnTo>
                <a:lnTo>
                  <a:pt x="7" y="89"/>
                </a:lnTo>
                <a:lnTo>
                  <a:pt x="7" y="92"/>
                </a:lnTo>
                <a:lnTo>
                  <a:pt x="7" y="101"/>
                </a:lnTo>
                <a:lnTo>
                  <a:pt x="10" y="99"/>
                </a:lnTo>
                <a:lnTo>
                  <a:pt x="15" y="101"/>
                </a:lnTo>
                <a:lnTo>
                  <a:pt x="17" y="104"/>
                </a:lnTo>
                <a:lnTo>
                  <a:pt x="15" y="111"/>
                </a:lnTo>
                <a:lnTo>
                  <a:pt x="19" y="108"/>
                </a:lnTo>
                <a:lnTo>
                  <a:pt x="22" y="113"/>
                </a:lnTo>
                <a:lnTo>
                  <a:pt x="29" y="116"/>
                </a:lnTo>
                <a:lnTo>
                  <a:pt x="29" y="120"/>
                </a:lnTo>
                <a:lnTo>
                  <a:pt x="34" y="120"/>
                </a:lnTo>
                <a:lnTo>
                  <a:pt x="34" y="123"/>
                </a:lnTo>
                <a:lnTo>
                  <a:pt x="31" y="128"/>
                </a:lnTo>
                <a:lnTo>
                  <a:pt x="34" y="130"/>
                </a:lnTo>
                <a:lnTo>
                  <a:pt x="41" y="128"/>
                </a:lnTo>
                <a:lnTo>
                  <a:pt x="39" y="113"/>
                </a:lnTo>
                <a:lnTo>
                  <a:pt x="51" y="113"/>
                </a:lnTo>
                <a:lnTo>
                  <a:pt x="58" y="108"/>
                </a:lnTo>
                <a:lnTo>
                  <a:pt x="58" y="104"/>
                </a:lnTo>
                <a:lnTo>
                  <a:pt x="53" y="104"/>
                </a:lnTo>
                <a:lnTo>
                  <a:pt x="55" y="96"/>
                </a:lnTo>
                <a:lnTo>
                  <a:pt x="65" y="99"/>
                </a:lnTo>
                <a:lnTo>
                  <a:pt x="70" y="94"/>
                </a:lnTo>
                <a:lnTo>
                  <a:pt x="70" y="89"/>
                </a:lnTo>
                <a:lnTo>
                  <a:pt x="75" y="89"/>
                </a:lnTo>
                <a:lnTo>
                  <a:pt x="72" y="80"/>
                </a:lnTo>
                <a:lnTo>
                  <a:pt x="68" y="77"/>
                </a:lnTo>
                <a:lnTo>
                  <a:pt x="68" y="75"/>
                </a:lnTo>
                <a:lnTo>
                  <a:pt x="77" y="70"/>
                </a:lnTo>
                <a:lnTo>
                  <a:pt x="77" y="68"/>
                </a:lnTo>
                <a:lnTo>
                  <a:pt x="75" y="65"/>
                </a:lnTo>
                <a:lnTo>
                  <a:pt x="77" y="63"/>
                </a:lnTo>
                <a:lnTo>
                  <a:pt x="87" y="63"/>
                </a:lnTo>
                <a:lnTo>
                  <a:pt x="84" y="58"/>
                </a:lnTo>
                <a:lnTo>
                  <a:pt x="80" y="56"/>
                </a:lnTo>
                <a:close/>
              </a:path>
            </a:pathLst>
          </a:custGeom>
          <a:solidFill>
            <a:schemeClr val="accent3"/>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603" name="Freeform 35"/>
          <p:cNvSpPr>
            <a:spLocks/>
          </p:cNvSpPr>
          <p:nvPr/>
        </p:nvSpPr>
        <p:spPr bwMode="auto">
          <a:xfrm>
            <a:off x="5281613" y="4849813"/>
            <a:ext cx="65088" cy="46038"/>
          </a:xfrm>
          <a:custGeom>
            <a:avLst/>
            <a:gdLst/>
            <a:ahLst/>
            <a:cxnLst>
              <a:cxn ang="0">
                <a:pos x="34" y="0"/>
              </a:cxn>
              <a:cxn ang="0">
                <a:pos x="24" y="0"/>
              </a:cxn>
              <a:cxn ang="0">
                <a:pos x="17" y="7"/>
              </a:cxn>
              <a:cxn ang="0">
                <a:pos x="12" y="5"/>
              </a:cxn>
              <a:cxn ang="0">
                <a:pos x="2" y="5"/>
              </a:cxn>
              <a:cxn ang="0">
                <a:pos x="0" y="17"/>
              </a:cxn>
              <a:cxn ang="0">
                <a:pos x="2" y="29"/>
              </a:cxn>
              <a:cxn ang="0">
                <a:pos x="14" y="29"/>
              </a:cxn>
              <a:cxn ang="0">
                <a:pos x="22" y="24"/>
              </a:cxn>
              <a:cxn ang="0">
                <a:pos x="24" y="12"/>
              </a:cxn>
              <a:cxn ang="0">
                <a:pos x="31" y="10"/>
              </a:cxn>
              <a:cxn ang="0">
                <a:pos x="41" y="10"/>
              </a:cxn>
              <a:cxn ang="0">
                <a:pos x="38" y="3"/>
              </a:cxn>
              <a:cxn ang="0">
                <a:pos x="34" y="0"/>
              </a:cxn>
            </a:cxnLst>
            <a:rect l="0" t="0" r="r" b="b"/>
            <a:pathLst>
              <a:path w="41" h="29">
                <a:moveTo>
                  <a:pt x="34" y="0"/>
                </a:moveTo>
                <a:lnTo>
                  <a:pt x="24" y="0"/>
                </a:lnTo>
                <a:lnTo>
                  <a:pt x="17" y="7"/>
                </a:lnTo>
                <a:lnTo>
                  <a:pt x="12" y="5"/>
                </a:lnTo>
                <a:lnTo>
                  <a:pt x="2" y="5"/>
                </a:lnTo>
                <a:lnTo>
                  <a:pt x="0" y="17"/>
                </a:lnTo>
                <a:lnTo>
                  <a:pt x="2" y="29"/>
                </a:lnTo>
                <a:lnTo>
                  <a:pt x="14" y="29"/>
                </a:lnTo>
                <a:lnTo>
                  <a:pt x="22" y="24"/>
                </a:lnTo>
                <a:lnTo>
                  <a:pt x="24" y="12"/>
                </a:lnTo>
                <a:lnTo>
                  <a:pt x="31" y="10"/>
                </a:lnTo>
                <a:lnTo>
                  <a:pt x="41" y="10"/>
                </a:lnTo>
                <a:lnTo>
                  <a:pt x="38" y="3"/>
                </a:lnTo>
                <a:lnTo>
                  <a:pt x="34" y="0"/>
                </a:lnTo>
                <a:close/>
              </a:path>
            </a:pathLst>
          </a:custGeom>
          <a:no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604" name="Freeform 36"/>
          <p:cNvSpPr>
            <a:spLocks/>
          </p:cNvSpPr>
          <p:nvPr/>
        </p:nvSpPr>
        <p:spPr bwMode="auto">
          <a:xfrm>
            <a:off x="5048250" y="4957763"/>
            <a:ext cx="122238" cy="101600"/>
          </a:xfrm>
          <a:custGeom>
            <a:avLst/>
            <a:gdLst/>
            <a:ahLst/>
            <a:cxnLst>
              <a:cxn ang="0">
                <a:pos x="70" y="21"/>
              </a:cxn>
              <a:cxn ang="0">
                <a:pos x="65" y="19"/>
              </a:cxn>
              <a:cxn ang="0">
                <a:pos x="63" y="12"/>
              </a:cxn>
              <a:cxn ang="0">
                <a:pos x="60" y="4"/>
              </a:cxn>
              <a:cxn ang="0">
                <a:pos x="56" y="4"/>
              </a:cxn>
              <a:cxn ang="0">
                <a:pos x="51" y="0"/>
              </a:cxn>
              <a:cxn ang="0">
                <a:pos x="53" y="14"/>
              </a:cxn>
              <a:cxn ang="0">
                <a:pos x="44" y="24"/>
              </a:cxn>
              <a:cxn ang="0">
                <a:pos x="41" y="21"/>
              </a:cxn>
              <a:cxn ang="0">
                <a:pos x="44" y="16"/>
              </a:cxn>
              <a:cxn ang="0">
                <a:pos x="39" y="19"/>
              </a:cxn>
              <a:cxn ang="0">
                <a:pos x="36" y="16"/>
              </a:cxn>
              <a:cxn ang="0">
                <a:pos x="36" y="12"/>
              </a:cxn>
              <a:cxn ang="0">
                <a:pos x="29" y="7"/>
              </a:cxn>
              <a:cxn ang="0">
                <a:pos x="29" y="2"/>
              </a:cxn>
              <a:cxn ang="0">
                <a:pos x="24" y="9"/>
              </a:cxn>
              <a:cxn ang="0">
                <a:pos x="22" y="21"/>
              </a:cxn>
              <a:cxn ang="0">
                <a:pos x="17" y="28"/>
              </a:cxn>
              <a:cxn ang="0">
                <a:pos x="15" y="28"/>
              </a:cxn>
              <a:cxn ang="0">
                <a:pos x="12" y="21"/>
              </a:cxn>
              <a:cxn ang="0">
                <a:pos x="10" y="21"/>
              </a:cxn>
              <a:cxn ang="0">
                <a:pos x="3" y="28"/>
              </a:cxn>
              <a:cxn ang="0">
                <a:pos x="0" y="36"/>
              </a:cxn>
              <a:cxn ang="0">
                <a:pos x="5" y="40"/>
              </a:cxn>
              <a:cxn ang="0">
                <a:pos x="10" y="38"/>
              </a:cxn>
              <a:cxn ang="0">
                <a:pos x="12" y="45"/>
              </a:cxn>
              <a:cxn ang="0">
                <a:pos x="12" y="43"/>
              </a:cxn>
              <a:cxn ang="0">
                <a:pos x="17" y="40"/>
              </a:cxn>
              <a:cxn ang="0">
                <a:pos x="20" y="33"/>
              </a:cxn>
              <a:cxn ang="0">
                <a:pos x="24" y="33"/>
              </a:cxn>
              <a:cxn ang="0">
                <a:pos x="29" y="28"/>
              </a:cxn>
              <a:cxn ang="0">
                <a:pos x="32" y="28"/>
              </a:cxn>
              <a:cxn ang="0">
                <a:pos x="32" y="33"/>
              </a:cxn>
              <a:cxn ang="0">
                <a:pos x="34" y="36"/>
              </a:cxn>
              <a:cxn ang="0">
                <a:pos x="32" y="48"/>
              </a:cxn>
              <a:cxn ang="0">
                <a:pos x="34" y="52"/>
              </a:cxn>
              <a:cxn ang="0">
                <a:pos x="39" y="52"/>
              </a:cxn>
              <a:cxn ang="0">
                <a:pos x="36" y="60"/>
              </a:cxn>
              <a:cxn ang="0">
                <a:pos x="39" y="60"/>
              </a:cxn>
              <a:cxn ang="0">
                <a:pos x="44" y="64"/>
              </a:cxn>
              <a:cxn ang="0">
                <a:pos x="44" y="60"/>
              </a:cxn>
              <a:cxn ang="0">
                <a:pos x="48" y="55"/>
              </a:cxn>
              <a:cxn ang="0">
                <a:pos x="53" y="57"/>
              </a:cxn>
              <a:cxn ang="0">
                <a:pos x="72" y="45"/>
              </a:cxn>
              <a:cxn ang="0">
                <a:pos x="70" y="36"/>
              </a:cxn>
              <a:cxn ang="0">
                <a:pos x="72" y="33"/>
              </a:cxn>
              <a:cxn ang="0">
                <a:pos x="77" y="33"/>
              </a:cxn>
              <a:cxn ang="0">
                <a:pos x="75" y="31"/>
              </a:cxn>
              <a:cxn ang="0">
                <a:pos x="70" y="21"/>
              </a:cxn>
            </a:cxnLst>
            <a:rect l="0" t="0" r="r" b="b"/>
            <a:pathLst>
              <a:path w="77" h="64">
                <a:moveTo>
                  <a:pt x="70" y="21"/>
                </a:moveTo>
                <a:lnTo>
                  <a:pt x="65" y="19"/>
                </a:lnTo>
                <a:lnTo>
                  <a:pt x="63" y="12"/>
                </a:lnTo>
                <a:lnTo>
                  <a:pt x="60" y="4"/>
                </a:lnTo>
                <a:lnTo>
                  <a:pt x="56" y="4"/>
                </a:lnTo>
                <a:lnTo>
                  <a:pt x="51" y="0"/>
                </a:lnTo>
                <a:lnTo>
                  <a:pt x="53" y="14"/>
                </a:lnTo>
                <a:lnTo>
                  <a:pt x="44" y="24"/>
                </a:lnTo>
                <a:lnTo>
                  <a:pt x="41" y="21"/>
                </a:lnTo>
                <a:lnTo>
                  <a:pt x="44" y="16"/>
                </a:lnTo>
                <a:lnTo>
                  <a:pt x="39" y="19"/>
                </a:lnTo>
                <a:lnTo>
                  <a:pt x="36" y="16"/>
                </a:lnTo>
                <a:lnTo>
                  <a:pt x="36" y="12"/>
                </a:lnTo>
                <a:lnTo>
                  <a:pt x="29" y="7"/>
                </a:lnTo>
                <a:lnTo>
                  <a:pt x="29" y="2"/>
                </a:lnTo>
                <a:lnTo>
                  <a:pt x="24" y="9"/>
                </a:lnTo>
                <a:lnTo>
                  <a:pt x="22" y="21"/>
                </a:lnTo>
                <a:lnTo>
                  <a:pt x="17" y="28"/>
                </a:lnTo>
                <a:lnTo>
                  <a:pt x="15" y="28"/>
                </a:lnTo>
                <a:lnTo>
                  <a:pt x="12" y="21"/>
                </a:lnTo>
                <a:lnTo>
                  <a:pt x="10" y="21"/>
                </a:lnTo>
                <a:lnTo>
                  <a:pt x="3" y="28"/>
                </a:lnTo>
                <a:lnTo>
                  <a:pt x="0" y="36"/>
                </a:lnTo>
                <a:lnTo>
                  <a:pt x="5" y="40"/>
                </a:lnTo>
                <a:lnTo>
                  <a:pt x="10" y="38"/>
                </a:lnTo>
                <a:lnTo>
                  <a:pt x="12" y="45"/>
                </a:lnTo>
                <a:lnTo>
                  <a:pt x="12" y="43"/>
                </a:lnTo>
                <a:lnTo>
                  <a:pt x="17" y="40"/>
                </a:lnTo>
                <a:lnTo>
                  <a:pt x="20" y="33"/>
                </a:lnTo>
                <a:lnTo>
                  <a:pt x="24" y="33"/>
                </a:lnTo>
                <a:lnTo>
                  <a:pt x="29" y="28"/>
                </a:lnTo>
                <a:lnTo>
                  <a:pt x="32" y="28"/>
                </a:lnTo>
                <a:lnTo>
                  <a:pt x="32" y="33"/>
                </a:lnTo>
                <a:lnTo>
                  <a:pt x="34" y="36"/>
                </a:lnTo>
                <a:lnTo>
                  <a:pt x="32" y="48"/>
                </a:lnTo>
                <a:lnTo>
                  <a:pt x="34" y="52"/>
                </a:lnTo>
                <a:lnTo>
                  <a:pt x="39" y="52"/>
                </a:lnTo>
                <a:lnTo>
                  <a:pt x="36" y="60"/>
                </a:lnTo>
                <a:lnTo>
                  <a:pt x="39" y="60"/>
                </a:lnTo>
                <a:lnTo>
                  <a:pt x="44" y="64"/>
                </a:lnTo>
                <a:lnTo>
                  <a:pt x="44" y="60"/>
                </a:lnTo>
                <a:lnTo>
                  <a:pt x="48" y="55"/>
                </a:lnTo>
                <a:lnTo>
                  <a:pt x="53" y="57"/>
                </a:lnTo>
                <a:lnTo>
                  <a:pt x="72" y="45"/>
                </a:lnTo>
                <a:lnTo>
                  <a:pt x="70" y="36"/>
                </a:lnTo>
                <a:lnTo>
                  <a:pt x="72" y="33"/>
                </a:lnTo>
                <a:lnTo>
                  <a:pt x="77" y="33"/>
                </a:lnTo>
                <a:lnTo>
                  <a:pt x="75" y="31"/>
                </a:lnTo>
                <a:lnTo>
                  <a:pt x="70" y="21"/>
                </a:lnTo>
                <a:close/>
              </a:path>
            </a:pathLst>
          </a:custGeom>
          <a:solidFill>
            <a:schemeClr val="accent3"/>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605" name="Freeform 37"/>
          <p:cNvSpPr>
            <a:spLocks/>
          </p:cNvSpPr>
          <p:nvPr/>
        </p:nvSpPr>
        <p:spPr bwMode="auto">
          <a:xfrm>
            <a:off x="5178425" y="5045076"/>
            <a:ext cx="49213" cy="46038"/>
          </a:xfrm>
          <a:custGeom>
            <a:avLst/>
            <a:gdLst/>
            <a:ahLst/>
            <a:cxnLst>
              <a:cxn ang="0">
                <a:pos x="24" y="9"/>
              </a:cxn>
              <a:cxn ang="0">
                <a:pos x="17" y="0"/>
              </a:cxn>
              <a:cxn ang="0">
                <a:pos x="10" y="2"/>
              </a:cxn>
              <a:cxn ang="0">
                <a:pos x="0" y="12"/>
              </a:cxn>
              <a:cxn ang="0">
                <a:pos x="7" y="29"/>
              </a:cxn>
              <a:cxn ang="0">
                <a:pos x="17" y="24"/>
              </a:cxn>
              <a:cxn ang="0">
                <a:pos x="24" y="26"/>
              </a:cxn>
              <a:cxn ang="0">
                <a:pos x="31" y="21"/>
              </a:cxn>
              <a:cxn ang="0">
                <a:pos x="27" y="14"/>
              </a:cxn>
              <a:cxn ang="0">
                <a:pos x="24" y="9"/>
              </a:cxn>
            </a:cxnLst>
            <a:rect l="0" t="0" r="r" b="b"/>
            <a:pathLst>
              <a:path w="31" h="29">
                <a:moveTo>
                  <a:pt x="24" y="9"/>
                </a:moveTo>
                <a:lnTo>
                  <a:pt x="17" y="0"/>
                </a:lnTo>
                <a:lnTo>
                  <a:pt x="10" y="2"/>
                </a:lnTo>
                <a:lnTo>
                  <a:pt x="0" y="12"/>
                </a:lnTo>
                <a:lnTo>
                  <a:pt x="7" y="29"/>
                </a:lnTo>
                <a:lnTo>
                  <a:pt x="17" y="24"/>
                </a:lnTo>
                <a:lnTo>
                  <a:pt x="24" y="26"/>
                </a:lnTo>
                <a:lnTo>
                  <a:pt x="31" y="21"/>
                </a:lnTo>
                <a:lnTo>
                  <a:pt x="27" y="14"/>
                </a:lnTo>
                <a:lnTo>
                  <a:pt x="24" y="9"/>
                </a:lnTo>
                <a:close/>
              </a:path>
            </a:pathLst>
          </a:custGeom>
          <a:no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606" name="Freeform 38"/>
          <p:cNvSpPr>
            <a:spLocks/>
          </p:cNvSpPr>
          <p:nvPr/>
        </p:nvSpPr>
        <p:spPr bwMode="auto">
          <a:xfrm>
            <a:off x="4881563" y="5105401"/>
            <a:ext cx="71438" cy="122238"/>
          </a:xfrm>
          <a:custGeom>
            <a:avLst/>
            <a:gdLst/>
            <a:ahLst/>
            <a:cxnLst>
              <a:cxn ang="0">
                <a:pos x="43" y="0"/>
              </a:cxn>
              <a:cxn ang="0">
                <a:pos x="38" y="0"/>
              </a:cxn>
              <a:cxn ang="0">
                <a:pos x="33" y="3"/>
              </a:cxn>
              <a:cxn ang="0">
                <a:pos x="29" y="0"/>
              </a:cxn>
              <a:cxn ang="0">
                <a:pos x="29" y="5"/>
              </a:cxn>
              <a:cxn ang="0">
                <a:pos x="19" y="10"/>
              </a:cxn>
              <a:cxn ang="0">
                <a:pos x="16" y="7"/>
              </a:cxn>
              <a:cxn ang="0">
                <a:pos x="12" y="10"/>
              </a:cxn>
              <a:cxn ang="0">
                <a:pos x="7" y="10"/>
              </a:cxn>
              <a:cxn ang="0">
                <a:pos x="7" y="12"/>
              </a:cxn>
              <a:cxn ang="0">
                <a:pos x="2" y="7"/>
              </a:cxn>
              <a:cxn ang="0">
                <a:pos x="0" y="12"/>
              </a:cxn>
              <a:cxn ang="0">
                <a:pos x="0" y="15"/>
              </a:cxn>
              <a:cxn ang="0">
                <a:pos x="4" y="15"/>
              </a:cxn>
              <a:cxn ang="0">
                <a:pos x="4" y="17"/>
              </a:cxn>
              <a:cxn ang="0">
                <a:pos x="9" y="19"/>
              </a:cxn>
              <a:cxn ang="0">
                <a:pos x="12" y="22"/>
              </a:cxn>
              <a:cxn ang="0">
                <a:pos x="9" y="32"/>
              </a:cxn>
              <a:cxn ang="0">
                <a:pos x="7" y="36"/>
              </a:cxn>
              <a:cxn ang="0">
                <a:pos x="9" y="36"/>
              </a:cxn>
              <a:cxn ang="0">
                <a:pos x="9" y="41"/>
              </a:cxn>
              <a:cxn ang="0">
                <a:pos x="16" y="32"/>
              </a:cxn>
              <a:cxn ang="0">
                <a:pos x="19" y="36"/>
              </a:cxn>
              <a:cxn ang="0">
                <a:pos x="19" y="39"/>
              </a:cxn>
              <a:cxn ang="0">
                <a:pos x="14" y="41"/>
              </a:cxn>
              <a:cxn ang="0">
                <a:pos x="16" y="44"/>
              </a:cxn>
              <a:cxn ang="0">
                <a:pos x="12" y="46"/>
              </a:cxn>
              <a:cxn ang="0">
                <a:pos x="9" y="53"/>
              </a:cxn>
              <a:cxn ang="0">
                <a:pos x="9" y="56"/>
              </a:cxn>
              <a:cxn ang="0">
                <a:pos x="7" y="65"/>
              </a:cxn>
              <a:cxn ang="0">
                <a:pos x="9" y="70"/>
              </a:cxn>
              <a:cxn ang="0">
                <a:pos x="9" y="77"/>
              </a:cxn>
              <a:cxn ang="0">
                <a:pos x="12" y="77"/>
              </a:cxn>
              <a:cxn ang="0">
                <a:pos x="12" y="72"/>
              </a:cxn>
              <a:cxn ang="0">
                <a:pos x="16" y="68"/>
              </a:cxn>
              <a:cxn ang="0">
                <a:pos x="21" y="68"/>
              </a:cxn>
              <a:cxn ang="0">
                <a:pos x="21" y="63"/>
              </a:cxn>
              <a:cxn ang="0">
                <a:pos x="26" y="65"/>
              </a:cxn>
              <a:cxn ang="0">
                <a:pos x="26" y="60"/>
              </a:cxn>
              <a:cxn ang="0">
                <a:pos x="31" y="63"/>
              </a:cxn>
              <a:cxn ang="0">
                <a:pos x="33" y="63"/>
              </a:cxn>
              <a:cxn ang="0">
                <a:pos x="33" y="70"/>
              </a:cxn>
              <a:cxn ang="0">
                <a:pos x="36" y="72"/>
              </a:cxn>
              <a:cxn ang="0">
                <a:pos x="38" y="70"/>
              </a:cxn>
              <a:cxn ang="0">
                <a:pos x="38" y="56"/>
              </a:cxn>
              <a:cxn ang="0">
                <a:pos x="45" y="39"/>
              </a:cxn>
              <a:cxn ang="0">
                <a:pos x="43" y="32"/>
              </a:cxn>
              <a:cxn ang="0">
                <a:pos x="45" y="19"/>
              </a:cxn>
              <a:cxn ang="0">
                <a:pos x="43" y="5"/>
              </a:cxn>
              <a:cxn ang="0">
                <a:pos x="45" y="3"/>
              </a:cxn>
              <a:cxn ang="0">
                <a:pos x="43" y="0"/>
              </a:cxn>
            </a:cxnLst>
            <a:rect l="0" t="0" r="r" b="b"/>
            <a:pathLst>
              <a:path w="45" h="77">
                <a:moveTo>
                  <a:pt x="43" y="0"/>
                </a:moveTo>
                <a:lnTo>
                  <a:pt x="38" y="0"/>
                </a:lnTo>
                <a:lnTo>
                  <a:pt x="33" y="3"/>
                </a:lnTo>
                <a:lnTo>
                  <a:pt x="29" y="0"/>
                </a:lnTo>
                <a:lnTo>
                  <a:pt x="29" y="5"/>
                </a:lnTo>
                <a:lnTo>
                  <a:pt x="19" y="10"/>
                </a:lnTo>
                <a:lnTo>
                  <a:pt x="16" y="7"/>
                </a:lnTo>
                <a:lnTo>
                  <a:pt x="12" y="10"/>
                </a:lnTo>
                <a:lnTo>
                  <a:pt x="7" y="10"/>
                </a:lnTo>
                <a:lnTo>
                  <a:pt x="7" y="12"/>
                </a:lnTo>
                <a:lnTo>
                  <a:pt x="2" y="7"/>
                </a:lnTo>
                <a:lnTo>
                  <a:pt x="0" y="12"/>
                </a:lnTo>
                <a:lnTo>
                  <a:pt x="0" y="15"/>
                </a:lnTo>
                <a:lnTo>
                  <a:pt x="4" y="15"/>
                </a:lnTo>
                <a:lnTo>
                  <a:pt x="4" y="17"/>
                </a:lnTo>
                <a:lnTo>
                  <a:pt x="9" y="19"/>
                </a:lnTo>
                <a:lnTo>
                  <a:pt x="12" y="22"/>
                </a:lnTo>
                <a:lnTo>
                  <a:pt x="9" y="32"/>
                </a:lnTo>
                <a:lnTo>
                  <a:pt x="7" y="36"/>
                </a:lnTo>
                <a:lnTo>
                  <a:pt x="9" y="36"/>
                </a:lnTo>
                <a:lnTo>
                  <a:pt x="9" y="41"/>
                </a:lnTo>
                <a:lnTo>
                  <a:pt x="16" y="32"/>
                </a:lnTo>
                <a:lnTo>
                  <a:pt x="19" y="36"/>
                </a:lnTo>
                <a:lnTo>
                  <a:pt x="19" y="39"/>
                </a:lnTo>
                <a:lnTo>
                  <a:pt x="14" y="41"/>
                </a:lnTo>
                <a:lnTo>
                  <a:pt x="16" y="44"/>
                </a:lnTo>
                <a:lnTo>
                  <a:pt x="12" y="46"/>
                </a:lnTo>
                <a:lnTo>
                  <a:pt x="9" y="53"/>
                </a:lnTo>
                <a:lnTo>
                  <a:pt x="9" y="56"/>
                </a:lnTo>
                <a:lnTo>
                  <a:pt x="7" y="65"/>
                </a:lnTo>
                <a:lnTo>
                  <a:pt x="9" y="70"/>
                </a:lnTo>
                <a:lnTo>
                  <a:pt x="9" y="77"/>
                </a:lnTo>
                <a:lnTo>
                  <a:pt x="12" y="77"/>
                </a:lnTo>
                <a:lnTo>
                  <a:pt x="12" y="72"/>
                </a:lnTo>
                <a:lnTo>
                  <a:pt x="16" y="68"/>
                </a:lnTo>
                <a:lnTo>
                  <a:pt x="21" y="68"/>
                </a:lnTo>
                <a:lnTo>
                  <a:pt x="21" y="63"/>
                </a:lnTo>
                <a:lnTo>
                  <a:pt x="26" y="65"/>
                </a:lnTo>
                <a:lnTo>
                  <a:pt x="26" y="60"/>
                </a:lnTo>
                <a:lnTo>
                  <a:pt x="31" y="63"/>
                </a:lnTo>
                <a:lnTo>
                  <a:pt x="33" y="63"/>
                </a:lnTo>
                <a:lnTo>
                  <a:pt x="33" y="70"/>
                </a:lnTo>
                <a:lnTo>
                  <a:pt x="36" y="72"/>
                </a:lnTo>
                <a:lnTo>
                  <a:pt x="38" y="70"/>
                </a:lnTo>
                <a:lnTo>
                  <a:pt x="38" y="56"/>
                </a:lnTo>
                <a:lnTo>
                  <a:pt x="45" y="39"/>
                </a:lnTo>
                <a:lnTo>
                  <a:pt x="43" y="32"/>
                </a:lnTo>
                <a:lnTo>
                  <a:pt x="45" y="19"/>
                </a:lnTo>
                <a:lnTo>
                  <a:pt x="43" y="5"/>
                </a:lnTo>
                <a:lnTo>
                  <a:pt x="45" y="3"/>
                </a:lnTo>
                <a:lnTo>
                  <a:pt x="43" y="0"/>
                </a:lnTo>
                <a:close/>
              </a:path>
            </a:pathLst>
          </a:custGeom>
          <a:solidFill>
            <a:schemeClr val="accent3"/>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482600" y="254000"/>
            <a:ext cx="7654468" cy="6340197"/>
          </a:xfrm>
          <a:prstGeom prst="rect">
            <a:avLst/>
          </a:prstGeom>
          <a:solidFill>
            <a:srgbClr val="FFFFFF">
              <a:alpha val="30000"/>
            </a:srgbClr>
          </a:solidFill>
        </p:spPr>
        <p:txBody>
          <a:bodyPr wrap="none" rtlCol="0">
            <a:spAutoFit/>
          </a:bodyPr>
          <a:lstStyle/>
          <a:p>
            <a:endParaRPr lang="en-US" sz="8800" b="1" i="1" dirty="0" smtClean="0">
              <a:latin typeface="Academy Engraved LET" pitchFamily="2" charset="0"/>
            </a:endParaRPr>
          </a:p>
          <a:p>
            <a:endParaRPr lang="en-US" sz="7200" b="1" i="1" dirty="0" smtClean="0">
              <a:latin typeface="Academy Engraved LET" pitchFamily="2" charset="0"/>
            </a:endParaRPr>
          </a:p>
          <a:p>
            <a:r>
              <a:rPr lang="en-US" sz="9600" b="1" i="1" dirty="0" smtClean="0">
                <a:latin typeface="Academy Engraved LET" pitchFamily="2" charset="0"/>
              </a:rPr>
              <a:t>MBOIA</a:t>
            </a:r>
          </a:p>
          <a:p>
            <a:r>
              <a:rPr lang="en-US" dirty="0" smtClean="0"/>
              <a:t>        </a:t>
            </a:r>
            <a:r>
              <a:rPr lang="en-US" sz="2400" i="1" dirty="0" smtClean="0"/>
              <a:t>Maine Building Officials and Inspectors Association</a:t>
            </a:r>
          </a:p>
          <a:p>
            <a:endParaRPr lang="en-US" sz="2400" i="1" dirty="0" smtClean="0"/>
          </a:p>
          <a:p>
            <a:endParaRPr lang="en-US" sz="2400" i="1" dirty="0" smtClean="0"/>
          </a:p>
          <a:p>
            <a:endParaRPr lang="en-US" sz="3600" dirty="0" smtClean="0"/>
          </a:p>
          <a:p>
            <a:endParaRPr lang="en-US" sz="2400" dirty="0" smtClean="0"/>
          </a:p>
          <a:p>
            <a:endParaRPr lang="en-US" dirty="0"/>
          </a:p>
        </p:txBody>
      </p:sp>
      <p:sp>
        <p:nvSpPr>
          <p:cNvPr id="7" name="Text Box 3077"/>
          <p:cNvSpPr txBox="1">
            <a:spLocks noChangeArrowheads="1"/>
          </p:cNvSpPr>
          <p:nvPr/>
        </p:nvSpPr>
        <p:spPr bwMode="auto">
          <a:xfrm>
            <a:off x="5001622" y="5448782"/>
            <a:ext cx="3698641" cy="837152"/>
          </a:xfrm>
          <a:prstGeom prst="rect">
            <a:avLst/>
          </a:prstGeom>
          <a:noFill/>
          <a:ln w="76200">
            <a:noFill/>
            <a:miter lim="800000"/>
            <a:headEnd/>
            <a:tailEnd/>
          </a:ln>
        </p:spPr>
        <p:txBody>
          <a:bodyPr wrap="none" lIns="0" tIns="0" rIns="0" bIns="0">
            <a:spAutoFit/>
          </a:bodyPr>
          <a:lstStyle/>
          <a:p>
            <a:pPr fontAlgn="auto">
              <a:lnSpc>
                <a:spcPct val="80000"/>
              </a:lnSpc>
              <a:spcBef>
                <a:spcPts val="0"/>
              </a:spcBef>
              <a:spcAft>
                <a:spcPts val="0"/>
              </a:spcAft>
              <a:defRPr/>
            </a:pPr>
            <a:r>
              <a:rPr lang="en-US" sz="2800" b="1" i="1" dirty="0" smtClean="0">
                <a:solidFill>
                  <a:schemeClr val="accent1">
                    <a:lumMod val="75000"/>
                  </a:schemeClr>
                </a:solidFill>
                <a:latin typeface="+mn-lt"/>
              </a:rPr>
              <a:t>Mark Halverson</a:t>
            </a:r>
          </a:p>
          <a:p>
            <a:pPr fontAlgn="auto">
              <a:lnSpc>
                <a:spcPct val="80000"/>
              </a:lnSpc>
              <a:spcBef>
                <a:spcPts val="0"/>
              </a:spcBef>
              <a:spcAft>
                <a:spcPts val="0"/>
              </a:spcAft>
              <a:defRPr/>
            </a:pPr>
            <a:r>
              <a:rPr lang="en-US" sz="2000" b="1" i="1" dirty="0" smtClean="0">
                <a:solidFill>
                  <a:schemeClr val="accent1">
                    <a:lumMod val="75000"/>
                  </a:schemeClr>
                </a:solidFill>
                <a:latin typeface="+mn-lt"/>
              </a:rPr>
              <a:t>Manager – Field Services Division</a:t>
            </a:r>
          </a:p>
          <a:p>
            <a:pPr fontAlgn="auto">
              <a:lnSpc>
                <a:spcPct val="80000"/>
              </a:lnSpc>
              <a:spcBef>
                <a:spcPts val="0"/>
              </a:spcBef>
              <a:spcAft>
                <a:spcPts val="0"/>
              </a:spcAft>
              <a:defRPr/>
            </a:pPr>
            <a:r>
              <a:rPr lang="en-US" sz="2000" b="1" i="1" dirty="0" smtClean="0">
                <a:solidFill>
                  <a:schemeClr val="accent1">
                    <a:lumMod val="75000"/>
                  </a:schemeClr>
                </a:solidFill>
                <a:latin typeface="+mn-lt"/>
              </a:rPr>
              <a:t>APA – The Engineered Wood Assn.</a:t>
            </a:r>
            <a:endParaRPr lang="en-US" sz="2000" b="1" i="1" dirty="0">
              <a:solidFill>
                <a:schemeClr val="accent1">
                  <a:lumMod val="75000"/>
                </a:schemeClr>
              </a:solidFill>
              <a:latin typeface="+mn-lt"/>
            </a:endParaRPr>
          </a:p>
        </p:txBody>
      </p:sp>
      <p:sp>
        <p:nvSpPr>
          <p:cNvPr id="2" name="Title 1"/>
          <p:cNvSpPr>
            <a:spLocks noGrp="1"/>
          </p:cNvSpPr>
          <p:nvPr>
            <p:ph type="title"/>
          </p:nvPr>
        </p:nvSpPr>
        <p:spPr>
          <a:xfrm>
            <a:off x="225425" y="1219199"/>
            <a:ext cx="8686800" cy="885825"/>
          </a:xfrm>
          <a:noFill/>
        </p:spPr>
        <p:txBody>
          <a:bodyPr>
            <a:normAutofit fontScale="90000"/>
          </a:bodyPr>
          <a:lstStyle/>
          <a:p>
            <a:pPr fontAlgn="auto">
              <a:spcAft>
                <a:spcPts val="0"/>
              </a:spcAft>
              <a:defRPr/>
            </a:pPr>
            <a:r>
              <a:rPr lang="en-US" dirty="0"/>
              <a:t>2009 IRC Wall Bracing</a:t>
            </a:r>
          </a:p>
        </p:txBody>
      </p:sp>
    </p:spTree>
  </p:cSld>
  <p:clrMapOvr>
    <a:masterClrMapping/>
  </p:clrMapOvr>
  <p:transition advTm="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Lateral Forces</a:t>
            </a:r>
          </a:p>
        </p:txBody>
      </p:sp>
      <p:grpSp>
        <p:nvGrpSpPr>
          <p:cNvPr id="3" name="Group 72"/>
          <p:cNvGrpSpPr>
            <a:grpSpLocks/>
          </p:cNvGrpSpPr>
          <p:nvPr/>
        </p:nvGrpSpPr>
        <p:grpSpPr bwMode="auto">
          <a:xfrm>
            <a:off x="592138" y="1630363"/>
            <a:ext cx="3908425" cy="3811587"/>
            <a:chOff x="230868" y="2338693"/>
            <a:chExt cx="3907452" cy="3811017"/>
          </a:xfrm>
        </p:grpSpPr>
        <p:sp>
          <p:nvSpPr>
            <p:cNvPr id="120848" name="Text Box 8"/>
            <p:cNvSpPr txBox="1">
              <a:spLocks noChangeArrowheads="1"/>
            </p:cNvSpPr>
            <p:nvPr/>
          </p:nvSpPr>
          <p:spPr bwMode="auto">
            <a:xfrm>
              <a:off x="1497806" y="2338693"/>
              <a:ext cx="1345809" cy="461565"/>
            </a:xfrm>
            <a:prstGeom prst="rect">
              <a:avLst/>
            </a:prstGeom>
            <a:noFill/>
            <a:ln w="3175">
              <a:noFill/>
              <a:miter lim="800000"/>
              <a:headEnd/>
              <a:tailEnd/>
            </a:ln>
          </p:spPr>
          <p:txBody>
            <a:bodyPr>
              <a:spAutoFit/>
            </a:bodyPr>
            <a:lstStyle/>
            <a:p>
              <a:pPr algn="ctr"/>
              <a:r>
                <a:rPr lang="en-US" sz="2400" b="1" dirty="0">
                  <a:solidFill>
                    <a:srgbClr val="953735"/>
                  </a:solidFill>
                  <a:cs typeface="Arial" charset="0"/>
                </a:rPr>
                <a:t>Wind</a:t>
              </a:r>
            </a:p>
          </p:txBody>
        </p:sp>
        <p:grpSp>
          <p:nvGrpSpPr>
            <p:cNvPr id="120849" name="Group 56"/>
            <p:cNvGrpSpPr>
              <a:grpSpLocks/>
            </p:cNvGrpSpPr>
            <p:nvPr/>
          </p:nvGrpSpPr>
          <p:grpSpPr bwMode="auto">
            <a:xfrm>
              <a:off x="230868" y="3149737"/>
              <a:ext cx="3907452" cy="2115687"/>
              <a:chOff x="3550916" y="2439013"/>
              <a:chExt cx="5219700" cy="2826192"/>
            </a:xfrm>
          </p:grpSpPr>
          <p:sp>
            <p:nvSpPr>
              <p:cNvPr id="9" name="Rectangle 5"/>
              <p:cNvSpPr>
                <a:spLocks noChangeArrowheads="1"/>
              </p:cNvSpPr>
              <p:nvPr/>
            </p:nvSpPr>
            <p:spPr bwMode="auto">
              <a:xfrm>
                <a:off x="3866812" y="5095823"/>
                <a:ext cx="4168128" cy="169625"/>
              </a:xfrm>
              <a:prstGeom prst="rect">
                <a:avLst/>
              </a:prstGeom>
              <a:solidFill>
                <a:srgbClr val="DCDDDE"/>
              </a:solidFill>
              <a:ln w="3175">
                <a:solidFill>
                  <a:schemeClr val="tx1"/>
                </a:solidFill>
                <a:miter lim="800000"/>
                <a:headEnd/>
                <a:tailEnd/>
              </a:ln>
              <a:effectLst/>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0" name="Rectangle 6"/>
              <p:cNvSpPr>
                <a:spLocks noChangeArrowheads="1"/>
              </p:cNvSpPr>
              <p:nvPr/>
            </p:nvSpPr>
            <p:spPr bwMode="auto">
              <a:xfrm>
                <a:off x="3866812" y="3397455"/>
                <a:ext cx="4168128" cy="1689887"/>
              </a:xfrm>
              <a:prstGeom prst="rect">
                <a:avLst/>
              </a:prstGeom>
              <a:solidFill>
                <a:srgbClr val="C4C491"/>
              </a:solidFill>
              <a:ln w="3175">
                <a:solidFill>
                  <a:schemeClr val="tx1"/>
                </a:solidFill>
                <a:miter lim="800000"/>
                <a:headEnd/>
                <a:tailEnd/>
              </a:ln>
              <a:effectLst/>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1" name="AutoShape 7"/>
              <p:cNvSpPr>
                <a:spLocks noChangeArrowheads="1"/>
              </p:cNvSpPr>
              <p:nvPr/>
            </p:nvSpPr>
            <p:spPr bwMode="auto">
              <a:xfrm>
                <a:off x="3550916" y="2439076"/>
                <a:ext cx="4799919" cy="958380"/>
              </a:xfrm>
              <a:prstGeom prst="triangle">
                <a:avLst>
                  <a:gd name="adj" fmla="val 50000"/>
                </a:avLst>
              </a:prstGeom>
              <a:solidFill>
                <a:srgbClr val="D1D2D4"/>
              </a:solidFill>
              <a:ln w="3175">
                <a:solidFill>
                  <a:schemeClr val="tx1"/>
                </a:solidFill>
                <a:miter lim="800000"/>
                <a:headEnd/>
                <a:tailEnd/>
              </a:ln>
              <a:effectLst/>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2" name="Parallelogram 25"/>
              <p:cNvSpPr>
                <a:spLocks noChangeArrowheads="1"/>
              </p:cNvSpPr>
              <p:nvPr/>
            </p:nvSpPr>
            <p:spPr bwMode="auto">
              <a:xfrm>
                <a:off x="3866812" y="3467426"/>
                <a:ext cx="4592149" cy="1630517"/>
              </a:xfrm>
              <a:prstGeom prst="parallelogram">
                <a:avLst>
                  <a:gd name="adj" fmla="val 24994"/>
                </a:avLst>
              </a:prstGeom>
              <a:noFill/>
              <a:ln w="19050" algn="ctr">
                <a:solidFill>
                  <a:schemeClr val="tx1"/>
                </a:solidFill>
                <a:prstDash val="dash"/>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3" name="AutoShape 7"/>
              <p:cNvSpPr>
                <a:spLocks noChangeArrowheads="1"/>
              </p:cNvSpPr>
              <p:nvPr/>
            </p:nvSpPr>
            <p:spPr bwMode="auto">
              <a:xfrm>
                <a:off x="3970697" y="2547212"/>
                <a:ext cx="4799919" cy="920214"/>
              </a:xfrm>
              <a:prstGeom prst="triangle">
                <a:avLst>
                  <a:gd name="adj" fmla="val 50000"/>
                </a:avLst>
              </a:prstGeom>
              <a:noFill/>
              <a:ln w="19050">
                <a:solidFill>
                  <a:schemeClr val="tx1"/>
                </a:solidFill>
                <a:prstDash val="dash"/>
                <a:miter lim="800000"/>
                <a:headEnd/>
                <a:tailEnd/>
              </a:ln>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grpSp>
        <p:sp>
          <p:nvSpPr>
            <p:cNvPr id="7" name="Text Box 8"/>
            <p:cNvSpPr txBox="1">
              <a:spLocks noChangeArrowheads="1"/>
            </p:cNvSpPr>
            <p:nvPr/>
          </p:nvSpPr>
          <p:spPr bwMode="auto">
            <a:xfrm>
              <a:off x="805400" y="5441791"/>
              <a:ext cx="2731408" cy="707919"/>
            </a:xfrm>
            <a:prstGeom prst="rect">
              <a:avLst/>
            </a:prstGeom>
            <a:noFill/>
            <a:ln w="3175">
              <a:noFill/>
              <a:miter lim="800000"/>
              <a:headEnd/>
              <a:tailEnd/>
            </a:ln>
          </p:spPr>
          <p:txBody>
            <a:bodyPr>
              <a:spAutoFit/>
            </a:bodyPr>
            <a:lstStyle/>
            <a:p>
              <a:pPr algn="ctr" fontAlgn="auto">
                <a:spcBef>
                  <a:spcPts val="0"/>
                </a:spcBef>
                <a:spcAft>
                  <a:spcPts val="0"/>
                </a:spcAft>
                <a:defRPr/>
              </a:pPr>
              <a:r>
                <a:rPr lang="en-US" sz="2000" b="1" dirty="0">
                  <a:solidFill>
                    <a:schemeClr val="accent3">
                      <a:lumMod val="50000"/>
                    </a:schemeClr>
                  </a:solidFill>
                  <a:latin typeface="Arial" pitchFamily="34" charset="0"/>
                  <a:cs typeface="Arial" pitchFamily="34" charset="0"/>
                </a:rPr>
                <a:t>Force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Pressure x Area</a:t>
              </a:r>
            </a:p>
          </p:txBody>
        </p:sp>
        <p:cxnSp>
          <p:nvCxnSpPr>
            <p:cNvPr id="120851" name="Straight Arrow Connector 70"/>
            <p:cNvCxnSpPr>
              <a:cxnSpLocks noChangeShapeType="1"/>
            </p:cNvCxnSpPr>
            <p:nvPr/>
          </p:nvCxnSpPr>
          <p:spPr bwMode="auto">
            <a:xfrm>
              <a:off x="1362491" y="2864702"/>
              <a:ext cx="1593582" cy="1588"/>
            </a:xfrm>
            <a:prstGeom prst="straightConnector1">
              <a:avLst/>
            </a:prstGeom>
            <a:noFill/>
            <a:ln w="28575" algn="ctr">
              <a:solidFill>
                <a:schemeClr val="tx1"/>
              </a:solidFill>
              <a:round/>
              <a:headEnd/>
              <a:tailEnd type="triangle" w="med" len="med"/>
            </a:ln>
          </p:spPr>
        </p:cxnSp>
      </p:grpSp>
      <p:grpSp>
        <p:nvGrpSpPr>
          <p:cNvPr id="27" name="Group 26"/>
          <p:cNvGrpSpPr>
            <a:grpSpLocks/>
          </p:cNvGrpSpPr>
          <p:nvPr/>
        </p:nvGrpSpPr>
        <p:grpSpPr bwMode="auto">
          <a:xfrm>
            <a:off x="4533900" y="1630363"/>
            <a:ext cx="4222750" cy="3811587"/>
            <a:chOff x="4533900" y="2338388"/>
            <a:chExt cx="4222750" cy="3811220"/>
          </a:xfrm>
        </p:grpSpPr>
        <p:sp>
          <p:nvSpPr>
            <p:cNvPr id="15" name="Text Box 8"/>
            <p:cNvSpPr txBox="1">
              <a:spLocks noChangeArrowheads="1"/>
            </p:cNvSpPr>
            <p:nvPr/>
          </p:nvSpPr>
          <p:spPr bwMode="auto">
            <a:xfrm>
              <a:off x="4930775" y="5441651"/>
              <a:ext cx="3421063" cy="707957"/>
            </a:xfrm>
            <a:prstGeom prst="rect">
              <a:avLst/>
            </a:prstGeom>
            <a:noFill/>
            <a:ln w="12699">
              <a:noFill/>
              <a:miter lim="800000"/>
              <a:headEnd/>
              <a:tailEnd/>
            </a:ln>
          </p:spPr>
          <p:txBody>
            <a:bodyPr>
              <a:spAutoFit/>
            </a:bodyPr>
            <a:lstStyle/>
            <a:p>
              <a:pPr algn="ctr" fontAlgn="auto">
                <a:spcBef>
                  <a:spcPts val="0"/>
                </a:spcBef>
                <a:spcAft>
                  <a:spcPts val="0"/>
                </a:spcAft>
                <a:defRPr/>
              </a:pPr>
              <a:r>
                <a:rPr lang="en-US" sz="2000" b="1" dirty="0">
                  <a:solidFill>
                    <a:schemeClr val="accent3">
                      <a:lumMod val="50000"/>
                    </a:schemeClr>
                  </a:solidFill>
                  <a:latin typeface="Arial" pitchFamily="34" charset="0"/>
                  <a:cs typeface="Arial" pitchFamily="34" charset="0"/>
                </a:rPr>
                <a:t>Force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Mass x Acceleration</a:t>
              </a:r>
            </a:p>
          </p:txBody>
        </p:sp>
        <p:sp>
          <p:nvSpPr>
            <p:cNvPr id="16" name="Rectangle 5"/>
            <p:cNvSpPr>
              <a:spLocks noChangeArrowheads="1"/>
            </p:cNvSpPr>
            <p:nvPr/>
          </p:nvSpPr>
          <p:spPr bwMode="auto">
            <a:xfrm>
              <a:off x="5078413" y="5138468"/>
              <a:ext cx="3121025" cy="126988"/>
            </a:xfrm>
            <a:prstGeom prst="rect">
              <a:avLst/>
            </a:prstGeom>
            <a:solidFill>
              <a:srgbClr val="DCDDDE"/>
            </a:solidFill>
            <a:ln w="3175">
              <a:solidFill>
                <a:schemeClr val="tx1"/>
              </a:solidFill>
              <a:miter lim="800000"/>
              <a:headEnd/>
              <a:tailEnd/>
            </a:ln>
            <a:effectLst/>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7" name="Rectangle 6"/>
            <p:cNvSpPr>
              <a:spLocks noChangeArrowheads="1"/>
            </p:cNvSpPr>
            <p:nvPr/>
          </p:nvSpPr>
          <p:spPr bwMode="auto">
            <a:xfrm>
              <a:off x="5078413" y="3865416"/>
              <a:ext cx="3121025" cy="1266703"/>
            </a:xfrm>
            <a:prstGeom prst="rect">
              <a:avLst/>
            </a:prstGeom>
            <a:solidFill>
              <a:srgbClr val="C4C491"/>
            </a:solidFill>
            <a:ln w="3175">
              <a:solidFill>
                <a:schemeClr val="tx1"/>
              </a:solidFill>
              <a:miter lim="800000"/>
              <a:headEnd/>
              <a:tailEnd/>
            </a:ln>
            <a:effectLst/>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8" name="AutoShape 7"/>
            <p:cNvSpPr>
              <a:spLocks noChangeArrowheads="1"/>
            </p:cNvSpPr>
            <p:nvPr/>
          </p:nvSpPr>
          <p:spPr bwMode="auto">
            <a:xfrm>
              <a:off x="4843463" y="3149522"/>
              <a:ext cx="3592512" cy="715894"/>
            </a:xfrm>
            <a:prstGeom prst="triangle">
              <a:avLst>
                <a:gd name="adj" fmla="val 50000"/>
              </a:avLst>
            </a:prstGeom>
            <a:solidFill>
              <a:srgbClr val="D1D2D4"/>
            </a:solidFill>
            <a:ln w="3175">
              <a:solidFill>
                <a:schemeClr val="tx1"/>
              </a:solidFill>
              <a:miter lim="800000"/>
              <a:headEnd/>
              <a:tailEnd/>
            </a:ln>
            <a:effectLst/>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grpSp>
          <p:nvGrpSpPr>
            <p:cNvPr id="120840" name="Group 63"/>
            <p:cNvGrpSpPr>
              <a:grpSpLocks/>
            </p:cNvGrpSpPr>
            <p:nvPr/>
          </p:nvGrpSpPr>
          <p:grpSpPr bwMode="auto">
            <a:xfrm>
              <a:off x="5086216" y="3230924"/>
              <a:ext cx="3670434" cy="1908460"/>
              <a:chOff x="5078929" y="3231215"/>
              <a:chExt cx="3671327" cy="1908429"/>
            </a:xfrm>
          </p:grpSpPr>
          <p:sp>
            <p:nvSpPr>
              <p:cNvPr id="25" name="Parallelogram 61"/>
              <p:cNvSpPr>
                <a:spLocks noChangeArrowheads="1"/>
              </p:cNvSpPr>
              <p:nvPr/>
            </p:nvSpPr>
            <p:spPr bwMode="auto">
              <a:xfrm>
                <a:off x="5079063" y="3919665"/>
                <a:ext cx="3437774" cy="1220649"/>
              </a:xfrm>
              <a:prstGeom prst="parallelogram">
                <a:avLst>
                  <a:gd name="adj" fmla="val 24994"/>
                </a:avLst>
              </a:prstGeom>
              <a:noFill/>
              <a:ln w="19050" algn="ctr">
                <a:solidFill>
                  <a:schemeClr val="tx1"/>
                </a:solidFill>
                <a:prstDash val="dash"/>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6" name="AutoShape 7"/>
              <p:cNvSpPr>
                <a:spLocks noChangeArrowheads="1"/>
              </p:cNvSpPr>
              <p:nvPr/>
            </p:nvSpPr>
            <p:spPr bwMode="auto">
              <a:xfrm>
                <a:off x="5156870" y="3230768"/>
                <a:ext cx="3593386" cy="688897"/>
              </a:xfrm>
              <a:prstGeom prst="triangle">
                <a:avLst>
                  <a:gd name="adj" fmla="val 50000"/>
                </a:avLst>
              </a:prstGeom>
              <a:noFill/>
              <a:ln w="19050">
                <a:solidFill>
                  <a:schemeClr val="tx1"/>
                </a:solidFill>
                <a:prstDash val="dash"/>
                <a:miter lim="800000"/>
                <a:headEnd/>
                <a:tailEnd/>
              </a:ln>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grpSp>
        <p:grpSp>
          <p:nvGrpSpPr>
            <p:cNvPr id="120841" name="Group 64"/>
            <p:cNvGrpSpPr>
              <a:grpSpLocks/>
            </p:cNvGrpSpPr>
            <p:nvPr/>
          </p:nvGrpSpPr>
          <p:grpSpPr bwMode="auto">
            <a:xfrm flipH="1">
              <a:off x="4533900" y="3230924"/>
              <a:ext cx="3670434" cy="1908460"/>
              <a:chOff x="5078929" y="3231215"/>
              <a:chExt cx="3671327" cy="1908429"/>
            </a:xfrm>
          </p:grpSpPr>
          <p:sp>
            <p:nvSpPr>
              <p:cNvPr id="23" name="Parallelogram 65"/>
              <p:cNvSpPr>
                <a:spLocks noChangeArrowheads="1"/>
              </p:cNvSpPr>
              <p:nvPr/>
            </p:nvSpPr>
            <p:spPr bwMode="auto">
              <a:xfrm>
                <a:off x="5079063" y="3919665"/>
                <a:ext cx="3437773" cy="1220649"/>
              </a:xfrm>
              <a:prstGeom prst="parallelogram">
                <a:avLst>
                  <a:gd name="adj" fmla="val 24994"/>
                </a:avLst>
              </a:prstGeom>
              <a:noFill/>
              <a:ln w="19050" algn="ctr">
                <a:solidFill>
                  <a:schemeClr val="tx1"/>
                </a:solidFill>
                <a:prstDash val="dash"/>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4" name="AutoShape 7"/>
              <p:cNvSpPr>
                <a:spLocks noChangeArrowheads="1"/>
              </p:cNvSpPr>
              <p:nvPr/>
            </p:nvSpPr>
            <p:spPr bwMode="auto">
              <a:xfrm>
                <a:off x="5156869" y="3230768"/>
                <a:ext cx="3593387" cy="688897"/>
              </a:xfrm>
              <a:prstGeom prst="triangle">
                <a:avLst>
                  <a:gd name="adj" fmla="val 50000"/>
                </a:avLst>
              </a:prstGeom>
              <a:noFill/>
              <a:ln w="19050">
                <a:solidFill>
                  <a:schemeClr val="tx1"/>
                </a:solidFill>
                <a:prstDash val="dash"/>
                <a:miter lim="800000"/>
                <a:headEnd/>
                <a:tailEnd/>
              </a:ln>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grpSp>
        <p:sp>
          <p:nvSpPr>
            <p:cNvPr id="120842" name="Text Box 8"/>
            <p:cNvSpPr txBox="1">
              <a:spLocks noChangeArrowheads="1"/>
            </p:cNvSpPr>
            <p:nvPr/>
          </p:nvSpPr>
          <p:spPr bwMode="auto">
            <a:xfrm>
              <a:off x="5563907" y="2338388"/>
              <a:ext cx="2158992" cy="461665"/>
            </a:xfrm>
            <a:prstGeom prst="rect">
              <a:avLst/>
            </a:prstGeom>
            <a:noFill/>
            <a:ln w="12699">
              <a:noFill/>
              <a:miter lim="800000"/>
              <a:headEnd/>
              <a:tailEnd/>
            </a:ln>
          </p:spPr>
          <p:txBody>
            <a:bodyPr>
              <a:spAutoFit/>
            </a:bodyPr>
            <a:lstStyle/>
            <a:p>
              <a:pPr algn="ctr"/>
              <a:r>
                <a:rPr lang="en-US" sz="2400" b="1" dirty="0">
                  <a:solidFill>
                    <a:srgbClr val="953735"/>
                  </a:solidFill>
                  <a:cs typeface="Arial" charset="0"/>
                </a:rPr>
                <a:t>Seismic</a:t>
              </a:r>
            </a:p>
          </p:txBody>
        </p:sp>
        <p:sp>
          <p:nvSpPr>
            <p:cNvPr id="30" name="Freeform 29"/>
            <p:cNvSpPr/>
            <p:nvPr/>
          </p:nvSpPr>
          <p:spPr>
            <a:xfrm>
              <a:off x="5911850" y="2800306"/>
              <a:ext cx="1466850" cy="92066"/>
            </a:xfrm>
            <a:custGeom>
              <a:avLst/>
              <a:gdLst>
                <a:gd name="connsiteX0" fmla="*/ 0 w 1466850"/>
                <a:gd name="connsiteY0" fmla="*/ 85725 h 91281"/>
                <a:gd name="connsiteX1" fmla="*/ 171450 w 1466850"/>
                <a:gd name="connsiteY1" fmla="*/ 4762 h 91281"/>
                <a:gd name="connsiteX2" fmla="*/ 366713 w 1466850"/>
                <a:gd name="connsiteY2" fmla="*/ 90487 h 91281"/>
                <a:gd name="connsiteX3" fmla="*/ 538163 w 1466850"/>
                <a:gd name="connsiteY3" fmla="*/ 9525 h 91281"/>
                <a:gd name="connsiteX4" fmla="*/ 728663 w 1466850"/>
                <a:gd name="connsiteY4" fmla="*/ 85725 h 91281"/>
                <a:gd name="connsiteX5" fmla="*/ 904875 w 1466850"/>
                <a:gd name="connsiteY5" fmla="*/ 0 h 91281"/>
                <a:gd name="connsiteX6" fmla="*/ 1085850 w 1466850"/>
                <a:gd name="connsiteY6" fmla="*/ 85725 h 91281"/>
                <a:gd name="connsiteX7" fmla="*/ 1271588 w 1466850"/>
                <a:gd name="connsiteY7" fmla="*/ 14287 h 91281"/>
                <a:gd name="connsiteX8" fmla="*/ 1466850 w 1466850"/>
                <a:gd name="connsiteY8" fmla="*/ 85725 h 9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850" h="91281">
                  <a:moveTo>
                    <a:pt x="0" y="85725"/>
                  </a:moveTo>
                  <a:cubicBezTo>
                    <a:pt x="55165" y="44846"/>
                    <a:pt x="110331" y="3968"/>
                    <a:pt x="171450" y="4762"/>
                  </a:cubicBezTo>
                  <a:cubicBezTo>
                    <a:pt x="232569" y="5556"/>
                    <a:pt x="305594" y="89693"/>
                    <a:pt x="366713" y="90487"/>
                  </a:cubicBezTo>
                  <a:cubicBezTo>
                    <a:pt x="427832" y="91281"/>
                    <a:pt x="477838" y="10319"/>
                    <a:pt x="538163" y="9525"/>
                  </a:cubicBezTo>
                  <a:cubicBezTo>
                    <a:pt x="598488" y="8731"/>
                    <a:pt x="667544" y="87312"/>
                    <a:pt x="728663" y="85725"/>
                  </a:cubicBezTo>
                  <a:cubicBezTo>
                    <a:pt x="789782" y="84138"/>
                    <a:pt x="845344" y="0"/>
                    <a:pt x="904875" y="0"/>
                  </a:cubicBezTo>
                  <a:cubicBezTo>
                    <a:pt x="964406" y="0"/>
                    <a:pt x="1024731" y="83344"/>
                    <a:pt x="1085850" y="85725"/>
                  </a:cubicBezTo>
                  <a:cubicBezTo>
                    <a:pt x="1146969" y="88106"/>
                    <a:pt x="1208088" y="14287"/>
                    <a:pt x="1271588" y="14287"/>
                  </a:cubicBezTo>
                  <a:cubicBezTo>
                    <a:pt x="1335088" y="14287"/>
                    <a:pt x="1400969" y="50006"/>
                    <a:pt x="1466850" y="85725"/>
                  </a:cubicBez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28" name="Rectangle 27"/>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lvl="0" fontAlgn="auto">
              <a:spcAft>
                <a:spcPts val="0"/>
              </a:spcAft>
              <a:defRPr/>
            </a:pPr>
            <a:r>
              <a:rPr lang="en-US" dirty="0"/>
              <a:t>Bracing Basics: Braced Panel Construction</a:t>
            </a:r>
          </a:p>
        </p:txBody>
      </p:sp>
      <p:cxnSp>
        <p:nvCxnSpPr>
          <p:cNvPr id="762883" name="Straight Connector 24"/>
          <p:cNvCxnSpPr>
            <a:cxnSpLocks noChangeShapeType="1"/>
          </p:cNvCxnSpPr>
          <p:nvPr/>
        </p:nvCxnSpPr>
        <p:spPr bwMode="auto">
          <a:xfrm flipV="1">
            <a:off x="2149475" y="3336925"/>
            <a:ext cx="6762750" cy="950913"/>
          </a:xfrm>
          <a:prstGeom prst="line">
            <a:avLst/>
          </a:prstGeom>
          <a:noFill/>
          <a:ln w="22225" algn="ctr">
            <a:solidFill>
              <a:schemeClr val="bg1"/>
            </a:solidFill>
            <a:round/>
            <a:headEnd/>
            <a:tailEnd/>
          </a:ln>
        </p:spPr>
      </p:cxnSp>
      <p:cxnSp>
        <p:nvCxnSpPr>
          <p:cNvPr id="5" name="Straight Connector 4"/>
          <p:cNvCxnSpPr/>
          <p:nvPr/>
        </p:nvCxnSpPr>
        <p:spPr bwMode="auto">
          <a:xfrm rot="5400000" flipH="1" flipV="1">
            <a:off x="2188369" y="4106069"/>
            <a:ext cx="274638" cy="273050"/>
          </a:xfrm>
          <a:prstGeom prst="line">
            <a:avLst/>
          </a:prstGeom>
          <a:solidFill>
            <a:schemeClr val="tx1">
              <a:lumMod val="85000"/>
            </a:schemeClr>
          </a:solidFill>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Box 15"/>
          <p:cNvSpPr txBox="1">
            <a:spLocks noChangeArrowheads="1"/>
          </p:cNvSpPr>
          <p:nvPr/>
        </p:nvSpPr>
        <p:spPr bwMode="auto">
          <a:xfrm>
            <a:off x="3163218" y="3682744"/>
            <a:ext cx="2019300" cy="400110"/>
          </a:xfrm>
          <a:prstGeom prst="rect">
            <a:avLst/>
          </a:prstGeom>
          <a:noFill/>
          <a:ln w="38100">
            <a:noFill/>
            <a:miter lim="800000"/>
            <a:headEnd/>
            <a:tailEnd/>
          </a:ln>
          <a:scene3d>
            <a:camera prst="orthographicFront">
              <a:rot lat="0" lon="0" rev="600000"/>
            </a:camera>
            <a:lightRig rig="threePt" dir="t"/>
          </a:scene3d>
        </p:spPr>
        <p:txBody>
          <a:bodyPr>
            <a:spAutoFit/>
          </a:bodyPr>
          <a:lstStyle/>
          <a:p>
            <a:pPr algn="ctr" fontAlgn="auto">
              <a:spcBef>
                <a:spcPct val="50000"/>
              </a:spcBef>
              <a:spcAft>
                <a:spcPts val="0"/>
              </a:spcAft>
              <a:defRPr/>
            </a:pPr>
            <a:r>
              <a:rPr lang="en-US" sz="2000" b="1" dirty="0">
                <a:solidFill>
                  <a:schemeClr val="bg1"/>
                </a:solidFill>
                <a:latin typeface="Arial" pitchFamily="34" charset="0"/>
                <a:cs typeface="Arial" pitchFamily="34" charset="0"/>
              </a:rPr>
              <a:t>BWP</a:t>
            </a:r>
          </a:p>
        </p:txBody>
      </p:sp>
      <p:sp>
        <p:nvSpPr>
          <p:cNvPr id="7" name="Text Box 15"/>
          <p:cNvSpPr txBox="1">
            <a:spLocks noChangeArrowheads="1"/>
          </p:cNvSpPr>
          <p:nvPr/>
        </p:nvSpPr>
        <p:spPr bwMode="auto">
          <a:xfrm>
            <a:off x="6956157" y="3113319"/>
            <a:ext cx="2019300" cy="400110"/>
          </a:xfrm>
          <a:prstGeom prst="rect">
            <a:avLst/>
          </a:prstGeom>
          <a:noFill/>
          <a:ln w="38100">
            <a:noFill/>
            <a:miter lim="800000"/>
            <a:headEnd/>
            <a:tailEnd/>
          </a:ln>
          <a:scene3d>
            <a:camera prst="orthographicFront">
              <a:rot lat="0" lon="0" rev="600000"/>
            </a:camera>
            <a:lightRig rig="threePt" dir="t"/>
          </a:scene3d>
        </p:spPr>
        <p:txBody>
          <a:bodyPr>
            <a:spAutoFit/>
          </a:bodyPr>
          <a:lstStyle/>
          <a:p>
            <a:pPr algn="ctr" fontAlgn="auto">
              <a:spcBef>
                <a:spcPct val="50000"/>
              </a:spcBef>
              <a:spcAft>
                <a:spcPts val="0"/>
              </a:spcAft>
              <a:defRPr/>
            </a:pPr>
            <a:r>
              <a:rPr lang="en-US" sz="2000" b="1" dirty="0">
                <a:solidFill>
                  <a:schemeClr val="bg1"/>
                </a:solidFill>
                <a:latin typeface="Arial" pitchFamily="34" charset="0"/>
                <a:cs typeface="Arial" pitchFamily="34" charset="0"/>
              </a:rPr>
              <a:t>Infill Sheathing</a:t>
            </a:r>
          </a:p>
        </p:txBody>
      </p:sp>
      <p:cxnSp>
        <p:nvCxnSpPr>
          <p:cNvPr id="8" name="Straight Connector 7"/>
          <p:cNvCxnSpPr/>
          <p:nvPr/>
        </p:nvCxnSpPr>
        <p:spPr bwMode="auto">
          <a:xfrm rot="5400000" flipH="1" flipV="1">
            <a:off x="6379369" y="3550444"/>
            <a:ext cx="274638" cy="273050"/>
          </a:xfrm>
          <a:prstGeom prst="line">
            <a:avLst/>
          </a:prstGeom>
          <a:solidFill>
            <a:schemeClr val="tx1">
              <a:lumMod val="85000"/>
            </a:schemeClr>
          </a:solidFill>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62888" name="TextBox 8"/>
          <p:cNvSpPr txBox="1">
            <a:spLocks noChangeArrowheads="1"/>
          </p:cNvSpPr>
          <p:nvPr/>
        </p:nvSpPr>
        <p:spPr bwMode="auto">
          <a:xfrm>
            <a:off x="5280025" y="2117725"/>
            <a:ext cx="2592388" cy="400050"/>
          </a:xfrm>
          <a:prstGeom prst="rect">
            <a:avLst/>
          </a:prstGeom>
          <a:noFill/>
          <a:ln w="9525">
            <a:noFill/>
            <a:miter lim="800000"/>
            <a:headEnd/>
            <a:tailEnd/>
          </a:ln>
        </p:spPr>
        <p:txBody>
          <a:bodyPr wrap="none">
            <a:spAutoFit/>
          </a:bodyPr>
          <a:lstStyle/>
          <a:p>
            <a:r>
              <a:rPr lang="en-US" sz="2000" b="1" dirty="0">
                <a:solidFill>
                  <a:schemeClr val="bg1"/>
                </a:solidFill>
                <a:cs typeface="Arial" charset="0"/>
              </a:rPr>
              <a:t>Horizontal Blocking</a:t>
            </a:r>
          </a:p>
        </p:txBody>
      </p:sp>
      <p:sp>
        <p:nvSpPr>
          <p:cNvPr id="10" name="Freeform 9"/>
          <p:cNvSpPr/>
          <p:nvPr/>
        </p:nvSpPr>
        <p:spPr>
          <a:xfrm>
            <a:off x="4389438" y="2316163"/>
            <a:ext cx="852487" cy="1281112"/>
          </a:xfrm>
          <a:custGeom>
            <a:avLst/>
            <a:gdLst>
              <a:gd name="connsiteX0" fmla="*/ 853440 w 853440"/>
              <a:gd name="connsiteY0" fmla="*/ 0 h 1127760"/>
              <a:gd name="connsiteX1" fmla="*/ 129540 w 853440"/>
              <a:gd name="connsiteY1" fmla="*/ 251460 h 1127760"/>
              <a:gd name="connsiteX2" fmla="*/ 76200 w 853440"/>
              <a:gd name="connsiteY2" fmla="*/ 1127760 h 1127760"/>
            </a:gdLst>
            <a:ahLst/>
            <a:cxnLst>
              <a:cxn ang="0">
                <a:pos x="connsiteX0" y="connsiteY0"/>
              </a:cxn>
              <a:cxn ang="0">
                <a:pos x="connsiteX1" y="connsiteY1"/>
              </a:cxn>
              <a:cxn ang="0">
                <a:pos x="connsiteX2" y="connsiteY2"/>
              </a:cxn>
            </a:cxnLst>
            <a:rect l="l" t="t" r="r" b="b"/>
            <a:pathLst>
              <a:path w="853440" h="1127760">
                <a:moveTo>
                  <a:pt x="853440" y="0"/>
                </a:moveTo>
                <a:cubicBezTo>
                  <a:pt x="556260" y="31750"/>
                  <a:pt x="259080" y="63500"/>
                  <a:pt x="129540" y="251460"/>
                </a:cubicBezTo>
                <a:cubicBezTo>
                  <a:pt x="0" y="439420"/>
                  <a:pt x="38100" y="783590"/>
                  <a:pt x="76200" y="1127760"/>
                </a:cubicBezTo>
              </a:path>
            </a:pathLst>
          </a:cu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TextBox 10"/>
          <p:cNvSpPr txBox="1"/>
          <p:nvPr/>
        </p:nvSpPr>
        <p:spPr>
          <a:xfrm>
            <a:off x="1079500" y="1943100"/>
            <a:ext cx="7832725" cy="3570596"/>
          </a:xfrm>
          <a:prstGeom prst="rect">
            <a:avLst/>
          </a:prstGeom>
          <a:noFill/>
        </p:spPr>
        <p:txBody>
          <a:bodyPr lIns="182880" tIns="91440" rIns="182880" bIns="91440"/>
          <a:lstStyle/>
          <a:p>
            <a:r>
              <a:rPr lang="en-US" sz="2000" b="1" dirty="0" smtClean="0">
                <a:solidFill>
                  <a:schemeClr val="accent1">
                    <a:lumMod val="75000"/>
                  </a:schemeClr>
                </a:solidFill>
                <a:latin typeface="Arial" pitchFamily="34" charset="0"/>
                <a:cs typeface="Arial" pitchFamily="34" charset="0"/>
              </a:rPr>
              <a:t>Blocking is required </a:t>
            </a:r>
            <a:r>
              <a:rPr lang="en-US" sz="2000" b="1" dirty="0">
                <a:solidFill>
                  <a:schemeClr val="accent1">
                    <a:lumMod val="75000"/>
                  </a:schemeClr>
                </a:solidFill>
                <a:latin typeface="Arial" pitchFamily="34" charset="0"/>
                <a:cs typeface="Arial" pitchFamily="34" charset="0"/>
              </a:rPr>
              <a:t>at horizontal edges of </a:t>
            </a:r>
            <a:r>
              <a:rPr lang="en-US" sz="2000" b="1" dirty="0" smtClean="0">
                <a:solidFill>
                  <a:schemeClr val="accent1">
                    <a:lumMod val="75000"/>
                  </a:schemeClr>
                </a:solidFill>
                <a:latin typeface="Arial" pitchFamily="34" charset="0"/>
                <a:cs typeface="Arial" pitchFamily="34" charset="0"/>
              </a:rPr>
              <a:t>BWP's</a:t>
            </a:r>
            <a:r>
              <a:rPr lang="en-US" sz="2000" b="1" dirty="0">
                <a:solidFill>
                  <a:schemeClr val="accent1">
                    <a:lumMod val="75000"/>
                  </a:schemeClr>
                </a:solidFill>
                <a:latin typeface="Arial" pitchFamily="34" charset="0"/>
                <a:cs typeface="Arial" pitchFamily="34" charset="0"/>
              </a:rPr>
              <a:t/>
            </a:r>
            <a:br>
              <a:rPr lang="en-US" sz="2000" b="1" dirty="0">
                <a:solidFill>
                  <a:schemeClr val="accent1">
                    <a:lumMod val="75000"/>
                  </a:schemeClr>
                </a:solidFill>
                <a:latin typeface="Arial" pitchFamily="34" charset="0"/>
                <a:cs typeface="Arial" pitchFamily="34" charset="0"/>
              </a:rPr>
            </a:br>
            <a:endParaRPr lang="en-US" sz="2000" b="1" dirty="0" smtClean="0">
              <a:solidFill>
                <a:schemeClr val="accent1">
                  <a:lumMod val="75000"/>
                </a:schemeClr>
              </a:solidFill>
              <a:latin typeface="Arial" pitchFamily="34" charset="0"/>
              <a:cs typeface="Arial" pitchFamily="34" charset="0"/>
            </a:endParaRPr>
          </a:p>
          <a:p>
            <a:r>
              <a:rPr lang="en-US" sz="1600" b="1" dirty="0" smtClean="0">
                <a:solidFill>
                  <a:schemeClr val="accent3">
                    <a:lumMod val="50000"/>
                  </a:schemeClr>
                </a:solidFill>
                <a:latin typeface="Arial" pitchFamily="34" charset="0"/>
                <a:cs typeface="Arial" pitchFamily="34" charset="0"/>
              </a:rPr>
              <a:t>Exceptions:</a:t>
            </a:r>
          </a:p>
          <a:p>
            <a:pPr marL="342900" indent="-342900">
              <a:buFont typeface="+mj-lt"/>
              <a:buAutoNum type="arabicPeriod"/>
            </a:pPr>
            <a:r>
              <a:rPr lang="en-US" sz="1600" b="1" dirty="0" smtClean="0">
                <a:solidFill>
                  <a:schemeClr val="accent3">
                    <a:lumMod val="50000"/>
                  </a:schemeClr>
                </a:solidFill>
              </a:rPr>
              <a:t>Blocking at horizontal joints is not required in wall segments that are not counted as </a:t>
            </a:r>
            <a:r>
              <a:rPr lang="en-US" sz="1600" b="1" i="1" dirty="0" smtClean="0">
                <a:solidFill>
                  <a:schemeClr val="accent3">
                    <a:lumMod val="50000"/>
                  </a:schemeClr>
                </a:solidFill>
              </a:rPr>
              <a:t>braced wall panels.</a:t>
            </a:r>
          </a:p>
          <a:p>
            <a:pPr marL="342900" indent="-342900">
              <a:buFont typeface="+mj-lt"/>
              <a:buAutoNum type="arabicPeriod"/>
            </a:pPr>
            <a:r>
              <a:rPr lang="en-US" sz="1600" b="1" dirty="0" smtClean="0">
                <a:solidFill>
                  <a:schemeClr val="accent3">
                    <a:lumMod val="50000"/>
                  </a:schemeClr>
                </a:solidFill>
              </a:rPr>
              <a:t>Where the bracing length provided is 2x the minimum length required (Tables R602.10.1.2(1) and R602.10.1.2(2)) blocking at horizontal joints shall not be required in </a:t>
            </a:r>
            <a:r>
              <a:rPr lang="en-US" sz="1600" b="1" i="1" dirty="0" smtClean="0">
                <a:solidFill>
                  <a:schemeClr val="accent3">
                    <a:lumMod val="50000"/>
                  </a:schemeClr>
                </a:solidFill>
              </a:rPr>
              <a:t>braced wall panels constructed using Methods WSP, </a:t>
            </a:r>
            <a:r>
              <a:rPr lang="en-US" sz="1600" b="1" dirty="0" smtClean="0">
                <a:solidFill>
                  <a:schemeClr val="accent3">
                    <a:lumMod val="50000"/>
                  </a:schemeClr>
                </a:solidFill>
              </a:rPr>
              <a:t>SFB, GB, PBS or HPS.</a:t>
            </a:r>
          </a:p>
          <a:p>
            <a:pPr marL="342900" indent="-342900">
              <a:buFont typeface="+mj-lt"/>
              <a:buAutoNum type="arabicPeriod"/>
            </a:pPr>
            <a:r>
              <a:rPr lang="en-US" sz="1600" b="1" dirty="0" smtClean="0">
                <a:solidFill>
                  <a:schemeClr val="accent3">
                    <a:lumMod val="50000"/>
                  </a:schemeClr>
                </a:solidFill>
              </a:rPr>
              <a:t>When Method GB panels are installed horizontally, blocking of horizontal joints is not required.</a:t>
            </a:r>
          </a:p>
          <a:p>
            <a:pPr fontAlgn="auto">
              <a:spcBef>
                <a:spcPts val="0"/>
              </a:spcBef>
              <a:spcAft>
                <a:spcPts val="0"/>
              </a:spcAft>
              <a:defRPr/>
            </a:pPr>
            <a:endParaRPr lang="en-US" sz="2000" b="1" dirty="0">
              <a:solidFill>
                <a:schemeClr val="accent3">
                  <a:lumMod val="50000"/>
                </a:schemeClr>
              </a:solidFill>
              <a:latin typeface="Arial" pitchFamily="34" charset="0"/>
              <a:cs typeface="Arial" pitchFamily="34" charset="0"/>
            </a:endParaRPr>
          </a:p>
        </p:txBody>
      </p:sp>
      <p:sp>
        <p:nvSpPr>
          <p:cNvPr id="13" name="Rectangle 12"/>
          <p:cNvSpPr/>
          <p:nvPr/>
        </p:nvSpPr>
        <p:spPr>
          <a:xfrm>
            <a:off x="5707097" y="6155140"/>
            <a:ext cx="1249060" cy="369332"/>
          </a:xfrm>
          <a:prstGeom prst="rect">
            <a:avLst/>
          </a:prstGeom>
        </p:spPr>
        <p:txBody>
          <a:bodyPr wrap="none">
            <a:spAutoFit/>
          </a:bodyPr>
          <a:lstStyle/>
          <a:p>
            <a:pPr fontAlgn="auto">
              <a:spcBef>
                <a:spcPts val="0"/>
              </a:spcBef>
              <a:spcAft>
                <a:spcPts val="0"/>
              </a:spcAft>
              <a:defRPr/>
            </a:pPr>
            <a:r>
              <a:rPr lang="en-US" dirty="0" smtClean="0">
                <a:solidFill>
                  <a:schemeClr val="accent1">
                    <a:lumMod val="75000"/>
                  </a:schemeClr>
                </a:solidFill>
                <a:latin typeface="Arial" pitchFamily="34" charset="0"/>
                <a:cs typeface="Arial" pitchFamily="34" charset="0"/>
              </a:rPr>
              <a:t>R602.10.8</a:t>
            </a:r>
            <a:endParaRPr lang="en-US" dirty="0">
              <a:solidFill>
                <a:schemeClr val="accent1">
                  <a:lumMod val="75000"/>
                </a:schemeClr>
              </a:solidFill>
              <a:latin typeface="Arial" pitchFamily="34" charset="0"/>
              <a:cs typeface="Arial" pitchFamily="34" charset="0"/>
            </a:endParaRPr>
          </a:p>
        </p:txBody>
      </p:sp>
      <p:sp>
        <p:nvSpPr>
          <p:cNvPr id="12" name="Rectangle 1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1" cy="762000"/>
            <a:chOff x="1805453" y="380999"/>
            <a:chExt cx="5987765" cy="761047"/>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2996146" y="385756"/>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7" name="Round Same Side Corner Rectangle 6"/>
            <p:cNvSpPr/>
            <p:nvPr/>
          </p:nvSpPr>
          <p:spPr bwMode="auto">
            <a:xfrm>
              <a:off x="4186839" y="380999"/>
              <a:ext cx="1353986"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Bracing</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Basics</a:t>
              </a:r>
            </a:p>
          </p:txBody>
        </p:sp>
        <p:sp>
          <p:nvSpPr>
            <p:cNvPr id="8" name="Round Same Side Corner Rectangle 7"/>
            <p:cNvSpPr/>
            <p:nvPr/>
          </p:nvSpPr>
          <p:spPr bwMode="auto">
            <a:xfrm>
              <a:off x="5540824" y="380999"/>
              <a:ext cx="1189064"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729888" y="380999"/>
              <a:ext cx="1063330"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4" name="Rectangle 13"/>
          <p:cNvSpPr/>
          <p:nvPr/>
        </p:nvSpPr>
        <p:spPr bwMode="auto">
          <a:xfrm>
            <a:off x="3792537" y="2541588"/>
            <a:ext cx="1747025" cy="3072403"/>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u="sng" dirty="0">
                <a:solidFill>
                  <a:schemeClr val="bg1"/>
                </a:solidFill>
                <a:latin typeface="Arial" pitchFamily="34" charset="0"/>
                <a:cs typeface="Arial" pitchFamily="34" charset="0"/>
              </a:rPr>
              <a:t>Intermittent 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Continuous 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Placement</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BWL Spacing</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Required Bracing Length</a:t>
            </a:r>
          </a:p>
        </p:txBody>
      </p:sp>
      <p:sp>
        <p:nvSpPr>
          <p:cNvPr id="10" name="Rectangle 9"/>
          <p:cNvSpPr/>
          <p:nvPr/>
        </p:nvSpPr>
        <p:spPr bwMode="auto">
          <a:xfrm>
            <a:off x="3771899" y="2541588"/>
            <a:ext cx="1767663" cy="402298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0"/>
              </a:spcBef>
              <a:spcAft>
                <a:spcPts val="0"/>
              </a:spcAft>
              <a:defRPr/>
            </a:pPr>
            <a:r>
              <a:rPr lang="en-US" sz="1600" dirty="0" smtClean="0">
                <a:solidFill>
                  <a:schemeClr val="tx1"/>
                </a:solidFill>
                <a:latin typeface="Arial" pitchFamily="34" charset="0"/>
                <a:cs typeface="Arial" pitchFamily="34" charset="0"/>
              </a:rPr>
              <a:t>Braced Panel Construction </a:t>
            </a:r>
          </a:p>
          <a:p>
            <a:pPr fontAlgn="auto">
              <a:lnSpc>
                <a:spcPts val="1700"/>
              </a:lnSpc>
              <a:spcBef>
                <a:spcPts val="1600"/>
              </a:spcBef>
              <a:spcAft>
                <a:spcPts val="0"/>
              </a:spcAft>
              <a:defRPr/>
            </a:pPr>
            <a:r>
              <a:rPr lang="en-US" sz="1600" u="sng" dirty="0" smtClean="0">
                <a:solidFill>
                  <a:schemeClr val="bg1"/>
                </a:solidFill>
                <a:latin typeface="Arial" pitchFamily="34" charset="0"/>
                <a:cs typeface="Arial" pitchFamily="34" charset="0"/>
              </a:rPr>
              <a:t>Intermittent </a:t>
            </a:r>
            <a:r>
              <a:rPr lang="en-US" sz="1600" u="sng" dirty="0">
                <a:solidFill>
                  <a:schemeClr val="bg1"/>
                </a:solidFill>
                <a:latin typeface="Arial" pitchFamily="34" charset="0"/>
                <a:cs typeface="Arial" pitchFamily="34" charset="0"/>
              </a:rPr>
              <a:t>Bracing Methods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Continuous </a:t>
            </a:r>
            <a:r>
              <a:rPr lang="en-US" sz="1600" dirty="0">
                <a:solidFill>
                  <a:schemeClr val="tx1"/>
                </a:solidFill>
                <a:latin typeface="Arial" pitchFamily="34" charset="0"/>
                <a:cs typeface="Arial" pitchFamily="34" charset="0"/>
              </a:rPr>
              <a:t>Bracing Methods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Mixing </a:t>
            </a:r>
            <a:r>
              <a:rPr lang="en-US" sz="1600" dirty="0">
                <a:solidFill>
                  <a:schemeClr val="tx1"/>
                </a:solidFill>
                <a:latin typeface="Arial" pitchFamily="34" charset="0"/>
                <a:cs typeface="Arial" pitchFamily="34" charset="0"/>
              </a:rPr>
              <a:t>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Placement</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BWL Spacing</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Required Bracing Length</a:t>
            </a:r>
          </a:p>
        </p:txBody>
      </p:sp>
      <p:sp>
        <p:nvSpPr>
          <p:cNvPr id="11" name="Rectangle 10"/>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sp>
        <p:nvSpPr>
          <p:cNvPr id="4" name="Text Box 3"/>
          <p:cNvSpPr txBox="1">
            <a:spLocks noChangeArrowheads="1"/>
          </p:cNvSpPr>
          <p:nvPr/>
        </p:nvSpPr>
        <p:spPr bwMode="auto">
          <a:xfrm>
            <a:off x="458788" y="1754188"/>
            <a:ext cx="8453437" cy="3965701"/>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Intermittent Bracing Methods:</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LIB	- Let-in diagonal brace</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DWB	- 3/4" Diagonal wood boards</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WSP	- 3/8" Wood structural panel</a:t>
            </a:r>
          </a:p>
          <a:p>
            <a:pPr marL="574675" indent="-574675"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SFB	 - 1/2" Structural fiberboard</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GB	- 1/2" Interior gypsum wallboard or gypsum sheathing particleboard</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PBS	- 3/8" Particleboard sheathing</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PCP	- Portland cement plaster on studs</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HPS	- 7/16" Hardboard panel siding</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ABW	- Alternate </a:t>
            </a:r>
            <a:r>
              <a:rPr lang="en-US" b="1" dirty="0" smtClean="0">
                <a:solidFill>
                  <a:schemeClr val="accent3">
                    <a:lumMod val="50000"/>
                  </a:schemeClr>
                </a:solidFill>
                <a:latin typeface="Arial" pitchFamily="34" charset="0"/>
                <a:cs typeface="Arial" pitchFamily="34" charset="0"/>
              </a:rPr>
              <a:t>braced </a:t>
            </a:r>
            <a:r>
              <a:rPr lang="en-US" b="1" dirty="0">
                <a:solidFill>
                  <a:schemeClr val="accent3">
                    <a:lumMod val="50000"/>
                  </a:schemeClr>
                </a:solidFill>
                <a:latin typeface="Arial" pitchFamily="34" charset="0"/>
                <a:cs typeface="Arial" pitchFamily="34" charset="0"/>
              </a:rPr>
              <a:t>wall</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PFH	- Intermittent portal frame</a:t>
            </a:r>
          </a:p>
          <a:p>
            <a:pPr marL="627063" indent="-627063" fontAlgn="auto">
              <a:spcBef>
                <a:spcPct val="15000"/>
              </a:spcBef>
              <a:spcAft>
                <a:spcPts val="0"/>
              </a:spcAft>
              <a:buClr>
                <a:srgbClr val="4F6228"/>
              </a:buClr>
              <a:defRPr/>
            </a:pPr>
            <a:r>
              <a:rPr lang="en-US" b="1" dirty="0">
                <a:solidFill>
                  <a:schemeClr val="accent3">
                    <a:lumMod val="50000"/>
                  </a:schemeClr>
                </a:solidFill>
                <a:latin typeface="Arial" pitchFamily="34" charset="0"/>
                <a:cs typeface="Arial" pitchFamily="34" charset="0"/>
              </a:rPr>
              <a:t>PFG	- Intermittent portal frame at garage door openings in SDC A-C</a:t>
            </a:r>
            <a:endParaRPr lang="en-US" b="1" dirty="0">
              <a:solidFill>
                <a:schemeClr val="accent1">
                  <a:lumMod val="75000"/>
                </a:schemeClr>
              </a:solidFill>
              <a:latin typeface="Arial" pitchFamily="34" charset="0"/>
              <a:cs typeface="Arial" pitchFamily="34" charset="0"/>
            </a:endParaRPr>
          </a:p>
        </p:txBody>
      </p:sp>
      <p:sp>
        <p:nvSpPr>
          <p:cNvPr id="5" name="TextBox 69"/>
          <p:cNvSpPr txBox="1">
            <a:spLocks noChangeArrowheads="1"/>
          </p:cNvSpPr>
          <p:nvPr/>
        </p:nvSpPr>
        <p:spPr bwMode="auto">
          <a:xfrm>
            <a:off x="5974787" y="6212097"/>
            <a:ext cx="1010213"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7" name="Picture 40" descr="ICC Figure 5.4.png"/>
          <p:cNvPicPr>
            <a:picLocks noChangeAspect="1"/>
          </p:cNvPicPr>
          <p:nvPr/>
        </p:nvPicPr>
        <p:blipFill>
          <a:blip r:embed="rId3" cstate="email"/>
          <a:srcRect/>
          <a:stretch>
            <a:fillRect/>
          </a:stretch>
        </p:blipFill>
        <p:spPr bwMode="auto">
          <a:xfrm>
            <a:off x="5940425" y="1539875"/>
            <a:ext cx="2224088" cy="3468688"/>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Intermittent Bracing</a:t>
            </a:r>
          </a:p>
        </p:txBody>
      </p:sp>
      <p:sp>
        <p:nvSpPr>
          <p:cNvPr id="4" name="Text Box 3"/>
          <p:cNvSpPr txBox="1">
            <a:spLocks noChangeArrowheads="1"/>
          </p:cNvSpPr>
          <p:nvPr/>
        </p:nvSpPr>
        <p:spPr bwMode="auto">
          <a:xfrm>
            <a:off x="458788" y="1754188"/>
            <a:ext cx="4481512" cy="3650230"/>
          </a:xfrm>
          <a:prstGeom prst="rect">
            <a:avLst/>
          </a:prstGeom>
          <a:noFill/>
          <a:ln w="12700">
            <a:noFill/>
            <a:miter lim="800000"/>
            <a:headEnd/>
            <a:tailEnd/>
          </a:ln>
        </p:spPr>
        <p:txBody>
          <a:bodyPr>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Method LIB – Let-in Brace</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Angled 45 to 60 degrees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from horizontal</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Extends continuously from bottom plate to top plate</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1x4 lumber or approved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metal strap</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Application limited</a:t>
            </a:r>
          </a:p>
          <a:p>
            <a:pPr marL="739775" lvl="1" indent="-282575" fontAlgn="auto">
              <a:spcBef>
                <a:spcPct val="15000"/>
              </a:spcBef>
              <a:spcAft>
                <a:spcPts val="0"/>
              </a:spcAft>
              <a:buClr>
                <a:srgbClr val="4F6228"/>
              </a:buClr>
              <a:buFont typeface="Wingdings" pitchFamily="2" charset="2"/>
              <a:buChar char="§"/>
              <a:defRPr/>
            </a:pPr>
            <a:r>
              <a:rPr lang="en-US" sz="1600" b="1" dirty="0">
                <a:solidFill>
                  <a:schemeClr val="accent2">
                    <a:lumMod val="75000"/>
                  </a:schemeClr>
                </a:solidFill>
                <a:latin typeface="Arial" pitchFamily="34" charset="0"/>
                <a:cs typeface="Arial" pitchFamily="34" charset="0"/>
              </a:rPr>
              <a:t>1</a:t>
            </a:r>
            <a:r>
              <a:rPr lang="en-US" sz="1600" b="1" baseline="30000" dirty="0">
                <a:solidFill>
                  <a:schemeClr val="accent2">
                    <a:lumMod val="75000"/>
                  </a:schemeClr>
                </a:solidFill>
                <a:latin typeface="Arial" pitchFamily="34" charset="0"/>
                <a:cs typeface="Arial" pitchFamily="34" charset="0"/>
              </a:rPr>
              <a:t>st</a:t>
            </a:r>
            <a:r>
              <a:rPr lang="en-US" sz="1600" b="1" dirty="0">
                <a:solidFill>
                  <a:schemeClr val="accent2">
                    <a:lumMod val="75000"/>
                  </a:schemeClr>
                </a:solidFill>
                <a:latin typeface="Arial" pitchFamily="34" charset="0"/>
                <a:cs typeface="Arial" pitchFamily="34" charset="0"/>
              </a:rPr>
              <a:t> and 2</a:t>
            </a:r>
            <a:r>
              <a:rPr lang="en-US" sz="1600" b="1" baseline="30000" dirty="0">
                <a:solidFill>
                  <a:schemeClr val="accent2">
                    <a:lumMod val="75000"/>
                  </a:schemeClr>
                </a:solidFill>
                <a:latin typeface="Arial" pitchFamily="34" charset="0"/>
                <a:cs typeface="Arial" pitchFamily="34" charset="0"/>
              </a:rPr>
              <a:t>nd</a:t>
            </a:r>
            <a:r>
              <a:rPr lang="en-US" sz="1600" b="1" dirty="0">
                <a:solidFill>
                  <a:schemeClr val="accent2">
                    <a:lumMod val="75000"/>
                  </a:schemeClr>
                </a:solidFill>
                <a:latin typeface="Arial" pitchFamily="34" charset="0"/>
                <a:cs typeface="Arial" pitchFamily="34" charset="0"/>
              </a:rPr>
              <a:t> story in SDC A &amp; B</a:t>
            </a:r>
          </a:p>
          <a:p>
            <a:pPr marL="739775" lvl="1" indent="-282575" fontAlgn="auto">
              <a:spcBef>
                <a:spcPct val="15000"/>
              </a:spcBef>
              <a:spcAft>
                <a:spcPts val="0"/>
              </a:spcAft>
              <a:buClr>
                <a:srgbClr val="4F6228"/>
              </a:buClr>
              <a:buFont typeface="Wingdings" pitchFamily="2" charset="2"/>
              <a:buChar char="§"/>
              <a:defRPr/>
            </a:pPr>
            <a:r>
              <a:rPr lang="en-US" sz="1600" b="1" dirty="0">
                <a:solidFill>
                  <a:schemeClr val="accent2">
                    <a:lumMod val="75000"/>
                  </a:schemeClr>
                </a:solidFill>
                <a:latin typeface="Arial" pitchFamily="34" charset="0"/>
                <a:cs typeface="Arial" pitchFamily="34" charset="0"/>
              </a:rPr>
              <a:t>1</a:t>
            </a:r>
            <a:r>
              <a:rPr lang="en-US" sz="1600" b="1" baseline="30000" dirty="0">
                <a:solidFill>
                  <a:schemeClr val="accent2">
                    <a:lumMod val="75000"/>
                  </a:schemeClr>
                </a:solidFill>
                <a:latin typeface="Arial" pitchFamily="34" charset="0"/>
                <a:cs typeface="Arial" pitchFamily="34" charset="0"/>
              </a:rPr>
              <a:t>st</a:t>
            </a:r>
            <a:r>
              <a:rPr lang="en-US" sz="1600" b="1" dirty="0">
                <a:solidFill>
                  <a:schemeClr val="accent2">
                    <a:lumMod val="75000"/>
                  </a:schemeClr>
                </a:solidFill>
                <a:latin typeface="Arial" pitchFamily="34" charset="0"/>
                <a:cs typeface="Arial" pitchFamily="34" charset="0"/>
              </a:rPr>
              <a:t> story in SDC C</a:t>
            </a:r>
          </a:p>
          <a:p>
            <a:pPr marL="739775" lvl="1" indent="-282575" fontAlgn="auto">
              <a:spcBef>
                <a:spcPct val="15000"/>
              </a:spcBef>
              <a:spcAft>
                <a:spcPts val="0"/>
              </a:spcAft>
              <a:buClr>
                <a:srgbClr val="4F6228"/>
              </a:buClr>
              <a:buFont typeface="Wingdings" pitchFamily="2" charset="2"/>
              <a:buChar char="§"/>
              <a:defRPr/>
            </a:pPr>
            <a:r>
              <a:rPr lang="en-US" sz="1600" b="1" dirty="0">
                <a:solidFill>
                  <a:schemeClr val="accent2">
                    <a:lumMod val="75000"/>
                  </a:schemeClr>
                </a:solidFill>
                <a:latin typeface="Arial" pitchFamily="34" charset="0"/>
                <a:cs typeface="Arial" pitchFamily="34" charset="0"/>
              </a:rPr>
              <a:t>Not permitted in SDC D</a:t>
            </a:r>
            <a:r>
              <a:rPr lang="en-US" sz="1600" b="1" baseline="-25000" dirty="0">
                <a:solidFill>
                  <a:schemeClr val="accent2">
                    <a:lumMod val="75000"/>
                  </a:schemeClr>
                </a:solidFill>
                <a:latin typeface="Arial" pitchFamily="34" charset="0"/>
                <a:cs typeface="Arial" pitchFamily="34" charset="0"/>
              </a:rPr>
              <a:t>0</a:t>
            </a:r>
            <a:r>
              <a:rPr lang="en-US" sz="1600" b="1" dirty="0">
                <a:solidFill>
                  <a:schemeClr val="accent2">
                    <a:lumMod val="75000"/>
                  </a:schemeClr>
                </a:solidFill>
                <a:latin typeface="Arial" pitchFamily="34" charset="0"/>
                <a:cs typeface="Arial" pitchFamily="34" charset="0"/>
              </a:rPr>
              <a:t>-D</a:t>
            </a:r>
            <a:r>
              <a:rPr lang="en-US" sz="1600" b="1" baseline="-25000" dirty="0">
                <a:solidFill>
                  <a:schemeClr val="accent2">
                    <a:lumMod val="75000"/>
                  </a:schemeClr>
                </a:solidFill>
                <a:latin typeface="Arial" pitchFamily="34" charset="0"/>
                <a:cs typeface="Arial" pitchFamily="34" charset="0"/>
              </a:rPr>
              <a:t>2</a:t>
            </a:r>
          </a:p>
        </p:txBody>
      </p:sp>
      <p:grpSp>
        <p:nvGrpSpPr>
          <p:cNvPr id="306180" name="Group 22"/>
          <p:cNvGrpSpPr>
            <a:grpSpLocks/>
          </p:cNvGrpSpPr>
          <p:nvPr/>
        </p:nvGrpSpPr>
        <p:grpSpPr bwMode="auto">
          <a:xfrm>
            <a:off x="6180138" y="5064125"/>
            <a:ext cx="1736725" cy="806450"/>
            <a:chOff x="6224592" y="5286728"/>
            <a:chExt cx="1737360" cy="805700"/>
          </a:xfrm>
        </p:grpSpPr>
        <p:cxnSp>
          <p:nvCxnSpPr>
            <p:cNvPr id="24" name="Straight Connector 23"/>
            <p:cNvCxnSpPr/>
            <p:nvPr/>
          </p:nvCxnSpPr>
          <p:spPr bwMode="auto">
            <a:xfrm>
              <a:off x="6224592" y="5778395"/>
              <a:ext cx="173736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6190" name="Group 19"/>
            <p:cNvGrpSpPr>
              <a:grpSpLocks/>
            </p:cNvGrpSpPr>
            <p:nvPr/>
          </p:nvGrpSpPr>
          <p:grpSpPr bwMode="auto">
            <a:xfrm>
              <a:off x="6224592" y="5286728"/>
              <a:ext cx="182562" cy="640080"/>
              <a:chOff x="5709217" y="5472102"/>
              <a:chExt cx="182562" cy="640080"/>
            </a:xfrm>
          </p:grpSpPr>
          <p:cxnSp>
            <p:nvCxnSpPr>
              <p:cNvPr id="30" name="Straight Connector 29"/>
              <p:cNvCxnSpPr/>
              <p:nvPr/>
            </p:nvCxnSpPr>
            <p:spPr bwMode="auto">
              <a:xfrm rot="5400000" flipH="1" flipV="1">
                <a:off x="5709335" y="5873248"/>
                <a:ext cx="182392" cy="182629"/>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5480155" y="5791684"/>
                <a:ext cx="640753" cy="1589"/>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6191" name="TextBox 86"/>
            <p:cNvSpPr txBox="1">
              <a:spLocks noChangeArrowheads="1"/>
            </p:cNvSpPr>
            <p:nvPr/>
          </p:nvSpPr>
          <p:spPr bwMode="auto">
            <a:xfrm>
              <a:off x="6686549" y="5476875"/>
              <a:ext cx="876301" cy="615553"/>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55" to 144"</a:t>
              </a:r>
            </a:p>
          </p:txBody>
        </p:sp>
        <p:grpSp>
          <p:nvGrpSpPr>
            <p:cNvPr id="306192" name="Group 23"/>
            <p:cNvGrpSpPr>
              <a:grpSpLocks/>
            </p:cNvGrpSpPr>
            <p:nvPr/>
          </p:nvGrpSpPr>
          <p:grpSpPr bwMode="auto">
            <a:xfrm>
              <a:off x="7742237" y="5286728"/>
              <a:ext cx="182562" cy="640080"/>
              <a:chOff x="6042975" y="5472102"/>
              <a:chExt cx="182562" cy="640080"/>
            </a:xfrm>
          </p:grpSpPr>
          <p:cxnSp>
            <p:nvCxnSpPr>
              <p:cNvPr id="28" name="Straight Connector 27"/>
              <p:cNvCxnSpPr/>
              <p:nvPr/>
            </p:nvCxnSpPr>
            <p:spPr bwMode="auto">
              <a:xfrm rot="5400000" flipH="1" flipV="1">
                <a:off x="6043654" y="5873248"/>
                <a:ext cx="182392" cy="182629"/>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5814473" y="5791684"/>
                <a:ext cx="640753" cy="1589"/>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6181" name="Group 31"/>
          <p:cNvGrpSpPr>
            <a:grpSpLocks/>
          </p:cNvGrpSpPr>
          <p:nvPr/>
        </p:nvGrpSpPr>
        <p:grpSpPr bwMode="auto">
          <a:xfrm>
            <a:off x="4940300" y="2482850"/>
            <a:ext cx="1281113" cy="2651125"/>
            <a:chOff x="557662" y="2836772"/>
            <a:chExt cx="1262381" cy="2651760"/>
          </a:xfrm>
        </p:grpSpPr>
        <p:cxnSp>
          <p:nvCxnSpPr>
            <p:cNvPr id="33" name="Straight Connector 32"/>
            <p:cNvCxnSpPr/>
            <p:nvPr/>
          </p:nvCxnSpPr>
          <p:spPr bwMode="auto">
            <a:xfrm>
              <a:off x="904934" y="2938396"/>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flipH="1" flipV="1">
              <a:off x="1007602" y="2856402"/>
              <a:ext cx="182607"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904934" y="5359914"/>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flipH="1" flipV="1">
              <a:off x="1007603" y="5287446"/>
              <a:ext cx="182606"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a:off x="-227756" y="4161870"/>
              <a:ext cx="2651760" cy="1564"/>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06188" name="TextBox 86"/>
            <p:cNvSpPr txBox="1">
              <a:spLocks noChangeArrowheads="1"/>
            </p:cNvSpPr>
            <p:nvPr/>
          </p:nvSpPr>
          <p:spPr bwMode="auto">
            <a:xfrm>
              <a:off x="557662" y="3923531"/>
              <a:ext cx="1103313"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8' to 12'</a:t>
              </a:r>
            </a:p>
          </p:txBody>
        </p:sp>
      </p:grpSp>
      <p:sp>
        <p:nvSpPr>
          <p:cNvPr id="21" name="TextBox 69"/>
          <p:cNvSpPr txBox="1">
            <a:spLocks noChangeArrowheads="1"/>
          </p:cNvSpPr>
          <p:nvPr/>
        </p:nvSpPr>
        <p:spPr bwMode="auto">
          <a:xfrm>
            <a:off x="5975350" y="6246603"/>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22" name="Rectangle 2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pic>
        <p:nvPicPr>
          <p:cNvPr id="308226" name="Picture 3" descr="Wall bracing 6.JPG"/>
          <p:cNvPicPr>
            <a:picLocks noChangeAspect="1"/>
          </p:cNvPicPr>
          <p:nvPr/>
        </p:nvPicPr>
        <p:blipFill>
          <a:blip r:embed="rId3" cstate="email"/>
          <a:srcRect/>
          <a:stretch>
            <a:fillRect/>
          </a:stretch>
        </p:blipFill>
        <p:spPr bwMode="auto">
          <a:xfrm>
            <a:off x="933510" y="1547813"/>
            <a:ext cx="6380163" cy="4681537"/>
          </a:xfrm>
          <a:prstGeom prst="rect">
            <a:avLst/>
          </a:prstGeom>
          <a:noFill/>
          <a:ln w="9525">
            <a:noFill/>
            <a:miter lim="800000"/>
            <a:headEnd/>
            <a:tailEnd/>
          </a:ln>
        </p:spPr>
      </p:pic>
      <p:sp>
        <p:nvSpPr>
          <p:cNvPr id="308227" name="Text Box 3"/>
          <p:cNvSpPr txBox="1">
            <a:spLocks noChangeArrowheads="1"/>
          </p:cNvSpPr>
          <p:nvPr/>
        </p:nvSpPr>
        <p:spPr bwMode="auto">
          <a:xfrm>
            <a:off x="1939985" y="1547813"/>
            <a:ext cx="4470400" cy="461962"/>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Method LIB – </a:t>
            </a:r>
            <a:r>
              <a:rPr lang="en-US" sz="2400" b="1" dirty="0">
                <a:solidFill>
                  <a:schemeClr val="bg1"/>
                </a:solidFill>
                <a:latin typeface="Arial" pitchFamily="34" charset="0"/>
                <a:cs typeface="Arial" pitchFamily="34" charset="0"/>
              </a:rPr>
              <a:t>Let-in Brace</a:t>
            </a:r>
            <a:endParaRPr lang="en-US" sz="2400" b="1" dirty="0">
              <a:solidFill>
                <a:schemeClr val="bg1"/>
              </a:solidFill>
              <a:cs typeface="Arial" charset="0"/>
            </a:endParaRPr>
          </a:p>
        </p:txBody>
      </p:sp>
      <p:sp>
        <p:nvSpPr>
          <p:cNvPr id="8" name="TextBox 69"/>
          <p:cNvSpPr txBox="1">
            <a:spLocks noChangeArrowheads="1"/>
          </p:cNvSpPr>
          <p:nvPr/>
        </p:nvSpPr>
        <p:spPr bwMode="auto">
          <a:xfrm>
            <a:off x="5975350" y="6229350"/>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sp>
        <p:nvSpPr>
          <p:cNvPr id="4" name="Text Box 3"/>
          <p:cNvSpPr txBox="1">
            <a:spLocks noChangeArrowheads="1"/>
          </p:cNvSpPr>
          <p:nvPr/>
        </p:nvSpPr>
        <p:spPr bwMode="auto">
          <a:xfrm>
            <a:off x="458788" y="1754188"/>
            <a:ext cx="4481512" cy="461665"/>
          </a:xfrm>
          <a:prstGeom prst="rect">
            <a:avLst/>
          </a:prstGeom>
          <a:noFill/>
          <a:ln w="12700">
            <a:noFill/>
            <a:miter lim="800000"/>
            <a:headEnd/>
            <a:tailEnd/>
          </a:ln>
        </p:spPr>
        <p:txBody>
          <a:bodyPr>
            <a:spAutoFit/>
          </a:bodyPr>
          <a:lstStyle/>
          <a:p>
            <a:pPr algn="ctr">
              <a:spcBef>
                <a:spcPct val="50000"/>
              </a:spcBef>
            </a:pPr>
            <a:r>
              <a:rPr lang="en-US" sz="2400" b="1" dirty="0">
                <a:solidFill>
                  <a:schemeClr val="accent1">
                    <a:lumMod val="75000"/>
                  </a:schemeClr>
                </a:solidFill>
                <a:latin typeface="Arial" pitchFamily="34" charset="0"/>
                <a:cs typeface="Arial" pitchFamily="34" charset="0"/>
              </a:rPr>
              <a:t>Method LIB – Let-in Brace</a:t>
            </a:r>
            <a:endParaRPr lang="en-US" sz="2400" b="1" dirty="0">
              <a:solidFill>
                <a:schemeClr val="accent1">
                  <a:lumMod val="75000"/>
                </a:schemeClr>
              </a:solidFill>
              <a:cs typeface="Arial" charset="0"/>
            </a:endParaRPr>
          </a:p>
        </p:txBody>
      </p:sp>
      <p:grpSp>
        <p:nvGrpSpPr>
          <p:cNvPr id="310275" name="Group 67"/>
          <p:cNvGrpSpPr>
            <a:grpSpLocks/>
          </p:cNvGrpSpPr>
          <p:nvPr/>
        </p:nvGrpSpPr>
        <p:grpSpPr bwMode="auto">
          <a:xfrm>
            <a:off x="4661368" y="2215853"/>
            <a:ext cx="3473450" cy="3371850"/>
            <a:chOff x="4736958" y="2732088"/>
            <a:chExt cx="3474031" cy="3371850"/>
          </a:xfrm>
        </p:grpSpPr>
        <p:sp>
          <p:nvSpPr>
            <p:cNvPr id="27" name="Flowchart: Process 26"/>
            <p:cNvSpPr/>
            <p:nvPr/>
          </p:nvSpPr>
          <p:spPr>
            <a:xfrm rot="5400000">
              <a:off x="3297893" y="4468015"/>
              <a:ext cx="2925763" cy="4763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2" name="Flowchart: Process 31"/>
            <p:cNvSpPr/>
            <p:nvPr/>
          </p:nvSpPr>
          <p:spPr>
            <a:xfrm rot="5400000">
              <a:off x="4311683" y="4467221"/>
              <a:ext cx="2927350" cy="4763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2" name="Flowchart: Process 41"/>
            <p:cNvSpPr/>
            <p:nvPr/>
          </p:nvSpPr>
          <p:spPr>
            <a:xfrm rot="5400000">
              <a:off x="5328646" y="4468015"/>
              <a:ext cx="2925763" cy="4763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3" name="Flowchart: Process 42"/>
            <p:cNvSpPr/>
            <p:nvPr/>
          </p:nvSpPr>
          <p:spPr>
            <a:xfrm rot="5400000">
              <a:off x="5835938" y="4467221"/>
              <a:ext cx="2927350" cy="4763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4" name="Flowchart: Process 43"/>
            <p:cNvSpPr/>
            <p:nvPr/>
          </p:nvSpPr>
          <p:spPr>
            <a:xfrm rot="5400000">
              <a:off x="6342434" y="4467221"/>
              <a:ext cx="2927350" cy="4763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5" name="Flowchart: Process 44"/>
            <p:cNvSpPr/>
            <p:nvPr/>
          </p:nvSpPr>
          <p:spPr>
            <a:xfrm rot="5400000">
              <a:off x="3806772" y="4467221"/>
              <a:ext cx="2925763" cy="49221"/>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6" name="Flowchart: Process 45"/>
            <p:cNvSpPr/>
            <p:nvPr/>
          </p:nvSpPr>
          <p:spPr>
            <a:xfrm>
              <a:off x="4736958" y="5951538"/>
              <a:ext cx="3383529" cy="4762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grpSp>
          <p:nvGrpSpPr>
            <p:cNvPr id="5" name="Group 169"/>
            <p:cNvGrpSpPr>
              <a:grpSpLocks/>
            </p:cNvGrpSpPr>
            <p:nvPr/>
          </p:nvGrpSpPr>
          <p:grpSpPr bwMode="auto">
            <a:xfrm>
              <a:off x="6301903" y="3028820"/>
              <a:ext cx="1235727" cy="2925272"/>
              <a:chOff x="-1834727" y="703833"/>
              <a:chExt cx="1425575" cy="3383395"/>
            </a:xfrm>
            <a:solidFill>
              <a:srgbClr val="E1C298"/>
            </a:solidFill>
          </p:grpSpPr>
          <p:sp>
            <p:nvSpPr>
              <p:cNvPr id="55" name="Flowchart: Process 54"/>
              <p:cNvSpPr/>
              <p:nvPr/>
            </p:nvSpPr>
            <p:spPr>
              <a:xfrm rot="5400000">
                <a:off x="-2177049" y="2368543"/>
                <a:ext cx="3383395" cy="5397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6" name="Flowchart: Process 55"/>
              <p:cNvSpPr/>
              <p:nvPr/>
            </p:nvSpPr>
            <p:spPr>
              <a:xfrm rot="5400000">
                <a:off x="-3498643" y="2367749"/>
                <a:ext cx="3383395" cy="55563"/>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7" name="Flowchart: Process 56"/>
              <p:cNvSpPr/>
              <p:nvPr/>
            </p:nvSpPr>
            <p:spPr>
              <a:xfrm rot="5400000">
                <a:off x="-3443081" y="2367750"/>
                <a:ext cx="3383395" cy="55562"/>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8" name="Flowchart: Process 57"/>
              <p:cNvSpPr/>
              <p:nvPr/>
            </p:nvSpPr>
            <p:spPr>
              <a:xfrm rot="5400000">
                <a:off x="-2127837" y="2368543"/>
                <a:ext cx="3383395" cy="5397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9" name="Flowchart: Process 58"/>
              <p:cNvSpPr/>
              <p:nvPr/>
            </p:nvSpPr>
            <p:spPr>
              <a:xfrm rot="10800000">
                <a:off x="-1779165" y="3247335"/>
                <a:ext cx="1316038" cy="55569"/>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60" name="Flowchart: Process 59"/>
              <p:cNvSpPr/>
              <p:nvPr/>
            </p:nvSpPr>
            <p:spPr>
              <a:xfrm rot="5400000">
                <a:off x="-1294999" y="219668"/>
                <a:ext cx="347706" cy="1316038"/>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61" name="Flowchart: Process 60"/>
              <p:cNvSpPr/>
              <p:nvPr/>
            </p:nvSpPr>
            <p:spPr>
              <a:xfrm rot="10800000">
                <a:off x="-1779165" y="1051540"/>
                <a:ext cx="1316038" cy="2195794"/>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6" name="Group 168"/>
              <p:cNvGrpSpPr>
                <a:grpSpLocks/>
              </p:cNvGrpSpPr>
              <p:nvPr/>
            </p:nvGrpSpPr>
            <p:grpSpPr bwMode="auto">
              <a:xfrm>
                <a:off x="-1779165" y="1051496"/>
                <a:ext cx="1320801" cy="2195942"/>
                <a:chOff x="-1779165" y="1051496"/>
                <a:chExt cx="1320801" cy="2195942"/>
              </a:xfrm>
              <a:grpFill/>
            </p:grpSpPr>
            <p:cxnSp>
              <p:nvCxnSpPr>
                <p:cNvPr id="63" name="Straight Connector 114"/>
                <p:cNvCxnSpPr>
                  <a:cxnSpLocks noChangeShapeType="1"/>
                </p:cNvCxnSpPr>
                <p:nvPr/>
              </p:nvCxnSpPr>
              <p:spPr bwMode="auto">
                <a:xfrm rot="16200000" flipH="1">
                  <a:off x="-2219117" y="1491448"/>
                  <a:ext cx="2195942" cy="1316038"/>
                </a:xfrm>
                <a:prstGeom prst="line">
                  <a:avLst/>
                </a:prstGeom>
                <a:grpFill/>
                <a:ln w="6350" algn="ctr">
                  <a:solidFill>
                    <a:schemeClr val="tx1"/>
                  </a:solidFill>
                  <a:round/>
                  <a:headEnd/>
                  <a:tailEnd/>
                </a:ln>
              </p:spPr>
            </p:cxnSp>
            <p:cxnSp>
              <p:nvCxnSpPr>
                <p:cNvPr id="64" name="Straight Connector 115"/>
                <p:cNvCxnSpPr>
                  <a:cxnSpLocks noChangeShapeType="1"/>
                </p:cNvCxnSpPr>
                <p:nvPr/>
              </p:nvCxnSpPr>
              <p:spPr bwMode="auto">
                <a:xfrm rot="5400000">
                  <a:off x="-2213160" y="1492642"/>
                  <a:ext cx="2193558" cy="1316034"/>
                </a:xfrm>
                <a:prstGeom prst="line">
                  <a:avLst/>
                </a:prstGeom>
                <a:grpFill/>
                <a:ln w="6350" algn="ctr">
                  <a:solidFill>
                    <a:schemeClr val="tx1"/>
                  </a:solidFill>
                  <a:round/>
                  <a:headEnd/>
                  <a:tailEnd/>
                </a:ln>
              </p:spPr>
            </p:cxnSp>
          </p:grpSp>
        </p:grpSp>
        <p:sp>
          <p:nvSpPr>
            <p:cNvPr id="48" name="Flowchart: Process 10"/>
            <p:cNvSpPr/>
            <p:nvPr/>
          </p:nvSpPr>
          <p:spPr>
            <a:xfrm>
              <a:off x="4736958" y="2946400"/>
              <a:ext cx="3383529" cy="4762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9" name="Flowchart: Process 48"/>
            <p:cNvSpPr/>
            <p:nvPr/>
          </p:nvSpPr>
          <p:spPr>
            <a:xfrm>
              <a:off x="4736958" y="2995613"/>
              <a:ext cx="3383529" cy="4762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0" name="Diagonal Stripe 49"/>
            <p:cNvSpPr/>
            <p:nvPr/>
          </p:nvSpPr>
          <p:spPr>
            <a:xfrm rot="10800000">
              <a:off x="4736958" y="4430713"/>
              <a:ext cx="1560774" cy="1563687"/>
            </a:xfrm>
            <a:prstGeom prst="diagStripe">
              <a:avLst>
                <a:gd name="adj" fmla="val 88672"/>
              </a:avLst>
            </a:prstGeom>
            <a:solidFill>
              <a:srgbClr val="FFCB0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CB08"/>
                </a:solidFill>
              </a:endParaRPr>
            </a:p>
          </p:txBody>
        </p:sp>
        <p:sp>
          <p:nvSpPr>
            <p:cNvPr id="51" name="Oval 50"/>
            <p:cNvSpPr/>
            <p:nvPr/>
          </p:nvSpPr>
          <p:spPr>
            <a:xfrm>
              <a:off x="5969064" y="4079875"/>
              <a:ext cx="109556" cy="1111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Diagonal Stripe 51"/>
            <p:cNvSpPr/>
            <p:nvPr/>
          </p:nvSpPr>
          <p:spPr>
            <a:xfrm rot="5400000">
              <a:off x="4784713" y="2951033"/>
              <a:ext cx="1462087" cy="1557598"/>
            </a:xfrm>
            <a:prstGeom prst="diagStripe">
              <a:avLst>
                <a:gd name="adj" fmla="val 88972"/>
              </a:avLst>
            </a:prstGeom>
            <a:solidFill>
              <a:srgbClr val="FFCB0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CB08"/>
                </a:solidFill>
              </a:endParaRPr>
            </a:p>
          </p:txBody>
        </p:sp>
        <p:sp>
          <p:nvSpPr>
            <p:cNvPr id="53" name="Freeform 52"/>
            <p:cNvSpPr/>
            <p:nvPr/>
          </p:nvSpPr>
          <p:spPr bwMode="auto">
            <a:xfrm>
              <a:off x="8049037" y="2732088"/>
              <a:ext cx="161952" cy="3371850"/>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sp>
        <p:nvSpPr>
          <p:cNvPr id="54" name="AutoShape 32"/>
          <p:cNvSpPr>
            <a:spLocks noChangeArrowheads="1"/>
          </p:cNvSpPr>
          <p:nvPr/>
        </p:nvSpPr>
        <p:spPr bwMode="auto">
          <a:xfrm>
            <a:off x="4496268" y="2785765"/>
            <a:ext cx="2193925" cy="21955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74" y="17370"/>
                </a:moveTo>
                <a:cubicBezTo>
                  <a:pt x="19701" y="15568"/>
                  <a:pt x="20602" y="13227"/>
                  <a:pt x="20602" y="10800"/>
                </a:cubicBezTo>
                <a:cubicBezTo>
                  <a:pt x="20602" y="5386"/>
                  <a:pt x="16213" y="998"/>
                  <a:pt x="10800" y="998"/>
                </a:cubicBezTo>
                <a:cubicBezTo>
                  <a:pt x="8372" y="997"/>
                  <a:pt x="6031" y="1898"/>
                  <a:pt x="4229" y="3525"/>
                </a:cubicBezTo>
                <a:close/>
                <a:moveTo>
                  <a:pt x="3525" y="4229"/>
                </a:moveTo>
                <a:cubicBezTo>
                  <a:pt x="1898" y="6031"/>
                  <a:pt x="998" y="8372"/>
                  <a:pt x="998" y="10799"/>
                </a:cubicBezTo>
                <a:cubicBezTo>
                  <a:pt x="998" y="16213"/>
                  <a:pt x="5386" y="20602"/>
                  <a:pt x="10800" y="20602"/>
                </a:cubicBezTo>
                <a:cubicBezTo>
                  <a:pt x="13227" y="20602"/>
                  <a:pt x="15568" y="19701"/>
                  <a:pt x="17370" y="18074"/>
                </a:cubicBezTo>
                <a:close/>
              </a:path>
            </a:pathLst>
          </a:custGeom>
          <a:solidFill>
            <a:schemeClr val="accent2">
              <a:lumMod val="75000"/>
            </a:schemeClr>
          </a:solidFill>
          <a:ln w="12700">
            <a:noFill/>
            <a:miter lim="800000"/>
            <a:headEnd/>
            <a:tailEnd/>
          </a:ln>
        </p:spPr>
        <p:txBody>
          <a:bodyPr anchor="ctr"/>
          <a:lstStyle/>
          <a:p>
            <a:pPr fontAlgn="auto">
              <a:spcBef>
                <a:spcPts val="0"/>
              </a:spcBef>
              <a:spcAft>
                <a:spcPts val="0"/>
              </a:spcAft>
              <a:defRPr/>
            </a:pPr>
            <a:endParaRPr lang="en-US" dirty="0">
              <a:latin typeface="+mn-lt"/>
            </a:endParaRPr>
          </a:p>
        </p:txBody>
      </p:sp>
      <p:sp>
        <p:nvSpPr>
          <p:cNvPr id="65" name="TextBox 64"/>
          <p:cNvSpPr txBox="1"/>
          <p:nvPr/>
        </p:nvSpPr>
        <p:spPr>
          <a:xfrm>
            <a:off x="461963" y="3543300"/>
            <a:ext cx="2957512" cy="1200150"/>
          </a:xfrm>
          <a:prstGeom prst="rect">
            <a:avLst/>
          </a:prstGeom>
          <a:noFill/>
        </p:spPr>
        <p:txBody>
          <a:bodyPr>
            <a:spAutoFit/>
          </a:bodyPr>
          <a:lstStyle/>
          <a:p>
            <a:pPr algn="r" fontAlgn="auto">
              <a:spcBef>
                <a:spcPts val="0"/>
              </a:spcBef>
              <a:spcAft>
                <a:spcPts val="0"/>
              </a:spcAft>
              <a:defRPr/>
            </a:pPr>
            <a:r>
              <a:rPr lang="en-US" b="1" dirty="0">
                <a:solidFill>
                  <a:schemeClr val="accent1">
                    <a:lumMod val="75000"/>
                  </a:schemeClr>
                </a:solidFill>
                <a:latin typeface="Arial" pitchFamily="34" charset="0"/>
                <a:cs typeface="Arial" pitchFamily="34" charset="0"/>
              </a:rPr>
              <a:t>Must extend continuously from bottom plate to top plate</a:t>
            </a:r>
          </a:p>
          <a:p>
            <a:pPr fontAlgn="auto">
              <a:spcBef>
                <a:spcPts val="0"/>
              </a:spcBef>
              <a:spcAft>
                <a:spcPts val="0"/>
              </a:spcAft>
              <a:defRPr/>
            </a:pPr>
            <a:endParaRPr lang="en-US" dirty="0">
              <a:latin typeface="+mn-lt"/>
            </a:endParaRPr>
          </a:p>
        </p:txBody>
      </p:sp>
      <p:sp>
        <p:nvSpPr>
          <p:cNvPr id="67" name="Freeform 66"/>
          <p:cNvSpPr/>
          <p:nvPr/>
        </p:nvSpPr>
        <p:spPr>
          <a:xfrm>
            <a:off x="3343743" y="3789065"/>
            <a:ext cx="2076450" cy="923925"/>
          </a:xfrm>
          <a:custGeom>
            <a:avLst/>
            <a:gdLst>
              <a:gd name="connsiteX0" fmla="*/ 0 w 2076450"/>
              <a:gd name="connsiteY0" fmla="*/ 0 h 923925"/>
              <a:gd name="connsiteX1" fmla="*/ 838200 w 2076450"/>
              <a:gd name="connsiteY1" fmla="*/ 180975 h 923925"/>
              <a:gd name="connsiteX2" fmla="*/ 2076450 w 2076450"/>
              <a:gd name="connsiteY2" fmla="*/ 923925 h 923925"/>
            </a:gdLst>
            <a:ahLst/>
            <a:cxnLst>
              <a:cxn ang="0">
                <a:pos x="connsiteX0" y="connsiteY0"/>
              </a:cxn>
              <a:cxn ang="0">
                <a:pos x="connsiteX1" y="connsiteY1"/>
              </a:cxn>
              <a:cxn ang="0">
                <a:pos x="connsiteX2" y="connsiteY2"/>
              </a:cxn>
            </a:cxnLst>
            <a:rect l="l" t="t" r="r" b="b"/>
            <a:pathLst>
              <a:path w="2076450" h="923925">
                <a:moveTo>
                  <a:pt x="0" y="0"/>
                </a:moveTo>
                <a:cubicBezTo>
                  <a:pt x="246062" y="13494"/>
                  <a:pt x="492125" y="26988"/>
                  <a:pt x="838200" y="180975"/>
                </a:cubicBezTo>
                <a:cubicBezTo>
                  <a:pt x="1184275" y="334962"/>
                  <a:pt x="1873250" y="809625"/>
                  <a:pt x="2076450" y="923925"/>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3" name="Rectangle 32"/>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pic>
        <p:nvPicPr>
          <p:cNvPr id="312322" name="Picture 2" descr="ICC Figure 5.5.png"/>
          <p:cNvPicPr>
            <a:picLocks noChangeAspect="1"/>
          </p:cNvPicPr>
          <p:nvPr/>
        </p:nvPicPr>
        <p:blipFill>
          <a:blip r:embed="rId3" cstate="email"/>
          <a:srcRect/>
          <a:stretch>
            <a:fillRect/>
          </a:stretch>
        </p:blipFill>
        <p:spPr bwMode="auto">
          <a:xfrm>
            <a:off x="5552281" y="1811338"/>
            <a:ext cx="2166937" cy="3475037"/>
          </a:xfrm>
          <a:prstGeom prst="rect">
            <a:avLst/>
          </a:prstGeom>
          <a:noFill/>
          <a:ln w="9525">
            <a:noFill/>
            <a:miter lim="800000"/>
            <a:headEnd/>
            <a:tailEnd/>
          </a:ln>
        </p:spPr>
      </p:pic>
      <p:grpSp>
        <p:nvGrpSpPr>
          <p:cNvPr id="312323" name="Group 19"/>
          <p:cNvGrpSpPr>
            <a:grpSpLocks/>
          </p:cNvGrpSpPr>
          <p:nvPr/>
        </p:nvGrpSpPr>
        <p:grpSpPr bwMode="auto">
          <a:xfrm>
            <a:off x="5799931" y="5327650"/>
            <a:ext cx="1371600" cy="639763"/>
            <a:chOff x="6224592" y="5286728"/>
            <a:chExt cx="1371600" cy="640080"/>
          </a:xfrm>
        </p:grpSpPr>
        <p:cxnSp>
          <p:nvCxnSpPr>
            <p:cNvPr id="11" name="Straight Connector 10"/>
            <p:cNvCxnSpPr/>
            <p:nvPr/>
          </p:nvCxnSpPr>
          <p:spPr bwMode="auto">
            <a:xfrm>
              <a:off x="6224592" y="5777509"/>
              <a:ext cx="13716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2335" name="Group 11"/>
            <p:cNvGrpSpPr>
              <a:grpSpLocks/>
            </p:cNvGrpSpPr>
            <p:nvPr/>
          </p:nvGrpSpPr>
          <p:grpSpPr bwMode="auto">
            <a:xfrm>
              <a:off x="6224592" y="5286728"/>
              <a:ext cx="182562" cy="640080"/>
              <a:chOff x="5709217" y="5472102"/>
              <a:chExt cx="182562" cy="640080"/>
            </a:xfrm>
          </p:grpSpPr>
          <p:cxnSp>
            <p:nvCxnSpPr>
              <p:cNvPr id="13" name="Straight Connector 12"/>
              <p:cNvCxnSpPr/>
              <p:nvPr/>
            </p:nvCxnSpPr>
            <p:spPr bwMode="auto">
              <a:xfrm rot="5400000" flipH="1" flipV="1">
                <a:off x="5709171"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5400000">
                <a:off x="5480458"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336" name="Group 15"/>
            <p:cNvGrpSpPr>
              <a:grpSpLocks/>
            </p:cNvGrpSpPr>
            <p:nvPr/>
          </p:nvGrpSpPr>
          <p:grpSpPr bwMode="auto">
            <a:xfrm>
              <a:off x="7408479" y="5286728"/>
              <a:ext cx="182562" cy="640080"/>
              <a:chOff x="5709217" y="5472102"/>
              <a:chExt cx="182562" cy="640080"/>
            </a:xfrm>
          </p:grpSpPr>
          <p:cxnSp>
            <p:nvCxnSpPr>
              <p:cNvPr id="17" name="Straight Connector 16"/>
              <p:cNvCxnSpPr/>
              <p:nvPr/>
            </p:nvCxnSpPr>
            <p:spPr bwMode="auto">
              <a:xfrm rot="5400000" flipH="1" flipV="1">
                <a:off x="5709559"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a:off x="5480846"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12324" name="Group 3"/>
          <p:cNvGrpSpPr>
            <a:grpSpLocks/>
          </p:cNvGrpSpPr>
          <p:nvPr/>
        </p:nvGrpSpPr>
        <p:grpSpPr bwMode="auto">
          <a:xfrm>
            <a:off x="4560093" y="2746375"/>
            <a:ext cx="1281113" cy="2651125"/>
            <a:chOff x="557662" y="2836772"/>
            <a:chExt cx="1262381" cy="2651760"/>
          </a:xfrm>
        </p:grpSpPr>
        <p:cxnSp>
          <p:nvCxnSpPr>
            <p:cNvPr id="5" name="Straight Connector 4"/>
            <p:cNvCxnSpPr/>
            <p:nvPr/>
          </p:nvCxnSpPr>
          <p:spPr bwMode="auto">
            <a:xfrm>
              <a:off x="904934" y="2938396"/>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rot="5400000" flipH="1" flipV="1">
              <a:off x="1007602" y="2856402"/>
              <a:ext cx="182607"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a:off x="904934" y="5359914"/>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rot="5400000" flipH="1" flipV="1">
              <a:off x="1007603" y="5287446"/>
              <a:ext cx="182606"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rot="5400000">
              <a:off x="-227756" y="4161870"/>
              <a:ext cx="2651760" cy="1564"/>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12333" name="TextBox 86"/>
            <p:cNvSpPr txBox="1">
              <a:spLocks noChangeArrowheads="1"/>
            </p:cNvSpPr>
            <p:nvPr/>
          </p:nvSpPr>
          <p:spPr bwMode="auto">
            <a:xfrm>
              <a:off x="557662" y="3923531"/>
              <a:ext cx="1103313"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8' to 12'</a:t>
              </a:r>
            </a:p>
          </p:txBody>
        </p:sp>
      </p:grpSp>
      <p:sp>
        <p:nvSpPr>
          <p:cNvPr id="21" name="Text Box 3"/>
          <p:cNvSpPr txBox="1">
            <a:spLocks noChangeArrowheads="1"/>
          </p:cNvSpPr>
          <p:nvPr/>
        </p:nvSpPr>
        <p:spPr bwMode="auto">
          <a:xfrm>
            <a:off x="458786" y="1754188"/>
            <a:ext cx="5948363" cy="1523494"/>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Method DWB – Diagonal Wood Boards</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Wood boards 3/4" (1" nominal)</a:t>
            </a:r>
          </a:p>
          <a:p>
            <a:pPr marL="282575" indent="-282575" fontAlgn="auto">
              <a:spcBef>
                <a:spcPct val="15000"/>
              </a:spcBef>
              <a:spcAft>
                <a:spcPts val="0"/>
              </a:spcAft>
              <a:buClr>
                <a:srgbClr val="4F6228"/>
              </a:buClr>
              <a:defRPr/>
            </a:pPr>
            <a:r>
              <a:rPr lang="en-US" sz="2000" b="1" dirty="0">
                <a:solidFill>
                  <a:schemeClr val="accent3">
                    <a:lumMod val="50000"/>
                  </a:schemeClr>
                </a:solidFill>
                <a:latin typeface="Arial" pitchFamily="34" charset="0"/>
                <a:cs typeface="Arial" pitchFamily="34" charset="0"/>
              </a:rPr>
              <a:t>    thick applied diagonally</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Studs spaced 24" max.</a:t>
            </a:r>
          </a:p>
        </p:txBody>
      </p:sp>
      <p:sp>
        <p:nvSpPr>
          <p:cNvPr id="22" name="TextBox 69"/>
          <p:cNvSpPr txBox="1">
            <a:spLocks noChangeArrowheads="1"/>
          </p:cNvSpPr>
          <p:nvPr/>
        </p:nvSpPr>
        <p:spPr bwMode="auto">
          <a:xfrm>
            <a:off x="5626100" y="6229350"/>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312327" name="TextBox 86"/>
          <p:cNvSpPr txBox="1">
            <a:spLocks noChangeArrowheads="1"/>
          </p:cNvSpPr>
          <p:nvPr/>
        </p:nvSpPr>
        <p:spPr bwMode="auto">
          <a:xfrm>
            <a:off x="6099968" y="5665788"/>
            <a:ext cx="804863" cy="307975"/>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4' min.</a:t>
            </a:r>
          </a:p>
        </p:txBody>
      </p:sp>
      <p:sp>
        <p:nvSpPr>
          <p:cNvPr id="23" name="Rectangle 22"/>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pic>
        <p:nvPicPr>
          <p:cNvPr id="316418" name="Picture 33" descr="ICC Figure 5.6.png"/>
          <p:cNvPicPr>
            <a:picLocks noChangeAspect="1"/>
          </p:cNvPicPr>
          <p:nvPr/>
        </p:nvPicPr>
        <p:blipFill>
          <a:blip r:embed="rId3" cstate="email"/>
          <a:srcRect/>
          <a:stretch>
            <a:fillRect/>
          </a:stretch>
        </p:blipFill>
        <p:spPr bwMode="auto">
          <a:xfrm>
            <a:off x="5626100" y="1622425"/>
            <a:ext cx="2166937" cy="3476625"/>
          </a:xfrm>
          <a:prstGeom prst="rect">
            <a:avLst/>
          </a:prstGeom>
          <a:noFill/>
          <a:ln w="9525">
            <a:noFill/>
            <a:miter lim="800000"/>
            <a:headEnd/>
            <a:tailEnd/>
          </a:ln>
        </p:spPr>
      </p:pic>
      <p:sp>
        <p:nvSpPr>
          <p:cNvPr id="36" name="Text Box 3"/>
          <p:cNvSpPr txBox="1">
            <a:spLocks noChangeArrowheads="1"/>
          </p:cNvSpPr>
          <p:nvPr/>
        </p:nvSpPr>
        <p:spPr bwMode="auto">
          <a:xfrm>
            <a:off x="458788" y="1754188"/>
            <a:ext cx="5856287" cy="1477328"/>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Method WSP – Wood Structural Panel</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3/8" min. thickness</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Wood structural panel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defined in R604</a:t>
            </a:r>
          </a:p>
        </p:txBody>
      </p:sp>
      <p:grpSp>
        <p:nvGrpSpPr>
          <p:cNvPr id="316420" name="Group 52"/>
          <p:cNvGrpSpPr>
            <a:grpSpLocks/>
          </p:cNvGrpSpPr>
          <p:nvPr/>
        </p:nvGrpSpPr>
        <p:grpSpPr bwMode="auto">
          <a:xfrm>
            <a:off x="5873750" y="5130800"/>
            <a:ext cx="1371600" cy="639763"/>
            <a:chOff x="6224592" y="5286728"/>
            <a:chExt cx="1371600" cy="640080"/>
          </a:xfrm>
        </p:grpSpPr>
        <p:cxnSp>
          <p:nvCxnSpPr>
            <p:cNvPr id="54" name="Straight Connector 53"/>
            <p:cNvCxnSpPr/>
            <p:nvPr/>
          </p:nvCxnSpPr>
          <p:spPr bwMode="auto">
            <a:xfrm>
              <a:off x="6224592" y="5777509"/>
              <a:ext cx="13716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6431" name="Group 11"/>
            <p:cNvGrpSpPr>
              <a:grpSpLocks/>
            </p:cNvGrpSpPr>
            <p:nvPr/>
          </p:nvGrpSpPr>
          <p:grpSpPr bwMode="auto">
            <a:xfrm>
              <a:off x="6224592" y="5286728"/>
              <a:ext cx="182562" cy="640080"/>
              <a:chOff x="5709217" y="5472102"/>
              <a:chExt cx="182562" cy="640080"/>
            </a:xfrm>
          </p:grpSpPr>
          <p:cxnSp>
            <p:nvCxnSpPr>
              <p:cNvPr id="60" name="Straight Connector 59"/>
              <p:cNvCxnSpPr/>
              <p:nvPr/>
            </p:nvCxnSpPr>
            <p:spPr bwMode="auto">
              <a:xfrm rot="5400000" flipH="1" flipV="1">
                <a:off x="5709171"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5480458"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432" name="Group 15"/>
            <p:cNvGrpSpPr>
              <a:grpSpLocks/>
            </p:cNvGrpSpPr>
            <p:nvPr/>
          </p:nvGrpSpPr>
          <p:grpSpPr bwMode="auto">
            <a:xfrm>
              <a:off x="7408479" y="5286728"/>
              <a:ext cx="182562" cy="640080"/>
              <a:chOff x="5709217" y="5472102"/>
              <a:chExt cx="182562" cy="640080"/>
            </a:xfrm>
          </p:grpSpPr>
          <p:cxnSp>
            <p:nvCxnSpPr>
              <p:cNvPr id="58" name="Straight Connector 57"/>
              <p:cNvCxnSpPr/>
              <p:nvPr/>
            </p:nvCxnSpPr>
            <p:spPr bwMode="auto">
              <a:xfrm rot="5400000" flipH="1" flipV="1">
                <a:off x="5709559"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5400000">
                <a:off x="5480846"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16421" name="Group 3"/>
          <p:cNvGrpSpPr>
            <a:grpSpLocks/>
          </p:cNvGrpSpPr>
          <p:nvPr/>
        </p:nvGrpSpPr>
        <p:grpSpPr bwMode="auto">
          <a:xfrm>
            <a:off x="4633912" y="2549525"/>
            <a:ext cx="1281113" cy="2651125"/>
            <a:chOff x="557662" y="2836772"/>
            <a:chExt cx="1262381" cy="2651760"/>
          </a:xfrm>
        </p:grpSpPr>
        <p:cxnSp>
          <p:nvCxnSpPr>
            <p:cNvPr id="63" name="Straight Connector 62"/>
            <p:cNvCxnSpPr/>
            <p:nvPr/>
          </p:nvCxnSpPr>
          <p:spPr bwMode="auto">
            <a:xfrm>
              <a:off x="904934" y="2938396"/>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5"/>
            <p:cNvCxnSpPr/>
            <p:nvPr/>
          </p:nvCxnSpPr>
          <p:spPr bwMode="auto">
            <a:xfrm rot="5400000" flipH="1" flipV="1">
              <a:off x="1007602" y="2856402"/>
              <a:ext cx="182607"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a:off x="904934" y="5359914"/>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rot="5400000" flipH="1" flipV="1">
              <a:off x="1007603" y="5287446"/>
              <a:ext cx="182606"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rot="5400000">
              <a:off x="-227756" y="4161870"/>
              <a:ext cx="2651760" cy="1564"/>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16429" name="TextBox 86"/>
            <p:cNvSpPr txBox="1">
              <a:spLocks noChangeArrowheads="1"/>
            </p:cNvSpPr>
            <p:nvPr/>
          </p:nvSpPr>
          <p:spPr bwMode="auto">
            <a:xfrm>
              <a:off x="557662" y="3923531"/>
              <a:ext cx="1103313"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8' to 12'</a:t>
              </a:r>
            </a:p>
          </p:txBody>
        </p:sp>
      </p:grpSp>
      <p:sp>
        <p:nvSpPr>
          <p:cNvPr id="21" name="TextBox 69"/>
          <p:cNvSpPr txBox="1">
            <a:spLocks noChangeArrowheads="1"/>
          </p:cNvSpPr>
          <p:nvPr/>
        </p:nvSpPr>
        <p:spPr bwMode="auto">
          <a:xfrm>
            <a:off x="5902325" y="6229350"/>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316423" name="TextBox 86"/>
          <p:cNvSpPr txBox="1">
            <a:spLocks noChangeArrowheads="1"/>
          </p:cNvSpPr>
          <p:nvPr/>
        </p:nvSpPr>
        <p:spPr bwMode="auto">
          <a:xfrm>
            <a:off x="6173787" y="5468938"/>
            <a:ext cx="804863" cy="307975"/>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4' min.</a:t>
            </a:r>
          </a:p>
        </p:txBody>
      </p:sp>
      <p:sp>
        <p:nvSpPr>
          <p:cNvPr id="22" name="Rectangle 2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pic>
        <p:nvPicPr>
          <p:cNvPr id="318466" name="Picture 2" descr="P:\APA Photo Collection\FoamHome.jpg"/>
          <p:cNvPicPr>
            <a:picLocks noChangeAspect="1" noChangeArrowheads="1"/>
          </p:cNvPicPr>
          <p:nvPr/>
        </p:nvPicPr>
        <p:blipFill>
          <a:blip r:embed="rId3" cstate="email"/>
          <a:srcRect/>
          <a:stretch>
            <a:fillRect/>
          </a:stretch>
        </p:blipFill>
        <p:spPr bwMode="auto">
          <a:xfrm>
            <a:off x="225425" y="1547813"/>
            <a:ext cx="8680450" cy="5084762"/>
          </a:xfrm>
          <a:prstGeom prst="rect">
            <a:avLst/>
          </a:prstGeom>
          <a:noFill/>
          <a:ln w="9525">
            <a:noFill/>
            <a:miter lim="800000"/>
            <a:headEnd/>
            <a:tailEnd/>
          </a:ln>
        </p:spPr>
      </p:pic>
      <p:sp>
        <p:nvSpPr>
          <p:cNvPr id="318467" name="Text Box 3"/>
          <p:cNvSpPr txBox="1">
            <a:spLocks noChangeArrowheads="1"/>
          </p:cNvSpPr>
          <p:nvPr/>
        </p:nvSpPr>
        <p:spPr bwMode="auto">
          <a:xfrm>
            <a:off x="1520456" y="1542405"/>
            <a:ext cx="5718544" cy="461665"/>
          </a:xfrm>
          <a:prstGeom prst="rect">
            <a:avLst/>
          </a:prstGeom>
          <a:solidFill>
            <a:schemeClr val="tx1"/>
          </a:solidFill>
          <a:ln w="12700">
            <a:noFill/>
            <a:miter lim="800000"/>
            <a:headEnd/>
            <a:tailEnd/>
          </a:ln>
        </p:spPr>
        <p:txBody>
          <a:bodyPr wrap="square" anchor="ctr">
            <a:spAutoFit/>
          </a:bodyPr>
          <a:lstStyle/>
          <a:p>
            <a:pPr algn="ctr">
              <a:spcBef>
                <a:spcPct val="50000"/>
              </a:spcBef>
            </a:pPr>
            <a:r>
              <a:rPr lang="en-US" sz="2400" b="1" dirty="0">
                <a:solidFill>
                  <a:schemeClr val="bg1"/>
                </a:solidFill>
                <a:cs typeface="Arial" charset="0"/>
              </a:rPr>
              <a:t>Method WSP – Wood Structural Panel</a:t>
            </a:r>
          </a:p>
        </p:txBody>
      </p:sp>
      <p:grpSp>
        <p:nvGrpSpPr>
          <p:cNvPr id="13" name="Group 12"/>
          <p:cNvGrpSpPr>
            <a:grpSpLocks/>
          </p:cNvGrpSpPr>
          <p:nvPr/>
        </p:nvGrpSpPr>
        <p:grpSpPr bwMode="auto">
          <a:xfrm>
            <a:off x="434975" y="5256213"/>
            <a:ext cx="8059738" cy="433387"/>
            <a:chOff x="434667" y="5256707"/>
            <a:chExt cx="8059816" cy="433119"/>
          </a:xfrm>
        </p:grpSpPr>
        <p:sp>
          <p:nvSpPr>
            <p:cNvPr id="7" name="Text Box 4"/>
            <p:cNvSpPr txBox="1">
              <a:spLocks noChangeArrowheads="1"/>
            </p:cNvSpPr>
            <p:nvPr/>
          </p:nvSpPr>
          <p:spPr bwMode="auto">
            <a:xfrm>
              <a:off x="4695558" y="5256707"/>
              <a:ext cx="631831" cy="431533"/>
            </a:xfrm>
            <a:prstGeom prst="rect">
              <a:avLst/>
            </a:prstGeom>
            <a:noFill/>
            <a:ln w="12699">
              <a:noFill/>
              <a:miter lim="800000"/>
              <a:headEnd/>
              <a:tailEnd/>
            </a:ln>
          </p:spPr>
          <p:txBody>
            <a:bodyPr wrap="none">
              <a:spAutoFit/>
            </a:bodyPr>
            <a:lstStyle/>
            <a:p>
              <a:pPr fontAlgn="auto">
                <a:spcBef>
                  <a:spcPts val="0"/>
                </a:spcBef>
                <a:spcAft>
                  <a:spcPts val="0"/>
                </a:spcAft>
                <a:defRPr/>
              </a:pPr>
              <a:r>
                <a:rPr lang="en-US" sz="2200" b="1" dirty="0">
                  <a:effectLst>
                    <a:outerShdw dist="12700" sx="99000" sy="99000" algn="ctr" rotWithShape="0">
                      <a:schemeClr val="bg1">
                        <a:lumMod val="95000"/>
                      </a:schemeClr>
                    </a:outerShdw>
                  </a:effectLst>
                  <a:latin typeface="Arial" pitchFamily="34" charset="0"/>
                  <a:cs typeface="Arial" pitchFamily="34" charset="0"/>
                </a:rPr>
                <a:t>48"</a:t>
              </a:r>
            </a:p>
          </p:txBody>
        </p:sp>
        <p:sp>
          <p:nvSpPr>
            <p:cNvPr id="8" name="Text Box 5"/>
            <p:cNvSpPr txBox="1">
              <a:spLocks noChangeArrowheads="1"/>
            </p:cNvSpPr>
            <p:nvPr/>
          </p:nvSpPr>
          <p:spPr bwMode="auto">
            <a:xfrm>
              <a:off x="434667" y="5258293"/>
              <a:ext cx="838208" cy="431533"/>
            </a:xfrm>
            <a:prstGeom prst="rect">
              <a:avLst/>
            </a:prstGeom>
            <a:noFill/>
            <a:ln w="12699">
              <a:noFill/>
              <a:miter lim="800000"/>
              <a:headEnd/>
              <a:tailEnd/>
            </a:ln>
          </p:spPr>
          <p:txBody>
            <a:bodyPr>
              <a:spAutoFit/>
            </a:bodyPr>
            <a:lstStyle/>
            <a:p>
              <a:pPr algn="ctr" fontAlgn="auto">
                <a:spcBef>
                  <a:spcPct val="50000"/>
                </a:spcBef>
                <a:spcAft>
                  <a:spcPts val="0"/>
                </a:spcAft>
                <a:defRPr/>
              </a:pPr>
              <a:r>
                <a:rPr lang="en-US" sz="2200" b="1" dirty="0">
                  <a:effectLst>
                    <a:outerShdw dist="12700" sx="99000" sy="99000" algn="ctr" rotWithShape="0">
                      <a:schemeClr val="bg1">
                        <a:lumMod val="95000"/>
                      </a:schemeClr>
                    </a:outerShdw>
                  </a:effectLst>
                  <a:latin typeface="Arial" pitchFamily="34" charset="0"/>
                  <a:cs typeface="Arial" pitchFamily="34" charset="0"/>
                </a:rPr>
                <a:t>48"</a:t>
              </a:r>
            </a:p>
          </p:txBody>
        </p:sp>
        <p:sp>
          <p:nvSpPr>
            <p:cNvPr id="9" name="Text Box 8"/>
            <p:cNvSpPr txBox="1">
              <a:spLocks noChangeArrowheads="1"/>
            </p:cNvSpPr>
            <p:nvPr/>
          </p:nvSpPr>
          <p:spPr bwMode="auto">
            <a:xfrm>
              <a:off x="7862652" y="5256707"/>
              <a:ext cx="631831" cy="431533"/>
            </a:xfrm>
            <a:prstGeom prst="rect">
              <a:avLst/>
            </a:prstGeom>
            <a:noFill/>
            <a:ln w="12699">
              <a:noFill/>
              <a:miter lim="800000"/>
              <a:headEnd/>
              <a:tailEnd/>
            </a:ln>
          </p:spPr>
          <p:txBody>
            <a:bodyPr wrap="none">
              <a:spAutoFit/>
            </a:bodyPr>
            <a:lstStyle/>
            <a:p>
              <a:pPr fontAlgn="auto">
                <a:spcBef>
                  <a:spcPts val="0"/>
                </a:spcBef>
                <a:spcAft>
                  <a:spcPts val="0"/>
                </a:spcAft>
                <a:defRPr/>
              </a:pPr>
              <a:r>
                <a:rPr lang="en-US" sz="2200" b="1" dirty="0">
                  <a:effectLst>
                    <a:outerShdw dist="12700" sx="99000" sy="99000" algn="ctr" rotWithShape="0">
                      <a:schemeClr val="bg1">
                        <a:lumMod val="95000"/>
                      </a:schemeClr>
                    </a:outerShdw>
                  </a:effectLst>
                  <a:latin typeface="Arial" pitchFamily="34" charset="0"/>
                  <a:cs typeface="Arial" pitchFamily="34" charset="0"/>
                </a:rPr>
                <a:t>48"</a:t>
              </a:r>
            </a:p>
          </p:txBody>
        </p:sp>
      </p:grpSp>
      <p:sp>
        <p:nvSpPr>
          <p:cNvPr id="10" name="TextBox 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pic>
        <p:nvPicPr>
          <p:cNvPr id="320514" name="Picture 2" descr="ICC Figure 5.7.png"/>
          <p:cNvPicPr>
            <a:picLocks noChangeAspect="1"/>
          </p:cNvPicPr>
          <p:nvPr/>
        </p:nvPicPr>
        <p:blipFill>
          <a:blip r:embed="rId3" cstate="email"/>
          <a:srcRect/>
          <a:stretch>
            <a:fillRect/>
          </a:stretch>
        </p:blipFill>
        <p:spPr bwMode="auto">
          <a:xfrm>
            <a:off x="5976938" y="1770063"/>
            <a:ext cx="2166937" cy="3475037"/>
          </a:xfrm>
          <a:prstGeom prst="rect">
            <a:avLst/>
          </a:prstGeom>
          <a:noFill/>
          <a:ln w="9525">
            <a:noFill/>
            <a:miter lim="800000"/>
            <a:headEnd/>
            <a:tailEnd/>
          </a:ln>
        </p:spPr>
      </p:pic>
      <p:sp>
        <p:nvSpPr>
          <p:cNvPr id="20" name="Text Box 3"/>
          <p:cNvSpPr txBox="1">
            <a:spLocks noChangeArrowheads="1"/>
          </p:cNvSpPr>
          <p:nvPr/>
        </p:nvSpPr>
        <p:spPr bwMode="auto">
          <a:xfrm>
            <a:off x="458788" y="1754188"/>
            <a:ext cx="7137400" cy="1523494"/>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Method SFB – Structural Fiberboard Sheathing</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1/2" or 25/32" thick</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Studs spaced 16" o.c. max.</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Must conform to ASTM C 208</a:t>
            </a:r>
          </a:p>
        </p:txBody>
      </p:sp>
      <p:grpSp>
        <p:nvGrpSpPr>
          <p:cNvPr id="320516" name="Group 36"/>
          <p:cNvGrpSpPr>
            <a:grpSpLocks/>
          </p:cNvGrpSpPr>
          <p:nvPr/>
        </p:nvGrpSpPr>
        <p:grpSpPr bwMode="auto">
          <a:xfrm>
            <a:off x="6224588" y="5286375"/>
            <a:ext cx="1371600" cy="639763"/>
            <a:chOff x="6224592" y="5286728"/>
            <a:chExt cx="1371600" cy="640080"/>
          </a:xfrm>
        </p:grpSpPr>
        <p:cxnSp>
          <p:nvCxnSpPr>
            <p:cNvPr id="38" name="Straight Connector 37"/>
            <p:cNvCxnSpPr/>
            <p:nvPr/>
          </p:nvCxnSpPr>
          <p:spPr bwMode="auto">
            <a:xfrm>
              <a:off x="6224592" y="5777509"/>
              <a:ext cx="13716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0527" name="Group 11"/>
            <p:cNvGrpSpPr>
              <a:grpSpLocks/>
            </p:cNvGrpSpPr>
            <p:nvPr/>
          </p:nvGrpSpPr>
          <p:grpSpPr bwMode="auto">
            <a:xfrm>
              <a:off x="6224592" y="5286728"/>
              <a:ext cx="182562" cy="640080"/>
              <a:chOff x="5709217" y="5472102"/>
              <a:chExt cx="182562" cy="640080"/>
            </a:xfrm>
          </p:grpSpPr>
          <p:cxnSp>
            <p:nvCxnSpPr>
              <p:cNvPr id="44" name="Straight Connector 43"/>
              <p:cNvCxnSpPr/>
              <p:nvPr/>
            </p:nvCxnSpPr>
            <p:spPr bwMode="auto">
              <a:xfrm rot="5400000" flipH="1" flipV="1">
                <a:off x="5709171"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5400000">
                <a:off x="5480458"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0528" name="Group 15"/>
            <p:cNvGrpSpPr>
              <a:grpSpLocks/>
            </p:cNvGrpSpPr>
            <p:nvPr/>
          </p:nvGrpSpPr>
          <p:grpSpPr bwMode="auto">
            <a:xfrm>
              <a:off x="7408479" y="5286728"/>
              <a:ext cx="182562" cy="640080"/>
              <a:chOff x="5709217" y="5472102"/>
              <a:chExt cx="182562" cy="640080"/>
            </a:xfrm>
          </p:grpSpPr>
          <p:cxnSp>
            <p:nvCxnSpPr>
              <p:cNvPr id="42" name="Straight Connector 41"/>
              <p:cNvCxnSpPr/>
              <p:nvPr/>
            </p:nvCxnSpPr>
            <p:spPr bwMode="auto">
              <a:xfrm rot="5400000" flipH="1" flipV="1">
                <a:off x="5709559"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a:off x="5480846"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0517" name="Group 3"/>
          <p:cNvGrpSpPr>
            <a:grpSpLocks/>
          </p:cNvGrpSpPr>
          <p:nvPr/>
        </p:nvGrpSpPr>
        <p:grpSpPr bwMode="auto">
          <a:xfrm>
            <a:off x="4984750" y="2705100"/>
            <a:ext cx="1281113" cy="2651125"/>
            <a:chOff x="557662" y="2836772"/>
            <a:chExt cx="1262381" cy="2651760"/>
          </a:xfrm>
        </p:grpSpPr>
        <p:cxnSp>
          <p:nvCxnSpPr>
            <p:cNvPr id="47" name="Straight Connector 46"/>
            <p:cNvCxnSpPr/>
            <p:nvPr/>
          </p:nvCxnSpPr>
          <p:spPr bwMode="auto">
            <a:xfrm>
              <a:off x="904934" y="2938396"/>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5"/>
            <p:cNvCxnSpPr/>
            <p:nvPr/>
          </p:nvCxnSpPr>
          <p:spPr bwMode="auto">
            <a:xfrm rot="5400000" flipH="1" flipV="1">
              <a:off x="1007602" y="2856402"/>
              <a:ext cx="182607"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904934" y="5359914"/>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flipH="1" flipV="1">
              <a:off x="1007603" y="5287446"/>
              <a:ext cx="182606"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227756" y="4161870"/>
              <a:ext cx="2651760" cy="1564"/>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20525" name="TextBox 86"/>
            <p:cNvSpPr txBox="1">
              <a:spLocks noChangeArrowheads="1"/>
            </p:cNvSpPr>
            <p:nvPr/>
          </p:nvSpPr>
          <p:spPr bwMode="auto">
            <a:xfrm>
              <a:off x="557662" y="3923531"/>
              <a:ext cx="1103313"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8' to 12'</a:t>
              </a:r>
            </a:p>
          </p:txBody>
        </p:sp>
      </p:grpSp>
      <p:sp>
        <p:nvSpPr>
          <p:cNvPr id="21" name="TextBox 69"/>
          <p:cNvSpPr txBox="1">
            <a:spLocks noChangeArrowheads="1"/>
          </p:cNvSpPr>
          <p:nvPr/>
        </p:nvSpPr>
        <p:spPr bwMode="auto">
          <a:xfrm>
            <a:off x="5975350" y="6229350"/>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320519" name="TextBox 86"/>
          <p:cNvSpPr txBox="1">
            <a:spLocks noChangeArrowheads="1"/>
          </p:cNvSpPr>
          <p:nvPr/>
        </p:nvSpPr>
        <p:spPr bwMode="auto">
          <a:xfrm>
            <a:off x="6524625" y="5624513"/>
            <a:ext cx="804863" cy="307975"/>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4' min.</a:t>
            </a:r>
          </a:p>
        </p:txBody>
      </p:sp>
      <p:sp>
        <p:nvSpPr>
          <p:cNvPr id="22" name="Rectangle 2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46900" y="59182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881" name="Picture 15" descr="over.jpg"/>
          <p:cNvPicPr>
            <a:picLocks noChangeAspect="1"/>
          </p:cNvPicPr>
          <p:nvPr/>
        </p:nvPicPr>
        <p:blipFill>
          <a:blip r:embed="rId3" cstate="email"/>
          <a:srcRect/>
          <a:stretch>
            <a:fillRect/>
          </a:stretch>
        </p:blipFill>
        <p:spPr bwMode="auto">
          <a:xfrm>
            <a:off x="5919788" y="2763838"/>
            <a:ext cx="2903537" cy="2647950"/>
          </a:xfrm>
          <a:prstGeom prst="rect">
            <a:avLst/>
          </a:prstGeom>
          <a:noFill/>
          <a:ln w="9525">
            <a:noFill/>
            <a:miter lim="800000"/>
            <a:headEnd/>
            <a:tailEnd/>
          </a:ln>
        </p:spPr>
      </p:pic>
      <p:pic>
        <p:nvPicPr>
          <p:cNvPr id="122882" name="Picture 14" descr="shear.jpg"/>
          <p:cNvPicPr>
            <a:picLocks noChangeAspect="1"/>
          </p:cNvPicPr>
          <p:nvPr/>
        </p:nvPicPr>
        <p:blipFill>
          <a:blip r:embed="rId4" cstate="email"/>
          <a:srcRect/>
          <a:stretch>
            <a:fillRect/>
          </a:stretch>
        </p:blipFill>
        <p:spPr bwMode="auto">
          <a:xfrm>
            <a:off x="3008313" y="3679825"/>
            <a:ext cx="2846387" cy="1730375"/>
          </a:xfrm>
          <a:prstGeom prst="rect">
            <a:avLst/>
          </a:prstGeom>
          <a:noFill/>
          <a:ln w="9525">
            <a:noFill/>
            <a:miter lim="800000"/>
            <a:headEnd/>
            <a:tailEnd/>
          </a:ln>
        </p:spPr>
      </p:pic>
      <p:pic>
        <p:nvPicPr>
          <p:cNvPr id="122883" name="Picture 13" descr="rack.jpg"/>
          <p:cNvPicPr>
            <a:picLocks noChangeAspect="1"/>
          </p:cNvPicPr>
          <p:nvPr/>
        </p:nvPicPr>
        <p:blipFill>
          <a:blip r:embed="rId5" cstate="email"/>
          <a:srcRect/>
          <a:stretch>
            <a:fillRect/>
          </a:stretch>
        </p:blipFill>
        <p:spPr bwMode="auto">
          <a:xfrm>
            <a:off x="319088" y="3709988"/>
            <a:ext cx="2581275" cy="1711325"/>
          </a:xfrm>
          <a:prstGeom prst="rect">
            <a:avLst/>
          </a:prstGeom>
          <a:noFill/>
          <a:ln w="9525">
            <a:noFill/>
            <a:miter lim="800000"/>
            <a:headEnd/>
            <a:tailEnd/>
          </a:ln>
        </p:spPr>
      </p:pic>
      <p:sp>
        <p:nvSpPr>
          <p:cNvPr id="4115" name="Text Box 7"/>
          <p:cNvSpPr txBox="1">
            <a:spLocks noChangeArrowheads="1"/>
          </p:cNvSpPr>
          <p:nvPr/>
        </p:nvSpPr>
        <p:spPr bwMode="auto">
          <a:xfrm>
            <a:off x="231775" y="5565775"/>
            <a:ext cx="2667000" cy="220663"/>
          </a:xfrm>
          <a:prstGeom prst="rect">
            <a:avLst/>
          </a:prstGeom>
          <a:noFill/>
          <a:ln w="12700">
            <a:noFill/>
            <a:miter lim="800000"/>
            <a:headEnd/>
            <a:tailEnd/>
          </a:ln>
        </p:spPr>
        <p:txBody>
          <a:bodyPr lIns="0" tIns="0" rIns="0" bIns="0">
            <a:spAutoFit/>
          </a:bodyPr>
          <a:lstStyle/>
          <a:p>
            <a:pPr algn="ctr" fontAlgn="auto">
              <a:lnSpc>
                <a:spcPct val="80000"/>
              </a:lnSpc>
              <a:spcBef>
                <a:spcPct val="50000"/>
              </a:spcBef>
              <a:spcAft>
                <a:spcPts val="0"/>
              </a:spcAft>
              <a:defRPr/>
            </a:pPr>
            <a:r>
              <a:rPr lang="en-US" b="1" dirty="0">
                <a:solidFill>
                  <a:schemeClr val="accent3">
                    <a:lumMod val="50000"/>
                  </a:schemeClr>
                </a:solidFill>
                <a:latin typeface="Arial" pitchFamily="34" charset="0"/>
                <a:cs typeface="Arial" pitchFamily="34" charset="0"/>
              </a:rPr>
              <a:t>Resisted by Bracing</a:t>
            </a:r>
          </a:p>
        </p:txBody>
      </p:sp>
      <p:sp>
        <p:nvSpPr>
          <p:cNvPr id="4116" name="Text Box 7"/>
          <p:cNvSpPr txBox="1">
            <a:spLocks noChangeArrowheads="1"/>
          </p:cNvSpPr>
          <p:nvPr/>
        </p:nvSpPr>
        <p:spPr bwMode="auto">
          <a:xfrm>
            <a:off x="231775" y="2435225"/>
            <a:ext cx="2667000" cy="296863"/>
          </a:xfrm>
          <a:prstGeom prst="rect">
            <a:avLst/>
          </a:prstGeom>
          <a:noFill/>
          <a:ln w="12700">
            <a:noFill/>
            <a:miter lim="800000"/>
            <a:headEnd/>
            <a:tailEnd/>
          </a:ln>
        </p:spPr>
        <p:txBody>
          <a:bodyPr lIns="0" tIns="0" rIns="0" bIns="0">
            <a:spAutoFit/>
          </a:bodyPr>
          <a:lstStyle/>
          <a:p>
            <a:pPr algn="ctr" fontAlgn="auto">
              <a:lnSpc>
                <a:spcPct val="80000"/>
              </a:lnSpc>
              <a:spcBef>
                <a:spcPct val="50000"/>
              </a:spcBef>
              <a:spcAft>
                <a:spcPts val="0"/>
              </a:spcAft>
              <a:defRPr/>
            </a:pPr>
            <a:r>
              <a:rPr lang="en-US" sz="2400" b="1" dirty="0">
                <a:solidFill>
                  <a:schemeClr val="accent1">
                    <a:lumMod val="75000"/>
                  </a:schemeClr>
                </a:solidFill>
                <a:latin typeface="Arial" pitchFamily="34" charset="0"/>
                <a:cs typeface="Arial" pitchFamily="34" charset="0"/>
              </a:rPr>
              <a:t>Racking</a:t>
            </a:r>
            <a:endParaRPr lang="en-US" b="1" dirty="0">
              <a:solidFill>
                <a:schemeClr val="accent1">
                  <a:lumMod val="75000"/>
                </a:schemeClr>
              </a:solidFill>
              <a:latin typeface="Arial" pitchFamily="34" charset="0"/>
              <a:cs typeface="Arial" pitchFamily="34" charset="0"/>
            </a:endParaRPr>
          </a:p>
        </p:txBody>
      </p:sp>
      <p:sp>
        <p:nvSpPr>
          <p:cNvPr id="4111" name="Text Box 7"/>
          <p:cNvSpPr txBox="1">
            <a:spLocks noChangeArrowheads="1"/>
          </p:cNvSpPr>
          <p:nvPr/>
        </p:nvSpPr>
        <p:spPr bwMode="auto">
          <a:xfrm>
            <a:off x="3165475" y="5565775"/>
            <a:ext cx="2667000" cy="220663"/>
          </a:xfrm>
          <a:prstGeom prst="rect">
            <a:avLst/>
          </a:prstGeom>
          <a:noFill/>
          <a:ln w="12700">
            <a:noFill/>
            <a:miter lim="800000"/>
            <a:headEnd/>
            <a:tailEnd/>
          </a:ln>
        </p:spPr>
        <p:txBody>
          <a:bodyPr lIns="0" tIns="0" rIns="0" bIns="0">
            <a:spAutoFit/>
          </a:bodyPr>
          <a:lstStyle/>
          <a:p>
            <a:pPr algn="ctr" fontAlgn="auto">
              <a:lnSpc>
                <a:spcPct val="80000"/>
              </a:lnSpc>
              <a:spcBef>
                <a:spcPct val="50000"/>
              </a:spcBef>
              <a:spcAft>
                <a:spcPts val="0"/>
              </a:spcAft>
              <a:defRPr/>
            </a:pPr>
            <a:r>
              <a:rPr lang="en-US" b="1" dirty="0">
                <a:solidFill>
                  <a:schemeClr val="accent3">
                    <a:lumMod val="50000"/>
                  </a:schemeClr>
                </a:solidFill>
                <a:latin typeface="Arial" pitchFamily="34" charset="0"/>
                <a:cs typeface="Arial" pitchFamily="34" charset="0"/>
              </a:rPr>
              <a:t>Resisted by Anchors</a:t>
            </a:r>
          </a:p>
        </p:txBody>
      </p:sp>
      <p:sp>
        <p:nvSpPr>
          <p:cNvPr id="4112" name="Text Box 7"/>
          <p:cNvSpPr txBox="1">
            <a:spLocks noChangeArrowheads="1"/>
          </p:cNvSpPr>
          <p:nvPr/>
        </p:nvSpPr>
        <p:spPr bwMode="auto">
          <a:xfrm>
            <a:off x="3165475" y="2428875"/>
            <a:ext cx="2667000" cy="303213"/>
          </a:xfrm>
          <a:prstGeom prst="rect">
            <a:avLst/>
          </a:prstGeom>
          <a:noFill/>
          <a:ln w="12700">
            <a:noFill/>
            <a:miter lim="800000"/>
            <a:headEnd/>
            <a:tailEnd/>
          </a:ln>
        </p:spPr>
        <p:txBody>
          <a:bodyPr lIns="0" tIns="0" rIns="0" bIns="0">
            <a:spAutoFit/>
          </a:bodyPr>
          <a:lstStyle/>
          <a:p>
            <a:pPr algn="ctr" fontAlgn="auto">
              <a:lnSpc>
                <a:spcPct val="80000"/>
              </a:lnSpc>
              <a:spcBef>
                <a:spcPct val="50000"/>
              </a:spcBef>
              <a:spcAft>
                <a:spcPts val="0"/>
              </a:spcAft>
              <a:defRPr/>
            </a:pPr>
            <a:r>
              <a:rPr lang="en-US" sz="2400" b="1" dirty="0">
                <a:solidFill>
                  <a:schemeClr val="accent1">
                    <a:lumMod val="75000"/>
                  </a:schemeClr>
                </a:solidFill>
                <a:latin typeface="Arial" pitchFamily="34" charset="0"/>
                <a:cs typeface="Arial" pitchFamily="34" charset="0"/>
              </a:rPr>
              <a:t>Base Shear</a:t>
            </a:r>
          </a:p>
        </p:txBody>
      </p:sp>
      <p:sp>
        <p:nvSpPr>
          <p:cNvPr id="4107" name="Text Box 7"/>
          <p:cNvSpPr txBox="1">
            <a:spLocks noChangeArrowheads="1"/>
          </p:cNvSpPr>
          <p:nvPr/>
        </p:nvSpPr>
        <p:spPr bwMode="auto">
          <a:xfrm>
            <a:off x="6154738" y="5565775"/>
            <a:ext cx="2667000" cy="442913"/>
          </a:xfrm>
          <a:prstGeom prst="rect">
            <a:avLst/>
          </a:prstGeom>
          <a:noFill/>
          <a:ln w="12700">
            <a:noFill/>
            <a:miter lim="800000"/>
            <a:headEnd/>
            <a:tailEnd/>
          </a:ln>
        </p:spPr>
        <p:txBody>
          <a:bodyPr lIns="0" tIns="0" rIns="0" bIns="0">
            <a:spAutoFit/>
          </a:bodyPr>
          <a:lstStyle/>
          <a:p>
            <a:pPr algn="ctr" fontAlgn="auto">
              <a:lnSpc>
                <a:spcPct val="80000"/>
              </a:lnSpc>
              <a:spcBef>
                <a:spcPct val="50000"/>
              </a:spcBef>
              <a:spcAft>
                <a:spcPts val="0"/>
              </a:spcAft>
              <a:defRPr/>
            </a:pPr>
            <a:r>
              <a:rPr lang="en-US" b="1" dirty="0">
                <a:solidFill>
                  <a:schemeClr val="accent3">
                    <a:lumMod val="50000"/>
                  </a:schemeClr>
                </a:solidFill>
                <a:latin typeface="Arial" pitchFamily="34" charset="0"/>
                <a:cs typeface="Arial" pitchFamily="34" charset="0"/>
              </a:rPr>
              <a:t>Resisted by hold-downs &amp; Dead Load</a:t>
            </a:r>
          </a:p>
        </p:txBody>
      </p:sp>
      <p:sp>
        <p:nvSpPr>
          <p:cNvPr id="4108" name="Text Box 7"/>
          <p:cNvSpPr txBox="1">
            <a:spLocks noChangeArrowheads="1"/>
          </p:cNvSpPr>
          <p:nvPr/>
        </p:nvSpPr>
        <p:spPr bwMode="auto">
          <a:xfrm>
            <a:off x="6154738" y="2435225"/>
            <a:ext cx="2667000" cy="296863"/>
          </a:xfrm>
          <a:prstGeom prst="rect">
            <a:avLst/>
          </a:prstGeom>
          <a:noFill/>
          <a:ln w="12700">
            <a:noFill/>
            <a:miter lim="800000"/>
            <a:headEnd/>
            <a:tailEnd/>
          </a:ln>
        </p:spPr>
        <p:txBody>
          <a:bodyPr lIns="0" tIns="0" rIns="0" bIns="0">
            <a:spAutoFit/>
          </a:bodyPr>
          <a:lstStyle/>
          <a:p>
            <a:pPr algn="ctr" fontAlgn="auto">
              <a:lnSpc>
                <a:spcPct val="80000"/>
              </a:lnSpc>
              <a:spcBef>
                <a:spcPct val="50000"/>
              </a:spcBef>
              <a:spcAft>
                <a:spcPts val="0"/>
              </a:spcAft>
              <a:defRPr/>
            </a:pPr>
            <a:r>
              <a:rPr lang="en-US" sz="2400" b="1" dirty="0">
                <a:solidFill>
                  <a:schemeClr val="accent1">
                    <a:lumMod val="75000"/>
                  </a:schemeClr>
                </a:solidFill>
                <a:latin typeface="Arial" pitchFamily="34" charset="0"/>
                <a:cs typeface="Arial" pitchFamily="34" charset="0"/>
              </a:rPr>
              <a:t>Overturning</a:t>
            </a:r>
          </a:p>
        </p:txBody>
      </p:sp>
      <p:sp>
        <p:nvSpPr>
          <p:cNvPr id="4105" name="Text Box 3"/>
          <p:cNvSpPr txBox="1">
            <a:spLocks noChangeArrowheads="1"/>
          </p:cNvSpPr>
          <p:nvPr/>
        </p:nvSpPr>
        <p:spPr bwMode="auto">
          <a:xfrm>
            <a:off x="2538413" y="1727200"/>
            <a:ext cx="4067175"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Effects of Forces</a:t>
            </a:r>
          </a:p>
        </p:txBody>
      </p:sp>
      <p:sp>
        <p:nvSpPr>
          <p:cNvPr id="19" name="Title 1"/>
          <p:cNvSpPr>
            <a:spLocks noGrp="1"/>
          </p:cNvSpPr>
          <p:nvPr>
            <p:ph type="title"/>
          </p:nvPr>
        </p:nvSpPr>
        <p:spPr>
          <a:xfrm>
            <a:off x="225425" y="363538"/>
            <a:ext cx="8686800" cy="1184275"/>
          </a:xfrm>
        </p:spPr>
        <p:txBody>
          <a:bodyPr/>
          <a:lstStyle/>
          <a:p>
            <a:pPr fontAlgn="auto">
              <a:spcAft>
                <a:spcPts val="0"/>
              </a:spcAft>
              <a:defRPr/>
            </a:pPr>
            <a:r>
              <a:rPr dirty="0"/>
              <a:t>Introduction: Lateral Forces</a:t>
            </a:r>
          </a:p>
        </p:txBody>
      </p:sp>
      <p:sp>
        <p:nvSpPr>
          <p:cNvPr id="14" name="TextBox 1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09" name="Picture 22" descr="ICC Figure 5.8a.png"/>
          <p:cNvPicPr>
            <a:picLocks noChangeAspect="1"/>
          </p:cNvPicPr>
          <p:nvPr/>
        </p:nvPicPr>
        <p:blipFill>
          <a:blip r:embed="rId3" cstate="email"/>
          <a:srcRect/>
          <a:stretch>
            <a:fillRect/>
          </a:stretch>
        </p:blipFill>
        <p:spPr bwMode="auto">
          <a:xfrm>
            <a:off x="5553075" y="1779588"/>
            <a:ext cx="3132138" cy="3459162"/>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grpSp>
        <p:nvGrpSpPr>
          <p:cNvPr id="324611" name="Group 3"/>
          <p:cNvGrpSpPr>
            <a:grpSpLocks/>
          </p:cNvGrpSpPr>
          <p:nvPr/>
        </p:nvGrpSpPr>
        <p:grpSpPr bwMode="auto">
          <a:xfrm>
            <a:off x="5811838" y="5286375"/>
            <a:ext cx="2651125" cy="646113"/>
            <a:chOff x="6224592" y="5286728"/>
            <a:chExt cx="2651760" cy="645230"/>
          </a:xfrm>
        </p:grpSpPr>
        <p:cxnSp>
          <p:nvCxnSpPr>
            <p:cNvPr id="5" name="Straight Connector 4"/>
            <p:cNvCxnSpPr/>
            <p:nvPr/>
          </p:nvCxnSpPr>
          <p:spPr bwMode="auto">
            <a:xfrm>
              <a:off x="6224592" y="5778180"/>
              <a:ext cx="265176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4622" name="Group 19"/>
            <p:cNvGrpSpPr>
              <a:grpSpLocks/>
            </p:cNvGrpSpPr>
            <p:nvPr/>
          </p:nvGrpSpPr>
          <p:grpSpPr bwMode="auto">
            <a:xfrm>
              <a:off x="6224592" y="5286728"/>
              <a:ext cx="182562" cy="640080"/>
              <a:chOff x="5709217" y="5472102"/>
              <a:chExt cx="182562" cy="640080"/>
            </a:xfrm>
          </p:grpSpPr>
          <p:cxnSp>
            <p:nvCxnSpPr>
              <p:cNvPr id="11" name="Straight Connector 10"/>
              <p:cNvCxnSpPr/>
              <p:nvPr/>
            </p:nvCxnSpPr>
            <p:spPr bwMode="auto">
              <a:xfrm rot="5400000" flipH="1" flipV="1">
                <a:off x="5709364" y="5873044"/>
                <a:ext cx="182312" cy="182606"/>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5480283" y="5791545"/>
                <a:ext cx="640473"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4623" name="TextBox 86"/>
            <p:cNvSpPr txBox="1">
              <a:spLocks noChangeArrowheads="1"/>
            </p:cNvSpPr>
            <p:nvPr/>
          </p:nvSpPr>
          <p:spPr bwMode="auto">
            <a:xfrm>
              <a:off x="7105809" y="5624181"/>
              <a:ext cx="927100"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8' min.</a:t>
              </a:r>
            </a:p>
          </p:txBody>
        </p:sp>
        <p:grpSp>
          <p:nvGrpSpPr>
            <p:cNvPr id="324624" name="Group 23"/>
            <p:cNvGrpSpPr>
              <a:grpSpLocks/>
            </p:cNvGrpSpPr>
            <p:nvPr/>
          </p:nvGrpSpPr>
          <p:grpSpPr bwMode="auto">
            <a:xfrm>
              <a:off x="8659972" y="5286728"/>
              <a:ext cx="182562" cy="640080"/>
              <a:chOff x="6960710" y="5472102"/>
              <a:chExt cx="182562" cy="640080"/>
            </a:xfrm>
          </p:grpSpPr>
          <p:cxnSp>
            <p:nvCxnSpPr>
              <p:cNvPr id="9" name="Straight Connector 8"/>
              <p:cNvCxnSpPr/>
              <p:nvPr/>
            </p:nvCxnSpPr>
            <p:spPr bwMode="auto">
              <a:xfrm rot="5400000" flipH="1" flipV="1">
                <a:off x="6961285" y="5873044"/>
                <a:ext cx="182312" cy="182606"/>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rot="5400000">
                <a:off x="6732204" y="5791545"/>
                <a:ext cx="640473"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 name="Text Box 3"/>
          <p:cNvSpPr txBox="1">
            <a:spLocks noChangeArrowheads="1"/>
          </p:cNvSpPr>
          <p:nvPr/>
        </p:nvSpPr>
        <p:spPr bwMode="auto">
          <a:xfrm>
            <a:off x="458788" y="1754188"/>
            <a:ext cx="5535612" cy="1908215"/>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Method GB – Gypsum Board</a:t>
            </a:r>
          </a:p>
          <a:p>
            <a:pPr marL="282575" indent="-282575" fontAlgn="auto">
              <a:spcBef>
                <a:spcPts val="6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1/2" min. thick for studs </a:t>
            </a:r>
          </a:p>
          <a:p>
            <a:pPr marL="282575" indent="-282575" fontAlgn="auto">
              <a:spcBef>
                <a:spcPct val="15000"/>
              </a:spcBef>
              <a:spcAft>
                <a:spcPts val="0"/>
              </a:spcAft>
              <a:buClr>
                <a:srgbClr val="4F6228"/>
              </a:buClr>
              <a:defRPr/>
            </a:pPr>
            <a:r>
              <a:rPr lang="en-US" sz="2000" b="1" dirty="0">
                <a:solidFill>
                  <a:schemeClr val="accent3">
                    <a:lumMod val="50000"/>
                  </a:schemeClr>
                </a:solidFill>
                <a:latin typeface="Arial" pitchFamily="34" charset="0"/>
                <a:cs typeface="Arial" pitchFamily="34" charset="0"/>
              </a:rPr>
              <a:t>     spaced 24" o.c. max.</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8' length for 1-sided</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4' length for 2-sided</a:t>
            </a:r>
          </a:p>
        </p:txBody>
      </p:sp>
      <p:grpSp>
        <p:nvGrpSpPr>
          <p:cNvPr id="324613" name="Group 3"/>
          <p:cNvGrpSpPr>
            <a:grpSpLocks/>
          </p:cNvGrpSpPr>
          <p:nvPr/>
        </p:nvGrpSpPr>
        <p:grpSpPr bwMode="auto">
          <a:xfrm>
            <a:off x="4568825" y="2705100"/>
            <a:ext cx="1279525" cy="2651125"/>
            <a:chOff x="557662" y="2836772"/>
            <a:chExt cx="1262381" cy="2651760"/>
          </a:xfrm>
        </p:grpSpPr>
        <p:cxnSp>
          <p:nvCxnSpPr>
            <p:cNvPr id="38" name="Straight Connector 37"/>
            <p:cNvCxnSpPr/>
            <p:nvPr/>
          </p:nvCxnSpPr>
          <p:spPr bwMode="auto">
            <a:xfrm>
              <a:off x="905365" y="2938396"/>
              <a:ext cx="914678"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5"/>
            <p:cNvCxnSpPr/>
            <p:nvPr/>
          </p:nvCxnSpPr>
          <p:spPr bwMode="auto">
            <a:xfrm rot="5400000" flipH="1" flipV="1">
              <a:off x="1007491" y="2855506"/>
              <a:ext cx="182607" cy="183248"/>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905365" y="5359914"/>
              <a:ext cx="914678"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1007492" y="5286550"/>
              <a:ext cx="182606" cy="183248"/>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227085" y="4161869"/>
              <a:ext cx="2651760" cy="1566"/>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24620" name="TextBox 86"/>
            <p:cNvSpPr txBox="1">
              <a:spLocks noChangeArrowheads="1"/>
            </p:cNvSpPr>
            <p:nvPr/>
          </p:nvSpPr>
          <p:spPr bwMode="auto">
            <a:xfrm>
              <a:off x="557662" y="3923531"/>
              <a:ext cx="1103313"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8' to 12'</a:t>
              </a:r>
            </a:p>
          </p:txBody>
        </p:sp>
      </p:grpSp>
      <p:sp>
        <p:nvSpPr>
          <p:cNvPr id="21" name="TextBox 69"/>
          <p:cNvSpPr txBox="1">
            <a:spLocks noChangeArrowheads="1"/>
          </p:cNvSpPr>
          <p:nvPr/>
        </p:nvSpPr>
        <p:spPr bwMode="auto">
          <a:xfrm>
            <a:off x="5975350" y="6229350"/>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22" name="Rectangle 2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pic>
        <p:nvPicPr>
          <p:cNvPr id="328706" name="Picture 2" descr="ICC Figure 5.9.png"/>
          <p:cNvPicPr>
            <a:picLocks noChangeAspect="1"/>
          </p:cNvPicPr>
          <p:nvPr/>
        </p:nvPicPr>
        <p:blipFill>
          <a:blip r:embed="rId3" cstate="email"/>
          <a:srcRect/>
          <a:stretch>
            <a:fillRect/>
          </a:stretch>
        </p:blipFill>
        <p:spPr bwMode="auto">
          <a:xfrm>
            <a:off x="5626100" y="1752601"/>
            <a:ext cx="2166937" cy="3475037"/>
          </a:xfrm>
          <a:prstGeom prst="rect">
            <a:avLst/>
          </a:prstGeom>
          <a:noFill/>
          <a:ln w="9525">
            <a:noFill/>
            <a:miter lim="800000"/>
            <a:headEnd/>
            <a:tailEnd/>
          </a:ln>
        </p:spPr>
      </p:pic>
      <p:sp>
        <p:nvSpPr>
          <p:cNvPr id="20" name="Text Box 3"/>
          <p:cNvSpPr txBox="1">
            <a:spLocks noChangeArrowheads="1"/>
          </p:cNvSpPr>
          <p:nvPr/>
        </p:nvSpPr>
        <p:spPr bwMode="auto">
          <a:xfrm>
            <a:off x="458787" y="1754188"/>
            <a:ext cx="6065837" cy="1477328"/>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Method PBS – Particleboard Sheathing</a:t>
            </a:r>
          </a:p>
          <a:p>
            <a:pPr marL="344488" fontAlgn="auto">
              <a:spcBef>
                <a:spcPct val="15000"/>
              </a:spcBef>
              <a:spcAft>
                <a:spcPts val="0"/>
              </a:spcAft>
              <a:buClr>
                <a:srgbClr val="4F6228"/>
              </a:buClr>
              <a:defRPr/>
            </a:pPr>
            <a:r>
              <a:rPr lang="en-US" sz="2000" b="1" dirty="0">
                <a:solidFill>
                  <a:schemeClr val="accent3">
                    <a:lumMod val="50000"/>
                  </a:schemeClr>
                </a:solidFill>
                <a:latin typeface="Arial" pitchFamily="34" charset="0"/>
                <a:cs typeface="Arial" pitchFamily="34" charset="0"/>
              </a:rPr>
              <a:t>Installed in accordance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with Tables R602.3(2) &amp; </a:t>
            </a:r>
          </a:p>
          <a:p>
            <a:pPr marL="344488" fontAlgn="auto">
              <a:spcBef>
                <a:spcPct val="15000"/>
              </a:spcBef>
              <a:spcAft>
                <a:spcPts val="0"/>
              </a:spcAft>
              <a:buClr>
                <a:srgbClr val="4F6228"/>
              </a:buClr>
              <a:defRPr/>
            </a:pPr>
            <a:r>
              <a:rPr lang="en-US" sz="2000" b="1" dirty="0">
                <a:solidFill>
                  <a:schemeClr val="accent3">
                    <a:lumMod val="50000"/>
                  </a:schemeClr>
                </a:solidFill>
                <a:latin typeface="Arial" pitchFamily="34" charset="0"/>
                <a:cs typeface="Arial" pitchFamily="34" charset="0"/>
              </a:rPr>
              <a:t>R602.3(4)</a:t>
            </a:r>
          </a:p>
        </p:txBody>
      </p:sp>
      <p:grpSp>
        <p:nvGrpSpPr>
          <p:cNvPr id="328708" name="Group 27"/>
          <p:cNvGrpSpPr>
            <a:grpSpLocks/>
          </p:cNvGrpSpPr>
          <p:nvPr/>
        </p:nvGrpSpPr>
        <p:grpSpPr bwMode="auto">
          <a:xfrm>
            <a:off x="5873750" y="5278438"/>
            <a:ext cx="1371600" cy="639763"/>
            <a:chOff x="6224592" y="5286728"/>
            <a:chExt cx="1371600" cy="640080"/>
          </a:xfrm>
        </p:grpSpPr>
        <p:cxnSp>
          <p:nvCxnSpPr>
            <p:cNvPr id="29" name="Straight Connector 28"/>
            <p:cNvCxnSpPr/>
            <p:nvPr/>
          </p:nvCxnSpPr>
          <p:spPr bwMode="auto">
            <a:xfrm>
              <a:off x="6224592" y="5777509"/>
              <a:ext cx="13716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8719" name="Group 11"/>
            <p:cNvGrpSpPr>
              <a:grpSpLocks/>
            </p:cNvGrpSpPr>
            <p:nvPr/>
          </p:nvGrpSpPr>
          <p:grpSpPr bwMode="auto">
            <a:xfrm>
              <a:off x="6224592" y="5286728"/>
              <a:ext cx="182562" cy="640080"/>
              <a:chOff x="5709217" y="5472102"/>
              <a:chExt cx="182562" cy="640080"/>
            </a:xfrm>
          </p:grpSpPr>
          <p:cxnSp>
            <p:nvCxnSpPr>
              <p:cNvPr id="35" name="Straight Connector 34"/>
              <p:cNvCxnSpPr/>
              <p:nvPr/>
            </p:nvCxnSpPr>
            <p:spPr bwMode="auto">
              <a:xfrm rot="5400000" flipH="1" flipV="1">
                <a:off x="5709171"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5480458"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720" name="Group 15"/>
            <p:cNvGrpSpPr>
              <a:grpSpLocks/>
            </p:cNvGrpSpPr>
            <p:nvPr/>
          </p:nvGrpSpPr>
          <p:grpSpPr bwMode="auto">
            <a:xfrm>
              <a:off x="7408479" y="5286728"/>
              <a:ext cx="182562" cy="640080"/>
              <a:chOff x="5709217" y="5472102"/>
              <a:chExt cx="182562" cy="640080"/>
            </a:xfrm>
          </p:grpSpPr>
          <p:cxnSp>
            <p:nvCxnSpPr>
              <p:cNvPr id="33" name="Straight Connector 32"/>
              <p:cNvCxnSpPr/>
              <p:nvPr/>
            </p:nvCxnSpPr>
            <p:spPr bwMode="auto">
              <a:xfrm rot="5400000" flipH="1" flipV="1">
                <a:off x="5709559"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5480846"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8709" name="Group 3"/>
          <p:cNvGrpSpPr>
            <a:grpSpLocks/>
          </p:cNvGrpSpPr>
          <p:nvPr/>
        </p:nvGrpSpPr>
        <p:grpSpPr bwMode="auto">
          <a:xfrm>
            <a:off x="4633912" y="2697163"/>
            <a:ext cx="1281113" cy="2651125"/>
            <a:chOff x="557662" y="2836772"/>
            <a:chExt cx="1262381" cy="2651760"/>
          </a:xfrm>
        </p:grpSpPr>
        <p:cxnSp>
          <p:nvCxnSpPr>
            <p:cNvPr id="38" name="Straight Connector 37"/>
            <p:cNvCxnSpPr/>
            <p:nvPr/>
          </p:nvCxnSpPr>
          <p:spPr bwMode="auto">
            <a:xfrm>
              <a:off x="904934" y="2938396"/>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5"/>
            <p:cNvCxnSpPr/>
            <p:nvPr/>
          </p:nvCxnSpPr>
          <p:spPr bwMode="auto">
            <a:xfrm rot="5400000" flipH="1" flipV="1">
              <a:off x="1007602" y="2856402"/>
              <a:ext cx="182607"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904934" y="5359914"/>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1007603" y="5287446"/>
              <a:ext cx="182606"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a:off x="-227756" y="4161870"/>
              <a:ext cx="2651760" cy="1564"/>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28717" name="TextBox 86"/>
            <p:cNvSpPr txBox="1">
              <a:spLocks noChangeArrowheads="1"/>
            </p:cNvSpPr>
            <p:nvPr/>
          </p:nvSpPr>
          <p:spPr bwMode="auto">
            <a:xfrm>
              <a:off x="557662" y="3923531"/>
              <a:ext cx="1103313"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8' to 12'</a:t>
              </a:r>
            </a:p>
          </p:txBody>
        </p:sp>
      </p:grpSp>
      <p:sp>
        <p:nvSpPr>
          <p:cNvPr id="21" name="TextBox 69"/>
          <p:cNvSpPr txBox="1">
            <a:spLocks noChangeArrowheads="1"/>
          </p:cNvSpPr>
          <p:nvPr/>
        </p:nvSpPr>
        <p:spPr bwMode="auto">
          <a:xfrm>
            <a:off x="6104435" y="6229350"/>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328711" name="TextBox 86"/>
          <p:cNvSpPr txBox="1">
            <a:spLocks noChangeArrowheads="1"/>
          </p:cNvSpPr>
          <p:nvPr/>
        </p:nvSpPr>
        <p:spPr bwMode="auto">
          <a:xfrm>
            <a:off x="6173787" y="5616576"/>
            <a:ext cx="804863" cy="307975"/>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4' min.</a:t>
            </a:r>
          </a:p>
        </p:txBody>
      </p:sp>
      <p:sp>
        <p:nvSpPr>
          <p:cNvPr id="22" name="Rectangle 2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pic>
        <p:nvPicPr>
          <p:cNvPr id="330754" name="Picture 2" descr="ICC Figure 5.10.png"/>
          <p:cNvPicPr>
            <a:picLocks noChangeAspect="1"/>
          </p:cNvPicPr>
          <p:nvPr/>
        </p:nvPicPr>
        <p:blipFill>
          <a:blip r:embed="rId3" cstate="email"/>
          <a:srcRect/>
          <a:stretch>
            <a:fillRect/>
          </a:stretch>
        </p:blipFill>
        <p:spPr bwMode="auto">
          <a:xfrm>
            <a:off x="5976938" y="1760538"/>
            <a:ext cx="2163762" cy="3475037"/>
          </a:xfrm>
          <a:prstGeom prst="rect">
            <a:avLst/>
          </a:prstGeom>
          <a:noFill/>
          <a:ln w="9525">
            <a:noFill/>
            <a:miter lim="800000"/>
            <a:headEnd/>
            <a:tailEnd/>
          </a:ln>
        </p:spPr>
      </p:pic>
      <p:sp>
        <p:nvSpPr>
          <p:cNvPr id="20" name="Text Box 3"/>
          <p:cNvSpPr txBox="1">
            <a:spLocks noChangeArrowheads="1"/>
          </p:cNvSpPr>
          <p:nvPr/>
        </p:nvSpPr>
        <p:spPr bwMode="auto">
          <a:xfrm>
            <a:off x="458788" y="1754188"/>
            <a:ext cx="6739454" cy="1169551"/>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Method PCP – Portland Cement Plaster</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On studs spaced 16" o.c. max.</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Installed in accordance with R703.6</a:t>
            </a:r>
          </a:p>
        </p:txBody>
      </p:sp>
      <p:grpSp>
        <p:nvGrpSpPr>
          <p:cNvPr id="330756" name="Group 20"/>
          <p:cNvGrpSpPr>
            <a:grpSpLocks/>
          </p:cNvGrpSpPr>
          <p:nvPr/>
        </p:nvGrpSpPr>
        <p:grpSpPr bwMode="auto">
          <a:xfrm>
            <a:off x="6224588" y="5286375"/>
            <a:ext cx="1371600" cy="639763"/>
            <a:chOff x="6224592" y="5286728"/>
            <a:chExt cx="1371600" cy="640080"/>
          </a:xfrm>
        </p:grpSpPr>
        <p:cxnSp>
          <p:nvCxnSpPr>
            <p:cNvPr id="22" name="Straight Connector 21"/>
            <p:cNvCxnSpPr/>
            <p:nvPr/>
          </p:nvCxnSpPr>
          <p:spPr bwMode="auto">
            <a:xfrm>
              <a:off x="6224592" y="5777509"/>
              <a:ext cx="13716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0767" name="Group 11"/>
            <p:cNvGrpSpPr>
              <a:grpSpLocks/>
            </p:cNvGrpSpPr>
            <p:nvPr/>
          </p:nvGrpSpPr>
          <p:grpSpPr bwMode="auto">
            <a:xfrm>
              <a:off x="6224592" y="5286728"/>
              <a:ext cx="182562" cy="640080"/>
              <a:chOff x="5709217" y="5472102"/>
              <a:chExt cx="182562" cy="640080"/>
            </a:xfrm>
          </p:grpSpPr>
          <p:cxnSp>
            <p:nvCxnSpPr>
              <p:cNvPr id="28" name="Straight Connector 27"/>
              <p:cNvCxnSpPr/>
              <p:nvPr/>
            </p:nvCxnSpPr>
            <p:spPr bwMode="auto">
              <a:xfrm rot="5400000" flipH="1" flipV="1">
                <a:off x="5709171"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5480458"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0768" name="Group 15"/>
            <p:cNvGrpSpPr>
              <a:grpSpLocks/>
            </p:cNvGrpSpPr>
            <p:nvPr/>
          </p:nvGrpSpPr>
          <p:grpSpPr bwMode="auto">
            <a:xfrm>
              <a:off x="7408479" y="5286728"/>
              <a:ext cx="182562" cy="640080"/>
              <a:chOff x="5709217" y="5472102"/>
              <a:chExt cx="182562" cy="640080"/>
            </a:xfrm>
          </p:grpSpPr>
          <p:cxnSp>
            <p:nvCxnSpPr>
              <p:cNvPr id="26" name="Straight Connector 25"/>
              <p:cNvCxnSpPr/>
              <p:nvPr/>
            </p:nvCxnSpPr>
            <p:spPr bwMode="auto">
              <a:xfrm rot="5400000" flipH="1" flipV="1">
                <a:off x="5709559"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5480846"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0757" name="Group 3"/>
          <p:cNvGrpSpPr>
            <a:grpSpLocks/>
          </p:cNvGrpSpPr>
          <p:nvPr/>
        </p:nvGrpSpPr>
        <p:grpSpPr bwMode="auto">
          <a:xfrm>
            <a:off x="4984750" y="2705100"/>
            <a:ext cx="1281113" cy="2651125"/>
            <a:chOff x="557662" y="2836772"/>
            <a:chExt cx="1262381" cy="2651760"/>
          </a:xfrm>
        </p:grpSpPr>
        <p:cxnSp>
          <p:nvCxnSpPr>
            <p:cNvPr id="31" name="Straight Connector 30"/>
            <p:cNvCxnSpPr/>
            <p:nvPr/>
          </p:nvCxnSpPr>
          <p:spPr bwMode="auto">
            <a:xfrm>
              <a:off x="904934" y="2938396"/>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bwMode="auto">
            <a:xfrm rot="5400000" flipH="1" flipV="1">
              <a:off x="1007602" y="2856402"/>
              <a:ext cx="182607"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904934" y="5359914"/>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flipH="1" flipV="1">
              <a:off x="1007603" y="5287446"/>
              <a:ext cx="182606"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227756" y="4161870"/>
              <a:ext cx="2651760" cy="1564"/>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30765" name="TextBox 86"/>
            <p:cNvSpPr txBox="1">
              <a:spLocks noChangeArrowheads="1"/>
            </p:cNvSpPr>
            <p:nvPr/>
          </p:nvSpPr>
          <p:spPr bwMode="auto">
            <a:xfrm>
              <a:off x="557662" y="3923531"/>
              <a:ext cx="1103313"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8' to 12'</a:t>
              </a:r>
            </a:p>
          </p:txBody>
        </p:sp>
      </p:grpSp>
      <p:sp>
        <p:nvSpPr>
          <p:cNvPr id="37" name="TextBox 69"/>
          <p:cNvSpPr txBox="1">
            <a:spLocks noChangeArrowheads="1"/>
          </p:cNvSpPr>
          <p:nvPr/>
        </p:nvSpPr>
        <p:spPr bwMode="auto">
          <a:xfrm>
            <a:off x="5902325" y="6229350"/>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330759" name="TextBox 86"/>
          <p:cNvSpPr txBox="1">
            <a:spLocks noChangeArrowheads="1"/>
          </p:cNvSpPr>
          <p:nvPr/>
        </p:nvSpPr>
        <p:spPr bwMode="auto">
          <a:xfrm>
            <a:off x="6524625" y="5624513"/>
            <a:ext cx="804863" cy="307975"/>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4' min.</a:t>
            </a:r>
          </a:p>
        </p:txBody>
      </p:sp>
      <p:sp>
        <p:nvSpPr>
          <p:cNvPr id="23" name="Rectangle 22"/>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pic>
        <p:nvPicPr>
          <p:cNvPr id="334850" name="Picture 2" descr="ICC Figure 5.11.png"/>
          <p:cNvPicPr>
            <a:picLocks noChangeAspect="1"/>
          </p:cNvPicPr>
          <p:nvPr/>
        </p:nvPicPr>
        <p:blipFill>
          <a:blip r:embed="rId3" cstate="email"/>
          <a:srcRect/>
          <a:stretch>
            <a:fillRect/>
          </a:stretch>
        </p:blipFill>
        <p:spPr bwMode="auto">
          <a:xfrm>
            <a:off x="5441156" y="1811337"/>
            <a:ext cx="2166937" cy="3475038"/>
          </a:xfrm>
          <a:prstGeom prst="rect">
            <a:avLst/>
          </a:prstGeom>
          <a:noFill/>
          <a:ln w="9525">
            <a:noFill/>
            <a:miter lim="800000"/>
            <a:headEnd/>
            <a:tailEnd/>
          </a:ln>
        </p:spPr>
      </p:pic>
      <p:sp>
        <p:nvSpPr>
          <p:cNvPr id="20" name="Text Box 3"/>
          <p:cNvSpPr txBox="1">
            <a:spLocks noChangeArrowheads="1"/>
          </p:cNvSpPr>
          <p:nvPr/>
        </p:nvSpPr>
        <p:spPr bwMode="auto">
          <a:xfrm>
            <a:off x="458788" y="1754188"/>
            <a:ext cx="5948362" cy="1123384"/>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Method HPS – Hardboard Panel Siding</a:t>
            </a:r>
          </a:p>
          <a:p>
            <a:pPr marL="223838" fontAlgn="auto">
              <a:spcBef>
                <a:spcPct val="15000"/>
              </a:spcBef>
              <a:spcAft>
                <a:spcPts val="0"/>
              </a:spcAft>
              <a:buClr>
                <a:srgbClr val="4F6228"/>
              </a:buClr>
              <a:defRPr/>
            </a:pPr>
            <a:r>
              <a:rPr lang="en-US" sz="2000" b="1" dirty="0">
                <a:solidFill>
                  <a:schemeClr val="accent3">
                    <a:lumMod val="50000"/>
                  </a:schemeClr>
                </a:solidFill>
                <a:latin typeface="Arial" pitchFamily="34" charset="0"/>
                <a:cs typeface="Arial" pitchFamily="34" charset="0"/>
              </a:rPr>
              <a:t>Installed in accordance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with Table R703.4</a:t>
            </a:r>
          </a:p>
        </p:txBody>
      </p:sp>
      <p:grpSp>
        <p:nvGrpSpPr>
          <p:cNvPr id="334852" name="Group 20"/>
          <p:cNvGrpSpPr>
            <a:grpSpLocks/>
          </p:cNvGrpSpPr>
          <p:nvPr/>
        </p:nvGrpSpPr>
        <p:grpSpPr bwMode="auto">
          <a:xfrm>
            <a:off x="5688806" y="5332412"/>
            <a:ext cx="1371600" cy="639763"/>
            <a:chOff x="6224592" y="5286728"/>
            <a:chExt cx="1371600" cy="640080"/>
          </a:xfrm>
        </p:grpSpPr>
        <p:cxnSp>
          <p:nvCxnSpPr>
            <p:cNvPr id="22" name="Straight Connector 21"/>
            <p:cNvCxnSpPr/>
            <p:nvPr/>
          </p:nvCxnSpPr>
          <p:spPr bwMode="auto">
            <a:xfrm>
              <a:off x="6224592" y="5777509"/>
              <a:ext cx="13716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4863" name="Group 11"/>
            <p:cNvGrpSpPr>
              <a:grpSpLocks/>
            </p:cNvGrpSpPr>
            <p:nvPr/>
          </p:nvGrpSpPr>
          <p:grpSpPr bwMode="auto">
            <a:xfrm>
              <a:off x="6224592" y="5286728"/>
              <a:ext cx="182562" cy="640080"/>
              <a:chOff x="5709217" y="5472102"/>
              <a:chExt cx="182562" cy="640080"/>
            </a:xfrm>
          </p:grpSpPr>
          <p:cxnSp>
            <p:nvCxnSpPr>
              <p:cNvPr id="28" name="Straight Connector 27"/>
              <p:cNvCxnSpPr/>
              <p:nvPr/>
            </p:nvCxnSpPr>
            <p:spPr bwMode="auto">
              <a:xfrm rot="5400000" flipH="1" flipV="1">
                <a:off x="5709171"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a:off x="5480458"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4864" name="Group 15"/>
            <p:cNvGrpSpPr>
              <a:grpSpLocks/>
            </p:cNvGrpSpPr>
            <p:nvPr/>
          </p:nvGrpSpPr>
          <p:grpSpPr bwMode="auto">
            <a:xfrm>
              <a:off x="7408479" y="5286728"/>
              <a:ext cx="182562" cy="640080"/>
              <a:chOff x="5709217" y="5472102"/>
              <a:chExt cx="182562" cy="640080"/>
            </a:xfrm>
          </p:grpSpPr>
          <p:cxnSp>
            <p:nvCxnSpPr>
              <p:cNvPr id="26" name="Straight Connector 25"/>
              <p:cNvCxnSpPr/>
              <p:nvPr/>
            </p:nvCxnSpPr>
            <p:spPr bwMode="auto">
              <a:xfrm rot="5400000" flipH="1" flipV="1">
                <a:off x="5709559" y="5872396"/>
                <a:ext cx="18265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a:off x="5480846" y="5791349"/>
                <a:ext cx="640080"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4853" name="Group 3"/>
          <p:cNvGrpSpPr>
            <a:grpSpLocks/>
          </p:cNvGrpSpPr>
          <p:nvPr/>
        </p:nvGrpSpPr>
        <p:grpSpPr bwMode="auto">
          <a:xfrm>
            <a:off x="4448968" y="2751137"/>
            <a:ext cx="1281113" cy="2651125"/>
            <a:chOff x="557662" y="2836772"/>
            <a:chExt cx="1262381" cy="2651760"/>
          </a:xfrm>
        </p:grpSpPr>
        <p:cxnSp>
          <p:nvCxnSpPr>
            <p:cNvPr id="31" name="Straight Connector 30"/>
            <p:cNvCxnSpPr/>
            <p:nvPr/>
          </p:nvCxnSpPr>
          <p:spPr bwMode="auto">
            <a:xfrm>
              <a:off x="904934" y="2938396"/>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5"/>
            <p:cNvCxnSpPr/>
            <p:nvPr/>
          </p:nvCxnSpPr>
          <p:spPr bwMode="auto">
            <a:xfrm rot="5400000" flipH="1" flipV="1">
              <a:off x="1007602" y="2856402"/>
              <a:ext cx="182607"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904934" y="5359914"/>
              <a:ext cx="91510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flipH="1" flipV="1">
              <a:off x="1007603" y="5287446"/>
              <a:ext cx="182606" cy="18145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a:off x="-227756" y="4161870"/>
              <a:ext cx="2651760" cy="1564"/>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34861" name="TextBox 86"/>
            <p:cNvSpPr txBox="1">
              <a:spLocks noChangeArrowheads="1"/>
            </p:cNvSpPr>
            <p:nvPr/>
          </p:nvSpPr>
          <p:spPr bwMode="auto">
            <a:xfrm>
              <a:off x="557662" y="3923531"/>
              <a:ext cx="1103313"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8' to 12'</a:t>
              </a:r>
            </a:p>
          </p:txBody>
        </p:sp>
      </p:grpSp>
      <p:sp>
        <p:nvSpPr>
          <p:cNvPr id="37" name="TextBox 69"/>
          <p:cNvSpPr txBox="1">
            <a:spLocks noChangeArrowheads="1"/>
          </p:cNvSpPr>
          <p:nvPr/>
        </p:nvSpPr>
        <p:spPr bwMode="auto">
          <a:xfrm>
            <a:off x="6224587" y="6229350"/>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334855" name="TextBox 86"/>
          <p:cNvSpPr txBox="1">
            <a:spLocks noChangeArrowheads="1"/>
          </p:cNvSpPr>
          <p:nvPr/>
        </p:nvSpPr>
        <p:spPr bwMode="auto">
          <a:xfrm>
            <a:off x="5988843" y="5670550"/>
            <a:ext cx="804863" cy="307975"/>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4' min.</a:t>
            </a:r>
          </a:p>
        </p:txBody>
      </p:sp>
      <p:sp>
        <p:nvSpPr>
          <p:cNvPr id="23" name="Rectangle 22"/>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smtClean="0"/>
              <a:t>Bracing Basics: Intermittent Bracing</a:t>
            </a:r>
            <a:endParaRPr dirty="0"/>
          </a:p>
        </p:txBody>
      </p:sp>
      <p:sp>
        <p:nvSpPr>
          <p:cNvPr id="3" name="TextBox 7"/>
          <p:cNvSpPr txBox="1">
            <a:spLocks noChangeArrowheads="1"/>
          </p:cNvSpPr>
          <p:nvPr/>
        </p:nvSpPr>
        <p:spPr bwMode="auto">
          <a:xfrm>
            <a:off x="461963" y="2446956"/>
            <a:ext cx="4406729" cy="707886"/>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Table R602.10.3  Effective length of braced panels less than 48" </a:t>
            </a:r>
          </a:p>
        </p:txBody>
      </p:sp>
      <p:graphicFrame>
        <p:nvGraphicFramePr>
          <p:cNvPr id="4" name="Table 3"/>
          <p:cNvGraphicFramePr>
            <a:graphicFrameLocks noGrp="1"/>
          </p:cNvGraphicFramePr>
          <p:nvPr/>
        </p:nvGraphicFramePr>
        <p:xfrm>
          <a:off x="461963" y="3390900"/>
          <a:ext cx="4299917" cy="2720883"/>
        </p:xfrm>
        <a:graphic>
          <a:graphicData uri="http://schemas.openxmlformats.org/drawingml/2006/table">
            <a:tbl>
              <a:tblPr firstRow="1" bandRow="1">
                <a:tableStyleId>{5C22544A-7EE6-4342-B048-85BDC9FD1C3A}</a:tableStyleId>
              </a:tblPr>
              <a:tblGrid>
                <a:gridCol w="1156747"/>
                <a:gridCol w="1066386"/>
                <a:gridCol w="1031229"/>
                <a:gridCol w="1045555"/>
              </a:tblGrid>
              <a:tr h="572530">
                <a:tc gridSpan="4">
                  <a:txBody>
                    <a:bodyPr/>
                    <a:lstStyle/>
                    <a:p>
                      <a:pPr algn="ctr"/>
                      <a:r>
                        <a:rPr lang="en-US" sz="1800" b="1" dirty="0">
                          <a:solidFill>
                            <a:schemeClr val="tx1"/>
                          </a:solidFill>
                          <a:latin typeface="Arial" pitchFamily="34" charset="0"/>
                          <a:cs typeface="Arial" pitchFamily="34" charset="0"/>
                        </a:rPr>
                        <a:t>For Methods </a:t>
                      </a:r>
                    </a:p>
                    <a:p>
                      <a:pPr algn="ctr"/>
                      <a:r>
                        <a:rPr lang="en-US" sz="1800" b="1" dirty="0">
                          <a:solidFill>
                            <a:schemeClr val="tx1"/>
                          </a:solidFill>
                          <a:latin typeface="Arial" pitchFamily="34" charset="0"/>
                          <a:cs typeface="Arial" pitchFamily="34" charset="0"/>
                        </a:rPr>
                        <a:t>DWB,</a:t>
                      </a:r>
                      <a:r>
                        <a:rPr lang="en-US" sz="1800" b="1" baseline="0" dirty="0">
                          <a:solidFill>
                            <a:schemeClr val="tx1"/>
                          </a:solidFill>
                          <a:latin typeface="Arial" pitchFamily="34" charset="0"/>
                          <a:cs typeface="Arial" pitchFamily="34" charset="0"/>
                        </a:rPr>
                        <a:t> WSP, SFB, PBS, PCP, HPS</a:t>
                      </a:r>
                      <a:endParaRPr lang="en-US" sz="18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p>
                  </a:txBody>
                  <a:tcPr/>
                </a:tc>
                <a:tc hMerge="1">
                  <a:txBody>
                    <a:bodyPr/>
                    <a:lstStyle/>
                    <a:p>
                      <a:endParaRPr lang="en-US"/>
                    </a:p>
                  </a:txBody>
                  <a:tcPr/>
                </a:tc>
                <a:tc hMerge="1">
                  <a:txBody>
                    <a:bodyPr/>
                    <a:lstStyle/>
                    <a:p>
                      <a:endParaRPr lang="en-US"/>
                    </a:p>
                  </a:txBody>
                  <a:tcPr/>
                </a:tc>
              </a:tr>
              <a:tr h="465474">
                <a:tc rowSpan="2">
                  <a:txBody>
                    <a:bodyPr/>
                    <a:lstStyle/>
                    <a:p>
                      <a:pPr algn="ctr"/>
                      <a:r>
                        <a:rPr lang="en-US" sz="1800" b="1" dirty="0">
                          <a:solidFill>
                            <a:schemeClr val="tx1"/>
                          </a:solidFill>
                          <a:latin typeface="Arial" pitchFamily="34" charset="0"/>
                          <a:cs typeface="Arial" pitchFamily="34" charset="0"/>
                        </a:rPr>
                        <a:t>Actual</a:t>
                      </a:r>
                      <a:r>
                        <a:rPr lang="en-US" sz="1800" b="1" baseline="0" dirty="0">
                          <a:solidFill>
                            <a:schemeClr val="tx1"/>
                          </a:solidFill>
                          <a:latin typeface="Arial" pitchFamily="34" charset="0"/>
                          <a:cs typeface="Arial" pitchFamily="34" charset="0"/>
                        </a:rPr>
                        <a:t> Length</a:t>
                      </a:r>
                      <a:endParaRPr lang="en-US" sz="18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800" b="1" dirty="0">
                          <a:solidFill>
                            <a:schemeClr val="tx1"/>
                          </a:solidFill>
                          <a:latin typeface="Arial" pitchFamily="34" charset="0"/>
                          <a:cs typeface="Arial" pitchFamily="34" charset="0"/>
                        </a:rPr>
                        <a:t>Effective Length of BWP</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r>
              <a:tr h="368055">
                <a:tc vMerge="1">
                  <a:txBody>
                    <a:bodyPr/>
                    <a:lstStyle/>
                    <a:p>
                      <a:endParaRPr lang="en-US" dirty="0"/>
                    </a:p>
                  </a:txBody>
                  <a:tcPr/>
                </a:tc>
                <a:tc>
                  <a:txBody>
                    <a:bodyPr/>
                    <a:lstStyle/>
                    <a:p>
                      <a:pPr algn="ctr"/>
                      <a:r>
                        <a:rPr lang="en-US" sz="1800" b="1" dirty="0">
                          <a:solidFill>
                            <a:schemeClr val="tx1"/>
                          </a:solidFill>
                          <a:latin typeface="Arial" pitchFamily="34" charset="0"/>
                          <a:cs typeface="Arial" pitchFamily="34" charset="0"/>
                        </a:rPr>
                        <a:t>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Arial" pitchFamily="34" charset="0"/>
                          <a:cs typeface="Arial" pitchFamily="34" charset="0"/>
                        </a:rPr>
                        <a:t>9'</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Arial" pitchFamily="34" charset="0"/>
                          <a:cs typeface="Arial" pitchFamily="34" charset="0"/>
                        </a:rPr>
                        <a:t>10'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15758">
                <a:tc>
                  <a:txBody>
                    <a:bodyPr/>
                    <a:lstStyle/>
                    <a:p>
                      <a:pPr algn="ctr"/>
                      <a:r>
                        <a:rPr lang="en-US" sz="1800" b="1" dirty="0">
                          <a:solidFill>
                            <a:schemeClr val="accent1">
                              <a:lumMod val="75000"/>
                            </a:schemeClr>
                          </a:solidFill>
                          <a:latin typeface="Arial" pitchFamily="34" charset="0"/>
                          <a:cs typeface="Arial" pitchFamily="34" charset="0"/>
                        </a:rPr>
                        <a:t>48"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accent1">
                              <a:lumMod val="75000"/>
                            </a:schemeClr>
                          </a:solidFill>
                          <a:latin typeface="Arial" pitchFamily="34" charset="0"/>
                          <a:cs typeface="Arial" pitchFamily="34" charset="0"/>
                        </a:rPr>
                        <a:t>48"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75000"/>
                            </a:schemeClr>
                          </a:solidFill>
                          <a:latin typeface="Arial" pitchFamily="34" charset="0"/>
                          <a:cs typeface="Arial" pitchFamily="34" charset="0"/>
                        </a:rPr>
                        <a:t>48"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1">
                              <a:lumMod val="75000"/>
                            </a:schemeClr>
                          </a:solidFill>
                          <a:latin typeface="Arial" pitchFamily="34" charset="0"/>
                          <a:cs typeface="Arial" pitchFamily="34" charset="0"/>
                        </a:rPr>
                        <a:t>48"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15758">
                <a:tc>
                  <a:txBody>
                    <a:bodyPr/>
                    <a:lstStyle/>
                    <a:p>
                      <a:pPr algn="ctr"/>
                      <a:r>
                        <a:rPr lang="en-US" sz="1800" b="1" dirty="0">
                          <a:solidFill>
                            <a:schemeClr val="accent1">
                              <a:lumMod val="75000"/>
                            </a:schemeClr>
                          </a:solidFill>
                          <a:latin typeface="Arial" pitchFamily="34" charset="0"/>
                          <a:cs typeface="Arial" pitchFamily="34" charset="0"/>
                        </a:rPr>
                        <a:t>42"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accent1">
                              <a:lumMod val="75000"/>
                            </a:schemeClr>
                          </a:solidFill>
                          <a:latin typeface="Arial" pitchFamily="34" charset="0"/>
                          <a:cs typeface="Arial" pitchFamily="34" charset="0"/>
                        </a:rPr>
                        <a:t>36"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accent1">
                              <a:lumMod val="75000"/>
                            </a:schemeClr>
                          </a:solidFill>
                          <a:latin typeface="Arial" pitchFamily="34" charset="0"/>
                          <a:cs typeface="Arial" pitchFamily="34" charset="0"/>
                        </a:rPr>
                        <a:t>36"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accent1">
                              <a:lumMod val="75000"/>
                            </a:schemeClr>
                          </a:solidFill>
                          <a:latin typeface="Arial" pitchFamily="34" charset="0"/>
                          <a:cs typeface="Arial" pitchFamily="34" charset="0"/>
                        </a:rPr>
                        <a:t>N/A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15758">
                <a:tc>
                  <a:txBody>
                    <a:bodyPr/>
                    <a:lstStyle/>
                    <a:p>
                      <a:pPr algn="ctr"/>
                      <a:r>
                        <a:rPr lang="en-US" sz="1800" b="1" dirty="0">
                          <a:solidFill>
                            <a:schemeClr val="accent1">
                              <a:lumMod val="75000"/>
                            </a:schemeClr>
                          </a:solidFill>
                          <a:latin typeface="Arial" pitchFamily="34" charset="0"/>
                          <a:cs typeface="Arial" pitchFamily="34" charset="0"/>
                        </a:rPr>
                        <a:t>36"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accent1">
                              <a:lumMod val="75000"/>
                            </a:schemeClr>
                          </a:solidFill>
                          <a:latin typeface="Arial" pitchFamily="34" charset="0"/>
                          <a:cs typeface="Arial" pitchFamily="34" charset="0"/>
                        </a:rPr>
                        <a:t>27</a:t>
                      </a:r>
                      <a:r>
                        <a:rPr lang="en-US" sz="1800" b="1" baseline="0" dirty="0">
                          <a:solidFill>
                            <a:schemeClr val="accent1">
                              <a:lumMod val="75000"/>
                            </a:schemeClr>
                          </a:solidFill>
                          <a:latin typeface="Arial" pitchFamily="34" charset="0"/>
                          <a:cs typeface="Arial" pitchFamily="34" charset="0"/>
                        </a:rPr>
                        <a:t>"</a:t>
                      </a:r>
                      <a:endParaRPr lang="en-US" sz="1800" b="1" dirty="0">
                        <a:solidFill>
                          <a:schemeClr val="accent1">
                            <a:lumMod val="75000"/>
                          </a:schemeClr>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accent1">
                              <a:lumMod val="75000"/>
                            </a:schemeClr>
                          </a:solidFill>
                          <a:latin typeface="Arial" pitchFamily="34" charset="0"/>
                          <a:cs typeface="Arial" pitchFamily="34" charset="0"/>
                        </a:rPr>
                        <a:t>N/A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accent1">
                              <a:lumMod val="75000"/>
                            </a:schemeClr>
                          </a:solidFill>
                          <a:latin typeface="Arial" pitchFamily="34" charset="0"/>
                          <a:cs typeface="Arial" pitchFamily="34" charset="0"/>
                        </a:rPr>
                        <a:t>N/A</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Flowchart: Process 22"/>
          <p:cNvSpPr/>
          <p:nvPr/>
        </p:nvSpPr>
        <p:spPr bwMode="auto">
          <a:xfrm>
            <a:off x="5978525" y="2332657"/>
            <a:ext cx="2103438" cy="555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4" name="Flowchart: Process 5"/>
          <p:cNvSpPr/>
          <p:nvPr/>
        </p:nvSpPr>
        <p:spPr bwMode="auto">
          <a:xfrm>
            <a:off x="5978525" y="2388219"/>
            <a:ext cx="2103438" cy="5556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5" name="Flowchart: Process 24"/>
          <p:cNvSpPr/>
          <p:nvPr/>
        </p:nvSpPr>
        <p:spPr bwMode="auto">
          <a:xfrm>
            <a:off x="5983288" y="5828332"/>
            <a:ext cx="2103437" cy="555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6" name="Flowchart: Process 25"/>
          <p:cNvSpPr/>
          <p:nvPr/>
        </p:nvSpPr>
        <p:spPr bwMode="auto">
          <a:xfrm rot="5400000">
            <a:off x="4450556" y="4108276"/>
            <a:ext cx="3381375" cy="555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7" name="Flowchart: Process 26"/>
          <p:cNvSpPr/>
          <p:nvPr/>
        </p:nvSpPr>
        <p:spPr bwMode="auto">
          <a:xfrm rot="5400000">
            <a:off x="5038726" y="4110656"/>
            <a:ext cx="3382962" cy="5556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8" name="Flowchart: Process 27"/>
          <p:cNvSpPr/>
          <p:nvPr/>
        </p:nvSpPr>
        <p:spPr bwMode="auto">
          <a:xfrm rot="5400000">
            <a:off x="5625306" y="4108276"/>
            <a:ext cx="3381375" cy="555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9" name="Flowchart: Process 10"/>
          <p:cNvSpPr/>
          <p:nvPr/>
        </p:nvSpPr>
        <p:spPr bwMode="auto">
          <a:xfrm rot="5400000">
            <a:off x="6215856" y="4108276"/>
            <a:ext cx="3381375" cy="555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0" name="Rectangle 24" descr="70%"/>
          <p:cNvSpPr>
            <a:spLocks noChangeArrowheads="1"/>
          </p:cNvSpPr>
          <p:nvPr/>
        </p:nvSpPr>
        <p:spPr bwMode="auto">
          <a:xfrm>
            <a:off x="6143625" y="2365994"/>
            <a:ext cx="1755775" cy="3511550"/>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b="1" dirty="0">
                <a:latin typeface="Arial" pitchFamily="34" charset="0"/>
                <a:cs typeface="Arial" pitchFamily="34" charset="0"/>
              </a:rPr>
              <a:t>27" to 48"</a:t>
            </a:r>
          </a:p>
        </p:txBody>
      </p:sp>
      <p:sp>
        <p:nvSpPr>
          <p:cNvPr id="31" name="Freeform 30"/>
          <p:cNvSpPr/>
          <p:nvPr/>
        </p:nvSpPr>
        <p:spPr bwMode="auto">
          <a:xfrm>
            <a:off x="5897563" y="2186607"/>
            <a:ext cx="161925" cy="3857625"/>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2" name="Freeform 31"/>
          <p:cNvSpPr/>
          <p:nvPr/>
        </p:nvSpPr>
        <p:spPr bwMode="auto">
          <a:xfrm>
            <a:off x="8005763" y="2183432"/>
            <a:ext cx="161925" cy="3859212"/>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756780" name="TextBox 69"/>
          <p:cNvSpPr txBox="1">
            <a:spLocks noChangeArrowheads="1"/>
          </p:cNvSpPr>
          <p:nvPr/>
        </p:nvSpPr>
        <p:spPr bwMode="auto">
          <a:xfrm>
            <a:off x="6590025" y="6002957"/>
            <a:ext cx="723275" cy="369332"/>
          </a:xfrm>
          <a:prstGeom prst="rect">
            <a:avLst/>
          </a:prstGeom>
          <a:noFill/>
          <a:ln w="9525">
            <a:noFill/>
            <a:miter lim="800000"/>
            <a:headEnd/>
            <a:tailEnd/>
          </a:ln>
        </p:spPr>
        <p:txBody>
          <a:bodyPr wrap="none">
            <a:spAutoFit/>
          </a:bodyPr>
          <a:lstStyle/>
          <a:p>
            <a:pPr algn="ctr"/>
            <a:r>
              <a:rPr lang="en-US" b="1" dirty="0">
                <a:solidFill>
                  <a:srgbClr val="953735"/>
                </a:solidFill>
                <a:cs typeface="Arial" charset="0"/>
              </a:rPr>
              <a:t>BWP</a:t>
            </a:r>
          </a:p>
        </p:txBody>
      </p:sp>
      <p:grpSp>
        <p:nvGrpSpPr>
          <p:cNvPr id="5" name="Group 79"/>
          <p:cNvGrpSpPr>
            <a:grpSpLocks/>
          </p:cNvGrpSpPr>
          <p:nvPr/>
        </p:nvGrpSpPr>
        <p:grpSpPr bwMode="auto">
          <a:xfrm>
            <a:off x="4933950" y="2221532"/>
            <a:ext cx="1000125" cy="3749675"/>
            <a:chOff x="219505" y="2243520"/>
            <a:chExt cx="999695" cy="3675500"/>
          </a:xfrm>
        </p:grpSpPr>
        <p:cxnSp>
          <p:nvCxnSpPr>
            <p:cNvPr id="756795" name="Straight Connector 80"/>
            <p:cNvCxnSpPr>
              <a:cxnSpLocks noChangeShapeType="1"/>
            </p:cNvCxnSpPr>
            <p:nvPr/>
          </p:nvCxnSpPr>
          <p:spPr bwMode="auto">
            <a:xfrm rot="10800000">
              <a:off x="581891" y="2327564"/>
              <a:ext cx="637309" cy="1588"/>
            </a:xfrm>
            <a:prstGeom prst="line">
              <a:avLst/>
            </a:prstGeom>
            <a:noFill/>
            <a:ln w="9525" algn="ctr">
              <a:solidFill>
                <a:schemeClr val="tx1"/>
              </a:solidFill>
              <a:round/>
              <a:headEnd/>
              <a:tailEnd/>
            </a:ln>
          </p:spPr>
        </p:cxnSp>
        <p:cxnSp>
          <p:nvCxnSpPr>
            <p:cNvPr id="756796" name="Straight Connector 81"/>
            <p:cNvCxnSpPr>
              <a:cxnSpLocks noChangeShapeType="1"/>
            </p:cNvCxnSpPr>
            <p:nvPr/>
          </p:nvCxnSpPr>
          <p:spPr bwMode="auto">
            <a:xfrm rot="10800000">
              <a:off x="568037" y="5818909"/>
              <a:ext cx="637309" cy="1588"/>
            </a:xfrm>
            <a:prstGeom prst="line">
              <a:avLst/>
            </a:prstGeom>
            <a:noFill/>
            <a:ln w="9525" algn="ctr">
              <a:solidFill>
                <a:schemeClr val="tx1"/>
              </a:solidFill>
              <a:round/>
              <a:headEnd/>
              <a:tailEnd/>
            </a:ln>
          </p:spPr>
        </p:cxnSp>
        <p:cxnSp>
          <p:nvCxnSpPr>
            <p:cNvPr id="756797" name="Straight Connector 82"/>
            <p:cNvCxnSpPr>
              <a:cxnSpLocks noChangeShapeType="1"/>
            </p:cNvCxnSpPr>
            <p:nvPr/>
          </p:nvCxnSpPr>
          <p:spPr bwMode="auto">
            <a:xfrm rot="5400000">
              <a:off x="-1089598" y="4081270"/>
              <a:ext cx="3675500" cy="0"/>
            </a:xfrm>
            <a:prstGeom prst="line">
              <a:avLst/>
            </a:prstGeom>
            <a:noFill/>
            <a:ln w="9525" algn="ctr">
              <a:solidFill>
                <a:schemeClr val="tx1"/>
              </a:solidFill>
              <a:round/>
              <a:headEnd/>
              <a:tailEnd/>
            </a:ln>
          </p:spPr>
        </p:cxnSp>
        <p:cxnSp>
          <p:nvCxnSpPr>
            <p:cNvPr id="18" name="Straight Connector 17"/>
            <p:cNvCxnSpPr/>
            <p:nvPr/>
          </p:nvCxnSpPr>
          <p:spPr bwMode="auto">
            <a:xfrm rot="5400000" flipH="1" flipV="1">
              <a:off x="646569" y="2255759"/>
              <a:ext cx="182063" cy="182484"/>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5400000" flipH="1" flipV="1">
              <a:off x="646569" y="5724298"/>
              <a:ext cx="182064" cy="182484"/>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6800" name="TextBox 86"/>
            <p:cNvSpPr txBox="1">
              <a:spLocks noChangeArrowheads="1"/>
            </p:cNvSpPr>
            <p:nvPr/>
          </p:nvSpPr>
          <p:spPr bwMode="auto">
            <a:xfrm>
              <a:off x="219505" y="3581508"/>
              <a:ext cx="837845" cy="543039"/>
            </a:xfrm>
            <a:prstGeom prst="rect">
              <a:avLst/>
            </a:prstGeom>
            <a:solidFill>
              <a:schemeClr val="bg1"/>
            </a:solidFill>
            <a:ln w="9525">
              <a:noFill/>
              <a:miter lim="800000"/>
              <a:headEnd/>
              <a:tailEnd/>
            </a:ln>
          </p:spPr>
          <p:txBody>
            <a:bodyPr lIns="0" tIns="0" rIns="0" bIns="0">
              <a:spAutoFit/>
            </a:bodyPr>
            <a:lstStyle/>
            <a:p>
              <a:pPr algn="ctr"/>
              <a:r>
                <a:rPr lang="en-US" b="1" dirty="0">
                  <a:solidFill>
                    <a:srgbClr val="953735"/>
                  </a:solidFill>
                  <a:cs typeface="Arial" charset="0"/>
                </a:rPr>
                <a:t>BWP Height </a:t>
              </a:r>
            </a:p>
          </p:txBody>
        </p:sp>
      </p:grpSp>
      <p:grpSp>
        <p:nvGrpSpPr>
          <p:cNvPr id="6" name="Group 113"/>
          <p:cNvGrpSpPr>
            <a:grpSpLocks/>
          </p:cNvGrpSpPr>
          <p:nvPr/>
        </p:nvGrpSpPr>
        <p:grpSpPr bwMode="auto">
          <a:xfrm>
            <a:off x="6054725" y="1530969"/>
            <a:ext cx="1939925" cy="709613"/>
            <a:chOff x="1214796" y="1535521"/>
            <a:chExt cx="1940652" cy="709612"/>
          </a:xfrm>
        </p:grpSpPr>
        <p:cxnSp>
          <p:nvCxnSpPr>
            <p:cNvPr id="9" name="Straight Connector 8"/>
            <p:cNvCxnSpPr/>
            <p:nvPr/>
          </p:nvCxnSpPr>
          <p:spPr bwMode="auto">
            <a:xfrm rot="16200000" flipH="1">
              <a:off x="1079093" y="2033202"/>
              <a:ext cx="423862" cy="0"/>
            </a:xfrm>
            <a:prstGeom prst="line">
              <a:avLst/>
            </a:prstGeom>
            <a:solidFill>
              <a:schemeClr val="tx1">
                <a:lumMod val="8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rot="5400000" flipH="1" flipV="1">
              <a:off x="1214831" y="1813298"/>
              <a:ext cx="182562" cy="182631"/>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16200000" flipH="1">
              <a:off x="2837114" y="2033202"/>
              <a:ext cx="423862" cy="0"/>
            </a:xfrm>
            <a:prstGeom prst="line">
              <a:avLst/>
            </a:prstGeom>
            <a:solidFill>
              <a:schemeClr val="tx1">
                <a:lumMod val="8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flipH="1" flipV="1">
              <a:off x="2961735" y="1821236"/>
              <a:ext cx="182563" cy="182631"/>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flipV="1">
              <a:off x="1235442" y="1899058"/>
              <a:ext cx="1920006" cy="0"/>
            </a:xfrm>
            <a:prstGeom prst="line">
              <a:avLst/>
            </a:prstGeom>
            <a:solidFill>
              <a:schemeClr val="tx1">
                <a:lumMod val="8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6794" name="TextBox 86"/>
            <p:cNvSpPr txBox="1">
              <a:spLocks noChangeArrowheads="1"/>
            </p:cNvSpPr>
            <p:nvPr/>
          </p:nvSpPr>
          <p:spPr bwMode="auto">
            <a:xfrm>
              <a:off x="1726429" y="1535521"/>
              <a:ext cx="954465" cy="605293"/>
            </a:xfrm>
            <a:prstGeom prst="rect">
              <a:avLst/>
            </a:prstGeom>
            <a:solidFill>
              <a:schemeClr val="bg1"/>
            </a:solidFill>
            <a:ln w="9525">
              <a:noFill/>
              <a:miter lim="800000"/>
              <a:headEnd/>
              <a:tailEnd/>
            </a:ln>
          </p:spPr>
          <p:txBody>
            <a:bodyPr wrap="none">
              <a:spAutoFit/>
            </a:bodyPr>
            <a:lstStyle/>
            <a:p>
              <a:pPr algn="ctr">
                <a:lnSpc>
                  <a:spcPts val="2000"/>
                </a:lnSpc>
              </a:pPr>
              <a:r>
                <a:rPr lang="en-US" b="1" dirty="0">
                  <a:solidFill>
                    <a:srgbClr val="953735"/>
                  </a:solidFill>
                  <a:cs typeface="Arial" charset="0"/>
                </a:rPr>
                <a:t>BWP</a:t>
              </a:r>
              <a:br>
                <a:rPr lang="en-US" b="1" dirty="0">
                  <a:solidFill>
                    <a:srgbClr val="953735"/>
                  </a:solidFill>
                  <a:cs typeface="Arial" charset="0"/>
                </a:rPr>
              </a:br>
              <a:r>
                <a:rPr lang="en-US" b="1" dirty="0">
                  <a:solidFill>
                    <a:srgbClr val="953735"/>
                  </a:solidFill>
                  <a:cs typeface="Arial" charset="0"/>
                </a:rPr>
                <a:t>Length</a:t>
              </a:r>
            </a:p>
          </p:txBody>
        </p:sp>
      </p:grpSp>
      <p:sp>
        <p:nvSpPr>
          <p:cNvPr id="756784" name="TextBox 34"/>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36" name="Rectangle 35"/>
          <p:cNvSpPr/>
          <p:nvPr/>
        </p:nvSpPr>
        <p:spPr>
          <a:xfrm>
            <a:off x="441225" y="1721767"/>
            <a:ext cx="4679486" cy="461665"/>
          </a:xfrm>
          <a:prstGeom prst="rect">
            <a:avLst/>
          </a:prstGeom>
        </p:spPr>
        <p:txBody>
          <a:bodyPr wrap="none">
            <a:spAutoFit/>
          </a:bodyPr>
          <a:lstStyle/>
          <a:p>
            <a:pPr algn="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Minimum Braced Panel Length</a:t>
            </a:r>
            <a:endParaRPr lang="en-US" sz="2400" b="1" dirty="0">
              <a:solidFill>
                <a:schemeClr val="accent1">
                  <a:lumMod val="75000"/>
                </a:schemeClr>
              </a:solidFill>
              <a:latin typeface="Arial" pitchFamily="34" charset="0"/>
              <a:cs typeface="Arial" pitchFamily="34" charset="0"/>
            </a:endParaRPr>
          </a:p>
        </p:txBody>
      </p:sp>
      <p:sp>
        <p:nvSpPr>
          <p:cNvPr id="33" name="TextBox 32"/>
          <p:cNvSpPr txBox="1">
            <a:spLocks noChangeArrowheads="1"/>
          </p:cNvSpPr>
          <p:nvPr/>
        </p:nvSpPr>
        <p:spPr bwMode="auto">
          <a:xfrm>
            <a:off x="5120711" y="6372289"/>
            <a:ext cx="1010213"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R602.10.3</a:t>
            </a:r>
          </a:p>
        </p:txBody>
      </p:sp>
      <p:sp>
        <p:nvSpPr>
          <p:cNvPr id="34" name="Rectangle 3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sp>
        <p:nvSpPr>
          <p:cNvPr id="6" name="Text Box 3"/>
          <p:cNvSpPr txBox="1">
            <a:spLocks noChangeArrowheads="1"/>
          </p:cNvSpPr>
          <p:nvPr/>
        </p:nvSpPr>
        <p:spPr bwMode="auto">
          <a:xfrm>
            <a:off x="484155" y="1947923"/>
            <a:ext cx="8450261" cy="621709"/>
          </a:xfrm>
          <a:prstGeom prst="rect">
            <a:avLst/>
          </a:prstGeom>
          <a:noFill/>
          <a:ln w="12700">
            <a:noFill/>
            <a:miter lim="800000"/>
            <a:headEnd/>
            <a:tailEnd/>
          </a:ln>
        </p:spPr>
        <p:txBody>
          <a:bodyPr wrap="square" numCol="2">
            <a:spAutoFit/>
          </a:bodyPr>
          <a:lstStyle/>
          <a:p>
            <a:pPr marL="282575" indent="-282575" fontAlgn="auto">
              <a:spcBef>
                <a:spcPct val="15000"/>
              </a:spcBef>
              <a:spcAft>
                <a:spcPts val="0"/>
              </a:spcAft>
              <a:buClr>
                <a:srgbClr val="4F6228"/>
              </a:buClr>
              <a:buFont typeface="Wingdings" pitchFamily="2" charset="2"/>
              <a:buChar char="§"/>
              <a:defRPr/>
            </a:pPr>
            <a:r>
              <a:rPr lang="en-US" sz="1600" b="1" dirty="0" smtClean="0">
                <a:solidFill>
                  <a:schemeClr val="accent3">
                    <a:lumMod val="50000"/>
                  </a:schemeClr>
                </a:solidFill>
                <a:latin typeface="Arial" pitchFamily="34" charset="0"/>
                <a:cs typeface="Arial" pitchFamily="34" charset="0"/>
              </a:rPr>
              <a:t>For </a:t>
            </a:r>
            <a:r>
              <a:rPr lang="en-US" sz="1600" b="1" dirty="0">
                <a:solidFill>
                  <a:schemeClr val="accent3">
                    <a:lumMod val="50000"/>
                  </a:schemeClr>
                </a:solidFill>
                <a:latin typeface="Arial" pitchFamily="34" charset="0"/>
                <a:cs typeface="Arial" pitchFamily="34" charset="0"/>
              </a:rPr>
              <a:t>use in SDC A-C only</a:t>
            </a:r>
          </a:p>
          <a:p>
            <a:pPr marL="282575" indent="-282575" fontAlgn="auto">
              <a:spcBef>
                <a:spcPct val="15000"/>
              </a:spcBef>
              <a:spcAft>
                <a:spcPts val="0"/>
              </a:spcAft>
              <a:buClr>
                <a:srgbClr val="4F6228"/>
              </a:buClr>
              <a:buFont typeface="Wingdings" pitchFamily="2" charset="2"/>
              <a:buChar char="§"/>
              <a:defRPr/>
            </a:pPr>
            <a:r>
              <a:rPr lang="en-US" sz="1600" b="1" dirty="0">
                <a:solidFill>
                  <a:schemeClr val="accent3">
                    <a:lumMod val="50000"/>
                  </a:schemeClr>
                </a:solidFill>
                <a:latin typeface="Arial" pitchFamily="34" charset="0"/>
                <a:cs typeface="Arial" pitchFamily="34" charset="0"/>
              </a:rPr>
              <a:t>Length of the panel is multiplied by 1.5</a:t>
            </a:r>
          </a:p>
          <a:p>
            <a:pPr marL="282575" indent="-282575" fontAlgn="auto">
              <a:spcBef>
                <a:spcPct val="15000"/>
              </a:spcBef>
              <a:spcAft>
                <a:spcPts val="0"/>
              </a:spcAft>
              <a:buClr>
                <a:srgbClr val="4F6228"/>
              </a:buClr>
              <a:buFont typeface="Wingdings" pitchFamily="2" charset="2"/>
              <a:buChar char="§"/>
              <a:defRPr/>
            </a:pPr>
            <a:r>
              <a:rPr lang="en-US" sz="1600" b="1" dirty="0">
                <a:solidFill>
                  <a:schemeClr val="accent3">
                    <a:lumMod val="50000"/>
                  </a:schemeClr>
                </a:solidFill>
                <a:latin typeface="Arial" pitchFamily="34" charset="0"/>
                <a:cs typeface="Arial" pitchFamily="34" charset="0"/>
              </a:rPr>
              <a:t>Minimum 24</a:t>
            </a:r>
            <a:r>
              <a:rPr lang="en-US" sz="1600" b="1" dirty="0"/>
              <a:t>"</a:t>
            </a:r>
            <a:r>
              <a:rPr lang="en-US" sz="1600" b="1" dirty="0">
                <a:solidFill>
                  <a:schemeClr val="accent3">
                    <a:lumMod val="50000"/>
                  </a:schemeClr>
                </a:solidFill>
                <a:latin typeface="Arial" pitchFamily="34" charset="0"/>
                <a:cs typeface="Arial" pitchFamily="34" charset="0"/>
              </a:rPr>
              <a:t> length</a:t>
            </a:r>
          </a:p>
          <a:p>
            <a:pPr marL="282575" indent="-282575" fontAlgn="auto">
              <a:spcBef>
                <a:spcPct val="15000"/>
              </a:spcBef>
              <a:spcAft>
                <a:spcPts val="0"/>
              </a:spcAft>
              <a:buClr>
                <a:srgbClr val="4F6228"/>
              </a:buClr>
              <a:buFont typeface="Wingdings" pitchFamily="2" charset="2"/>
              <a:buChar char="§"/>
              <a:defRPr/>
            </a:pPr>
            <a:r>
              <a:rPr lang="en-US" sz="1600" b="1" dirty="0">
                <a:solidFill>
                  <a:schemeClr val="accent3">
                    <a:lumMod val="50000"/>
                  </a:schemeClr>
                </a:solidFill>
                <a:latin typeface="Arial" pitchFamily="34" charset="0"/>
                <a:cs typeface="Arial" pitchFamily="34" charset="0"/>
              </a:rPr>
              <a:t>Header 6' min. to 18' max.</a:t>
            </a:r>
          </a:p>
        </p:txBody>
      </p:sp>
      <p:sp>
        <p:nvSpPr>
          <p:cNvPr id="29" name="TextBox 69"/>
          <p:cNvSpPr txBox="1">
            <a:spLocks noChangeArrowheads="1"/>
          </p:cNvSpPr>
          <p:nvPr/>
        </p:nvSpPr>
        <p:spPr bwMode="auto">
          <a:xfrm>
            <a:off x="6223379" y="6268512"/>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R602.10.3.4</a:t>
            </a:r>
          </a:p>
        </p:txBody>
      </p:sp>
      <p:pic>
        <p:nvPicPr>
          <p:cNvPr id="7" name="Picture 2"/>
          <p:cNvPicPr>
            <a:picLocks noChangeAspect="1" noChangeArrowheads="1"/>
          </p:cNvPicPr>
          <p:nvPr/>
        </p:nvPicPr>
        <p:blipFill>
          <a:blip r:embed="rId3" cstate="email"/>
          <a:srcRect/>
          <a:stretch>
            <a:fillRect/>
          </a:stretch>
        </p:blipFill>
        <p:spPr bwMode="auto">
          <a:xfrm>
            <a:off x="461964" y="2692668"/>
            <a:ext cx="5761415" cy="3883621"/>
          </a:xfrm>
          <a:prstGeom prst="rect">
            <a:avLst/>
          </a:prstGeom>
          <a:noFill/>
          <a:ln w="9525">
            <a:noFill/>
            <a:miter lim="800000"/>
            <a:headEnd/>
            <a:tailEnd/>
          </a:ln>
        </p:spPr>
      </p:pic>
      <p:sp>
        <p:nvSpPr>
          <p:cNvPr id="8" name="Rectangle 7"/>
          <p:cNvSpPr/>
          <p:nvPr/>
        </p:nvSpPr>
        <p:spPr>
          <a:xfrm>
            <a:off x="461964" y="1547813"/>
            <a:ext cx="8122478" cy="400110"/>
          </a:xfrm>
          <a:prstGeom prst="rect">
            <a:avLst/>
          </a:prstGeom>
        </p:spPr>
        <p:txBody>
          <a:bodyPr wrap="square">
            <a:spAutoFit/>
          </a:bodyPr>
          <a:lstStyle/>
          <a:p>
            <a:pPr marL="457200" indent="-457200" fontAlgn="auto">
              <a:spcBef>
                <a:spcPct val="50000"/>
              </a:spcBef>
              <a:spcAft>
                <a:spcPts val="0"/>
              </a:spcAft>
              <a:defRPr/>
            </a:pPr>
            <a:r>
              <a:rPr lang="en-US" sz="2000" b="1" dirty="0" smtClean="0">
                <a:solidFill>
                  <a:schemeClr val="accent1">
                    <a:lumMod val="75000"/>
                  </a:schemeClr>
                </a:solidFill>
                <a:latin typeface="Arial" pitchFamily="34" charset="0"/>
                <a:cs typeface="Arial" pitchFamily="34" charset="0"/>
              </a:rPr>
              <a:t>Method PFG – Intermittent Portal Frame at Garage</a:t>
            </a:r>
          </a:p>
        </p:txBody>
      </p:sp>
      <p:sp>
        <p:nvSpPr>
          <p:cNvPr id="9" name="Rectangle 8"/>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graphicFrame>
        <p:nvGraphicFramePr>
          <p:cNvPr id="4" name="Group 3148"/>
          <p:cNvGraphicFramePr>
            <a:graphicFrameLocks noGrp="1"/>
          </p:cNvGraphicFramePr>
          <p:nvPr/>
        </p:nvGraphicFramePr>
        <p:xfrm>
          <a:off x="1090613" y="2503488"/>
          <a:ext cx="2549118" cy="2403311"/>
        </p:xfrm>
        <a:graphic>
          <a:graphicData uri="http://schemas.openxmlformats.org/drawingml/2006/table">
            <a:tbl>
              <a:tblPr/>
              <a:tblGrid>
                <a:gridCol w="1237793"/>
                <a:gridCol w="1311325"/>
              </a:tblGrid>
              <a:tr h="414364">
                <a:tc gridSpan="2">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1 or 2-Story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r h="745855">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Height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Min. length</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14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charset="0"/>
                        </a:rPr>
                        <a:t>24"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accent1">
                              <a:lumMod val="75000"/>
                            </a:schemeClr>
                          </a:solidFill>
                          <a:effectLst/>
                          <a:latin typeface="Arial" charset="0"/>
                        </a:rPr>
                        <a:t>27"</a:t>
                      </a:r>
                      <a:endParaRPr kumimoji="0" lang="en-US" sz="2000" b="1" i="0" u="none" strike="noStrike" cap="none" normalizeH="0" baseline="0" dirty="0">
                        <a:ln>
                          <a:noFill/>
                        </a:ln>
                        <a:solidFill>
                          <a:schemeClr val="accent1">
                            <a:lumMod val="7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accent1">
                              <a:lumMod val="75000"/>
                            </a:schemeClr>
                          </a:solidFill>
                          <a:effectLst/>
                          <a:latin typeface="Arial" charset="0"/>
                        </a:rPr>
                        <a:t>30"</a:t>
                      </a:r>
                      <a:endParaRPr kumimoji="0" lang="en-US" sz="2000" b="1" i="0" u="none" strike="noStrike" cap="none" normalizeH="0" baseline="0" dirty="0">
                        <a:ln>
                          <a:noFill/>
                        </a:ln>
                        <a:solidFill>
                          <a:schemeClr val="accent1">
                            <a:lumMod val="75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69"/>
          <p:cNvSpPr txBox="1">
            <a:spLocks noChangeArrowheads="1"/>
          </p:cNvSpPr>
          <p:nvPr/>
        </p:nvSpPr>
        <p:spPr bwMode="auto">
          <a:xfrm>
            <a:off x="5806658" y="6229350"/>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R602.10.3.4</a:t>
            </a:r>
          </a:p>
        </p:txBody>
      </p:sp>
      <p:sp>
        <p:nvSpPr>
          <p:cNvPr id="7" name="Text Box 3"/>
          <p:cNvSpPr txBox="1">
            <a:spLocks noChangeArrowheads="1"/>
          </p:cNvSpPr>
          <p:nvPr/>
        </p:nvSpPr>
        <p:spPr bwMode="auto">
          <a:xfrm>
            <a:off x="461963" y="1754188"/>
            <a:ext cx="8258956" cy="470397"/>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smtClean="0">
                <a:solidFill>
                  <a:schemeClr val="accent1">
                    <a:lumMod val="75000"/>
                  </a:schemeClr>
                </a:solidFill>
                <a:latin typeface="Arial" pitchFamily="34" charset="0"/>
                <a:cs typeface="Arial" pitchFamily="34" charset="0"/>
              </a:rPr>
              <a:t>Method PFG – Intermittent Portal Frame at Garage</a:t>
            </a:r>
          </a:p>
        </p:txBody>
      </p:sp>
      <p:sp>
        <p:nvSpPr>
          <p:cNvPr id="12" name="TextBox 11"/>
          <p:cNvSpPr txBox="1"/>
          <p:nvPr/>
        </p:nvSpPr>
        <p:spPr>
          <a:xfrm>
            <a:off x="461963" y="5161647"/>
            <a:ext cx="3624710" cy="646331"/>
          </a:xfrm>
          <a:prstGeom prst="rect">
            <a:avLst/>
          </a:prstGeom>
          <a:noFill/>
        </p:spPr>
        <p:txBody>
          <a:bodyPr wrap="none">
            <a:spAutoFit/>
          </a:bodyP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Limited to 10' height maximum </a:t>
            </a:r>
          </a:p>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Including header height</a:t>
            </a:r>
          </a:p>
        </p:txBody>
      </p:sp>
      <p:sp>
        <p:nvSpPr>
          <p:cNvPr id="8" name="Rectangle 7"/>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398810" y="2167923"/>
            <a:ext cx="1465155" cy="4385277"/>
            <a:chOff x="2836914" y="2203451"/>
            <a:chExt cx="1465155" cy="4385277"/>
          </a:xfrm>
        </p:grpSpPr>
        <p:grpSp>
          <p:nvGrpSpPr>
            <p:cNvPr id="32" name="Group 31"/>
            <p:cNvGrpSpPr/>
            <p:nvPr/>
          </p:nvGrpSpPr>
          <p:grpSpPr>
            <a:xfrm>
              <a:off x="2836914" y="2203451"/>
              <a:ext cx="1465155" cy="4349750"/>
              <a:chOff x="1253966" y="1706868"/>
              <a:chExt cx="1527392" cy="4795580"/>
            </a:xfrm>
          </p:grpSpPr>
          <p:pic>
            <p:nvPicPr>
              <p:cNvPr id="187393" name="Picture 1"/>
              <p:cNvPicPr>
                <a:picLocks noChangeAspect="1" noChangeArrowheads="1"/>
              </p:cNvPicPr>
              <p:nvPr/>
            </p:nvPicPr>
            <p:blipFill>
              <a:blip r:embed="rId3" cstate="email"/>
              <a:srcRect/>
              <a:stretch>
                <a:fillRect/>
              </a:stretch>
            </p:blipFill>
            <p:spPr bwMode="auto">
              <a:xfrm>
                <a:off x="1253966" y="1706868"/>
                <a:ext cx="1143317" cy="4795580"/>
              </a:xfrm>
              <a:prstGeom prst="rect">
                <a:avLst/>
              </a:prstGeom>
              <a:noFill/>
              <a:ln w="9525">
                <a:noFill/>
                <a:miter lim="800000"/>
                <a:headEnd/>
                <a:tailEnd/>
              </a:ln>
              <a:effectLst/>
            </p:spPr>
          </p:pic>
          <p:sp>
            <p:nvSpPr>
              <p:cNvPr id="29" name="Rectangle 28"/>
              <p:cNvSpPr/>
              <p:nvPr/>
            </p:nvSpPr>
            <p:spPr>
              <a:xfrm>
                <a:off x="1935162" y="2395539"/>
                <a:ext cx="846196" cy="354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p:cNvCxnSpPr/>
            <p:nvPr/>
          </p:nvCxnSpPr>
          <p:spPr>
            <a:xfrm rot="16200000" flipH="1">
              <a:off x="3077944" y="6059238"/>
              <a:ext cx="679832" cy="165980"/>
            </a:xfrm>
            <a:prstGeom prst="line">
              <a:avLst/>
            </a:prstGeom>
            <a:ln w="28575">
              <a:solidFill>
                <a:srgbClr val="C4C4C4"/>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413019" y="6517672"/>
              <a:ext cx="175662" cy="71056"/>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sp>
        <p:nvSpPr>
          <p:cNvPr id="28" name="TextBox 69"/>
          <p:cNvSpPr txBox="1">
            <a:spLocks noChangeArrowheads="1"/>
          </p:cNvSpPr>
          <p:nvPr/>
        </p:nvSpPr>
        <p:spPr bwMode="auto">
          <a:xfrm>
            <a:off x="5806658" y="6245423"/>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R602.10.3.4</a:t>
            </a:r>
          </a:p>
        </p:txBody>
      </p:sp>
      <p:sp>
        <p:nvSpPr>
          <p:cNvPr id="26" name="Text Box 3"/>
          <p:cNvSpPr txBox="1">
            <a:spLocks noChangeArrowheads="1"/>
          </p:cNvSpPr>
          <p:nvPr/>
        </p:nvSpPr>
        <p:spPr bwMode="auto">
          <a:xfrm>
            <a:off x="461963" y="1629043"/>
            <a:ext cx="7917762" cy="461665"/>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smtClean="0">
                <a:solidFill>
                  <a:schemeClr val="accent1">
                    <a:lumMod val="75000"/>
                  </a:schemeClr>
                </a:solidFill>
                <a:latin typeface="Arial" pitchFamily="34" charset="0"/>
                <a:cs typeface="Arial" pitchFamily="34" charset="0"/>
              </a:rPr>
              <a:t>Method PFG – Intermittent Portal Frame at Garage</a:t>
            </a:r>
          </a:p>
        </p:txBody>
      </p:sp>
      <p:grpSp>
        <p:nvGrpSpPr>
          <p:cNvPr id="3" name="Group 28"/>
          <p:cNvGrpSpPr>
            <a:grpSpLocks/>
          </p:cNvGrpSpPr>
          <p:nvPr/>
        </p:nvGrpSpPr>
        <p:grpSpPr bwMode="auto">
          <a:xfrm>
            <a:off x="1106534" y="2167922"/>
            <a:ext cx="7048500" cy="3879911"/>
            <a:chOff x="2024062" y="1887582"/>
            <a:chExt cx="6649870" cy="4082537"/>
          </a:xfrm>
        </p:grpSpPr>
        <p:sp>
          <p:nvSpPr>
            <p:cNvPr id="4" name="Text Box 13"/>
            <p:cNvSpPr txBox="1">
              <a:spLocks noChangeArrowheads="1"/>
            </p:cNvSpPr>
            <p:nvPr/>
          </p:nvSpPr>
          <p:spPr bwMode="auto">
            <a:xfrm>
              <a:off x="5217198" y="4292967"/>
              <a:ext cx="2892094" cy="636905"/>
            </a:xfrm>
            <a:prstGeom prst="rect">
              <a:avLst/>
            </a:prstGeom>
            <a:noFill/>
            <a:ln w="12699">
              <a:noFill/>
              <a:miter lim="800000"/>
              <a:headEnd/>
              <a:tailEnd/>
            </a:ln>
          </p:spPr>
          <p:txBody>
            <a:bodyPr>
              <a:spAutoFit/>
            </a:bodyPr>
            <a:lstStyle/>
            <a:p>
              <a:pP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Min. 7/16" thick wood structural panel</a:t>
              </a:r>
            </a:p>
          </p:txBody>
        </p:sp>
        <p:sp>
          <p:nvSpPr>
            <p:cNvPr id="6" name="Text Box 13"/>
            <p:cNvSpPr txBox="1">
              <a:spLocks noChangeArrowheads="1"/>
            </p:cNvSpPr>
            <p:nvPr/>
          </p:nvSpPr>
          <p:spPr bwMode="auto">
            <a:xfrm>
              <a:off x="5217198" y="5549113"/>
              <a:ext cx="2892094" cy="421006"/>
            </a:xfrm>
            <a:prstGeom prst="rect">
              <a:avLst/>
            </a:prstGeom>
            <a:noFill/>
            <a:ln w="12699">
              <a:noFill/>
              <a:miter lim="800000"/>
              <a:headEnd/>
              <a:tailEnd/>
            </a:ln>
          </p:spPr>
          <p:txBody>
            <a:bodyPr>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(2) 1/2" anchor bolts </a:t>
              </a:r>
            </a:p>
          </p:txBody>
        </p:sp>
        <p:grpSp>
          <p:nvGrpSpPr>
            <p:cNvPr id="5" name="Group 11"/>
            <p:cNvGrpSpPr>
              <a:grpSpLocks/>
            </p:cNvGrpSpPr>
            <p:nvPr/>
          </p:nvGrpSpPr>
          <p:grpSpPr bwMode="auto">
            <a:xfrm>
              <a:off x="2288769" y="1887582"/>
              <a:ext cx="927278" cy="3931920"/>
              <a:chOff x="905643" y="2836772"/>
              <a:chExt cx="914400" cy="3931920"/>
            </a:xfrm>
          </p:grpSpPr>
          <p:cxnSp>
            <p:nvCxnSpPr>
              <p:cNvPr id="13" name="Straight Connector 12"/>
              <p:cNvCxnSpPr/>
              <p:nvPr/>
            </p:nvCxnSpPr>
            <p:spPr bwMode="auto">
              <a:xfrm>
                <a:off x="906026" y="2938667"/>
                <a:ext cx="914213"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5400000" flipH="1" flipV="1">
                <a:off x="1007727" y="2857024"/>
                <a:ext cx="182075" cy="181661"/>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906026" y="6623584"/>
                <a:ext cx="914213"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flipH="1" flipV="1">
                <a:off x="1007727" y="6550293"/>
                <a:ext cx="182074" cy="181661"/>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a:off x="-867304" y="4802102"/>
                <a:ext cx="3932137" cy="1477"/>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3533" name="Text Box 13"/>
            <p:cNvSpPr txBox="1">
              <a:spLocks noChangeArrowheads="1"/>
            </p:cNvSpPr>
            <p:nvPr/>
          </p:nvSpPr>
          <p:spPr bwMode="auto">
            <a:xfrm>
              <a:off x="2024062" y="3467101"/>
              <a:ext cx="1219191" cy="420978"/>
            </a:xfrm>
            <a:prstGeom prst="rect">
              <a:avLst/>
            </a:prstGeom>
            <a:solidFill>
              <a:schemeClr val="bg1"/>
            </a:solidFill>
            <a:ln w="12699">
              <a:noFill/>
              <a:miter lim="800000"/>
              <a:headEnd/>
              <a:tailEnd/>
            </a:ln>
          </p:spPr>
          <p:txBody>
            <a:bodyPr lIns="0" rIns="0">
              <a:spAutoFit/>
            </a:bodyPr>
            <a:lstStyle/>
            <a:p>
              <a:r>
                <a:rPr lang="en-US" sz="2000" b="1" dirty="0">
                  <a:solidFill>
                    <a:schemeClr val="accent1">
                      <a:lumMod val="75000"/>
                    </a:schemeClr>
                  </a:solidFill>
                  <a:cs typeface="Arial" charset="0"/>
                </a:rPr>
                <a:t>10' Max.</a:t>
              </a:r>
            </a:p>
          </p:txBody>
        </p:sp>
        <p:sp>
          <p:nvSpPr>
            <p:cNvPr id="19" name="Text Box 13"/>
            <p:cNvSpPr txBox="1">
              <a:spLocks noChangeArrowheads="1"/>
            </p:cNvSpPr>
            <p:nvPr/>
          </p:nvSpPr>
          <p:spPr bwMode="auto">
            <a:xfrm>
              <a:off x="5217198" y="2565767"/>
              <a:ext cx="2892094" cy="349115"/>
            </a:xfrm>
            <a:prstGeom prst="rect">
              <a:avLst/>
            </a:prstGeom>
            <a:noFill/>
            <a:ln w="12699">
              <a:noFill/>
              <a:miter lim="800000"/>
              <a:headEnd/>
              <a:tailEnd/>
            </a:ln>
          </p:spPr>
          <p:txBody>
            <a:bodyPr>
              <a:spAutoFit/>
            </a:bodyPr>
            <a:lstStyle/>
            <a:p>
              <a:pP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Extended header</a:t>
              </a:r>
            </a:p>
          </p:txBody>
        </p:sp>
        <p:sp>
          <p:nvSpPr>
            <p:cNvPr id="22" name="Text Box 13"/>
            <p:cNvSpPr txBox="1">
              <a:spLocks noChangeArrowheads="1"/>
            </p:cNvSpPr>
            <p:nvPr/>
          </p:nvSpPr>
          <p:spPr bwMode="auto">
            <a:xfrm>
              <a:off x="5217198" y="3781823"/>
              <a:ext cx="2589555" cy="367489"/>
            </a:xfrm>
            <a:prstGeom prst="rect">
              <a:avLst/>
            </a:prstGeom>
            <a:noFill/>
            <a:ln w="12699">
              <a:noFill/>
              <a:miter lim="800000"/>
              <a:headEnd/>
              <a:tailEnd/>
            </a:ln>
          </p:spPr>
          <p:txBody>
            <a:bodyPr>
              <a:spAutoFit/>
            </a:bodyPr>
            <a:lstStyle/>
            <a:p>
              <a:pP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3" o.c. nailing</a:t>
              </a:r>
            </a:p>
          </p:txBody>
        </p:sp>
        <p:sp>
          <p:nvSpPr>
            <p:cNvPr id="23" name="Freeform 22"/>
            <p:cNvSpPr/>
            <p:nvPr/>
          </p:nvSpPr>
          <p:spPr>
            <a:xfrm flipH="1" flipV="1">
              <a:off x="3869637" y="3608100"/>
              <a:ext cx="1392491" cy="340763"/>
            </a:xfrm>
            <a:custGeom>
              <a:avLst/>
              <a:gdLst>
                <a:gd name="connsiteX0" fmla="*/ 0 w 1428750"/>
                <a:gd name="connsiteY0" fmla="*/ 0 h 438150"/>
                <a:gd name="connsiteX1" fmla="*/ 904875 w 1428750"/>
                <a:gd name="connsiteY1" fmla="*/ 95250 h 438150"/>
                <a:gd name="connsiteX2" fmla="*/ 1428750 w 1428750"/>
                <a:gd name="connsiteY2" fmla="*/ 438150 h 438150"/>
              </a:gdLst>
              <a:ahLst/>
              <a:cxnLst>
                <a:cxn ang="0">
                  <a:pos x="connsiteX0" y="connsiteY0"/>
                </a:cxn>
                <a:cxn ang="0">
                  <a:pos x="connsiteX1" y="connsiteY1"/>
                </a:cxn>
                <a:cxn ang="0">
                  <a:pos x="connsiteX2" y="connsiteY2"/>
                </a:cxn>
              </a:cxnLst>
              <a:rect l="l" t="t" r="r" b="b"/>
              <a:pathLst>
                <a:path w="1428750" h="438150">
                  <a:moveTo>
                    <a:pt x="0" y="0"/>
                  </a:moveTo>
                  <a:cubicBezTo>
                    <a:pt x="333375" y="11112"/>
                    <a:pt x="666750" y="22225"/>
                    <a:pt x="904875" y="95250"/>
                  </a:cubicBezTo>
                  <a:cubicBezTo>
                    <a:pt x="1143000" y="168275"/>
                    <a:pt x="1285875" y="303212"/>
                    <a:pt x="1428750" y="43815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 name="Text Box 13"/>
            <p:cNvSpPr txBox="1">
              <a:spLocks noChangeArrowheads="1"/>
            </p:cNvSpPr>
            <p:nvPr/>
          </p:nvSpPr>
          <p:spPr bwMode="auto">
            <a:xfrm>
              <a:off x="5217198" y="5039639"/>
              <a:ext cx="3456734" cy="367030"/>
            </a:xfrm>
            <a:prstGeom prst="rect">
              <a:avLst/>
            </a:prstGeom>
            <a:noFill/>
            <a:ln w="12699">
              <a:noFill/>
              <a:miter lim="800000"/>
              <a:headEnd/>
              <a:tailEnd/>
            </a:ln>
          </p:spPr>
          <p:txBody>
            <a:bodyPr>
              <a:spAutoFit/>
            </a:bodyPr>
            <a:lstStyle/>
            <a:p>
              <a:pP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No hold-downs required</a:t>
              </a:r>
            </a:p>
          </p:txBody>
        </p:sp>
        <p:sp>
          <p:nvSpPr>
            <p:cNvPr id="30" name="Text Box 13"/>
            <p:cNvSpPr txBox="1">
              <a:spLocks noChangeArrowheads="1"/>
            </p:cNvSpPr>
            <p:nvPr/>
          </p:nvSpPr>
          <p:spPr bwMode="auto">
            <a:xfrm>
              <a:off x="5217198" y="3056866"/>
              <a:ext cx="2892094" cy="582972"/>
            </a:xfrm>
            <a:prstGeom prst="rect">
              <a:avLst/>
            </a:prstGeom>
            <a:noFill/>
            <a:ln w="12699">
              <a:noFill/>
              <a:miter lim="800000"/>
              <a:headEnd/>
              <a:tailEnd/>
            </a:ln>
          </p:spPr>
          <p:txBody>
            <a:bodyPr>
              <a:spAutoFit/>
            </a:bodyPr>
            <a:lstStyle/>
            <a:p>
              <a:pPr fontAlgn="auto">
                <a:lnSpc>
                  <a:spcPts val="1800"/>
                </a:lnSpc>
                <a:spcBef>
                  <a:spcPts val="0"/>
                </a:spcBef>
                <a:spcAft>
                  <a:spcPts val="0"/>
                </a:spcAft>
                <a:defRPr/>
              </a:pPr>
              <a:r>
                <a:rPr lang="en-US" sz="2000" b="1" dirty="0">
                  <a:solidFill>
                    <a:schemeClr val="accent1">
                      <a:lumMod val="75000"/>
                    </a:schemeClr>
                  </a:solidFill>
                  <a:latin typeface="Arial" pitchFamily="34" charset="0"/>
                  <a:cs typeface="Arial" pitchFamily="34" charset="0"/>
                </a:rPr>
                <a:t>Strap capacity #1,000</a:t>
              </a:r>
              <a:br>
                <a:rPr lang="en-US" sz="2000" b="1" dirty="0">
                  <a:solidFill>
                    <a:schemeClr val="accent1">
                      <a:lumMod val="75000"/>
                    </a:schemeClr>
                  </a:solidFill>
                  <a:latin typeface="Arial" pitchFamily="34" charset="0"/>
                  <a:cs typeface="Arial" pitchFamily="34" charset="0"/>
                </a:rPr>
              </a:br>
              <a:r>
                <a:rPr lang="en-US" sz="1600" b="1" dirty="0">
                  <a:solidFill>
                    <a:schemeClr val="accent3">
                      <a:lumMod val="50000"/>
                    </a:schemeClr>
                  </a:solidFill>
                  <a:latin typeface="Arial" pitchFamily="34" charset="0"/>
                  <a:cs typeface="Arial" pitchFamily="34" charset="0"/>
                </a:rPr>
                <a:t>(opposite side)</a:t>
              </a:r>
              <a:endParaRPr lang="en-US" sz="2000" b="1" dirty="0">
                <a:solidFill>
                  <a:schemeClr val="accent3">
                    <a:lumMod val="50000"/>
                  </a:schemeClr>
                </a:solidFill>
                <a:latin typeface="Arial" pitchFamily="34" charset="0"/>
                <a:cs typeface="Arial" pitchFamily="34" charset="0"/>
              </a:endParaRPr>
            </a:p>
          </p:txBody>
        </p:sp>
        <p:sp>
          <p:nvSpPr>
            <p:cNvPr id="9" name="Freeform 8"/>
            <p:cNvSpPr/>
            <p:nvPr/>
          </p:nvSpPr>
          <p:spPr>
            <a:xfrm>
              <a:off x="3496319" y="5238415"/>
              <a:ext cx="1741847" cy="310699"/>
            </a:xfrm>
            <a:custGeom>
              <a:avLst/>
              <a:gdLst>
                <a:gd name="connsiteX0" fmla="*/ 2198915 w 2198915"/>
                <a:gd name="connsiteY0" fmla="*/ 0 h 555172"/>
                <a:gd name="connsiteX1" fmla="*/ 631372 w 2198915"/>
                <a:gd name="connsiteY1" fmla="*/ 272143 h 555172"/>
                <a:gd name="connsiteX2" fmla="*/ 0 w 2198915"/>
                <a:gd name="connsiteY2" fmla="*/ 555172 h 555172"/>
              </a:gdLst>
              <a:ahLst/>
              <a:cxnLst>
                <a:cxn ang="0">
                  <a:pos x="connsiteX0" y="connsiteY0"/>
                </a:cxn>
                <a:cxn ang="0">
                  <a:pos x="connsiteX1" y="connsiteY1"/>
                </a:cxn>
                <a:cxn ang="0">
                  <a:pos x="connsiteX2" y="connsiteY2"/>
                </a:cxn>
              </a:cxnLst>
              <a:rect l="l" t="t" r="r" b="b"/>
              <a:pathLst>
                <a:path w="2198915" h="555172">
                  <a:moveTo>
                    <a:pt x="2198915" y="0"/>
                  </a:moveTo>
                  <a:cubicBezTo>
                    <a:pt x="1598386" y="89807"/>
                    <a:pt x="997858" y="179614"/>
                    <a:pt x="631372" y="272143"/>
                  </a:cubicBezTo>
                  <a:cubicBezTo>
                    <a:pt x="264886" y="364672"/>
                    <a:pt x="34471" y="540658"/>
                    <a:pt x="0" y="555172"/>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Freeform 20"/>
            <p:cNvSpPr/>
            <p:nvPr/>
          </p:nvSpPr>
          <p:spPr>
            <a:xfrm>
              <a:off x="4225708" y="2305184"/>
              <a:ext cx="991490" cy="425955"/>
            </a:xfrm>
            <a:custGeom>
              <a:avLst/>
              <a:gdLst>
                <a:gd name="connsiteX0" fmla="*/ 1577975 w 1577975"/>
                <a:gd name="connsiteY0" fmla="*/ 396875 h 396875"/>
                <a:gd name="connsiteX1" fmla="*/ 650875 w 1577975"/>
                <a:gd name="connsiteY1" fmla="*/ 314325 h 396875"/>
                <a:gd name="connsiteX2" fmla="*/ 0 w 1577975"/>
                <a:gd name="connsiteY2" fmla="*/ 0 h 396875"/>
              </a:gdLst>
              <a:ahLst/>
              <a:cxnLst>
                <a:cxn ang="0">
                  <a:pos x="connsiteX0" y="connsiteY0"/>
                </a:cxn>
                <a:cxn ang="0">
                  <a:pos x="connsiteX1" y="connsiteY1"/>
                </a:cxn>
                <a:cxn ang="0">
                  <a:pos x="connsiteX2" y="connsiteY2"/>
                </a:cxn>
              </a:cxnLst>
              <a:rect l="l" t="t" r="r" b="b"/>
              <a:pathLst>
                <a:path w="1577975" h="396875">
                  <a:moveTo>
                    <a:pt x="1577975" y="396875"/>
                  </a:moveTo>
                  <a:cubicBezTo>
                    <a:pt x="1245923" y="388673"/>
                    <a:pt x="913871" y="380471"/>
                    <a:pt x="650875" y="314325"/>
                  </a:cubicBezTo>
                  <a:cubicBezTo>
                    <a:pt x="387879" y="248179"/>
                    <a:pt x="193939" y="124089"/>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5" name="Freeform 24"/>
            <p:cNvSpPr/>
            <p:nvPr/>
          </p:nvSpPr>
          <p:spPr>
            <a:xfrm flipV="1">
              <a:off x="3514291" y="4149311"/>
              <a:ext cx="1750833" cy="280628"/>
            </a:xfrm>
            <a:custGeom>
              <a:avLst/>
              <a:gdLst>
                <a:gd name="connsiteX0" fmla="*/ 1569720 w 1569720"/>
                <a:gd name="connsiteY0" fmla="*/ 0 h 502920"/>
                <a:gd name="connsiteX1" fmla="*/ 746760 w 1569720"/>
                <a:gd name="connsiteY1" fmla="*/ 137160 h 502920"/>
                <a:gd name="connsiteX2" fmla="*/ 0 w 1569720"/>
                <a:gd name="connsiteY2" fmla="*/ 502920 h 502920"/>
              </a:gdLst>
              <a:ahLst/>
              <a:cxnLst>
                <a:cxn ang="0">
                  <a:pos x="connsiteX0" y="connsiteY0"/>
                </a:cxn>
                <a:cxn ang="0">
                  <a:pos x="connsiteX1" y="connsiteY1"/>
                </a:cxn>
                <a:cxn ang="0">
                  <a:pos x="connsiteX2" y="connsiteY2"/>
                </a:cxn>
              </a:cxnLst>
              <a:rect l="l" t="t" r="r" b="b"/>
              <a:pathLst>
                <a:path w="1569720" h="502920">
                  <a:moveTo>
                    <a:pt x="1569720" y="0"/>
                  </a:moveTo>
                  <a:cubicBezTo>
                    <a:pt x="1289050" y="26670"/>
                    <a:pt x="1008380" y="53340"/>
                    <a:pt x="746760" y="137160"/>
                  </a:cubicBezTo>
                  <a:cubicBezTo>
                    <a:pt x="485140" y="220980"/>
                    <a:pt x="242570" y="361950"/>
                    <a:pt x="0" y="50292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4" name="Freeform 33"/>
            <p:cNvSpPr/>
            <p:nvPr/>
          </p:nvSpPr>
          <p:spPr>
            <a:xfrm>
              <a:off x="3869638" y="2305184"/>
              <a:ext cx="1347559" cy="838544"/>
            </a:xfrm>
            <a:custGeom>
              <a:avLst/>
              <a:gdLst>
                <a:gd name="connsiteX0" fmla="*/ 1577975 w 1577975"/>
                <a:gd name="connsiteY0" fmla="*/ 396875 h 396875"/>
                <a:gd name="connsiteX1" fmla="*/ 650875 w 1577975"/>
                <a:gd name="connsiteY1" fmla="*/ 314325 h 396875"/>
                <a:gd name="connsiteX2" fmla="*/ 0 w 1577975"/>
                <a:gd name="connsiteY2" fmla="*/ 0 h 396875"/>
              </a:gdLst>
              <a:ahLst/>
              <a:cxnLst>
                <a:cxn ang="0">
                  <a:pos x="connsiteX0" y="connsiteY0"/>
                </a:cxn>
                <a:cxn ang="0">
                  <a:pos x="connsiteX1" y="connsiteY1"/>
                </a:cxn>
                <a:cxn ang="0">
                  <a:pos x="connsiteX2" y="connsiteY2"/>
                </a:cxn>
              </a:cxnLst>
              <a:rect l="l" t="t" r="r" b="b"/>
              <a:pathLst>
                <a:path w="1577975" h="396875">
                  <a:moveTo>
                    <a:pt x="1577975" y="396875"/>
                  </a:moveTo>
                  <a:cubicBezTo>
                    <a:pt x="1245923" y="388673"/>
                    <a:pt x="913871" y="380471"/>
                    <a:pt x="650875" y="314325"/>
                  </a:cubicBezTo>
                  <a:cubicBezTo>
                    <a:pt x="387879" y="248179"/>
                    <a:pt x="193939" y="124089"/>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Freeform 26"/>
            <p:cNvSpPr/>
            <p:nvPr/>
          </p:nvSpPr>
          <p:spPr>
            <a:xfrm flipV="1">
              <a:off x="3496319" y="5749561"/>
              <a:ext cx="1698413" cy="178539"/>
            </a:xfrm>
            <a:custGeom>
              <a:avLst/>
              <a:gdLst>
                <a:gd name="connsiteX0" fmla="*/ 1536700 w 1536700"/>
                <a:gd name="connsiteY0" fmla="*/ 203200 h 211667"/>
                <a:gd name="connsiteX1" fmla="*/ 647700 w 1536700"/>
                <a:gd name="connsiteY1" fmla="*/ 177800 h 211667"/>
                <a:gd name="connsiteX2" fmla="*/ 0 w 1536700"/>
                <a:gd name="connsiteY2" fmla="*/ 0 h 211667"/>
              </a:gdLst>
              <a:ahLst/>
              <a:cxnLst>
                <a:cxn ang="0">
                  <a:pos x="connsiteX0" y="connsiteY0"/>
                </a:cxn>
                <a:cxn ang="0">
                  <a:pos x="connsiteX1" y="connsiteY1"/>
                </a:cxn>
                <a:cxn ang="0">
                  <a:pos x="connsiteX2" y="connsiteY2"/>
                </a:cxn>
              </a:cxnLst>
              <a:rect l="l" t="t" r="r" b="b"/>
              <a:pathLst>
                <a:path w="1536700" h="211667">
                  <a:moveTo>
                    <a:pt x="1536700" y="203200"/>
                  </a:moveTo>
                  <a:cubicBezTo>
                    <a:pt x="1220258" y="207433"/>
                    <a:pt x="903817" y="211667"/>
                    <a:pt x="647700" y="177800"/>
                  </a:cubicBezTo>
                  <a:cubicBezTo>
                    <a:pt x="391583" y="143933"/>
                    <a:pt x="195791" y="71966"/>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 name="Freeform 23"/>
            <p:cNvSpPr/>
            <p:nvPr/>
          </p:nvSpPr>
          <p:spPr>
            <a:xfrm flipH="1">
              <a:off x="3514290" y="2305183"/>
              <a:ext cx="1747837" cy="1643681"/>
            </a:xfrm>
            <a:custGeom>
              <a:avLst/>
              <a:gdLst>
                <a:gd name="connsiteX0" fmla="*/ 0 w 1495425"/>
                <a:gd name="connsiteY0" fmla="*/ 609600 h 609600"/>
                <a:gd name="connsiteX1" fmla="*/ 962025 w 1495425"/>
                <a:gd name="connsiteY1" fmla="*/ 485775 h 609600"/>
                <a:gd name="connsiteX2" fmla="*/ 1495425 w 1495425"/>
                <a:gd name="connsiteY2" fmla="*/ 0 h 609600"/>
              </a:gdLst>
              <a:ahLst/>
              <a:cxnLst>
                <a:cxn ang="0">
                  <a:pos x="connsiteX0" y="connsiteY0"/>
                </a:cxn>
                <a:cxn ang="0">
                  <a:pos x="connsiteX1" y="connsiteY1"/>
                </a:cxn>
                <a:cxn ang="0">
                  <a:pos x="connsiteX2" y="connsiteY2"/>
                </a:cxn>
              </a:cxnLst>
              <a:rect l="l" t="t" r="r" b="b"/>
              <a:pathLst>
                <a:path w="1495425" h="609600">
                  <a:moveTo>
                    <a:pt x="0" y="609600"/>
                  </a:moveTo>
                  <a:cubicBezTo>
                    <a:pt x="356394" y="598487"/>
                    <a:pt x="712788" y="587375"/>
                    <a:pt x="962025" y="485775"/>
                  </a:cubicBezTo>
                  <a:cubicBezTo>
                    <a:pt x="1211262" y="384175"/>
                    <a:pt x="1353343" y="192087"/>
                    <a:pt x="1495425"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33" name="Rectangle 32"/>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705754" y="2333501"/>
            <a:ext cx="5532437" cy="4009308"/>
            <a:chOff x="1051363" y="2157499"/>
            <a:chExt cx="5532437" cy="4009308"/>
          </a:xfrm>
        </p:grpSpPr>
        <p:grpSp>
          <p:nvGrpSpPr>
            <p:cNvPr id="25" name="Group 24"/>
            <p:cNvGrpSpPr/>
            <p:nvPr/>
          </p:nvGrpSpPr>
          <p:grpSpPr>
            <a:xfrm>
              <a:off x="1051363" y="2157499"/>
              <a:ext cx="5532437" cy="3949872"/>
              <a:chOff x="1051363" y="2157499"/>
              <a:chExt cx="5532437" cy="3949872"/>
            </a:xfrm>
          </p:grpSpPr>
          <p:pic>
            <p:nvPicPr>
              <p:cNvPr id="185348" name="Picture 4"/>
              <p:cNvPicPr>
                <a:picLocks noChangeAspect="1" noChangeArrowheads="1"/>
              </p:cNvPicPr>
              <p:nvPr/>
            </p:nvPicPr>
            <p:blipFill>
              <a:blip r:embed="rId3" cstate="email"/>
              <a:srcRect/>
              <a:stretch>
                <a:fillRect/>
              </a:stretch>
            </p:blipFill>
            <p:spPr bwMode="auto">
              <a:xfrm>
                <a:off x="1051363" y="2157499"/>
                <a:ext cx="5532437" cy="3949872"/>
              </a:xfrm>
              <a:prstGeom prst="rect">
                <a:avLst/>
              </a:prstGeom>
              <a:noFill/>
              <a:ln w="9525">
                <a:noFill/>
                <a:miter lim="800000"/>
                <a:headEnd/>
                <a:tailEnd/>
              </a:ln>
              <a:effectLst/>
            </p:spPr>
          </p:pic>
          <p:sp>
            <p:nvSpPr>
              <p:cNvPr id="24" name="Rectangle 23"/>
              <p:cNvSpPr/>
              <p:nvPr/>
            </p:nvSpPr>
            <p:spPr>
              <a:xfrm>
                <a:off x="1640587" y="2724411"/>
                <a:ext cx="2676094" cy="285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p:cNvSpPr/>
            <p:nvPr/>
          </p:nvSpPr>
          <p:spPr>
            <a:xfrm>
              <a:off x="1640587" y="2333501"/>
              <a:ext cx="2592966" cy="285008"/>
            </a:xfrm>
            <a:prstGeom prst="rect">
              <a:avLst/>
            </a:prstGeom>
            <a:solidFill>
              <a:srgbClr val="BC7F10"/>
            </a:solidFill>
            <a:ln>
              <a:solidFill>
                <a:srgbClr val="BC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rot="16200000" flipH="1">
              <a:off x="1270634" y="5677981"/>
              <a:ext cx="589791" cy="150115"/>
            </a:xfrm>
            <a:prstGeom prst="line">
              <a:avLst/>
            </a:prstGeom>
            <a:ln w="31750">
              <a:solidFill>
                <a:srgbClr val="BEBEBE"/>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549400" y="6047934"/>
              <a:ext cx="151384" cy="118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sp>
        <p:nvSpPr>
          <p:cNvPr id="15" name="Text Box 13"/>
          <p:cNvSpPr txBox="1">
            <a:spLocks noChangeArrowheads="1"/>
          </p:cNvSpPr>
          <p:nvPr/>
        </p:nvSpPr>
        <p:spPr bwMode="auto">
          <a:xfrm>
            <a:off x="1902291" y="3366877"/>
            <a:ext cx="1876425" cy="862013"/>
          </a:xfrm>
          <a:prstGeom prst="rect">
            <a:avLst/>
          </a:prstGeom>
          <a:noFill/>
          <a:ln w="12699">
            <a:noFill/>
            <a:miter lim="800000"/>
            <a:headEnd/>
            <a:tailEnd/>
          </a:ln>
        </p:spPr>
        <p:txBody>
          <a:bodyPr>
            <a:spAutoFit/>
          </a:bodyPr>
          <a:lstStyle/>
          <a:p>
            <a:pP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Min. #1,000</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strap</a:t>
            </a:r>
            <a:br>
              <a:rPr lang="en-US" sz="2000" b="1" dirty="0">
                <a:solidFill>
                  <a:schemeClr val="accent1">
                    <a:lumMod val="75000"/>
                  </a:schemeClr>
                </a:solidFill>
                <a:latin typeface="Arial" pitchFamily="34" charset="0"/>
                <a:cs typeface="Arial" pitchFamily="34" charset="0"/>
              </a:rPr>
            </a:br>
            <a:r>
              <a:rPr lang="en-US" sz="1600" b="1" dirty="0">
                <a:solidFill>
                  <a:schemeClr val="accent3">
                    <a:lumMod val="50000"/>
                  </a:schemeClr>
                </a:solidFill>
                <a:latin typeface="Arial" pitchFamily="34" charset="0"/>
                <a:cs typeface="Arial" pitchFamily="34" charset="0"/>
              </a:rPr>
              <a:t>(opposite side)</a:t>
            </a:r>
            <a:endParaRPr lang="en-US" sz="2000" b="1" dirty="0">
              <a:solidFill>
                <a:schemeClr val="accent1">
                  <a:lumMod val="75000"/>
                </a:schemeClr>
              </a:solidFill>
              <a:latin typeface="Arial" pitchFamily="34" charset="0"/>
              <a:cs typeface="Arial" pitchFamily="34" charset="0"/>
            </a:endParaRPr>
          </a:p>
        </p:txBody>
      </p:sp>
      <p:sp>
        <p:nvSpPr>
          <p:cNvPr id="19" name="Freeform 18"/>
          <p:cNvSpPr/>
          <p:nvPr/>
        </p:nvSpPr>
        <p:spPr>
          <a:xfrm>
            <a:off x="3399304" y="2794511"/>
            <a:ext cx="571768" cy="724766"/>
          </a:xfrm>
          <a:custGeom>
            <a:avLst/>
            <a:gdLst>
              <a:gd name="connsiteX0" fmla="*/ 0 w 718457"/>
              <a:gd name="connsiteY0" fmla="*/ 424543 h 424543"/>
              <a:gd name="connsiteX1" fmla="*/ 478971 w 718457"/>
              <a:gd name="connsiteY1" fmla="*/ 250372 h 424543"/>
              <a:gd name="connsiteX2" fmla="*/ 718457 w 718457"/>
              <a:gd name="connsiteY2" fmla="*/ 0 h 424543"/>
            </a:gdLst>
            <a:ahLst/>
            <a:cxnLst>
              <a:cxn ang="0">
                <a:pos x="connsiteX0" y="connsiteY0"/>
              </a:cxn>
              <a:cxn ang="0">
                <a:pos x="connsiteX1" y="connsiteY1"/>
              </a:cxn>
              <a:cxn ang="0">
                <a:pos x="connsiteX2" y="connsiteY2"/>
              </a:cxn>
            </a:cxnLst>
            <a:rect l="l" t="t" r="r" b="b"/>
            <a:pathLst>
              <a:path w="718457" h="424543">
                <a:moveTo>
                  <a:pt x="0" y="424543"/>
                </a:moveTo>
                <a:cubicBezTo>
                  <a:pt x="179614" y="372836"/>
                  <a:pt x="359228" y="321129"/>
                  <a:pt x="478971" y="250372"/>
                </a:cubicBezTo>
                <a:cubicBezTo>
                  <a:pt x="598714" y="179615"/>
                  <a:pt x="658585" y="89807"/>
                  <a:pt x="718457"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 name="Freeform 19"/>
          <p:cNvSpPr/>
          <p:nvPr/>
        </p:nvSpPr>
        <p:spPr>
          <a:xfrm>
            <a:off x="3399304" y="3522453"/>
            <a:ext cx="571768" cy="1865630"/>
          </a:xfrm>
          <a:custGeom>
            <a:avLst/>
            <a:gdLst>
              <a:gd name="connsiteX0" fmla="*/ 0 w 729343"/>
              <a:gd name="connsiteY0" fmla="*/ 0 h 1349828"/>
              <a:gd name="connsiteX1" fmla="*/ 424543 w 729343"/>
              <a:gd name="connsiteY1" fmla="*/ 468085 h 1349828"/>
              <a:gd name="connsiteX2" fmla="*/ 729343 w 729343"/>
              <a:gd name="connsiteY2" fmla="*/ 1349828 h 1349828"/>
            </a:gdLst>
            <a:ahLst/>
            <a:cxnLst>
              <a:cxn ang="0">
                <a:pos x="connsiteX0" y="connsiteY0"/>
              </a:cxn>
              <a:cxn ang="0">
                <a:pos x="connsiteX1" y="connsiteY1"/>
              </a:cxn>
              <a:cxn ang="0">
                <a:pos x="connsiteX2" y="connsiteY2"/>
              </a:cxn>
            </a:cxnLst>
            <a:rect l="l" t="t" r="r" b="b"/>
            <a:pathLst>
              <a:path w="729343" h="1349828">
                <a:moveTo>
                  <a:pt x="0" y="0"/>
                </a:moveTo>
                <a:cubicBezTo>
                  <a:pt x="151493" y="121557"/>
                  <a:pt x="302986" y="243114"/>
                  <a:pt x="424543" y="468085"/>
                </a:cubicBezTo>
                <a:cubicBezTo>
                  <a:pt x="546100" y="693056"/>
                  <a:pt x="673100" y="1206499"/>
                  <a:pt x="729343" y="1349828"/>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Freeform 20"/>
          <p:cNvSpPr/>
          <p:nvPr/>
        </p:nvSpPr>
        <p:spPr>
          <a:xfrm>
            <a:off x="1203791" y="2794511"/>
            <a:ext cx="723900" cy="743816"/>
          </a:xfrm>
          <a:custGeom>
            <a:avLst/>
            <a:gdLst>
              <a:gd name="connsiteX0" fmla="*/ 723900 w 723900"/>
              <a:gd name="connsiteY0" fmla="*/ 361950 h 361950"/>
              <a:gd name="connsiteX1" fmla="*/ 469900 w 723900"/>
              <a:gd name="connsiteY1" fmla="*/ 298450 h 361950"/>
              <a:gd name="connsiteX2" fmla="*/ 266700 w 723900"/>
              <a:gd name="connsiteY2" fmla="*/ 101600 h 361950"/>
              <a:gd name="connsiteX3" fmla="*/ 0 w 723900"/>
              <a:gd name="connsiteY3" fmla="*/ 0 h 361950"/>
            </a:gdLst>
            <a:ahLst/>
            <a:cxnLst>
              <a:cxn ang="0">
                <a:pos x="connsiteX0" y="connsiteY0"/>
              </a:cxn>
              <a:cxn ang="0">
                <a:pos x="connsiteX1" y="connsiteY1"/>
              </a:cxn>
              <a:cxn ang="0">
                <a:pos x="connsiteX2" y="connsiteY2"/>
              </a:cxn>
              <a:cxn ang="0">
                <a:pos x="connsiteX3" y="connsiteY3"/>
              </a:cxn>
            </a:cxnLst>
            <a:rect l="l" t="t" r="r" b="b"/>
            <a:pathLst>
              <a:path w="723900" h="361950">
                <a:moveTo>
                  <a:pt x="723900" y="361950"/>
                </a:moveTo>
                <a:cubicBezTo>
                  <a:pt x="635000" y="351896"/>
                  <a:pt x="546100" y="341842"/>
                  <a:pt x="469900" y="298450"/>
                </a:cubicBezTo>
                <a:cubicBezTo>
                  <a:pt x="393700" y="255058"/>
                  <a:pt x="345017" y="151342"/>
                  <a:pt x="266700" y="101600"/>
                </a:cubicBezTo>
                <a:cubicBezTo>
                  <a:pt x="188383" y="51858"/>
                  <a:pt x="94191" y="25929"/>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TextBox 69"/>
          <p:cNvSpPr txBox="1">
            <a:spLocks noChangeArrowheads="1"/>
          </p:cNvSpPr>
          <p:nvPr/>
        </p:nvSpPr>
        <p:spPr bwMode="auto">
          <a:xfrm>
            <a:off x="5925929" y="6252824"/>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R602.10.3.4</a:t>
            </a:r>
          </a:p>
        </p:txBody>
      </p:sp>
      <p:sp>
        <p:nvSpPr>
          <p:cNvPr id="16" name="Text Box 3"/>
          <p:cNvSpPr txBox="1">
            <a:spLocks noChangeArrowheads="1"/>
          </p:cNvSpPr>
          <p:nvPr/>
        </p:nvSpPr>
        <p:spPr bwMode="auto">
          <a:xfrm>
            <a:off x="276754" y="1523207"/>
            <a:ext cx="8075675" cy="461665"/>
          </a:xfrm>
          <a:prstGeom prst="rect">
            <a:avLst/>
          </a:prstGeom>
          <a:noFill/>
          <a:ln w="12700">
            <a:noFill/>
            <a:miter lim="800000"/>
            <a:headEnd/>
            <a:tailEnd/>
          </a:ln>
        </p:spPr>
        <p:txBody>
          <a:bodyPr wrap="square">
            <a:spAutoFit/>
          </a:bodyPr>
          <a:lstStyle/>
          <a:p>
            <a:pPr marL="457200" indent="-457200" fontAlgn="auto">
              <a:spcBef>
                <a:spcPct val="50000"/>
              </a:spcBef>
              <a:spcAft>
                <a:spcPts val="0"/>
              </a:spcAft>
              <a:defRPr/>
            </a:pPr>
            <a:r>
              <a:rPr lang="en-US" sz="2400" b="1" dirty="0" smtClean="0">
                <a:solidFill>
                  <a:schemeClr val="accent1">
                    <a:lumMod val="75000"/>
                  </a:schemeClr>
                </a:solidFill>
                <a:latin typeface="Arial" pitchFamily="34" charset="0"/>
                <a:cs typeface="Arial" pitchFamily="34" charset="0"/>
              </a:rPr>
              <a:t>Method PFG – Intermittent Portal Frame at Garage</a:t>
            </a:r>
          </a:p>
        </p:txBody>
      </p:sp>
      <p:sp>
        <p:nvSpPr>
          <p:cNvPr id="12" name="Text Box 13"/>
          <p:cNvSpPr txBox="1">
            <a:spLocks noChangeArrowheads="1"/>
          </p:cNvSpPr>
          <p:nvPr/>
        </p:nvSpPr>
        <p:spPr bwMode="auto">
          <a:xfrm>
            <a:off x="1902291" y="6283373"/>
            <a:ext cx="3271136" cy="348813"/>
          </a:xfrm>
          <a:prstGeom prst="rect">
            <a:avLst/>
          </a:prstGeom>
          <a:noFill/>
          <a:ln w="12699">
            <a:noFill/>
            <a:miter lim="800000"/>
            <a:headEnd/>
            <a:tailEnd/>
          </a:ln>
        </p:spPr>
        <p:txBody>
          <a:bodyPr wrap="square">
            <a:spAutoFit/>
          </a:bodyPr>
          <a:lstStyle/>
          <a:p>
            <a:pP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No hold-downs required</a:t>
            </a:r>
          </a:p>
        </p:txBody>
      </p:sp>
      <p:sp>
        <p:nvSpPr>
          <p:cNvPr id="22" name="Text Box 3"/>
          <p:cNvSpPr txBox="1">
            <a:spLocks noChangeArrowheads="1"/>
          </p:cNvSpPr>
          <p:nvPr/>
        </p:nvSpPr>
        <p:spPr bwMode="auto">
          <a:xfrm>
            <a:off x="4054310" y="1984872"/>
            <a:ext cx="2238234" cy="400110"/>
          </a:xfrm>
          <a:prstGeom prst="rect">
            <a:avLst/>
          </a:prstGeom>
          <a:noFill/>
          <a:ln w="12700">
            <a:noFill/>
            <a:miter lim="800000"/>
            <a:headEnd/>
            <a:tailEnd/>
          </a:ln>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Extended header</a:t>
            </a:r>
          </a:p>
        </p:txBody>
      </p:sp>
      <p:sp>
        <p:nvSpPr>
          <p:cNvPr id="23" name="Freeform 22"/>
          <p:cNvSpPr/>
          <p:nvPr/>
        </p:nvSpPr>
        <p:spPr>
          <a:xfrm>
            <a:off x="1902291" y="2156346"/>
            <a:ext cx="1985653" cy="638165"/>
          </a:xfrm>
          <a:custGeom>
            <a:avLst/>
            <a:gdLst>
              <a:gd name="connsiteX0" fmla="*/ 2673752 w 2673752"/>
              <a:gd name="connsiteY0" fmla="*/ 0 h 1331089"/>
              <a:gd name="connsiteX1" fmla="*/ 1099595 w 2673752"/>
              <a:gd name="connsiteY1" fmla="*/ 347241 h 1331089"/>
              <a:gd name="connsiteX2" fmla="*/ 0 w 2673752"/>
              <a:gd name="connsiteY2" fmla="*/ 1331089 h 1331089"/>
            </a:gdLst>
            <a:ahLst/>
            <a:cxnLst>
              <a:cxn ang="0">
                <a:pos x="connsiteX0" y="connsiteY0"/>
              </a:cxn>
              <a:cxn ang="0">
                <a:pos x="connsiteX1" y="connsiteY1"/>
              </a:cxn>
              <a:cxn ang="0">
                <a:pos x="connsiteX2" y="connsiteY2"/>
              </a:cxn>
            </a:cxnLst>
            <a:rect l="l" t="t" r="r" b="b"/>
            <a:pathLst>
              <a:path w="2673752" h="1331089">
                <a:moveTo>
                  <a:pt x="2673752" y="0"/>
                </a:moveTo>
                <a:cubicBezTo>
                  <a:pt x="2109486" y="62696"/>
                  <a:pt x="1545220" y="125393"/>
                  <a:pt x="1099595" y="347241"/>
                </a:cubicBezTo>
                <a:cubicBezTo>
                  <a:pt x="653970" y="569089"/>
                  <a:pt x="326985" y="950089"/>
                  <a:pt x="0" y="1331089"/>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Freeform 12"/>
          <p:cNvSpPr/>
          <p:nvPr/>
        </p:nvSpPr>
        <p:spPr>
          <a:xfrm>
            <a:off x="1203791" y="5756995"/>
            <a:ext cx="723900" cy="679654"/>
          </a:xfrm>
          <a:custGeom>
            <a:avLst/>
            <a:gdLst>
              <a:gd name="connsiteX0" fmla="*/ 1333500 w 1333500"/>
              <a:gd name="connsiteY0" fmla="*/ 1352550 h 1352550"/>
              <a:gd name="connsiteX1" fmla="*/ 495300 w 1333500"/>
              <a:gd name="connsiteY1" fmla="*/ 1114425 h 1352550"/>
              <a:gd name="connsiteX2" fmla="*/ 0 w 1333500"/>
              <a:gd name="connsiteY2" fmla="*/ 0 h 1352550"/>
              <a:gd name="connsiteX0" fmla="*/ 1333500 w 1333500"/>
              <a:gd name="connsiteY0" fmla="*/ 1352550 h 1352550"/>
              <a:gd name="connsiteX1" fmla="*/ 495300 w 1333500"/>
              <a:gd name="connsiteY1" fmla="*/ 1114425 h 1352550"/>
              <a:gd name="connsiteX2" fmla="*/ 0 w 1333500"/>
              <a:gd name="connsiteY2" fmla="*/ 0 h 1352550"/>
            </a:gdLst>
            <a:ahLst/>
            <a:cxnLst>
              <a:cxn ang="0">
                <a:pos x="connsiteX0" y="connsiteY0"/>
              </a:cxn>
              <a:cxn ang="0">
                <a:pos x="connsiteX1" y="connsiteY1"/>
              </a:cxn>
              <a:cxn ang="0">
                <a:pos x="connsiteX2" y="connsiteY2"/>
              </a:cxn>
            </a:cxnLst>
            <a:rect l="l" t="t" r="r" b="b"/>
            <a:pathLst>
              <a:path w="1333500" h="1352550">
                <a:moveTo>
                  <a:pt x="1333500" y="1352550"/>
                </a:moveTo>
                <a:cubicBezTo>
                  <a:pt x="1025525" y="1346200"/>
                  <a:pt x="717550" y="1339850"/>
                  <a:pt x="495300" y="1114425"/>
                </a:cubicBezTo>
                <a:cubicBezTo>
                  <a:pt x="273050" y="889000"/>
                  <a:pt x="476845" y="206375"/>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Rectangle 2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sp>
        <p:nvSpPr>
          <p:cNvPr id="20" name="Text Box 3"/>
          <p:cNvSpPr txBox="1">
            <a:spLocks noChangeArrowheads="1"/>
          </p:cNvSpPr>
          <p:nvPr/>
        </p:nvSpPr>
        <p:spPr bwMode="auto">
          <a:xfrm>
            <a:off x="458788" y="1754188"/>
            <a:ext cx="6518275" cy="1877437"/>
          </a:xfrm>
          <a:prstGeom prst="rect">
            <a:avLst/>
          </a:prstGeom>
          <a:noFill/>
          <a:ln w="12700">
            <a:noFill/>
            <a:miter lim="800000"/>
            <a:headEnd/>
            <a:tailEnd/>
          </a:ln>
        </p:spPr>
        <p:txBody>
          <a:bodyPr>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Other bracing methods per code report</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Prefabricated units</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Laminated Kraft-paper board</a:t>
            </a:r>
          </a:p>
          <a:p>
            <a:pPr marL="282575" indent="-282575" fontAlgn="auto">
              <a:spcBef>
                <a:spcPct val="15000"/>
              </a:spcBef>
              <a:spcAft>
                <a:spcPts val="0"/>
              </a:spcAft>
              <a:buClr>
                <a:srgbClr val="4F6228"/>
              </a:buClr>
              <a:buFont typeface="Wingdings" pitchFamily="2" charset="2"/>
              <a:buChar char="§"/>
              <a:defRPr/>
            </a:pPr>
            <a:r>
              <a:rPr lang="en-US" sz="2000" b="1" dirty="0">
                <a:solidFill>
                  <a:schemeClr val="accent3">
                    <a:lumMod val="50000"/>
                  </a:schemeClr>
                </a:solidFill>
                <a:latin typeface="Arial" pitchFamily="34" charset="0"/>
                <a:cs typeface="Arial" pitchFamily="34" charset="0"/>
              </a:rPr>
              <a:t>Fiberboard in various thicknesses</a:t>
            </a:r>
          </a:p>
          <a:p>
            <a:pPr marL="282575" indent="-282575" fontAlgn="auto">
              <a:spcBef>
                <a:spcPct val="15000"/>
              </a:spcBef>
              <a:spcAft>
                <a:spcPts val="0"/>
              </a:spcAft>
              <a:buClr>
                <a:srgbClr val="4F6228"/>
              </a:buClr>
              <a:buFont typeface="Wingdings" pitchFamily="2" charset="2"/>
              <a:buChar char="§"/>
              <a:defRPr/>
            </a:pPr>
            <a:endParaRPr lang="en-US" sz="2000" b="1" dirty="0">
              <a:solidFill>
                <a:schemeClr val="accent3">
                  <a:lumMod val="50000"/>
                </a:schemeClr>
              </a:solidFill>
              <a:latin typeface="Arial" pitchFamily="34" charset="0"/>
              <a:cs typeface="Arial" pitchFamily="34" charset="0"/>
            </a:endParaRPr>
          </a:p>
        </p:txBody>
      </p:sp>
      <p:sp>
        <p:nvSpPr>
          <p:cNvPr id="7" name="TextBox 69"/>
          <p:cNvSpPr txBox="1">
            <a:spLocks noChangeArrowheads="1"/>
          </p:cNvSpPr>
          <p:nvPr/>
        </p:nvSpPr>
        <p:spPr bwMode="auto">
          <a:xfrm>
            <a:off x="5965826" y="6229350"/>
            <a:ext cx="1011237"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R602.10.2</a:t>
            </a:r>
          </a:p>
        </p:txBody>
      </p:sp>
      <p:sp>
        <p:nvSpPr>
          <p:cNvPr id="5" name="Rectangle 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DSCF0019.JPG"/>
          <p:cNvPicPr>
            <a:picLocks noChangeAspect="1"/>
          </p:cNvPicPr>
          <p:nvPr/>
        </p:nvPicPr>
        <p:blipFill>
          <a:blip r:embed="rId3" cstate="email">
            <a:lum bright="-14000" contrast="48000"/>
          </a:blip>
          <a:srcRect/>
          <a:stretch>
            <a:fillRect/>
          </a:stretch>
        </p:blipFill>
        <p:spPr bwMode="auto">
          <a:xfrm>
            <a:off x="488950" y="1790700"/>
            <a:ext cx="4691063" cy="3517900"/>
          </a:xfrm>
          <a:prstGeom prst="rect">
            <a:avLst/>
          </a:prstGeom>
          <a:noFill/>
          <a:ln w="12700">
            <a:noFill/>
            <a:miter lim="800000"/>
            <a:headEnd/>
            <a:tailEnd/>
          </a:ln>
        </p:spPr>
      </p:pic>
      <p:sp>
        <p:nvSpPr>
          <p:cNvPr id="20488" name="Text Box 4"/>
          <p:cNvSpPr txBox="1">
            <a:spLocks noChangeArrowheads="1"/>
          </p:cNvSpPr>
          <p:nvPr/>
        </p:nvSpPr>
        <p:spPr bwMode="auto">
          <a:xfrm>
            <a:off x="858838" y="5413375"/>
            <a:ext cx="1247775" cy="295275"/>
          </a:xfrm>
          <a:prstGeom prst="rect">
            <a:avLst/>
          </a:prstGeom>
          <a:noFill/>
          <a:ln w="12700">
            <a:noFill/>
            <a:miter lim="800000"/>
            <a:headEnd/>
            <a:tailEnd/>
          </a:ln>
        </p:spPr>
        <p:txBody>
          <a:bodyPr wrap="none" lIns="0" tIns="0" rIns="0" bIns="0">
            <a:spAutoFit/>
          </a:bodyPr>
          <a:lstStyle/>
          <a:p>
            <a:pPr algn="ctr" fontAlgn="auto">
              <a:lnSpc>
                <a:spcPct val="80000"/>
              </a:lnSpc>
              <a:spcBef>
                <a:spcPts val="0"/>
              </a:spcBef>
              <a:spcAft>
                <a:spcPts val="0"/>
              </a:spcAft>
              <a:defRPr/>
            </a:pPr>
            <a:r>
              <a:rPr lang="en-US" sz="2400" b="1" dirty="0">
                <a:solidFill>
                  <a:schemeClr val="accent1">
                    <a:lumMod val="75000"/>
                  </a:schemeClr>
                </a:solidFill>
                <a:latin typeface="Arial" pitchFamily="34" charset="0"/>
                <a:cs typeface="Arial" pitchFamily="34" charset="0"/>
              </a:rPr>
              <a:t>Anchors</a:t>
            </a:r>
          </a:p>
        </p:txBody>
      </p:sp>
      <p:grpSp>
        <p:nvGrpSpPr>
          <p:cNvPr id="12" name="Group 11"/>
          <p:cNvGrpSpPr/>
          <p:nvPr/>
        </p:nvGrpSpPr>
        <p:grpSpPr>
          <a:xfrm>
            <a:off x="5501498" y="1845514"/>
            <a:ext cx="3293708" cy="3863136"/>
            <a:chOff x="5402424" y="2524125"/>
            <a:chExt cx="3293708" cy="3863136"/>
          </a:xfrm>
        </p:grpSpPr>
        <p:pic>
          <p:nvPicPr>
            <p:cNvPr id="5" name="Picture 4" descr="Field Install2.jpg"/>
            <p:cNvPicPr>
              <a:picLocks noChangeAspect="1"/>
            </p:cNvPicPr>
            <p:nvPr/>
          </p:nvPicPr>
          <p:blipFill>
            <a:blip r:embed="rId4" cstate="email"/>
            <a:srcRect/>
            <a:stretch>
              <a:fillRect/>
            </a:stretch>
          </p:blipFill>
          <p:spPr>
            <a:xfrm>
              <a:off x="5402424" y="2920612"/>
              <a:ext cx="3293708" cy="3466649"/>
            </a:xfrm>
            <a:prstGeom prst="rect">
              <a:avLst/>
            </a:prstGeom>
            <a:noFill/>
            <a:ln w="88900" cap="sq">
              <a:noFill/>
              <a:miter lim="800000"/>
            </a:ln>
            <a:effectLst/>
            <a:scene3d>
              <a:camera prst="orthographicFront"/>
              <a:lightRig rig="twoPt" dir="t">
                <a:rot lat="0" lon="0" rev="7200000"/>
              </a:lightRig>
            </a:scene3d>
            <a:sp3d>
              <a:contourClr>
                <a:srgbClr val="FFFFFF"/>
              </a:contourClr>
            </a:sp3d>
          </p:spPr>
        </p:pic>
        <p:sp>
          <p:nvSpPr>
            <p:cNvPr id="20491" name="Text Box 4"/>
            <p:cNvSpPr txBox="1">
              <a:spLocks noChangeArrowheads="1"/>
            </p:cNvSpPr>
            <p:nvPr/>
          </p:nvSpPr>
          <p:spPr bwMode="auto">
            <a:xfrm>
              <a:off x="7123113" y="2524125"/>
              <a:ext cx="1568450" cy="295275"/>
            </a:xfrm>
            <a:prstGeom prst="rect">
              <a:avLst/>
            </a:prstGeom>
            <a:noFill/>
            <a:ln w="12700">
              <a:noFill/>
              <a:miter lim="800000"/>
              <a:headEnd/>
              <a:tailEnd/>
            </a:ln>
          </p:spPr>
          <p:txBody>
            <a:bodyPr wrap="none" lIns="0" tIns="0" rIns="0" bIns="0">
              <a:spAutoFit/>
            </a:bodyPr>
            <a:lstStyle/>
            <a:p>
              <a:pPr algn="ctr" fontAlgn="auto">
                <a:lnSpc>
                  <a:spcPct val="80000"/>
                </a:lnSpc>
                <a:spcBef>
                  <a:spcPts val="0"/>
                </a:spcBef>
                <a:spcAft>
                  <a:spcPts val="0"/>
                </a:spcAft>
                <a:defRPr/>
              </a:pPr>
              <a:r>
                <a:rPr lang="en-US" sz="2400" b="1" dirty="0">
                  <a:solidFill>
                    <a:schemeClr val="accent1">
                      <a:lumMod val="75000"/>
                    </a:schemeClr>
                  </a:solidFill>
                  <a:latin typeface="Arial" pitchFamily="34" charset="0"/>
                  <a:cs typeface="Arial" pitchFamily="34" charset="0"/>
                </a:rPr>
                <a:t>hold-down</a:t>
              </a:r>
            </a:p>
          </p:txBody>
        </p:sp>
        <p:sp>
          <p:nvSpPr>
            <p:cNvPr id="15" name="Freeform 14"/>
            <p:cNvSpPr/>
            <p:nvPr/>
          </p:nvSpPr>
          <p:spPr>
            <a:xfrm>
              <a:off x="6299200" y="2630488"/>
              <a:ext cx="1071563" cy="2016125"/>
            </a:xfrm>
            <a:custGeom>
              <a:avLst/>
              <a:gdLst>
                <a:gd name="connsiteX0" fmla="*/ 727529 w 1239157"/>
                <a:gd name="connsiteY0" fmla="*/ 0 h 2209800"/>
                <a:gd name="connsiteX1" fmla="*/ 85271 w 1239157"/>
                <a:gd name="connsiteY1" fmla="*/ 533400 h 2209800"/>
                <a:gd name="connsiteX2" fmla="*/ 1239157 w 1239157"/>
                <a:gd name="connsiteY2" fmla="*/ 2209800 h 2209800"/>
              </a:gdLst>
              <a:ahLst/>
              <a:cxnLst>
                <a:cxn ang="0">
                  <a:pos x="connsiteX0" y="connsiteY0"/>
                </a:cxn>
                <a:cxn ang="0">
                  <a:pos x="connsiteX1" y="connsiteY1"/>
                </a:cxn>
                <a:cxn ang="0">
                  <a:pos x="connsiteX2" y="connsiteY2"/>
                </a:cxn>
              </a:cxnLst>
              <a:rect l="l" t="t" r="r" b="b"/>
              <a:pathLst>
                <a:path w="1239157" h="2209800">
                  <a:moveTo>
                    <a:pt x="727529" y="0"/>
                  </a:moveTo>
                  <a:cubicBezTo>
                    <a:pt x="363764" y="82550"/>
                    <a:pt x="0" y="165100"/>
                    <a:pt x="85271" y="533400"/>
                  </a:cubicBezTo>
                  <a:cubicBezTo>
                    <a:pt x="170542" y="901700"/>
                    <a:pt x="704849" y="1555750"/>
                    <a:pt x="1239157" y="2209800"/>
                  </a:cubicBezTo>
                </a:path>
              </a:pathLst>
            </a:custGeom>
            <a:ln w="381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16" name="Freeform 15"/>
          <p:cNvSpPr/>
          <p:nvPr/>
        </p:nvSpPr>
        <p:spPr>
          <a:xfrm>
            <a:off x="2159000" y="3519488"/>
            <a:ext cx="966788" cy="2073275"/>
          </a:xfrm>
          <a:custGeom>
            <a:avLst/>
            <a:gdLst>
              <a:gd name="connsiteX0" fmla="*/ 0 w 1072243"/>
              <a:gd name="connsiteY0" fmla="*/ 2296885 h 2296885"/>
              <a:gd name="connsiteX1" fmla="*/ 1023257 w 1072243"/>
              <a:gd name="connsiteY1" fmla="*/ 990600 h 2296885"/>
              <a:gd name="connsiteX2" fmla="*/ 293914 w 1072243"/>
              <a:gd name="connsiteY2" fmla="*/ 0 h 2296885"/>
            </a:gdLst>
            <a:ahLst/>
            <a:cxnLst>
              <a:cxn ang="0">
                <a:pos x="connsiteX0" y="connsiteY0"/>
              </a:cxn>
              <a:cxn ang="0">
                <a:pos x="connsiteX1" y="connsiteY1"/>
              </a:cxn>
              <a:cxn ang="0">
                <a:pos x="connsiteX2" y="connsiteY2"/>
              </a:cxn>
            </a:cxnLst>
            <a:rect l="l" t="t" r="r" b="b"/>
            <a:pathLst>
              <a:path w="1072243" h="2296885">
                <a:moveTo>
                  <a:pt x="0" y="2296885"/>
                </a:moveTo>
                <a:cubicBezTo>
                  <a:pt x="487135" y="1835149"/>
                  <a:pt x="974271" y="1373414"/>
                  <a:pt x="1023257" y="990600"/>
                </a:cubicBezTo>
                <a:cubicBezTo>
                  <a:pt x="1072243" y="607786"/>
                  <a:pt x="683078" y="303893"/>
                  <a:pt x="293914" y="0"/>
                </a:cubicBezTo>
              </a:path>
            </a:pathLst>
          </a:custGeom>
          <a:ln w="381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7" name="Freeform 16"/>
          <p:cNvSpPr/>
          <p:nvPr/>
        </p:nvSpPr>
        <p:spPr>
          <a:xfrm>
            <a:off x="2173288" y="2546350"/>
            <a:ext cx="1885950" cy="3043238"/>
          </a:xfrm>
          <a:custGeom>
            <a:avLst/>
            <a:gdLst>
              <a:gd name="connsiteX0" fmla="*/ 0 w 1983015"/>
              <a:gd name="connsiteY0" fmla="*/ 3374571 h 3374571"/>
              <a:gd name="connsiteX1" fmla="*/ 1763486 w 1983015"/>
              <a:gd name="connsiteY1" fmla="*/ 1959428 h 3374571"/>
              <a:gd name="connsiteX2" fmla="*/ 1317172 w 1983015"/>
              <a:gd name="connsiteY2" fmla="*/ 0 h 3374571"/>
            </a:gdLst>
            <a:ahLst/>
            <a:cxnLst>
              <a:cxn ang="0">
                <a:pos x="connsiteX0" y="connsiteY0"/>
              </a:cxn>
              <a:cxn ang="0">
                <a:pos x="connsiteX1" y="connsiteY1"/>
              </a:cxn>
              <a:cxn ang="0">
                <a:pos x="connsiteX2" y="connsiteY2"/>
              </a:cxn>
            </a:cxnLst>
            <a:rect l="l" t="t" r="r" b="b"/>
            <a:pathLst>
              <a:path w="1983015" h="3374571">
                <a:moveTo>
                  <a:pt x="0" y="3374571"/>
                </a:moveTo>
                <a:cubicBezTo>
                  <a:pt x="771978" y="2948213"/>
                  <a:pt x="1543957" y="2521856"/>
                  <a:pt x="1763486" y="1959428"/>
                </a:cubicBezTo>
                <a:cubicBezTo>
                  <a:pt x="1983015" y="1397000"/>
                  <a:pt x="1650093" y="698500"/>
                  <a:pt x="1317172" y="0"/>
                </a:cubicBezTo>
              </a:path>
            </a:pathLst>
          </a:custGeom>
          <a:ln w="381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Title 1"/>
          <p:cNvSpPr>
            <a:spLocks noGrp="1"/>
          </p:cNvSpPr>
          <p:nvPr>
            <p:ph type="title"/>
          </p:nvPr>
        </p:nvSpPr>
        <p:spPr>
          <a:xfrm>
            <a:off x="225425" y="363538"/>
            <a:ext cx="8686800" cy="1184275"/>
          </a:xfrm>
        </p:spPr>
        <p:txBody>
          <a:bodyPr/>
          <a:lstStyle/>
          <a:p>
            <a:pPr fontAlgn="auto">
              <a:spcAft>
                <a:spcPts val="0"/>
              </a:spcAft>
              <a:defRPr/>
            </a:pPr>
            <a:r>
              <a:rPr dirty="0"/>
              <a:t>Introduction: Lateral Forces</a:t>
            </a:r>
          </a:p>
        </p:txBody>
      </p:sp>
      <p:sp>
        <p:nvSpPr>
          <p:cNvPr id="13" name="Rectangle 12"/>
          <p:cNvSpPr/>
          <p:nvPr/>
        </p:nvSpPr>
        <p:spPr>
          <a:xfrm>
            <a:off x="6946900" y="59182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3" name="Picture 6" descr="IM000968.JPG"/>
          <p:cNvPicPr>
            <a:picLocks noChangeAspect="1"/>
          </p:cNvPicPr>
          <p:nvPr/>
        </p:nvPicPr>
        <p:blipFill>
          <a:blip r:embed="rId3" cstate="email"/>
          <a:srcRect/>
          <a:stretch>
            <a:fillRect/>
          </a:stretch>
        </p:blipFill>
        <p:spPr bwMode="auto">
          <a:xfrm>
            <a:off x="231775" y="1541463"/>
            <a:ext cx="8680450" cy="5091112"/>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sp>
        <p:nvSpPr>
          <p:cNvPr id="340995" name="Text Box 3"/>
          <p:cNvSpPr txBox="1">
            <a:spLocks noChangeArrowheads="1"/>
          </p:cNvSpPr>
          <p:nvPr/>
        </p:nvSpPr>
        <p:spPr bwMode="auto">
          <a:xfrm>
            <a:off x="1905000" y="1543050"/>
            <a:ext cx="5334000" cy="460375"/>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Bracing Per Code Report</a:t>
            </a:r>
          </a:p>
        </p:txBody>
      </p:sp>
      <p:sp>
        <p:nvSpPr>
          <p:cNvPr id="5" name="TextBox 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1" cy="762000"/>
            <a:chOff x="1805453" y="380999"/>
            <a:chExt cx="5987765" cy="761047"/>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2996146" y="385756"/>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7" name="Round Same Side Corner Rectangle 6"/>
            <p:cNvSpPr/>
            <p:nvPr/>
          </p:nvSpPr>
          <p:spPr bwMode="auto">
            <a:xfrm>
              <a:off x="4186839" y="380999"/>
              <a:ext cx="1353986"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Bracing</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Basics</a:t>
              </a:r>
            </a:p>
          </p:txBody>
        </p:sp>
        <p:sp>
          <p:nvSpPr>
            <p:cNvPr id="8" name="Round Same Side Corner Rectangle 7"/>
            <p:cNvSpPr/>
            <p:nvPr/>
          </p:nvSpPr>
          <p:spPr bwMode="auto">
            <a:xfrm>
              <a:off x="5540824" y="380999"/>
              <a:ext cx="1189064"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729888" y="380999"/>
              <a:ext cx="1063330"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4" name="Rectangle 13"/>
          <p:cNvSpPr/>
          <p:nvPr/>
        </p:nvSpPr>
        <p:spPr bwMode="auto">
          <a:xfrm>
            <a:off x="3771899" y="2541588"/>
            <a:ext cx="1767663" cy="390015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Braced Panel Construction </a:t>
            </a:r>
          </a:p>
          <a:p>
            <a:pPr fontAlgn="auto">
              <a:lnSpc>
                <a:spcPts val="1700"/>
              </a:lnSpc>
              <a:spcBef>
                <a:spcPts val="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Intermittent Bracing Methods</a:t>
            </a:r>
          </a:p>
          <a:p>
            <a:pPr fontAlgn="auto">
              <a:lnSpc>
                <a:spcPts val="1700"/>
              </a:lnSpc>
              <a:spcBef>
                <a:spcPts val="1600"/>
              </a:spcBef>
              <a:spcAft>
                <a:spcPts val="0"/>
              </a:spcAft>
              <a:defRPr/>
            </a:pPr>
            <a:r>
              <a:rPr lang="en-US" sz="1600" u="sng" dirty="0">
                <a:solidFill>
                  <a:schemeClr val="bg1"/>
                </a:solidFill>
                <a:latin typeface="Arial" pitchFamily="34" charset="0"/>
                <a:cs typeface="Arial" pitchFamily="34" charset="0"/>
              </a:rPr>
              <a:t>Continuous Bracing Methods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Mixing </a:t>
            </a:r>
            <a:r>
              <a:rPr lang="en-US" sz="1600" dirty="0">
                <a:solidFill>
                  <a:schemeClr val="tx1"/>
                </a:solidFill>
                <a:latin typeface="Arial" pitchFamily="34" charset="0"/>
                <a:cs typeface="Arial" pitchFamily="34" charset="0"/>
              </a:rPr>
              <a:t>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Placement</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BWL Spacing</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Required Bracing Length</a:t>
            </a: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pic>
        <p:nvPicPr>
          <p:cNvPr id="371714" name="Picture 2" descr="C:\Documents and Settings\gregb\My Documents\My Pictures\dormer gone.bmp"/>
          <p:cNvPicPr>
            <a:picLocks noChangeAspect="1" noChangeArrowheads="1"/>
          </p:cNvPicPr>
          <p:nvPr/>
        </p:nvPicPr>
        <p:blipFill>
          <a:blip r:embed="rId3" cstate="email"/>
          <a:srcRect/>
          <a:stretch>
            <a:fillRect/>
          </a:stretch>
        </p:blipFill>
        <p:spPr bwMode="auto">
          <a:xfrm>
            <a:off x="4876800" y="2336800"/>
            <a:ext cx="3805238" cy="3028950"/>
          </a:xfrm>
          <a:prstGeom prst="rect">
            <a:avLst/>
          </a:prstGeom>
          <a:noFill/>
          <a:ln w="9525">
            <a:noFill/>
            <a:miter lim="800000"/>
            <a:headEnd/>
            <a:tailEnd/>
          </a:ln>
        </p:spPr>
      </p:pic>
      <p:sp>
        <p:nvSpPr>
          <p:cNvPr id="65" name="Content Placeholder 2"/>
          <p:cNvSpPr>
            <a:spLocks noGrp="1"/>
          </p:cNvSpPr>
          <p:nvPr>
            <p:ph idx="1"/>
          </p:nvPr>
        </p:nvSpPr>
        <p:spPr>
          <a:xfrm>
            <a:off x="457200" y="1779588"/>
            <a:ext cx="4076700" cy="4346575"/>
          </a:xfrm>
        </p:spPr>
        <p:txBody>
          <a:bodyPr/>
          <a:lstStyle/>
          <a:p>
            <a:pPr fontAlgn="auto">
              <a:spcAft>
                <a:spcPts val="0"/>
              </a:spcAft>
              <a:buFont typeface="Wingdings" pitchFamily="2" charset="2"/>
              <a:buNone/>
              <a:defRPr/>
            </a:pPr>
            <a:r>
              <a:rPr lang="en-US" dirty="0"/>
              <a:t>Main Concepts</a:t>
            </a:r>
          </a:p>
          <a:p>
            <a:pPr lvl="1" fontAlgn="auto">
              <a:spcAft>
                <a:spcPts val="0"/>
              </a:spcAft>
              <a:defRPr/>
            </a:pPr>
            <a:r>
              <a:rPr lang="en-US" dirty="0"/>
              <a:t>Allows for narrow BWP's without hold-downs</a:t>
            </a:r>
          </a:p>
          <a:p>
            <a:pPr lvl="1" fontAlgn="auto">
              <a:spcAft>
                <a:spcPts val="0"/>
              </a:spcAft>
              <a:defRPr/>
            </a:pPr>
            <a:r>
              <a:rPr lang="en-US" dirty="0"/>
              <a:t>BWL's must be fully sheathed with wood structural panel or structural fiberboard sheathing (continuously sheathed)</a:t>
            </a:r>
          </a:p>
          <a:p>
            <a:pPr lvl="1" fontAlgn="auto">
              <a:spcAft>
                <a:spcPts val="0"/>
              </a:spcAft>
              <a:defRPr/>
            </a:pPr>
            <a:r>
              <a:rPr lang="en-US" dirty="0"/>
              <a:t>Continuous sheathing with WSP is described in R602.10.4</a:t>
            </a:r>
          </a:p>
          <a:p>
            <a:pPr lvl="1" fontAlgn="auto">
              <a:spcAft>
                <a:spcPts val="0"/>
              </a:spcAft>
              <a:defRPr/>
            </a:pPr>
            <a:r>
              <a:rPr lang="en-US" dirty="0"/>
              <a:t>Continuous sheathing with SFB is described in R602.10.5</a:t>
            </a:r>
          </a:p>
          <a:p>
            <a:pPr lvl="1" fontAlgn="auto">
              <a:spcAft>
                <a:spcPts val="0"/>
              </a:spcAft>
              <a:defRPr/>
            </a:pPr>
            <a:endParaRPr lang="en-US" dirty="0"/>
          </a:p>
        </p:txBody>
      </p:sp>
      <p:sp>
        <p:nvSpPr>
          <p:cNvPr id="5" name="TextBox 69"/>
          <p:cNvSpPr txBox="1">
            <a:spLocks noChangeArrowheads="1"/>
          </p:cNvSpPr>
          <p:nvPr/>
        </p:nvSpPr>
        <p:spPr bwMode="auto">
          <a:xfrm>
            <a:off x="5108418" y="6229350"/>
            <a:ext cx="2055371"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 &amp; R602.10.5</a:t>
            </a:r>
          </a:p>
        </p:txBody>
      </p:sp>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lowchart: Process 73"/>
          <p:cNvSpPr/>
          <p:nvPr/>
        </p:nvSpPr>
        <p:spPr>
          <a:xfrm>
            <a:off x="488950" y="3598863"/>
            <a:ext cx="8174038"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27" name="Flowchart: Process 26"/>
          <p:cNvSpPr/>
          <p:nvPr/>
        </p:nvSpPr>
        <p:spPr>
          <a:xfrm>
            <a:off x="488950" y="5405438"/>
            <a:ext cx="8174038"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accent2">
                  <a:lumMod val="75000"/>
                </a:schemeClr>
              </a:solidFill>
              <a:latin typeface="Arial" pitchFamily="34" charset="0"/>
              <a:cs typeface="Arial" pitchFamily="34" charset="0"/>
            </a:endParaRPr>
          </a:p>
        </p:txBody>
      </p:sp>
      <p:grpSp>
        <p:nvGrpSpPr>
          <p:cNvPr id="373764" name="Group 154"/>
          <p:cNvGrpSpPr>
            <a:grpSpLocks/>
          </p:cNvGrpSpPr>
          <p:nvPr/>
        </p:nvGrpSpPr>
        <p:grpSpPr bwMode="auto">
          <a:xfrm>
            <a:off x="488950" y="3656013"/>
            <a:ext cx="8174038" cy="1746250"/>
            <a:chOff x="634683" y="3103563"/>
            <a:chExt cx="8174037" cy="1746250"/>
          </a:xfrm>
        </p:grpSpPr>
        <p:sp>
          <p:nvSpPr>
            <p:cNvPr id="5" name="Flowchart: Process 4"/>
            <p:cNvSpPr/>
            <p:nvPr/>
          </p:nvSpPr>
          <p:spPr>
            <a:xfrm rot="5400000">
              <a:off x="399303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 name="Flowchart: Process 5"/>
            <p:cNvSpPr/>
            <p:nvPr/>
          </p:nvSpPr>
          <p:spPr>
            <a:xfrm rot="5400000">
              <a:off x="4293076"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7" name="Flowchart: Process 6"/>
            <p:cNvSpPr/>
            <p:nvPr/>
          </p:nvSpPr>
          <p:spPr>
            <a:xfrm rot="5400000">
              <a:off x="4897914"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 name="Flowchart: Process 7"/>
            <p:cNvSpPr/>
            <p:nvPr/>
          </p:nvSpPr>
          <p:spPr>
            <a:xfrm rot="5400000">
              <a:off x="5500370"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1" name="Flowchart: Process 10"/>
            <p:cNvSpPr/>
            <p:nvPr/>
          </p:nvSpPr>
          <p:spPr>
            <a:xfrm rot="5400000">
              <a:off x="6707664"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2" name="Flowchart: Process 11"/>
            <p:cNvSpPr/>
            <p:nvPr/>
          </p:nvSpPr>
          <p:spPr>
            <a:xfrm rot="5400000">
              <a:off x="700928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3" name="Flowchart: Process 12"/>
            <p:cNvSpPr/>
            <p:nvPr/>
          </p:nvSpPr>
          <p:spPr>
            <a:xfrm rot="5400000">
              <a:off x="7310914"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4" name="Flowchart: Process 13"/>
            <p:cNvSpPr/>
            <p:nvPr/>
          </p:nvSpPr>
          <p:spPr>
            <a:xfrm rot="5400000">
              <a:off x="761253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5" name="Flowchart: Process 14"/>
            <p:cNvSpPr/>
            <p:nvPr/>
          </p:nvSpPr>
          <p:spPr>
            <a:xfrm rot="5400000">
              <a:off x="459628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6" name="Flowchart: Process 15"/>
            <p:cNvSpPr/>
            <p:nvPr/>
          </p:nvSpPr>
          <p:spPr>
            <a:xfrm rot="5400000">
              <a:off x="5197158"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7" name="Flowchart: Process 16"/>
            <p:cNvSpPr/>
            <p:nvPr/>
          </p:nvSpPr>
          <p:spPr>
            <a:xfrm rot="5400000">
              <a:off x="6103620"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8" name="Flowchart: Process 17"/>
            <p:cNvSpPr/>
            <p:nvPr/>
          </p:nvSpPr>
          <p:spPr>
            <a:xfrm rot="5400000">
              <a:off x="2792096"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9" name="Flowchart: Process 18"/>
            <p:cNvSpPr/>
            <p:nvPr/>
          </p:nvSpPr>
          <p:spPr>
            <a:xfrm rot="5400000">
              <a:off x="3093721"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0" name="Flowchart: Process 19"/>
            <p:cNvSpPr/>
            <p:nvPr/>
          </p:nvSpPr>
          <p:spPr>
            <a:xfrm rot="5400000">
              <a:off x="368982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1" name="Flowchart: Process 20"/>
            <p:cNvSpPr/>
            <p:nvPr/>
          </p:nvSpPr>
          <p:spPr>
            <a:xfrm rot="5400000">
              <a:off x="3388202"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2" name="Flowchart: Process 21"/>
            <p:cNvSpPr/>
            <p:nvPr/>
          </p:nvSpPr>
          <p:spPr>
            <a:xfrm rot="5400000">
              <a:off x="38147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3" name="Flowchart: Process 22"/>
            <p:cNvSpPr/>
            <p:nvPr/>
          </p:nvSpPr>
          <p:spPr>
            <a:xfrm rot="5400000">
              <a:off x="-224154"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4" name="Flowchart: Process 23"/>
            <p:cNvSpPr/>
            <p:nvPr/>
          </p:nvSpPr>
          <p:spPr>
            <a:xfrm rot="5400000">
              <a:off x="128317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5" name="Flowchart: Process 24"/>
            <p:cNvSpPr/>
            <p:nvPr/>
          </p:nvSpPr>
          <p:spPr>
            <a:xfrm rot="5400000">
              <a:off x="78265"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6" name="Flowchart: Process 25"/>
            <p:cNvSpPr/>
            <p:nvPr/>
          </p:nvSpPr>
          <p:spPr>
            <a:xfrm rot="5400000">
              <a:off x="7922101"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8" name="Flowchart: Process 27"/>
            <p:cNvSpPr/>
            <p:nvPr/>
          </p:nvSpPr>
          <p:spPr>
            <a:xfrm rot="5400000">
              <a:off x="1584802"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9" name="Flowchart: Process 28"/>
            <p:cNvSpPr/>
            <p:nvPr/>
          </p:nvSpPr>
          <p:spPr>
            <a:xfrm rot="5400000">
              <a:off x="2189640"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0" name="Flowchart: Process 29"/>
            <p:cNvSpPr/>
            <p:nvPr/>
          </p:nvSpPr>
          <p:spPr>
            <a:xfrm rot="5400000">
              <a:off x="2490471"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1" name="Flowchart: Process 30"/>
            <p:cNvSpPr/>
            <p:nvPr/>
          </p:nvSpPr>
          <p:spPr>
            <a:xfrm rot="5400000">
              <a:off x="188642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73765" name="Group 157"/>
          <p:cNvGrpSpPr>
            <a:grpSpLocks/>
          </p:cNvGrpSpPr>
          <p:nvPr/>
        </p:nvGrpSpPr>
        <p:grpSpPr bwMode="auto">
          <a:xfrm>
            <a:off x="900113" y="3657600"/>
            <a:ext cx="511175" cy="1746250"/>
            <a:chOff x="1055371" y="6651624"/>
            <a:chExt cx="511175" cy="1746251"/>
          </a:xfrm>
        </p:grpSpPr>
        <p:sp>
          <p:nvSpPr>
            <p:cNvPr id="33" name="Flowchart: Process 32"/>
            <p:cNvSpPr/>
            <p:nvPr/>
          </p:nvSpPr>
          <p:spPr bwMode="auto">
            <a:xfrm rot="5400000">
              <a:off x="222727"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4" name="Flowchart: Process 33"/>
            <p:cNvSpPr/>
            <p:nvPr/>
          </p:nvSpPr>
          <p:spPr bwMode="auto">
            <a:xfrm rot="5400000">
              <a:off x="652940"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5" name="Flowchart: Process 34"/>
            <p:cNvSpPr/>
            <p:nvPr/>
          </p:nvSpPr>
          <p:spPr bwMode="auto">
            <a:xfrm rot="5400000">
              <a:off x="1223645" y="6510337"/>
              <a:ext cx="174625" cy="45720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9" name="Group 128"/>
            <p:cNvGrpSpPr>
              <a:grpSpLocks/>
            </p:cNvGrpSpPr>
            <p:nvPr/>
          </p:nvGrpSpPr>
          <p:grpSpPr bwMode="auto">
            <a:xfrm>
              <a:off x="1082357" y="6826249"/>
              <a:ext cx="457200" cy="1133475"/>
              <a:chOff x="847306" y="3369711"/>
              <a:chExt cx="1135450" cy="1096755"/>
            </a:xfrm>
            <a:solidFill>
              <a:srgbClr val="E1C298"/>
            </a:solidFill>
          </p:grpSpPr>
          <p:sp>
            <p:nvSpPr>
              <p:cNvPr id="39" name="Flowchart: Process 38"/>
              <p:cNvSpPr/>
              <p:nvPr/>
            </p:nvSpPr>
            <p:spPr>
              <a:xfrm rot="10800000">
                <a:off x="847306" y="3369711"/>
                <a:ext cx="1135450"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40" name="Straight Connector 39"/>
              <p:cNvCxnSpPr/>
              <p:nvPr/>
            </p:nvCxnSpPr>
            <p:spPr>
              <a:xfrm flipV="1">
                <a:off x="847306" y="3374319"/>
                <a:ext cx="1135450" cy="1092147"/>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47306" y="3374319"/>
                <a:ext cx="1135450" cy="1092147"/>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Flowchart: Process 36"/>
            <p:cNvSpPr/>
            <p:nvPr/>
          </p:nvSpPr>
          <p:spPr bwMode="auto">
            <a:xfrm rot="5400000">
              <a:off x="195740"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8" name="Flowchart: Process 37"/>
            <p:cNvSpPr/>
            <p:nvPr/>
          </p:nvSpPr>
          <p:spPr bwMode="auto">
            <a:xfrm rot="5400000">
              <a:off x="679927"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73766" name="Group 160"/>
          <p:cNvGrpSpPr>
            <a:grpSpLocks/>
          </p:cNvGrpSpPr>
          <p:nvPr/>
        </p:nvGrpSpPr>
        <p:grpSpPr bwMode="auto">
          <a:xfrm>
            <a:off x="4826000" y="3657600"/>
            <a:ext cx="731838" cy="1746250"/>
            <a:chOff x="4971733" y="6651624"/>
            <a:chExt cx="731838" cy="1746251"/>
          </a:xfrm>
        </p:grpSpPr>
        <p:sp>
          <p:nvSpPr>
            <p:cNvPr id="43" name="Flowchart: Process 42"/>
            <p:cNvSpPr/>
            <p:nvPr/>
          </p:nvSpPr>
          <p:spPr bwMode="auto">
            <a:xfrm rot="5400000">
              <a:off x="4139090"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4" name="Flowchart: Process 43"/>
            <p:cNvSpPr/>
            <p:nvPr/>
          </p:nvSpPr>
          <p:spPr bwMode="auto">
            <a:xfrm rot="5400000">
              <a:off x="4789171" y="7510461"/>
              <a:ext cx="1746251"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8" name="Flowchart: Process 47"/>
            <p:cNvSpPr/>
            <p:nvPr/>
          </p:nvSpPr>
          <p:spPr bwMode="auto">
            <a:xfrm rot="5400000">
              <a:off x="5250339" y="6400006"/>
              <a:ext cx="174625" cy="6778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32" name="Group 128"/>
            <p:cNvGrpSpPr>
              <a:grpSpLocks/>
            </p:cNvGrpSpPr>
            <p:nvPr/>
          </p:nvGrpSpPr>
          <p:grpSpPr bwMode="auto">
            <a:xfrm>
              <a:off x="4998721" y="6826249"/>
              <a:ext cx="677863" cy="1133475"/>
              <a:chOff x="847346" y="3369710"/>
              <a:chExt cx="1135003" cy="1096755"/>
            </a:xfrm>
            <a:solidFill>
              <a:srgbClr val="E1C298"/>
            </a:solidFill>
          </p:grpSpPr>
          <p:sp>
            <p:nvSpPr>
              <p:cNvPr id="50" name="Flowchart: Process 49"/>
              <p:cNvSpPr/>
              <p:nvPr/>
            </p:nvSpPr>
            <p:spPr>
              <a:xfrm rot="10800000">
                <a:off x="847346" y="3369710"/>
                <a:ext cx="1135003"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51" name="Straight Connector 50"/>
              <p:cNvCxnSpPr/>
              <p:nvPr/>
            </p:nvCxnSpPr>
            <p:spPr>
              <a:xfrm flipV="1">
                <a:off x="847346" y="3374319"/>
                <a:ext cx="113500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47346" y="3374319"/>
                <a:ext cx="113500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Flowchart: Process 45"/>
            <p:cNvSpPr/>
            <p:nvPr/>
          </p:nvSpPr>
          <p:spPr bwMode="auto">
            <a:xfrm rot="5400000">
              <a:off x="411210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7" name="Flowchart: Process 46"/>
            <p:cNvSpPr/>
            <p:nvPr/>
          </p:nvSpPr>
          <p:spPr bwMode="auto">
            <a:xfrm rot="5400000">
              <a:off x="481695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73767" name="Group 162"/>
          <p:cNvGrpSpPr>
            <a:grpSpLocks/>
          </p:cNvGrpSpPr>
          <p:nvPr/>
        </p:nvGrpSpPr>
        <p:grpSpPr bwMode="auto">
          <a:xfrm>
            <a:off x="7073900" y="3656013"/>
            <a:ext cx="1189038" cy="1747837"/>
            <a:chOff x="7219633" y="6651624"/>
            <a:chExt cx="1189038" cy="1747839"/>
          </a:xfrm>
        </p:grpSpPr>
        <p:sp>
          <p:nvSpPr>
            <p:cNvPr id="54" name="Flowchart: Process 53"/>
            <p:cNvSpPr/>
            <p:nvPr/>
          </p:nvSpPr>
          <p:spPr bwMode="auto">
            <a:xfrm rot="5400000">
              <a:off x="6387782" y="7512050"/>
              <a:ext cx="1747839"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5" name="Flowchart: Process 54"/>
            <p:cNvSpPr/>
            <p:nvPr/>
          </p:nvSpPr>
          <p:spPr bwMode="auto">
            <a:xfrm rot="5400000">
              <a:off x="7493476" y="7511256"/>
              <a:ext cx="1747839"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6" name="Flowchart: Process 55"/>
            <p:cNvSpPr/>
            <p:nvPr/>
          </p:nvSpPr>
          <p:spPr bwMode="auto">
            <a:xfrm rot="5400000">
              <a:off x="7726839" y="6171406"/>
              <a:ext cx="174625" cy="11350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42" name="Group 128"/>
            <p:cNvGrpSpPr>
              <a:grpSpLocks/>
            </p:cNvGrpSpPr>
            <p:nvPr/>
          </p:nvGrpSpPr>
          <p:grpSpPr bwMode="auto">
            <a:xfrm>
              <a:off x="7246620" y="6826249"/>
              <a:ext cx="1135061" cy="1135063"/>
              <a:chOff x="847269" y="3369340"/>
              <a:chExt cx="1134158" cy="1097294"/>
            </a:xfrm>
            <a:solidFill>
              <a:srgbClr val="E1C298"/>
            </a:solidFill>
          </p:grpSpPr>
          <p:sp>
            <p:nvSpPr>
              <p:cNvPr id="60" name="Flowchart: Process 59"/>
              <p:cNvSpPr/>
              <p:nvPr/>
            </p:nvSpPr>
            <p:spPr>
              <a:xfrm rot="10800000">
                <a:off x="847269" y="3369340"/>
                <a:ext cx="1134158" cy="1097294"/>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61" name="Straight Connector 60"/>
              <p:cNvCxnSpPr/>
              <p:nvPr/>
            </p:nvCxnSpPr>
            <p:spPr>
              <a:xfrm flipV="1">
                <a:off x="847269" y="3373945"/>
                <a:ext cx="1134158" cy="1092689"/>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47269" y="3373945"/>
                <a:ext cx="1134158" cy="1092689"/>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Flowchart: Process 57"/>
            <p:cNvSpPr/>
            <p:nvPr/>
          </p:nvSpPr>
          <p:spPr bwMode="auto">
            <a:xfrm rot="5400000">
              <a:off x="6359207" y="7512050"/>
              <a:ext cx="1747839"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9" name="Flowchart: Process 58"/>
            <p:cNvSpPr/>
            <p:nvPr/>
          </p:nvSpPr>
          <p:spPr bwMode="auto">
            <a:xfrm rot="5400000">
              <a:off x="7521257" y="7512050"/>
              <a:ext cx="1747839"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73768" name="Group 161"/>
          <p:cNvGrpSpPr>
            <a:grpSpLocks/>
          </p:cNvGrpSpPr>
          <p:nvPr/>
        </p:nvGrpSpPr>
        <p:grpSpPr bwMode="auto">
          <a:xfrm>
            <a:off x="5795963" y="3657600"/>
            <a:ext cx="731837" cy="1746250"/>
            <a:chOff x="5951221" y="6651625"/>
            <a:chExt cx="731837" cy="1746250"/>
          </a:xfrm>
        </p:grpSpPr>
        <p:sp>
          <p:nvSpPr>
            <p:cNvPr id="64" name="Flowchart: Process 63"/>
            <p:cNvSpPr/>
            <p:nvPr/>
          </p:nvSpPr>
          <p:spPr bwMode="auto">
            <a:xfrm rot="5400000">
              <a:off x="5118577" y="7511256"/>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5" name="Flowchart: Process 64"/>
            <p:cNvSpPr/>
            <p:nvPr/>
          </p:nvSpPr>
          <p:spPr bwMode="auto">
            <a:xfrm rot="5400000">
              <a:off x="5768659" y="7510462"/>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49" name="Group 128"/>
            <p:cNvGrpSpPr>
              <a:grpSpLocks/>
            </p:cNvGrpSpPr>
            <p:nvPr/>
          </p:nvGrpSpPr>
          <p:grpSpPr bwMode="auto">
            <a:xfrm>
              <a:off x="5978208" y="6826248"/>
              <a:ext cx="676276" cy="1571625"/>
              <a:chOff x="847345" y="3369677"/>
              <a:chExt cx="1132349" cy="1520423"/>
            </a:xfrm>
            <a:solidFill>
              <a:srgbClr val="E1C298"/>
            </a:solidFill>
          </p:grpSpPr>
          <p:sp>
            <p:nvSpPr>
              <p:cNvPr id="71" name="Flowchart: Process 70"/>
              <p:cNvSpPr/>
              <p:nvPr/>
            </p:nvSpPr>
            <p:spPr>
              <a:xfrm rot="10800000">
                <a:off x="847345" y="3369677"/>
                <a:ext cx="1132349" cy="1520423"/>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72" name="Straight Connector 71"/>
              <p:cNvCxnSpPr/>
              <p:nvPr/>
            </p:nvCxnSpPr>
            <p:spPr>
              <a:xfrm rot="5400000" flipH="1" flipV="1">
                <a:off x="656943" y="3567350"/>
                <a:ext cx="1515813" cy="1129688"/>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55612" y="3566020"/>
                <a:ext cx="1515815" cy="1132345"/>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Flowchart: Process 66"/>
            <p:cNvSpPr/>
            <p:nvPr/>
          </p:nvSpPr>
          <p:spPr bwMode="auto">
            <a:xfrm rot="5400000">
              <a:off x="5091590" y="7511256"/>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8" name="Flowchart: Process 67"/>
            <p:cNvSpPr/>
            <p:nvPr/>
          </p:nvSpPr>
          <p:spPr bwMode="auto">
            <a:xfrm rot="5400000">
              <a:off x="5796440" y="7511256"/>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9" name="Flowchart: Process 68"/>
            <p:cNvSpPr/>
            <p:nvPr/>
          </p:nvSpPr>
          <p:spPr bwMode="auto">
            <a:xfrm rot="5400000">
              <a:off x="6228240" y="6403181"/>
              <a:ext cx="179388" cy="676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sp>
        <p:nvSpPr>
          <p:cNvPr id="75" name="Flowchart: Process 74"/>
          <p:cNvSpPr/>
          <p:nvPr/>
        </p:nvSpPr>
        <p:spPr>
          <a:xfrm>
            <a:off x="488950" y="3627438"/>
            <a:ext cx="8174038"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373770" name="Group 158"/>
          <p:cNvGrpSpPr>
            <a:grpSpLocks/>
          </p:cNvGrpSpPr>
          <p:nvPr/>
        </p:nvGrpSpPr>
        <p:grpSpPr bwMode="auto">
          <a:xfrm>
            <a:off x="1658938" y="3657600"/>
            <a:ext cx="511175" cy="1746250"/>
            <a:chOff x="1814196" y="6651624"/>
            <a:chExt cx="511175" cy="1746251"/>
          </a:xfrm>
        </p:grpSpPr>
        <p:sp>
          <p:nvSpPr>
            <p:cNvPr id="80" name="Flowchart: Process 79"/>
            <p:cNvSpPr/>
            <p:nvPr/>
          </p:nvSpPr>
          <p:spPr bwMode="auto">
            <a:xfrm rot="5400000">
              <a:off x="98155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1" name="Flowchart: Process 80"/>
            <p:cNvSpPr/>
            <p:nvPr/>
          </p:nvSpPr>
          <p:spPr bwMode="auto">
            <a:xfrm rot="5400000">
              <a:off x="1411765"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2" name="Flowchart: Process 81"/>
            <p:cNvSpPr/>
            <p:nvPr/>
          </p:nvSpPr>
          <p:spPr bwMode="auto">
            <a:xfrm rot="5400000">
              <a:off x="1982470" y="6510337"/>
              <a:ext cx="174625" cy="45720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57" name="Group 128"/>
            <p:cNvGrpSpPr>
              <a:grpSpLocks/>
            </p:cNvGrpSpPr>
            <p:nvPr/>
          </p:nvGrpSpPr>
          <p:grpSpPr bwMode="auto">
            <a:xfrm>
              <a:off x="1841182" y="6826249"/>
              <a:ext cx="457200" cy="1133475"/>
              <a:chOff x="847306" y="3369710"/>
              <a:chExt cx="1135450" cy="1096755"/>
            </a:xfrm>
            <a:solidFill>
              <a:srgbClr val="E1C298"/>
            </a:solidFill>
          </p:grpSpPr>
          <p:sp>
            <p:nvSpPr>
              <p:cNvPr id="86" name="Flowchart: Process 85"/>
              <p:cNvSpPr/>
              <p:nvPr/>
            </p:nvSpPr>
            <p:spPr>
              <a:xfrm rot="10800000">
                <a:off x="847306" y="3369710"/>
                <a:ext cx="1135450"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87" name="Straight Connector 86"/>
              <p:cNvCxnSpPr/>
              <p:nvPr/>
            </p:nvCxnSpPr>
            <p:spPr>
              <a:xfrm flipV="1">
                <a:off x="847306" y="3374319"/>
                <a:ext cx="1135450"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47306" y="3374319"/>
                <a:ext cx="1135450"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Flowchart: Process 83"/>
            <p:cNvSpPr/>
            <p:nvPr/>
          </p:nvSpPr>
          <p:spPr bwMode="auto">
            <a:xfrm rot="5400000">
              <a:off x="954565"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5" name="Flowchart: Process 84"/>
            <p:cNvSpPr/>
            <p:nvPr/>
          </p:nvSpPr>
          <p:spPr bwMode="auto">
            <a:xfrm rot="5400000">
              <a:off x="143875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73771" name="Group 159"/>
          <p:cNvGrpSpPr>
            <a:grpSpLocks/>
          </p:cNvGrpSpPr>
          <p:nvPr/>
        </p:nvGrpSpPr>
        <p:grpSpPr bwMode="auto">
          <a:xfrm>
            <a:off x="2416175" y="3657600"/>
            <a:ext cx="512763" cy="1746250"/>
            <a:chOff x="2571433" y="6651624"/>
            <a:chExt cx="512763" cy="1746251"/>
          </a:xfrm>
        </p:grpSpPr>
        <p:sp>
          <p:nvSpPr>
            <p:cNvPr id="91" name="Flowchart: Process 90"/>
            <p:cNvSpPr/>
            <p:nvPr/>
          </p:nvSpPr>
          <p:spPr bwMode="auto">
            <a:xfrm rot="5400000">
              <a:off x="1738790"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2" name="Flowchart: Process 91"/>
            <p:cNvSpPr/>
            <p:nvPr/>
          </p:nvSpPr>
          <p:spPr bwMode="auto">
            <a:xfrm rot="5400000">
              <a:off x="2167415"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3" name="Flowchart: Process 92"/>
            <p:cNvSpPr/>
            <p:nvPr/>
          </p:nvSpPr>
          <p:spPr bwMode="auto">
            <a:xfrm rot="5400000">
              <a:off x="2740502" y="6509543"/>
              <a:ext cx="174625" cy="4587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66" name="Group 128"/>
            <p:cNvGrpSpPr>
              <a:grpSpLocks/>
            </p:cNvGrpSpPr>
            <p:nvPr/>
          </p:nvGrpSpPr>
          <p:grpSpPr bwMode="auto">
            <a:xfrm>
              <a:off x="2598421" y="6826249"/>
              <a:ext cx="458788" cy="1133475"/>
              <a:chOff x="847102" y="3369710"/>
              <a:chExt cx="1135863" cy="1096755"/>
            </a:xfrm>
            <a:solidFill>
              <a:srgbClr val="E1C298"/>
            </a:solidFill>
          </p:grpSpPr>
          <p:sp>
            <p:nvSpPr>
              <p:cNvPr id="97" name="Flowchart: Process 96"/>
              <p:cNvSpPr/>
              <p:nvPr/>
            </p:nvSpPr>
            <p:spPr>
              <a:xfrm rot="10800000">
                <a:off x="847102" y="3369710"/>
                <a:ext cx="1135863"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98" name="Straight Connector 97"/>
              <p:cNvCxnSpPr/>
              <p:nvPr/>
            </p:nvCxnSpPr>
            <p:spPr>
              <a:xfrm flipV="1">
                <a:off x="847102" y="3374319"/>
                <a:ext cx="113586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47102" y="3374319"/>
                <a:ext cx="113586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Flowchart: Process 94"/>
            <p:cNvSpPr/>
            <p:nvPr/>
          </p:nvSpPr>
          <p:spPr bwMode="auto">
            <a:xfrm rot="5400000">
              <a:off x="171180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6" name="Flowchart: Process 95"/>
            <p:cNvSpPr/>
            <p:nvPr/>
          </p:nvSpPr>
          <p:spPr bwMode="auto">
            <a:xfrm rot="5400000">
              <a:off x="2197577"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sp>
        <p:nvSpPr>
          <p:cNvPr id="153" name="TextBox 69"/>
          <p:cNvSpPr txBox="1">
            <a:spLocks noChangeArrowheads="1"/>
          </p:cNvSpPr>
          <p:nvPr/>
        </p:nvSpPr>
        <p:spPr bwMode="auto">
          <a:xfrm>
            <a:off x="4836614" y="6229350"/>
            <a:ext cx="2204450"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R602.10.4.2 &amp; R602.10.5</a:t>
            </a:r>
          </a:p>
        </p:txBody>
      </p:sp>
      <p:grpSp>
        <p:nvGrpSpPr>
          <p:cNvPr id="70" name="Group 158"/>
          <p:cNvGrpSpPr>
            <a:grpSpLocks/>
          </p:cNvGrpSpPr>
          <p:nvPr/>
        </p:nvGrpSpPr>
        <p:grpSpPr bwMode="auto">
          <a:xfrm>
            <a:off x="488950" y="3614738"/>
            <a:ext cx="8180388" cy="1817687"/>
            <a:chOff x="634683" y="1118429"/>
            <a:chExt cx="8179229" cy="1818722"/>
          </a:xfrm>
        </p:grpSpPr>
        <p:sp>
          <p:nvSpPr>
            <p:cNvPr id="76" name="Rectangle 24" descr="70%"/>
            <p:cNvSpPr>
              <a:spLocks noChangeArrowheads="1"/>
            </p:cNvSpPr>
            <p:nvPr/>
          </p:nvSpPr>
          <p:spPr bwMode="auto">
            <a:xfrm>
              <a:off x="6640932" y="1118429"/>
              <a:ext cx="603165"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77" name="Rectangle 24" descr="70%"/>
            <p:cNvSpPr>
              <a:spLocks noChangeArrowheads="1"/>
            </p:cNvSpPr>
            <p:nvPr/>
          </p:nvSpPr>
          <p:spPr bwMode="auto">
            <a:xfrm>
              <a:off x="5671107" y="1118429"/>
              <a:ext cx="303169"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78" name="Rectangle 24" descr="70%"/>
            <p:cNvSpPr>
              <a:spLocks noChangeArrowheads="1"/>
            </p:cNvSpPr>
            <p:nvPr/>
          </p:nvSpPr>
          <p:spPr bwMode="auto">
            <a:xfrm>
              <a:off x="8374236" y="1118429"/>
              <a:ext cx="439676"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89" name="Rectangle 24" descr="70%"/>
            <p:cNvSpPr>
              <a:spLocks noChangeArrowheads="1"/>
            </p:cNvSpPr>
            <p:nvPr/>
          </p:nvSpPr>
          <p:spPr bwMode="auto">
            <a:xfrm>
              <a:off x="1531494" y="1118429"/>
              <a:ext cx="301582"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0" name="Rectangle 24" descr="70%"/>
            <p:cNvSpPr>
              <a:spLocks noChangeArrowheads="1"/>
            </p:cNvSpPr>
            <p:nvPr/>
          </p:nvSpPr>
          <p:spPr bwMode="auto">
            <a:xfrm>
              <a:off x="2290211" y="1118429"/>
              <a:ext cx="301582"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1" name="Rectangle 24" descr="70%"/>
            <p:cNvSpPr>
              <a:spLocks noChangeArrowheads="1"/>
            </p:cNvSpPr>
            <p:nvPr/>
          </p:nvSpPr>
          <p:spPr bwMode="auto">
            <a:xfrm>
              <a:off x="634683" y="1118429"/>
              <a:ext cx="439676"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102" name="Rectangle 24" descr="70%"/>
            <p:cNvSpPr>
              <a:spLocks noChangeArrowheads="1"/>
            </p:cNvSpPr>
            <p:nvPr/>
          </p:nvSpPr>
          <p:spPr bwMode="auto">
            <a:xfrm>
              <a:off x="3048929" y="1118429"/>
              <a:ext cx="1955523"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grpSp>
      <p:grpSp>
        <p:nvGrpSpPr>
          <p:cNvPr id="79" name="Group 117"/>
          <p:cNvGrpSpPr>
            <a:grpSpLocks/>
          </p:cNvGrpSpPr>
          <p:nvPr/>
        </p:nvGrpSpPr>
        <p:grpSpPr bwMode="auto">
          <a:xfrm>
            <a:off x="928688" y="3614738"/>
            <a:ext cx="7300912" cy="1817687"/>
            <a:chOff x="1073602" y="3062841"/>
            <a:chExt cx="7301389" cy="1818722"/>
          </a:xfrm>
        </p:grpSpPr>
        <p:grpSp>
          <p:nvGrpSpPr>
            <p:cNvPr id="373791" name="Group 159"/>
            <p:cNvGrpSpPr>
              <a:grpSpLocks/>
            </p:cNvGrpSpPr>
            <p:nvPr/>
          </p:nvGrpSpPr>
          <p:grpSpPr bwMode="auto">
            <a:xfrm>
              <a:off x="1073656" y="4396931"/>
              <a:ext cx="7301280" cy="484632"/>
              <a:chOff x="1073656" y="2452519"/>
              <a:chExt cx="7301280" cy="484632"/>
            </a:xfrm>
          </p:grpSpPr>
          <p:sp>
            <p:nvSpPr>
              <p:cNvPr id="103" name="Rectangle 24" descr="70%"/>
              <p:cNvSpPr>
                <a:spLocks noChangeArrowheads="1"/>
              </p:cNvSpPr>
              <p:nvPr/>
            </p:nvSpPr>
            <p:spPr bwMode="auto">
              <a:xfrm>
                <a:off x="1073602" y="2468572"/>
                <a:ext cx="457230" cy="468579"/>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4" name="Rectangle 24" descr="70%"/>
              <p:cNvSpPr>
                <a:spLocks noChangeArrowheads="1"/>
              </p:cNvSpPr>
              <p:nvPr/>
            </p:nvSpPr>
            <p:spPr bwMode="auto">
              <a:xfrm>
                <a:off x="5004509" y="2455865"/>
                <a:ext cx="666794" cy="481286"/>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5" name="Rectangle 24" descr="70%"/>
              <p:cNvSpPr>
                <a:spLocks noChangeArrowheads="1"/>
              </p:cNvSpPr>
              <p:nvPr/>
            </p:nvSpPr>
            <p:spPr bwMode="auto">
              <a:xfrm>
                <a:off x="1832477" y="2470160"/>
                <a:ext cx="457230" cy="466991"/>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6" name="Rectangle 24" descr="70%"/>
              <p:cNvSpPr>
                <a:spLocks noChangeArrowheads="1"/>
              </p:cNvSpPr>
              <p:nvPr/>
            </p:nvSpPr>
            <p:spPr bwMode="auto">
              <a:xfrm>
                <a:off x="2591351" y="2465395"/>
                <a:ext cx="457230" cy="471756"/>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7" name="Rectangle 24" descr="70%"/>
              <p:cNvSpPr>
                <a:spLocks noChangeArrowheads="1"/>
              </p:cNvSpPr>
              <p:nvPr/>
            </p:nvSpPr>
            <p:spPr bwMode="auto">
              <a:xfrm>
                <a:off x="7244617" y="2452688"/>
                <a:ext cx="1130374" cy="484463"/>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grpSp>
        <p:grpSp>
          <p:nvGrpSpPr>
            <p:cNvPr id="90" name="Group 188"/>
            <p:cNvGrpSpPr/>
            <p:nvPr/>
          </p:nvGrpSpPr>
          <p:grpSpPr>
            <a:xfrm>
              <a:off x="1073602" y="3062841"/>
              <a:ext cx="7301389" cy="219954"/>
              <a:chOff x="848118" y="3058351"/>
              <a:chExt cx="7301389" cy="218961"/>
            </a:xfrm>
            <a:solidFill>
              <a:srgbClr val="DEB783"/>
            </a:solidFill>
          </p:grpSpPr>
          <p:sp>
            <p:nvSpPr>
              <p:cNvPr id="109" name="Rectangle 24" descr="70%"/>
              <p:cNvSpPr>
                <a:spLocks noChangeArrowheads="1"/>
              </p:cNvSpPr>
              <p:nvPr/>
            </p:nvSpPr>
            <p:spPr bwMode="auto">
              <a:xfrm>
                <a:off x="848118" y="3058351"/>
                <a:ext cx="457200" cy="218961"/>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0" name="Rectangle 24" descr="70%"/>
              <p:cNvSpPr>
                <a:spLocks noChangeArrowheads="1"/>
              </p:cNvSpPr>
              <p:nvPr/>
            </p:nvSpPr>
            <p:spPr bwMode="auto">
              <a:xfrm>
                <a:off x="1609465" y="3058351"/>
                <a:ext cx="457200" cy="218961"/>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1" name="Rectangle 24" descr="70%"/>
              <p:cNvSpPr>
                <a:spLocks noChangeArrowheads="1"/>
              </p:cNvSpPr>
              <p:nvPr/>
            </p:nvSpPr>
            <p:spPr bwMode="auto">
              <a:xfrm>
                <a:off x="2366050" y="3058351"/>
                <a:ext cx="457200" cy="218961"/>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2" name="Rectangle 24" descr="70%"/>
              <p:cNvSpPr>
                <a:spLocks noChangeArrowheads="1"/>
              </p:cNvSpPr>
              <p:nvPr/>
            </p:nvSpPr>
            <p:spPr bwMode="auto">
              <a:xfrm>
                <a:off x="4779161" y="3058351"/>
                <a:ext cx="667363" cy="218465"/>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3" name="Rectangle 24" descr="70%"/>
              <p:cNvSpPr>
                <a:spLocks noChangeArrowheads="1"/>
              </p:cNvSpPr>
              <p:nvPr/>
            </p:nvSpPr>
            <p:spPr bwMode="auto">
              <a:xfrm>
                <a:off x="5748163" y="3058351"/>
                <a:ext cx="667363" cy="218465"/>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4" name="Rectangle 24" descr="70%"/>
              <p:cNvSpPr>
                <a:spLocks noChangeArrowheads="1"/>
              </p:cNvSpPr>
              <p:nvPr/>
            </p:nvSpPr>
            <p:spPr bwMode="auto">
              <a:xfrm>
                <a:off x="7019171" y="3058351"/>
                <a:ext cx="1130336" cy="218465"/>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grpSp>
      </p:grpSp>
      <p:grpSp>
        <p:nvGrpSpPr>
          <p:cNvPr id="135" name="Group 134"/>
          <p:cNvGrpSpPr>
            <a:grpSpLocks/>
          </p:cNvGrpSpPr>
          <p:nvPr/>
        </p:nvGrpSpPr>
        <p:grpSpPr bwMode="auto">
          <a:xfrm>
            <a:off x="506413" y="3640138"/>
            <a:ext cx="8147050" cy="1778000"/>
            <a:chOff x="651510" y="3089275"/>
            <a:chExt cx="8146415" cy="1778000"/>
          </a:xfrm>
        </p:grpSpPr>
        <p:pic>
          <p:nvPicPr>
            <p:cNvPr id="373787" name="Picture 118" descr="Hatch2c.jpg"/>
            <p:cNvPicPr>
              <a:picLocks noChangeAspect="1"/>
            </p:cNvPicPr>
            <p:nvPr/>
          </p:nvPicPr>
          <p:blipFill>
            <a:blip r:embed="rId3" cstate="email"/>
            <a:srcRect/>
            <a:stretch>
              <a:fillRect/>
            </a:stretch>
          </p:blipFill>
          <p:spPr bwMode="auto">
            <a:xfrm>
              <a:off x="3067050" y="3089275"/>
              <a:ext cx="1919288" cy="1778000"/>
            </a:xfrm>
            <a:prstGeom prst="rect">
              <a:avLst/>
            </a:prstGeom>
            <a:noFill/>
            <a:ln w="9525">
              <a:noFill/>
              <a:miter lim="800000"/>
              <a:headEnd/>
              <a:tailEnd/>
            </a:ln>
          </p:spPr>
        </p:pic>
        <p:pic>
          <p:nvPicPr>
            <p:cNvPr id="373788" name="Picture 131" descr="Hatch2c.jpg"/>
            <p:cNvPicPr>
              <a:picLocks noChangeAspect="1"/>
            </p:cNvPicPr>
            <p:nvPr/>
          </p:nvPicPr>
          <p:blipFill>
            <a:blip r:embed="rId4" cstate="email"/>
            <a:srcRect/>
            <a:stretch>
              <a:fillRect/>
            </a:stretch>
          </p:blipFill>
          <p:spPr bwMode="auto">
            <a:xfrm>
              <a:off x="651510" y="3089275"/>
              <a:ext cx="410528" cy="1778000"/>
            </a:xfrm>
            <a:prstGeom prst="rect">
              <a:avLst/>
            </a:prstGeom>
            <a:noFill/>
            <a:ln w="9525">
              <a:noFill/>
              <a:miter lim="800000"/>
              <a:headEnd/>
              <a:tailEnd/>
            </a:ln>
          </p:spPr>
        </p:pic>
        <p:pic>
          <p:nvPicPr>
            <p:cNvPr id="373789" name="Picture 132" descr="Hatch2c.jpg"/>
            <p:cNvPicPr>
              <a:picLocks noChangeAspect="1"/>
            </p:cNvPicPr>
            <p:nvPr/>
          </p:nvPicPr>
          <p:blipFill>
            <a:blip r:embed="rId5" cstate="email"/>
            <a:srcRect/>
            <a:stretch>
              <a:fillRect/>
            </a:stretch>
          </p:blipFill>
          <p:spPr bwMode="auto">
            <a:xfrm>
              <a:off x="6656070" y="3089275"/>
              <a:ext cx="567055" cy="1778000"/>
            </a:xfrm>
            <a:prstGeom prst="rect">
              <a:avLst/>
            </a:prstGeom>
            <a:noFill/>
            <a:ln w="9525">
              <a:noFill/>
              <a:miter lim="800000"/>
              <a:headEnd/>
              <a:tailEnd/>
            </a:ln>
          </p:spPr>
        </p:pic>
        <p:pic>
          <p:nvPicPr>
            <p:cNvPr id="373790" name="Picture 133" descr="Hatch2c.jpg"/>
            <p:cNvPicPr>
              <a:picLocks noChangeAspect="1"/>
            </p:cNvPicPr>
            <p:nvPr/>
          </p:nvPicPr>
          <p:blipFill>
            <a:blip r:embed="rId6" cstate="email"/>
            <a:srcRect/>
            <a:stretch>
              <a:fillRect/>
            </a:stretch>
          </p:blipFill>
          <p:spPr bwMode="auto">
            <a:xfrm>
              <a:off x="8388350" y="3089275"/>
              <a:ext cx="409575" cy="1778000"/>
            </a:xfrm>
            <a:prstGeom prst="rect">
              <a:avLst/>
            </a:prstGeom>
            <a:noFill/>
            <a:ln w="9525">
              <a:noFill/>
              <a:miter lim="800000"/>
              <a:headEnd/>
              <a:tailEnd/>
            </a:ln>
          </p:spPr>
        </p:pic>
      </p:grpSp>
      <p:sp>
        <p:nvSpPr>
          <p:cNvPr id="136" name="TextBox 135"/>
          <p:cNvSpPr txBox="1"/>
          <p:nvPr/>
        </p:nvSpPr>
        <p:spPr>
          <a:xfrm>
            <a:off x="522288" y="2119313"/>
            <a:ext cx="6434134" cy="1261884"/>
          </a:xfrm>
          <a:prstGeom prst="rect">
            <a:avLst/>
          </a:prstGeom>
          <a:noFill/>
        </p:spPr>
        <p:txBody>
          <a:bodyPr wrap="none">
            <a:spAutoFit/>
          </a:bodyPr>
          <a:lstStyle/>
          <a:p>
            <a:pPr marL="457200" indent="-457200" fontAlgn="auto">
              <a:spcBef>
                <a:spcPts val="0"/>
              </a:spcBef>
              <a:spcAft>
                <a:spcPts val="0"/>
              </a:spcAft>
              <a:defRPr/>
            </a:pPr>
            <a:r>
              <a:rPr lang="en-US" sz="2200" b="1" dirty="0">
                <a:solidFill>
                  <a:schemeClr val="accent1">
                    <a:lumMod val="75000"/>
                  </a:schemeClr>
                </a:solidFill>
                <a:latin typeface="Arial" pitchFamily="34" charset="0"/>
                <a:cs typeface="Arial" pitchFamily="34" charset="0"/>
              </a:rPr>
              <a:t>Sheathing Requirements:</a:t>
            </a:r>
          </a:p>
          <a:p>
            <a:pPr marL="566738" indent="-334963" fontAlgn="auto">
              <a:spcBef>
                <a:spcPts val="0"/>
              </a:spcBef>
              <a:spcAft>
                <a:spcPts val="0"/>
              </a:spcAft>
              <a:buFont typeface="+mj-lt"/>
              <a:buAutoNum type="arabicPeriod"/>
              <a:defRPr/>
            </a:pPr>
            <a:r>
              <a:rPr lang="en-US" b="1" dirty="0">
                <a:solidFill>
                  <a:schemeClr val="accent3">
                    <a:lumMod val="50000"/>
                  </a:schemeClr>
                </a:solidFill>
                <a:latin typeface="Arial" pitchFamily="34" charset="0"/>
                <a:cs typeface="Arial" pitchFamily="34" charset="0"/>
              </a:rPr>
              <a:t>Sheath full height areas</a:t>
            </a:r>
          </a:p>
          <a:p>
            <a:pPr marL="566738" indent="-334963" fontAlgn="auto">
              <a:spcBef>
                <a:spcPts val="0"/>
              </a:spcBef>
              <a:spcAft>
                <a:spcPts val="0"/>
              </a:spcAft>
              <a:buFont typeface="+mj-lt"/>
              <a:buAutoNum type="arabicPeriod"/>
              <a:defRPr/>
            </a:pPr>
            <a:r>
              <a:rPr lang="en-US" b="1" dirty="0">
                <a:solidFill>
                  <a:schemeClr val="accent3">
                    <a:lumMod val="50000"/>
                  </a:schemeClr>
                </a:solidFill>
                <a:latin typeface="Arial" pitchFamily="34" charset="0"/>
                <a:cs typeface="Arial" pitchFamily="34" charset="0"/>
              </a:rPr>
              <a:t>Sheath above and below openings</a:t>
            </a:r>
          </a:p>
          <a:p>
            <a:pPr marL="566738" indent="-334963" fontAlgn="auto">
              <a:spcBef>
                <a:spcPts val="0"/>
              </a:spcBef>
              <a:spcAft>
                <a:spcPts val="0"/>
              </a:spcAft>
              <a:buFont typeface="+mj-lt"/>
              <a:buAutoNum type="arabicPeriod"/>
              <a:defRPr/>
            </a:pPr>
            <a:r>
              <a:rPr lang="en-US" b="1" dirty="0">
                <a:solidFill>
                  <a:schemeClr val="accent3">
                    <a:lumMod val="50000"/>
                  </a:schemeClr>
                </a:solidFill>
                <a:latin typeface="Arial" pitchFamily="34" charset="0"/>
                <a:cs typeface="Arial" pitchFamily="34" charset="0"/>
              </a:rPr>
              <a:t>Adjacent openings determine minimum BWP length</a:t>
            </a:r>
          </a:p>
        </p:txBody>
      </p:sp>
      <p:sp>
        <p:nvSpPr>
          <p:cNvPr id="161" name="Circular Arrow 160"/>
          <p:cNvSpPr/>
          <p:nvPr/>
        </p:nvSpPr>
        <p:spPr>
          <a:xfrm>
            <a:off x="2535238" y="4140200"/>
            <a:ext cx="979487" cy="977900"/>
          </a:xfrm>
          <a:prstGeom prst="circularArrow">
            <a:avLst>
              <a:gd name="adj1" fmla="val 6415"/>
              <a:gd name="adj2" fmla="val 1142319"/>
              <a:gd name="adj3" fmla="val 19161810"/>
              <a:gd name="adj4" fmla="val 12822509"/>
              <a:gd name="adj5" fmla="val 893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2" name="Circular Arrow 161"/>
          <p:cNvSpPr/>
          <p:nvPr/>
        </p:nvSpPr>
        <p:spPr>
          <a:xfrm>
            <a:off x="5992813" y="4140200"/>
            <a:ext cx="979487" cy="977900"/>
          </a:xfrm>
          <a:prstGeom prst="circularArrow">
            <a:avLst>
              <a:gd name="adj1" fmla="val 6415"/>
              <a:gd name="adj2" fmla="val 1142319"/>
              <a:gd name="adj3" fmla="val 19161810"/>
              <a:gd name="adj4" fmla="val 12822509"/>
              <a:gd name="adj5" fmla="val 893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3" name="Circular Arrow 162"/>
          <p:cNvSpPr/>
          <p:nvPr/>
        </p:nvSpPr>
        <p:spPr>
          <a:xfrm>
            <a:off x="7650163" y="4140200"/>
            <a:ext cx="979487" cy="977900"/>
          </a:xfrm>
          <a:prstGeom prst="circularArrow">
            <a:avLst>
              <a:gd name="adj1" fmla="val 6415"/>
              <a:gd name="adj2" fmla="val 1142319"/>
              <a:gd name="adj3" fmla="val 19161810"/>
              <a:gd name="adj4" fmla="val 12822509"/>
              <a:gd name="adj5" fmla="val 893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4" name="Circular Arrow 163"/>
          <p:cNvSpPr/>
          <p:nvPr/>
        </p:nvSpPr>
        <p:spPr>
          <a:xfrm flipH="1">
            <a:off x="4364038" y="4140200"/>
            <a:ext cx="979487" cy="977900"/>
          </a:xfrm>
          <a:prstGeom prst="circularArrow">
            <a:avLst>
              <a:gd name="adj1" fmla="val 6415"/>
              <a:gd name="adj2" fmla="val 1142319"/>
              <a:gd name="adj3" fmla="val 19161810"/>
              <a:gd name="adj4" fmla="val 12822509"/>
              <a:gd name="adj5" fmla="val 893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5" name="Circular Arrow 164"/>
          <p:cNvSpPr/>
          <p:nvPr/>
        </p:nvSpPr>
        <p:spPr>
          <a:xfrm flipH="1">
            <a:off x="411163" y="4140200"/>
            <a:ext cx="979487" cy="977900"/>
          </a:xfrm>
          <a:prstGeom prst="circularArrow">
            <a:avLst>
              <a:gd name="adj1" fmla="val 6415"/>
              <a:gd name="adj2" fmla="val 1142319"/>
              <a:gd name="adj3" fmla="val 19161810"/>
              <a:gd name="adj4" fmla="val 12822509"/>
              <a:gd name="adj5" fmla="val 893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70" name="Group 169"/>
          <p:cNvGrpSpPr>
            <a:grpSpLocks/>
          </p:cNvGrpSpPr>
          <p:nvPr/>
        </p:nvGrpSpPr>
        <p:grpSpPr bwMode="auto">
          <a:xfrm>
            <a:off x="1557338" y="5218113"/>
            <a:ext cx="4095750" cy="908050"/>
            <a:chOff x="1557339" y="5319713"/>
            <a:chExt cx="4095749" cy="907494"/>
          </a:xfrm>
        </p:grpSpPr>
        <p:sp>
          <p:nvSpPr>
            <p:cNvPr id="166" name="TextBox 165"/>
            <p:cNvSpPr txBox="1"/>
            <p:nvPr/>
          </p:nvSpPr>
          <p:spPr>
            <a:xfrm>
              <a:off x="2828926" y="5857545"/>
              <a:ext cx="1449388" cy="369662"/>
            </a:xfrm>
            <a:prstGeom prst="rect">
              <a:avLst/>
            </a:prstGeom>
            <a:noFill/>
          </p:spPr>
          <p:txBody>
            <a:bodyPr wrap="none">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Too Narrow</a:t>
              </a:r>
            </a:p>
          </p:txBody>
        </p:sp>
        <p:sp>
          <p:nvSpPr>
            <p:cNvPr id="167" name="Freeform 166"/>
            <p:cNvSpPr/>
            <p:nvPr/>
          </p:nvSpPr>
          <p:spPr>
            <a:xfrm>
              <a:off x="4276725" y="5319713"/>
              <a:ext cx="1376363" cy="756773"/>
            </a:xfrm>
            <a:custGeom>
              <a:avLst/>
              <a:gdLst>
                <a:gd name="connsiteX0" fmla="*/ 0 w 1362075"/>
                <a:gd name="connsiteY0" fmla="*/ 638175 h 638175"/>
                <a:gd name="connsiteX1" fmla="*/ 952500 w 1362075"/>
                <a:gd name="connsiteY1" fmla="*/ 514350 h 638175"/>
                <a:gd name="connsiteX2" fmla="*/ 1362075 w 1362075"/>
                <a:gd name="connsiteY2" fmla="*/ 0 h 638175"/>
              </a:gdLst>
              <a:ahLst/>
              <a:cxnLst>
                <a:cxn ang="0">
                  <a:pos x="connsiteX0" y="connsiteY0"/>
                </a:cxn>
                <a:cxn ang="0">
                  <a:pos x="connsiteX1" y="connsiteY1"/>
                </a:cxn>
                <a:cxn ang="0">
                  <a:pos x="connsiteX2" y="connsiteY2"/>
                </a:cxn>
              </a:cxnLst>
              <a:rect l="l" t="t" r="r" b="b"/>
              <a:pathLst>
                <a:path w="1362075" h="638175">
                  <a:moveTo>
                    <a:pt x="0" y="638175"/>
                  </a:moveTo>
                  <a:cubicBezTo>
                    <a:pt x="362744" y="629444"/>
                    <a:pt x="725488" y="620713"/>
                    <a:pt x="952500" y="514350"/>
                  </a:cubicBezTo>
                  <a:cubicBezTo>
                    <a:pt x="1179513" y="407988"/>
                    <a:pt x="1270794" y="203994"/>
                    <a:pt x="1362075"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8" name="Freeform 167"/>
            <p:cNvSpPr/>
            <p:nvPr/>
          </p:nvSpPr>
          <p:spPr>
            <a:xfrm>
              <a:off x="2293939" y="5353030"/>
              <a:ext cx="592137" cy="694899"/>
            </a:xfrm>
            <a:custGeom>
              <a:avLst/>
              <a:gdLst>
                <a:gd name="connsiteX0" fmla="*/ 592137 w 592137"/>
                <a:gd name="connsiteY0" fmla="*/ 619125 h 619125"/>
                <a:gd name="connsiteX1" fmla="*/ 96837 w 592137"/>
                <a:gd name="connsiteY1" fmla="*/ 419100 h 619125"/>
                <a:gd name="connsiteX2" fmla="*/ 11112 w 592137"/>
                <a:gd name="connsiteY2" fmla="*/ 0 h 619125"/>
              </a:gdLst>
              <a:ahLst/>
              <a:cxnLst>
                <a:cxn ang="0">
                  <a:pos x="connsiteX0" y="connsiteY0"/>
                </a:cxn>
                <a:cxn ang="0">
                  <a:pos x="connsiteX1" y="connsiteY1"/>
                </a:cxn>
                <a:cxn ang="0">
                  <a:pos x="connsiteX2" y="connsiteY2"/>
                </a:cxn>
              </a:cxnLst>
              <a:rect l="l" t="t" r="r" b="b"/>
              <a:pathLst>
                <a:path w="592137" h="619125">
                  <a:moveTo>
                    <a:pt x="592137" y="619125"/>
                  </a:moveTo>
                  <a:cubicBezTo>
                    <a:pt x="392905" y="570706"/>
                    <a:pt x="193674" y="522287"/>
                    <a:pt x="96837" y="419100"/>
                  </a:cubicBezTo>
                  <a:cubicBezTo>
                    <a:pt x="0" y="315913"/>
                    <a:pt x="5556" y="157956"/>
                    <a:pt x="11112"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9" name="Freeform 168"/>
            <p:cNvSpPr/>
            <p:nvPr/>
          </p:nvSpPr>
          <p:spPr>
            <a:xfrm>
              <a:off x="1557339" y="5343510"/>
              <a:ext cx="1320800" cy="709179"/>
            </a:xfrm>
            <a:custGeom>
              <a:avLst/>
              <a:gdLst>
                <a:gd name="connsiteX0" fmla="*/ 1314450 w 1314450"/>
                <a:gd name="connsiteY0" fmla="*/ 600075 h 614362"/>
                <a:gd name="connsiteX1" fmla="*/ 381000 w 1314450"/>
                <a:gd name="connsiteY1" fmla="*/ 514350 h 614362"/>
                <a:gd name="connsiteX2" fmla="*/ 0 w 1314450"/>
                <a:gd name="connsiteY2" fmla="*/ 0 h 614362"/>
                <a:gd name="connsiteX0" fmla="*/ 1314450 w 1314450"/>
                <a:gd name="connsiteY0" fmla="*/ 600075 h 607218"/>
                <a:gd name="connsiteX1" fmla="*/ 381000 w 1314450"/>
                <a:gd name="connsiteY1" fmla="*/ 442913 h 607218"/>
                <a:gd name="connsiteX2" fmla="*/ 0 w 1314450"/>
                <a:gd name="connsiteY2" fmla="*/ 0 h 607218"/>
              </a:gdLst>
              <a:ahLst/>
              <a:cxnLst>
                <a:cxn ang="0">
                  <a:pos x="connsiteX0" y="connsiteY0"/>
                </a:cxn>
                <a:cxn ang="0">
                  <a:pos x="connsiteX1" y="connsiteY1"/>
                </a:cxn>
                <a:cxn ang="0">
                  <a:pos x="connsiteX2" y="connsiteY2"/>
                </a:cxn>
              </a:cxnLst>
              <a:rect l="l" t="t" r="r" b="b"/>
              <a:pathLst>
                <a:path w="1314450" h="607218">
                  <a:moveTo>
                    <a:pt x="1314450" y="600075"/>
                  </a:moveTo>
                  <a:cubicBezTo>
                    <a:pt x="957262" y="607218"/>
                    <a:pt x="600075" y="542925"/>
                    <a:pt x="381000" y="442913"/>
                  </a:cubicBezTo>
                  <a:cubicBezTo>
                    <a:pt x="161925" y="342901"/>
                    <a:pt x="80962" y="207169"/>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130" name="Rectangle 12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1000"/>
                                        <p:tgtEl>
                                          <p:spTgt spid="70"/>
                                        </p:tgtEl>
                                      </p:cBhvr>
                                    </p:animEffect>
                                  </p:childTnLst>
                                </p:cTn>
                              </p:par>
                            </p:childTnLst>
                          </p:cTn>
                        </p:par>
                        <p:par>
                          <p:cTn id="8" fill="hold">
                            <p:stCondLst>
                              <p:cond delay="1000"/>
                            </p:stCondLst>
                            <p:childTnLst>
                              <p:par>
                                <p:cTn id="9" presetID="23" presetClass="entr" presetSubtype="288"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2000" fill="hold"/>
                                        <p:tgtEl>
                                          <p:spTgt spid="79"/>
                                        </p:tgtEl>
                                        <p:attrNameLst>
                                          <p:attrName>ppt_w</p:attrName>
                                        </p:attrNameLst>
                                      </p:cBhvr>
                                      <p:tavLst>
                                        <p:tav tm="0">
                                          <p:val>
                                            <p:strVal val="4/3*#ppt_w"/>
                                          </p:val>
                                        </p:tav>
                                        <p:tav tm="100000">
                                          <p:val>
                                            <p:strVal val="#ppt_w"/>
                                          </p:val>
                                        </p:tav>
                                      </p:tavLst>
                                    </p:anim>
                                    <p:anim calcmode="lin" valueType="num">
                                      <p:cBhvr>
                                        <p:cTn id="12" dur="2000" fill="hold"/>
                                        <p:tgtEl>
                                          <p:spTgt spid="79"/>
                                        </p:tgtEl>
                                        <p:attrNameLst>
                                          <p:attrName>ppt_h</p:attrName>
                                        </p:attrNameLst>
                                      </p:cBhvr>
                                      <p:tavLst>
                                        <p:tav tm="0">
                                          <p:val>
                                            <p:strVal val="4/3*#ppt_h"/>
                                          </p:val>
                                        </p:tav>
                                        <p:tav tm="100000">
                                          <p:val>
                                            <p:strVal val="#ppt_h"/>
                                          </p:val>
                                        </p:tav>
                                      </p:tavLst>
                                    </p:anim>
                                  </p:childTnLst>
                                </p:cTn>
                              </p:par>
                            </p:childTnLst>
                          </p:cTn>
                        </p:par>
                        <p:par>
                          <p:cTn id="13" fill="hold">
                            <p:stCondLst>
                              <p:cond delay="3000"/>
                            </p:stCondLst>
                            <p:childTnLst>
                              <p:par>
                                <p:cTn id="14" presetID="22" presetClass="entr" presetSubtype="4" fill="hold" nodeType="after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wipe(down)">
                                      <p:cBhvr>
                                        <p:cTn id="16" dur="2000"/>
                                        <p:tgtEl>
                                          <p:spTgt spid="135"/>
                                        </p:tgtEl>
                                      </p:cBhvr>
                                    </p:animEffect>
                                  </p:childTnLst>
                                </p:cTn>
                              </p:par>
                            </p:childTnLst>
                          </p:cTn>
                        </p:par>
                        <p:par>
                          <p:cTn id="17" fill="hold">
                            <p:stCondLst>
                              <p:cond delay="5000"/>
                            </p:stCondLst>
                            <p:childTnLst>
                              <p:par>
                                <p:cTn id="18" presetID="22" presetClass="entr" presetSubtype="2" fill="hold" grpId="0" nodeType="afterEffect">
                                  <p:stCondLst>
                                    <p:cond delay="0"/>
                                  </p:stCondLst>
                                  <p:childTnLst>
                                    <p:set>
                                      <p:cBhvr>
                                        <p:cTn id="19" dur="1" fill="hold">
                                          <p:stCondLst>
                                            <p:cond delay="0"/>
                                          </p:stCondLst>
                                        </p:cTn>
                                        <p:tgtEl>
                                          <p:spTgt spid="165"/>
                                        </p:tgtEl>
                                        <p:attrNameLst>
                                          <p:attrName>style.visibility</p:attrName>
                                        </p:attrNameLst>
                                      </p:cBhvr>
                                      <p:to>
                                        <p:strVal val="visible"/>
                                      </p:to>
                                    </p:set>
                                    <p:animEffect transition="in" filter="wipe(right)">
                                      <p:cBhvr>
                                        <p:cTn id="20" dur="500"/>
                                        <p:tgtEl>
                                          <p:spTgt spid="165"/>
                                        </p:tgtEl>
                                      </p:cBhvr>
                                    </p:animEffect>
                                  </p:childTnLst>
                                </p:cTn>
                              </p:par>
                            </p:childTnLst>
                          </p:cTn>
                        </p:par>
                        <p:par>
                          <p:cTn id="21" fill="hold">
                            <p:stCondLst>
                              <p:cond delay="5500"/>
                            </p:stCondLst>
                            <p:childTnLst>
                              <p:par>
                                <p:cTn id="22" presetID="22" presetClass="entr" presetSubtype="8" fill="hold" grpId="0" nodeType="afterEffect">
                                  <p:stCondLst>
                                    <p:cond delay="0"/>
                                  </p:stCondLst>
                                  <p:childTnLst>
                                    <p:set>
                                      <p:cBhvr>
                                        <p:cTn id="23" dur="1" fill="hold">
                                          <p:stCondLst>
                                            <p:cond delay="0"/>
                                          </p:stCondLst>
                                        </p:cTn>
                                        <p:tgtEl>
                                          <p:spTgt spid="161"/>
                                        </p:tgtEl>
                                        <p:attrNameLst>
                                          <p:attrName>style.visibility</p:attrName>
                                        </p:attrNameLst>
                                      </p:cBhvr>
                                      <p:to>
                                        <p:strVal val="visible"/>
                                      </p:to>
                                    </p:set>
                                    <p:animEffect transition="in" filter="wipe(left)">
                                      <p:cBhvr>
                                        <p:cTn id="24" dur="500"/>
                                        <p:tgtEl>
                                          <p:spTgt spid="161"/>
                                        </p:tgtEl>
                                      </p:cBhvr>
                                    </p:animEffect>
                                  </p:childTnLst>
                                </p:cTn>
                              </p:par>
                            </p:childTnLst>
                          </p:cTn>
                        </p:par>
                        <p:par>
                          <p:cTn id="25" fill="hold">
                            <p:stCondLst>
                              <p:cond delay="6000"/>
                            </p:stCondLst>
                            <p:childTnLst>
                              <p:par>
                                <p:cTn id="26" presetID="22" presetClass="entr" presetSubtype="2" fill="hold" grpId="0" nodeType="after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right)">
                                      <p:cBhvr>
                                        <p:cTn id="28" dur="500"/>
                                        <p:tgtEl>
                                          <p:spTgt spid="164"/>
                                        </p:tgtEl>
                                      </p:cBhvr>
                                    </p:animEffect>
                                  </p:childTnLst>
                                </p:cTn>
                              </p:par>
                            </p:childTnLst>
                          </p:cTn>
                        </p:par>
                        <p:par>
                          <p:cTn id="29" fill="hold">
                            <p:stCondLst>
                              <p:cond delay="6500"/>
                            </p:stCondLst>
                            <p:childTnLst>
                              <p:par>
                                <p:cTn id="30" presetID="22" presetClass="entr" presetSubtype="8" fill="hold" grpId="0" nodeType="after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wipe(left)">
                                      <p:cBhvr>
                                        <p:cTn id="32" dur="500"/>
                                        <p:tgtEl>
                                          <p:spTgt spid="162"/>
                                        </p:tgtEl>
                                      </p:cBhvr>
                                    </p:animEffect>
                                  </p:childTnLst>
                                </p:cTn>
                              </p:par>
                            </p:childTnLst>
                          </p:cTn>
                        </p:par>
                        <p:par>
                          <p:cTn id="33" fill="hold">
                            <p:stCondLst>
                              <p:cond delay="7000"/>
                            </p:stCondLst>
                            <p:childTnLst>
                              <p:par>
                                <p:cTn id="34" presetID="22" presetClass="entr" presetSubtype="8" fill="hold" grpId="0" nodeType="afterEffect">
                                  <p:stCondLst>
                                    <p:cond delay="0"/>
                                  </p:stCondLst>
                                  <p:childTnLst>
                                    <p:set>
                                      <p:cBhvr>
                                        <p:cTn id="35" dur="1" fill="hold">
                                          <p:stCondLst>
                                            <p:cond delay="0"/>
                                          </p:stCondLst>
                                        </p:cTn>
                                        <p:tgtEl>
                                          <p:spTgt spid="163"/>
                                        </p:tgtEl>
                                        <p:attrNameLst>
                                          <p:attrName>style.visibility</p:attrName>
                                        </p:attrNameLst>
                                      </p:cBhvr>
                                      <p:to>
                                        <p:strVal val="visible"/>
                                      </p:to>
                                    </p:set>
                                    <p:animEffect transition="in" filter="wipe(left)">
                                      <p:cBhvr>
                                        <p:cTn id="36" dur="500"/>
                                        <p:tgtEl>
                                          <p:spTgt spid="163"/>
                                        </p:tgtEl>
                                      </p:cBhvr>
                                    </p:animEffect>
                                  </p:childTnLst>
                                </p:cTn>
                              </p:par>
                            </p:childTnLst>
                          </p:cTn>
                        </p:par>
                        <p:par>
                          <p:cTn id="37" fill="hold">
                            <p:stCondLst>
                              <p:cond delay="7500"/>
                            </p:stCondLst>
                            <p:childTnLst>
                              <p:par>
                                <p:cTn id="38" presetID="22" presetClass="entr" presetSubtype="8" fill="hold" nodeType="afterEffect">
                                  <p:stCondLst>
                                    <p:cond delay="500"/>
                                  </p:stCondLst>
                                  <p:childTnLst>
                                    <p:set>
                                      <p:cBhvr>
                                        <p:cTn id="39" dur="1" fill="hold">
                                          <p:stCondLst>
                                            <p:cond delay="0"/>
                                          </p:stCondLst>
                                        </p:cTn>
                                        <p:tgtEl>
                                          <p:spTgt spid="170"/>
                                        </p:tgtEl>
                                        <p:attrNameLst>
                                          <p:attrName>style.visibility</p:attrName>
                                        </p:attrNameLst>
                                      </p:cBhvr>
                                      <p:to>
                                        <p:strVal val="visible"/>
                                      </p:to>
                                    </p:set>
                                    <p:animEffect transition="in" filter="wipe(left)">
                                      <p:cBhvr>
                                        <p:cTn id="40"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7" name="Picture 3" descr="ICC Figure 5.16.png"/>
          <p:cNvPicPr>
            <a:picLocks noChangeAspect="1"/>
          </p:cNvPicPr>
          <p:nvPr/>
        </p:nvPicPr>
        <p:blipFill>
          <a:blip r:embed="rId3" cstate="email"/>
          <a:srcRect/>
          <a:stretch>
            <a:fillRect/>
          </a:stretch>
        </p:blipFill>
        <p:spPr bwMode="auto">
          <a:xfrm>
            <a:off x="1581150" y="1827213"/>
            <a:ext cx="3294063" cy="4003675"/>
          </a:xfrm>
          <a:prstGeom prst="rect">
            <a:avLst/>
          </a:prstGeom>
          <a:noFill/>
          <a:ln w="9525">
            <a:noFill/>
            <a:miter lim="800000"/>
            <a:headEnd/>
            <a:tailEnd/>
          </a:ln>
        </p:spPr>
      </p:pic>
      <p:cxnSp>
        <p:nvCxnSpPr>
          <p:cNvPr id="61" name="Straight Connector 60"/>
          <p:cNvCxnSpPr/>
          <p:nvPr/>
        </p:nvCxnSpPr>
        <p:spPr bwMode="auto">
          <a:xfrm>
            <a:off x="4572000" y="5830888"/>
            <a:ext cx="2468563"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3930650" y="3298825"/>
            <a:ext cx="3109913"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
          <p:cNvCxnSpPr/>
          <p:nvPr/>
        </p:nvCxnSpPr>
        <p:spPr bwMode="auto">
          <a:xfrm rot="5400000" flipH="1" flipV="1">
            <a:off x="5618163" y="3216275"/>
            <a:ext cx="182562" cy="185738"/>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3930650" y="5143500"/>
            <a:ext cx="192087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5400000" flipH="1" flipV="1">
            <a:off x="5618163" y="5067300"/>
            <a:ext cx="182562" cy="185738"/>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5400000">
            <a:off x="4657725" y="4222750"/>
            <a:ext cx="2103438"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77864" name="TextBox 86"/>
          <p:cNvSpPr txBox="1">
            <a:spLocks noChangeArrowheads="1"/>
          </p:cNvSpPr>
          <p:nvPr/>
        </p:nvSpPr>
        <p:spPr bwMode="auto">
          <a:xfrm>
            <a:off x="5132388" y="3797300"/>
            <a:ext cx="1119187" cy="614363"/>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Opening</a:t>
            </a:r>
            <a:br>
              <a:rPr lang="en-US" sz="2000" b="1" dirty="0">
                <a:solidFill>
                  <a:srgbClr val="953735"/>
                </a:solidFill>
                <a:cs typeface="Arial" charset="0"/>
              </a:rPr>
            </a:br>
            <a:r>
              <a:rPr lang="en-US" sz="2000" b="1" dirty="0">
                <a:solidFill>
                  <a:srgbClr val="953735"/>
                </a:solidFill>
                <a:cs typeface="Arial" charset="0"/>
              </a:rPr>
              <a:t>Height</a:t>
            </a:r>
          </a:p>
        </p:txBody>
      </p:sp>
      <p:cxnSp>
        <p:nvCxnSpPr>
          <p:cNvPr id="63" name="Straight Connector 5"/>
          <p:cNvCxnSpPr/>
          <p:nvPr/>
        </p:nvCxnSpPr>
        <p:spPr bwMode="auto">
          <a:xfrm rot="5400000" flipH="1" flipV="1">
            <a:off x="6719094" y="3217069"/>
            <a:ext cx="182562" cy="1841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rot="5400000">
            <a:off x="5392738" y="4587875"/>
            <a:ext cx="2833688" cy="1587"/>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rot="5400000" flipH="1" flipV="1">
            <a:off x="6719094" y="5757069"/>
            <a:ext cx="182562" cy="1841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7868" name="TextBox 86"/>
          <p:cNvSpPr txBox="1">
            <a:spLocks noChangeArrowheads="1"/>
          </p:cNvSpPr>
          <p:nvPr/>
        </p:nvSpPr>
        <p:spPr bwMode="auto">
          <a:xfrm>
            <a:off x="6249988" y="4467225"/>
            <a:ext cx="1119187" cy="614363"/>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Opening</a:t>
            </a:r>
            <a:br>
              <a:rPr lang="en-US" sz="2000" b="1" dirty="0">
                <a:solidFill>
                  <a:srgbClr val="953735"/>
                </a:solidFill>
                <a:cs typeface="Arial" charset="0"/>
              </a:rPr>
            </a:br>
            <a:r>
              <a:rPr lang="en-US" sz="2000" b="1" dirty="0">
                <a:solidFill>
                  <a:srgbClr val="953735"/>
                </a:solidFill>
                <a:cs typeface="Arial" charset="0"/>
              </a:rPr>
              <a:t>Height</a:t>
            </a:r>
          </a:p>
        </p:txBody>
      </p:sp>
      <p:sp>
        <p:nvSpPr>
          <p:cNvPr id="67" name="&quot;No&quot; Symbol 66"/>
          <p:cNvSpPr/>
          <p:nvPr/>
        </p:nvSpPr>
        <p:spPr>
          <a:xfrm>
            <a:off x="6164263" y="4141788"/>
            <a:ext cx="1306512" cy="1327150"/>
          </a:xfrm>
          <a:prstGeom prst="noSmoking">
            <a:avLst>
              <a:gd name="adj" fmla="val 56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8"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69" name="TextBox 69"/>
          <p:cNvSpPr txBox="1">
            <a:spLocks noChangeArrowheads="1"/>
          </p:cNvSpPr>
          <p:nvPr/>
        </p:nvSpPr>
        <p:spPr bwMode="auto">
          <a:xfrm>
            <a:off x="4572000" y="6229350"/>
            <a:ext cx="2055371"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 &amp; R602.10.5</a:t>
            </a:r>
          </a:p>
        </p:txBody>
      </p:sp>
      <p:grpSp>
        <p:nvGrpSpPr>
          <p:cNvPr id="377872" name="Group 17"/>
          <p:cNvGrpSpPr>
            <a:grpSpLocks/>
          </p:cNvGrpSpPr>
          <p:nvPr/>
        </p:nvGrpSpPr>
        <p:grpSpPr bwMode="auto">
          <a:xfrm>
            <a:off x="2349500" y="3302000"/>
            <a:ext cx="1422400" cy="1835150"/>
            <a:chOff x="5759450" y="3981450"/>
            <a:chExt cx="1968500" cy="1816100"/>
          </a:xfrm>
        </p:grpSpPr>
        <p:cxnSp>
          <p:nvCxnSpPr>
            <p:cNvPr id="19" name="Straight Connector 18"/>
            <p:cNvCxnSpPr/>
            <p:nvPr/>
          </p:nvCxnSpPr>
          <p:spPr>
            <a:xfrm>
              <a:off x="5759450" y="3981450"/>
              <a:ext cx="1968500" cy="181610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5759450" y="3987734"/>
              <a:ext cx="1961910" cy="180353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4" name="Text Box 3"/>
          <p:cNvSpPr txBox="1">
            <a:spLocks noChangeArrowheads="1"/>
          </p:cNvSpPr>
          <p:nvPr/>
        </p:nvSpPr>
        <p:spPr bwMode="auto">
          <a:xfrm>
            <a:off x="458788" y="1754188"/>
            <a:ext cx="4113212" cy="1057275"/>
          </a:xfrm>
          <a:prstGeom prst="rect">
            <a:avLst/>
          </a:prstGeom>
          <a:noFill/>
          <a:ln w="12700">
            <a:noFill/>
            <a:miter lim="800000"/>
            <a:headEnd/>
            <a:tailEnd/>
          </a:ln>
        </p:spPr>
        <p:txBody>
          <a:bodyPr>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Aspect Ratio:</a:t>
            </a:r>
          </a:p>
          <a:p>
            <a:pPr marL="182880" fontAlgn="auto">
              <a:spcBef>
                <a:spcPct val="15000"/>
              </a:spcBef>
              <a:spcAft>
                <a:spcPts val="0"/>
              </a:spcAft>
              <a:defRPr/>
            </a:pPr>
            <a:r>
              <a:rPr lang="en-US" b="1" dirty="0">
                <a:solidFill>
                  <a:schemeClr val="accent3">
                    <a:lumMod val="50000"/>
                  </a:schemeClr>
                </a:solidFill>
                <a:latin typeface="Arial" pitchFamily="34" charset="0"/>
                <a:cs typeface="Arial" pitchFamily="34" charset="0"/>
              </a:rPr>
              <a:t>The ratio of the height of a bracing unit to its length.</a:t>
            </a:r>
          </a:p>
        </p:txBody>
      </p:sp>
      <p:grpSp>
        <p:nvGrpSpPr>
          <p:cNvPr id="381955" name="Group 7"/>
          <p:cNvGrpSpPr>
            <a:grpSpLocks/>
          </p:cNvGrpSpPr>
          <p:nvPr/>
        </p:nvGrpSpPr>
        <p:grpSpPr bwMode="auto">
          <a:xfrm>
            <a:off x="5046662" y="5420518"/>
            <a:ext cx="2011363" cy="573088"/>
            <a:chOff x="6224592" y="5286728"/>
            <a:chExt cx="2011680" cy="572502"/>
          </a:xfrm>
        </p:grpSpPr>
        <p:cxnSp>
          <p:nvCxnSpPr>
            <p:cNvPr id="9" name="Straight Connector 8"/>
            <p:cNvCxnSpPr/>
            <p:nvPr/>
          </p:nvCxnSpPr>
          <p:spPr bwMode="auto">
            <a:xfrm>
              <a:off x="6224592" y="5706986"/>
              <a:ext cx="201168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1972" name="Group 19"/>
            <p:cNvGrpSpPr>
              <a:grpSpLocks/>
            </p:cNvGrpSpPr>
            <p:nvPr/>
          </p:nvGrpSpPr>
          <p:grpSpPr bwMode="auto">
            <a:xfrm>
              <a:off x="6224592" y="5286728"/>
              <a:ext cx="182562" cy="548640"/>
              <a:chOff x="5709217" y="5472102"/>
              <a:chExt cx="182562" cy="548640"/>
            </a:xfrm>
          </p:grpSpPr>
          <p:cxnSp>
            <p:nvCxnSpPr>
              <p:cNvPr id="15" name="Straight Connector 14"/>
              <p:cNvCxnSpPr/>
              <p:nvPr/>
            </p:nvCxnSpPr>
            <p:spPr bwMode="auto">
              <a:xfrm rot="5400000" flipH="1" flipV="1">
                <a:off x="5709326" y="5800270"/>
                <a:ext cx="182375" cy="18259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a:off x="5526157" y="5745665"/>
                <a:ext cx="548713" cy="1587"/>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1973" name="TextBox 86"/>
            <p:cNvSpPr txBox="1">
              <a:spLocks noChangeArrowheads="1"/>
            </p:cNvSpPr>
            <p:nvPr/>
          </p:nvSpPr>
          <p:spPr bwMode="auto">
            <a:xfrm>
              <a:off x="6778061" y="5551453"/>
              <a:ext cx="981074" cy="307777"/>
            </a:xfrm>
            <a:prstGeom prst="rect">
              <a:avLst/>
            </a:prstGeom>
            <a:solidFill>
              <a:schemeClr val="bg1"/>
            </a:solidFill>
            <a:ln w="9525">
              <a:noFill/>
              <a:miter lim="800000"/>
              <a:headEnd/>
              <a:tailEnd/>
            </a:ln>
          </p:spPr>
          <p:txBody>
            <a:bodyPr lIns="45720" tIns="0" rIns="45720" bIns="0">
              <a:spAutoFit/>
            </a:bodyPr>
            <a:lstStyle/>
            <a:p>
              <a:pPr algn="ctr"/>
              <a:r>
                <a:rPr lang="en-US" sz="2000" b="1" dirty="0">
                  <a:solidFill>
                    <a:srgbClr val="953735"/>
                  </a:solidFill>
                  <a:cs typeface="Arial" charset="0"/>
                </a:rPr>
                <a:t>Length</a:t>
              </a:r>
            </a:p>
          </p:txBody>
        </p:sp>
        <p:grpSp>
          <p:nvGrpSpPr>
            <p:cNvPr id="381974" name="Group 23"/>
            <p:cNvGrpSpPr>
              <a:grpSpLocks/>
            </p:cNvGrpSpPr>
            <p:nvPr/>
          </p:nvGrpSpPr>
          <p:grpSpPr bwMode="auto">
            <a:xfrm>
              <a:off x="8023254" y="5286728"/>
              <a:ext cx="182562" cy="548640"/>
              <a:chOff x="6323992" y="5472102"/>
              <a:chExt cx="182562" cy="548640"/>
            </a:xfrm>
          </p:grpSpPr>
          <p:cxnSp>
            <p:nvCxnSpPr>
              <p:cNvPr id="13" name="Straight Connector 12"/>
              <p:cNvCxnSpPr/>
              <p:nvPr/>
            </p:nvCxnSpPr>
            <p:spPr bwMode="auto">
              <a:xfrm rot="5400000" flipH="1" flipV="1">
                <a:off x="6324359" y="5800271"/>
                <a:ext cx="182375" cy="182591"/>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5400000">
                <a:off x="6141190" y="5745665"/>
                <a:ext cx="548713"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81956" name="TextBox 23"/>
          <p:cNvSpPr txBox="1">
            <a:spLocks noChangeArrowheads="1"/>
          </p:cNvSpPr>
          <p:nvPr/>
        </p:nvSpPr>
        <p:spPr bwMode="auto">
          <a:xfrm>
            <a:off x="609600" y="3709988"/>
            <a:ext cx="1793875" cy="369887"/>
          </a:xfrm>
          <a:prstGeom prst="rect">
            <a:avLst/>
          </a:prstGeom>
          <a:noFill/>
          <a:ln w="9525">
            <a:noFill/>
            <a:miter lim="800000"/>
            <a:headEnd/>
            <a:tailEnd/>
          </a:ln>
        </p:spPr>
        <p:txBody>
          <a:bodyPr wrap="none">
            <a:spAutoFit/>
          </a:bodyPr>
          <a:lstStyle/>
          <a:p>
            <a:r>
              <a:rPr lang="en-US" b="1" dirty="0">
                <a:solidFill>
                  <a:srgbClr val="953735"/>
                </a:solidFill>
                <a:cs typeface="Arial" charset="0"/>
              </a:rPr>
              <a:t>Aspect Ratio =</a:t>
            </a:r>
          </a:p>
        </p:txBody>
      </p:sp>
      <p:sp>
        <p:nvSpPr>
          <p:cNvPr id="381957" name="TextBox 24"/>
          <p:cNvSpPr txBox="1">
            <a:spLocks noChangeArrowheads="1"/>
          </p:cNvSpPr>
          <p:nvPr/>
        </p:nvSpPr>
        <p:spPr bwMode="auto">
          <a:xfrm>
            <a:off x="2358222" y="3486150"/>
            <a:ext cx="954108" cy="861774"/>
          </a:xfrm>
          <a:prstGeom prst="rect">
            <a:avLst/>
          </a:prstGeom>
          <a:noFill/>
          <a:ln w="9525">
            <a:noFill/>
            <a:miter lim="800000"/>
            <a:headEnd/>
            <a:tailEnd/>
          </a:ln>
        </p:spPr>
        <p:txBody>
          <a:bodyPr wrap="none">
            <a:spAutoFit/>
          </a:bodyPr>
          <a:lstStyle/>
          <a:p>
            <a:pPr algn="ctr">
              <a:lnSpc>
                <a:spcPts val="3000"/>
              </a:lnSpc>
            </a:pPr>
            <a:r>
              <a:rPr lang="en-US" b="1" dirty="0">
                <a:solidFill>
                  <a:srgbClr val="953735"/>
                </a:solidFill>
                <a:cs typeface="Arial" charset="0"/>
              </a:rPr>
              <a:t>Height</a:t>
            </a:r>
          </a:p>
          <a:p>
            <a:pPr algn="ctr">
              <a:lnSpc>
                <a:spcPts val="3000"/>
              </a:lnSpc>
            </a:pPr>
            <a:r>
              <a:rPr lang="en-US" b="1" dirty="0">
                <a:solidFill>
                  <a:srgbClr val="953735"/>
                </a:solidFill>
                <a:cs typeface="Arial" charset="0"/>
              </a:rPr>
              <a:t>Length</a:t>
            </a:r>
          </a:p>
        </p:txBody>
      </p:sp>
      <p:cxnSp>
        <p:nvCxnSpPr>
          <p:cNvPr id="27" name="Straight Connector 26"/>
          <p:cNvCxnSpPr/>
          <p:nvPr/>
        </p:nvCxnSpPr>
        <p:spPr>
          <a:xfrm>
            <a:off x="2395538" y="3929063"/>
            <a:ext cx="892175" cy="0"/>
          </a:xfrm>
          <a:prstGeom prst="line">
            <a:avLst/>
          </a:prstGeom>
          <a:ln w="28575">
            <a:solidFill>
              <a:srgbClr val="953735"/>
            </a:solidFill>
          </a:ln>
        </p:spPr>
        <p:style>
          <a:lnRef idx="1">
            <a:schemeClr val="accent1"/>
          </a:lnRef>
          <a:fillRef idx="0">
            <a:schemeClr val="accent1"/>
          </a:fillRef>
          <a:effectRef idx="0">
            <a:schemeClr val="accent1"/>
          </a:effectRef>
          <a:fontRef idx="minor">
            <a:schemeClr val="tx1"/>
          </a:fontRef>
        </p:style>
      </p:cxnSp>
      <p:sp>
        <p:nvSpPr>
          <p:cNvPr id="381959" name="TextBox 27"/>
          <p:cNvSpPr txBox="1">
            <a:spLocks noChangeArrowheads="1"/>
          </p:cNvSpPr>
          <p:nvPr/>
        </p:nvSpPr>
        <p:spPr bwMode="auto">
          <a:xfrm>
            <a:off x="609600" y="5081588"/>
            <a:ext cx="1793875" cy="369887"/>
          </a:xfrm>
          <a:prstGeom prst="rect">
            <a:avLst/>
          </a:prstGeom>
          <a:noFill/>
          <a:ln w="9525">
            <a:noFill/>
            <a:miter lim="800000"/>
            <a:headEnd/>
            <a:tailEnd/>
          </a:ln>
        </p:spPr>
        <p:txBody>
          <a:bodyPr wrap="none">
            <a:spAutoFit/>
          </a:bodyPr>
          <a:lstStyle/>
          <a:p>
            <a:r>
              <a:rPr lang="en-US" b="1" dirty="0">
                <a:solidFill>
                  <a:srgbClr val="953735"/>
                </a:solidFill>
                <a:cs typeface="Arial" charset="0"/>
              </a:rPr>
              <a:t>Aspect Ratio =</a:t>
            </a:r>
          </a:p>
        </p:txBody>
      </p:sp>
      <p:sp>
        <p:nvSpPr>
          <p:cNvPr id="381960" name="TextBox 28"/>
          <p:cNvSpPr txBox="1">
            <a:spLocks noChangeArrowheads="1"/>
          </p:cNvSpPr>
          <p:nvPr/>
        </p:nvSpPr>
        <p:spPr bwMode="auto">
          <a:xfrm>
            <a:off x="2384425" y="4857750"/>
            <a:ext cx="366713" cy="817563"/>
          </a:xfrm>
          <a:prstGeom prst="rect">
            <a:avLst/>
          </a:prstGeom>
          <a:noFill/>
          <a:ln w="9525">
            <a:noFill/>
            <a:miter lim="800000"/>
            <a:headEnd/>
            <a:tailEnd/>
          </a:ln>
        </p:spPr>
        <p:txBody>
          <a:bodyPr wrap="none">
            <a:spAutoFit/>
          </a:bodyPr>
          <a:lstStyle/>
          <a:p>
            <a:pPr algn="ctr">
              <a:lnSpc>
                <a:spcPts val="3000"/>
              </a:lnSpc>
            </a:pPr>
            <a:r>
              <a:rPr lang="en-US" b="1" dirty="0">
                <a:solidFill>
                  <a:srgbClr val="953735"/>
                </a:solidFill>
                <a:cs typeface="Arial" charset="0"/>
              </a:rPr>
              <a:t>8'</a:t>
            </a:r>
          </a:p>
          <a:p>
            <a:pPr algn="ctr">
              <a:lnSpc>
                <a:spcPts val="3000"/>
              </a:lnSpc>
            </a:pPr>
            <a:r>
              <a:rPr lang="en-US" b="1" dirty="0">
                <a:solidFill>
                  <a:srgbClr val="953735"/>
                </a:solidFill>
                <a:cs typeface="Arial" charset="0"/>
              </a:rPr>
              <a:t>4'</a:t>
            </a:r>
          </a:p>
        </p:txBody>
      </p:sp>
      <p:cxnSp>
        <p:nvCxnSpPr>
          <p:cNvPr id="30" name="Straight Connector 29"/>
          <p:cNvCxnSpPr/>
          <p:nvPr/>
        </p:nvCxnSpPr>
        <p:spPr>
          <a:xfrm>
            <a:off x="2395538" y="5300663"/>
            <a:ext cx="273050" cy="0"/>
          </a:xfrm>
          <a:prstGeom prst="line">
            <a:avLst/>
          </a:prstGeom>
          <a:ln w="28575">
            <a:solidFill>
              <a:srgbClr val="953735"/>
            </a:solidFill>
          </a:ln>
        </p:spPr>
        <p:style>
          <a:lnRef idx="1">
            <a:schemeClr val="accent1"/>
          </a:lnRef>
          <a:fillRef idx="0">
            <a:schemeClr val="accent1"/>
          </a:fillRef>
          <a:effectRef idx="0">
            <a:schemeClr val="accent1"/>
          </a:effectRef>
          <a:fontRef idx="minor">
            <a:schemeClr val="tx1"/>
          </a:fontRef>
        </p:style>
      </p:cxnSp>
      <p:sp>
        <p:nvSpPr>
          <p:cNvPr id="381962" name="TextBox 30"/>
          <p:cNvSpPr txBox="1">
            <a:spLocks noChangeArrowheads="1"/>
          </p:cNvSpPr>
          <p:nvPr/>
        </p:nvSpPr>
        <p:spPr bwMode="auto">
          <a:xfrm>
            <a:off x="2724150" y="5081588"/>
            <a:ext cx="511175" cy="369887"/>
          </a:xfrm>
          <a:prstGeom prst="rect">
            <a:avLst/>
          </a:prstGeom>
          <a:noFill/>
          <a:ln w="9525">
            <a:noFill/>
            <a:miter lim="800000"/>
            <a:headEnd/>
            <a:tailEnd/>
          </a:ln>
        </p:spPr>
        <p:txBody>
          <a:bodyPr wrap="none">
            <a:spAutoFit/>
          </a:bodyPr>
          <a:lstStyle/>
          <a:p>
            <a:r>
              <a:rPr lang="en-US" b="1" dirty="0">
                <a:solidFill>
                  <a:srgbClr val="953735"/>
                </a:solidFill>
                <a:cs typeface="Arial" charset="0"/>
              </a:rPr>
              <a:t>= 2</a:t>
            </a:r>
          </a:p>
        </p:txBody>
      </p:sp>
      <p:cxnSp>
        <p:nvCxnSpPr>
          <p:cNvPr id="18" name="Straight Connector 17"/>
          <p:cNvCxnSpPr/>
          <p:nvPr/>
        </p:nvCxnSpPr>
        <p:spPr bwMode="auto">
          <a:xfrm>
            <a:off x="4121150" y="1759743"/>
            <a:ext cx="9271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5400000" flipH="1" flipV="1">
            <a:off x="4329906" y="1677987"/>
            <a:ext cx="182562" cy="1841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4121150" y="5363368"/>
            <a:ext cx="9271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flipH="1" flipV="1">
            <a:off x="4329905" y="5289550"/>
            <a:ext cx="182563" cy="1841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2501900" y="3579018"/>
            <a:ext cx="3840162"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81969" name="TextBox 86"/>
          <p:cNvSpPr txBox="1">
            <a:spLocks noChangeArrowheads="1"/>
          </p:cNvSpPr>
          <p:nvPr/>
        </p:nvSpPr>
        <p:spPr bwMode="auto">
          <a:xfrm>
            <a:off x="3862387" y="3388518"/>
            <a:ext cx="1119188" cy="492125"/>
          </a:xfrm>
          <a:prstGeom prst="rect">
            <a:avLst/>
          </a:prstGeom>
          <a:solidFill>
            <a:schemeClr val="bg1"/>
          </a:solidFill>
          <a:ln w="9525">
            <a:noFill/>
            <a:miter lim="800000"/>
            <a:headEnd/>
            <a:tailEnd/>
          </a:ln>
        </p:spPr>
        <p:txBody>
          <a:bodyPr lIns="0" tIns="91440" rIns="0" bIns="91440">
            <a:spAutoFit/>
          </a:bodyPr>
          <a:lstStyle/>
          <a:p>
            <a:pPr algn="ctr"/>
            <a:r>
              <a:rPr lang="en-US" sz="2000" b="1" dirty="0">
                <a:solidFill>
                  <a:srgbClr val="953735"/>
                </a:solidFill>
                <a:cs typeface="Arial" charset="0"/>
              </a:rPr>
              <a:t>Height</a:t>
            </a:r>
          </a:p>
        </p:txBody>
      </p:sp>
      <p:pic>
        <p:nvPicPr>
          <p:cNvPr id="381970" name="Picture 35" descr="Hatch2c.jpg"/>
          <p:cNvPicPr>
            <a:picLocks noChangeAspect="1"/>
          </p:cNvPicPr>
          <p:nvPr/>
        </p:nvPicPr>
        <p:blipFill>
          <a:blip r:embed="rId3" cstate="email"/>
          <a:srcRect/>
          <a:stretch>
            <a:fillRect/>
          </a:stretch>
        </p:blipFill>
        <p:spPr bwMode="auto">
          <a:xfrm>
            <a:off x="5127625" y="1759743"/>
            <a:ext cx="1795462" cy="3602038"/>
          </a:xfrm>
          <a:prstGeom prst="rect">
            <a:avLst/>
          </a:prstGeom>
          <a:noFill/>
          <a:ln w="9525">
            <a:solidFill>
              <a:schemeClr val="tx1"/>
            </a:solidFill>
            <a:miter lim="800000"/>
            <a:headEnd/>
            <a:tailEnd/>
          </a:ln>
        </p:spPr>
      </p:pic>
      <p:sp>
        <p:nvSpPr>
          <p:cNvPr id="28" name="TextBox 69"/>
          <p:cNvSpPr txBox="1">
            <a:spLocks noChangeArrowheads="1"/>
          </p:cNvSpPr>
          <p:nvPr/>
        </p:nvSpPr>
        <p:spPr bwMode="auto">
          <a:xfrm>
            <a:off x="4689475" y="6229547"/>
            <a:ext cx="2055371"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 &amp; R602.10.5</a:t>
            </a:r>
          </a:p>
        </p:txBody>
      </p:sp>
      <p:sp>
        <p:nvSpPr>
          <p:cNvPr id="29" name="Rectangle 28"/>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pic>
        <p:nvPicPr>
          <p:cNvPr id="386050" name="Picture 2" descr="ICC Figure 5.17.png"/>
          <p:cNvPicPr>
            <a:picLocks noChangeAspect="1"/>
          </p:cNvPicPr>
          <p:nvPr/>
        </p:nvPicPr>
        <p:blipFill>
          <a:blip r:embed="rId3" cstate="email"/>
          <a:srcRect/>
          <a:stretch>
            <a:fillRect/>
          </a:stretch>
        </p:blipFill>
        <p:spPr bwMode="auto">
          <a:xfrm>
            <a:off x="447675" y="3048000"/>
            <a:ext cx="8239125" cy="1389063"/>
          </a:xfrm>
          <a:prstGeom prst="rect">
            <a:avLst/>
          </a:prstGeom>
          <a:noFill/>
          <a:ln w="9525">
            <a:noFill/>
            <a:miter lim="800000"/>
            <a:headEnd/>
            <a:tailEnd/>
          </a:ln>
        </p:spPr>
      </p:pic>
      <p:grpSp>
        <p:nvGrpSpPr>
          <p:cNvPr id="386051" name="Group 8"/>
          <p:cNvGrpSpPr>
            <a:grpSpLocks/>
          </p:cNvGrpSpPr>
          <p:nvPr/>
        </p:nvGrpSpPr>
        <p:grpSpPr bwMode="auto">
          <a:xfrm>
            <a:off x="4572000" y="4427538"/>
            <a:ext cx="1104900" cy="849312"/>
            <a:chOff x="1280160" y="4427220"/>
            <a:chExt cx="1104229" cy="849690"/>
          </a:xfrm>
        </p:grpSpPr>
        <p:sp>
          <p:nvSpPr>
            <p:cNvPr id="10" name="TextBox 9"/>
            <p:cNvSpPr txBox="1"/>
            <p:nvPr/>
          </p:nvSpPr>
          <p:spPr>
            <a:xfrm>
              <a:off x="1600640" y="4876682"/>
              <a:ext cx="783749" cy="400228"/>
            </a:xfrm>
            <a:prstGeom prst="rect">
              <a:avLst/>
            </a:prstGeom>
            <a:noFill/>
          </p:spPr>
          <p:txBody>
            <a:bodyPr wrap="non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BWP</a:t>
              </a:r>
            </a:p>
          </p:txBody>
        </p:sp>
        <p:sp>
          <p:nvSpPr>
            <p:cNvPr id="11" name="Freeform 10"/>
            <p:cNvSpPr/>
            <p:nvPr/>
          </p:nvSpPr>
          <p:spPr>
            <a:xfrm>
              <a:off x="1280160" y="4427220"/>
              <a:ext cx="350625" cy="662282"/>
            </a:xfrm>
            <a:custGeom>
              <a:avLst/>
              <a:gdLst>
                <a:gd name="connsiteX0" fmla="*/ 350520 w 350520"/>
                <a:gd name="connsiteY0" fmla="*/ 662940 h 662940"/>
                <a:gd name="connsiteX1" fmla="*/ 76200 w 350520"/>
                <a:gd name="connsiteY1" fmla="*/ 358140 h 662940"/>
                <a:gd name="connsiteX2" fmla="*/ 0 w 350520"/>
                <a:gd name="connsiteY2" fmla="*/ 0 h 662940"/>
              </a:gdLst>
              <a:ahLst/>
              <a:cxnLst>
                <a:cxn ang="0">
                  <a:pos x="connsiteX0" y="connsiteY0"/>
                </a:cxn>
                <a:cxn ang="0">
                  <a:pos x="connsiteX1" y="connsiteY1"/>
                </a:cxn>
                <a:cxn ang="0">
                  <a:pos x="connsiteX2" y="connsiteY2"/>
                </a:cxn>
              </a:cxnLst>
              <a:rect l="l" t="t" r="r" b="b"/>
              <a:pathLst>
                <a:path w="350520" h="662940">
                  <a:moveTo>
                    <a:pt x="350520" y="662940"/>
                  </a:moveTo>
                  <a:cubicBezTo>
                    <a:pt x="242570" y="565785"/>
                    <a:pt x="134620" y="468630"/>
                    <a:pt x="76200" y="358140"/>
                  </a:cubicBezTo>
                  <a:cubicBezTo>
                    <a:pt x="17780" y="247650"/>
                    <a:pt x="8890" y="123825"/>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386052" name="Group 14"/>
          <p:cNvGrpSpPr>
            <a:grpSpLocks/>
          </p:cNvGrpSpPr>
          <p:nvPr/>
        </p:nvGrpSpPr>
        <p:grpSpPr bwMode="auto">
          <a:xfrm>
            <a:off x="685800" y="2324100"/>
            <a:ext cx="7864475" cy="684213"/>
            <a:chOff x="6224592" y="5624181"/>
            <a:chExt cx="7863840" cy="683627"/>
          </a:xfrm>
        </p:grpSpPr>
        <p:cxnSp>
          <p:nvCxnSpPr>
            <p:cNvPr id="16" name="Straight Connector 15"/>
            <p:cNvCxnSpPr/>
            <p:nvPr/>
          </p:nvCxnSpPr>
          <p:spPr bwMode="auto">
            <a:xfrm flipV="1">
              <a:off x="6224592" y="5776450"/>
              <a:ext cx="786384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6072" name="Group 19"/>
            <p:cNvGrpSpPr>
              <a:grpSpLocks/>
            </p:cNvGrpSpPr>
            <p:nvPr/>
          </p:nvGrpSpPr>
          <p:grpSpPr bwMode="auto">
            <a:xfrm>
              <a:off x="6224592" y="5667728"/>
              <a:ext cx="182562" cy="640080"/>
              <a:chOff x="5709217" y="5853102"/>
              <a:chExt cx="182562" cy="640080"/>
            </a:xfrm>
          </p:grpSpPr>
          <p:cxnSp>
            <p:nvCxnSpPr>
              <p:cNvPr id="22" name="Straight Connector 21"/>
              <p:cNvCxnSpPr/>
              <p:nvPr/>
            </p:nvCxnSpPr>
            <p:spPr bwMode="auto">
              <a:xfrm rot="5400000" flipH="1" flipV="1">
                <a:off x="5709289" y="5871344"/>
                <a:ext cx="182406" cy="182548"/>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a:off x="5480884" y="6172782"/>
                <a:ext cx="6408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6073" name="TextBox 86"/>
            <p:cNvSpPr txBox="1">
              <a:spLocks noChangeArrowheads="1"/>
            </p:cNvSpPr>
            <p:nvPr/>
          </p:nvSpPr>
          <p:spPr bwMode="auto">
            <a:xfrm>
              <a:off x="11558592" y="5624181"/>
              <a:ext cx="1181100"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25' Max.</a:t>
              </a:r>
            </a:p>
          </p:txBody>
        </p:sp>
        <p:grpSp>
          <p:nvGrpSpPr>
            <p:cNvPr id="386074" name="Group 23"/>
            <p:cNvGrpSpPr>
              <a:grpSpLocks/>
            </p:cNvGrpSpPr>
            <p:nvPr/>
          </p:nvGrpSpPr>
          <p:grpSpPr bwMode="auto">
            <a:xfrm>
              <a:off x="10042530" y="5667728"/>
              <a:ext cx="4044949" cy="640080"/>
              <a:chOff x="8343268" y="5853102"/>
              <a:chExt cx="4044949" cy="640080"/>
            </a:xfrm>
          </p:grpSpPr>
          <p:cxnSp>
            <p:nvCxnSpPr>
              <p:cNvPr id="20" name="Straight Connector 19"/>
              <p:cNvCxnSpPr/>
              <p:nvPr/>
            </p:nvCxnSpPr>
            <p:spPr bwMode="auto">
              <a:xfrm rot="5400000" flipH="1" flipV="1">
                <a:off x="8343031" y="5871344"/>
                <a:ext cx="182406" cy="18254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a:off x="8114627" y="6172782"/>
                <a:ext cx="6408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flipH="1" flipV="1">
                <a:off x="12205107" y="5871343"/>
                <a:ext cx="182406" cy="182548"/>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a:off x="11976702" y="6172782"/>
                <a:ext cx="6408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6075" name="TextBox 86"/>
            <p:cNvSpPr txBox="1">
              <a:spLocks noChangeArrowheads="1"/>
            </p:cNvSpPr>
            <p:nvPr/>
          </p:nvSpPr>
          <p:spPr bwMode="auto">
            <a:xfrm>
              <a:off x="7710492" y="5624181"/>
              <a:ext cx="1181100"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25' Max.</a:t>
              </a:r>
            </a:p>
          </p:txBody>
        </p:sp>
      </p:grpSp>
      <p:sp>
        <p:nvSpPr>
          <p:cNvPr id="36" name="Freeform 35"/>
          <p:cNvSpPr/>
          <p:nvPr/>
        </p:nvSpPr>
        <p:spPr>
          <a:xfrm>
            <a:off x="6477000" y="4162425"/>
            <a:ext cx="855663" cy="1600200"/>
          </a:xfrm>
          <a:custGeom>
            <a:avLst/>
            <a:gdLst>
              <a:gd name="connsiteX0" fmla="*/ 0 w 855662"/>
              <a:gd name="connsiteY0" fmla="*/ 1600200 h 1600200"/>
              <a:gd name="connsiteX1" fmla="*/ 752475 w 855662"/>
              <a:gd name="connsiteY1" fmla="*/ 990600 h 1600200"/>
              <a:gd name="connsiteX2" fmla="*/ 619125 w 855662"/>
              <a:gd name="connsiteY2" fmla="*/ 0 h 1600200"/>
            </a:gdLst>
            <a:ahLst/>
            <a:cxnLst>
              <a:cxn ang="0">
                <a:pos x="connsiteX0" y="connsiteY0"/>
              </a:cxn>
              <a:cxn ang="0">
                <a:pos x="connsiteX1" y="connsiteY1"/>
              </a:cxn>
              <a:cxn ang="0">
                <a:pos x="connsiteX2" y="connsiteY2"/>
              </a:cxn>
            </a:cxnLst>
            <a:rect l="l" t="t" r="r" b="b"/>
            <a:pathLst>
              <a:path w="855662" h="1600200">
                <a:moveTo>
                  <a:pt x="0" y="1600200"/>
                </a:moveTo>
                <a:cubicBezTo>
                  <a:pt x="324644" y="1428750"/>
                  <a:pt x="649288" y="1257300"/>
                  <a:pt x="752475" y="990600"/>
                </a:cubicBezTo>
                <a:cubicBezTo>
                  <a:pt x="855662" y="723900"/>
                  <a:pt x="737393" y="361950"/>
                  <a:pt x="619125"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 name="TextBox 29"/>
          <p:cNvSpPr txBox="1"/>
          <p:nvPr/>
        </p:nvSpPr>
        <p:spPr>
          <a:xfrm>
            <a:off x="4554538" y="5518150"/>
            <a:ext cx="2020887" cy="400050"/>
          </a:xfrm>
          <a:prstGeom prst="rect">
            <a:avLst/>
          </a:prstGeom>
          <a:noFill/>
        </p:spPr>
        <p:txBody>
          <a:bodyPr wrap="non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Infill Sheathing</a:t>
            </a:r>
          </a:p>
        </p:txBody>
      </p:sp>
      <p:sp>
        <p:nvSpPr>
          <p:cNvPr id="26" name="TextBox 69"/>
          <p:cNvSpPr txBox="1">
            <a:spLocks noChangeArrowheads="1"/>
          </p:cNvSpPr>
          <p:nvPr/>
        </p:nvSpPr>
        <p:spPr bwMode="auto">
          <a:xfrm>
            <a:off x="4686300" y="6229350"/>
            <a:ext cx="2055371"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 &amp; R602.10.5</a:t>
            </a:r>
          </a:p>
        </p:txBody>
      </p:sp>
      <p:grpSp>
        <p:nvGrpSpPr>
          <p:cNvPr id="386056" name="Group 42"/>
          <p:cNvGrpSpPr>
            <a:grpSpLocks/>
          </p:cNvGrpSpPr>
          <p:nvPr/>
        </p:nvGrpSpPr>
        <p:grpSpPr bwMode="auto">
          <a:xfrm>
            <a:off x="1066800" y="3054350"/>
            <a:ext cx="2638425" cy="1374775"/>
            <a:chOff x="2384379" y="4583714"/>
            <a:chExt cx="1463040" cy="1463040"/>
          </a:xfrm>
        </p:grpSpPr>
        <p:cxnSp>
          <p:nvCxnSpPr>
            <p:cNvPr id="33" name="Straight Connector 32"/>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6057" name="Group 47"/>
          <p:cNvGrpSpPr>
            <a:grpSpLocks/>
          </p:cNvGrpSpPr>
          <p:nvPr/>
        </p:nvGrpSpPr>
        <p:grpSpPr bwMode="auto">
          <a:xfrm>
            <a:off x="3910013" y="3405188"/>
            <a:ext cx="452437" cy="1023937"/>
            <a:chOff x="2384379" y="4583714"/>
            <a:chExt cx="1463040" cy="1463040"/>
          </a:xfrm>
        </p:grpSpPr>
        <p:cxnSp>
          <p:nvCxnSpPr>
            <p:cNvPr id="49" name="Straight Connector 48"/>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6058" name="Group 50"/>
          <p:cNvGrpSpPr>
            <a:grpSpLocks/>
          </p:cNvGrpSpPr>
          <p:nvPr/>
        </p:nvGrpSpPr>
        <p:grpSpPr bwMode="auto">
          <a:xfrm>
            <a:off x="4810125" y="3243263"/>
            <a:ext cx="915988" cy="898525"/>
            <a:chOff x="2384379" y="4583714"/>
            <a:chExt cx="1463040" cy="1463040"/>
          </a:xfrm>
        </p:grpSpPr>
        <p:cxnSp>
          <p:nvCxnSpPr>
            <p:cNvPr id="52" name="Straight Connector 51"/>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6059" name="Group 53"/>
          <p:cNvGrpSpPr>
            <a:grpSpLocks/>
          </p:cNvGrpSpPr>
          <p:nvPr/>
        </p:nvGrpSpPr>
        <p:grpSpPr bwMode="auto">
          <a:xfrm>
            <a:off x="6061075" y="3243263"/>
            <a:ext cx="915988" cy="898525"/>
            <a:chOff x="2384379" y="4583714"/>
            <a:chExt cx="1463040" cy="1463040"/>
          </a:xfrm>
        </p:grpSpPr>
        <p:cxnSp>
          <p:nvCxnSpPr>
            <p:cNvPr id="55" name="Straight Connector 54"/>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6060" name="Group 56"/>
          <p:cNvGrpSpPr>
            <a:grpSpLocks/>
          </p:cNvGrpSpPr>
          <p:nvPr/>
        </p:nvGrpSpPr>
        <p:grpSpPr bwMode="auto">
          <a:xfrm>
            <a:off x="7318375" y="3243263"/>
            <a:ext cx="915988" cy="898525"/>
            <a:chOff x="2384379" y="4583714"/>
            <a:chExt cx="1463040" cy="1463040"/>
          </a:xfrm>
        </p:grpSpPr>
        <p:cxnSp>
          <p:nvCxnSpPr>
            <p:cNvPr id="58" name="Straight Connector 57"/>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61" name="TextBox 69"/>
          <p:cNvSpPr txBox="1">
            <a:spLocks noChangeArrowheads="1"/>
          </p:cNvSpPr>
          <p:nvPr/>
        </p:nvSpPr>
        <p:spPr bwMode="auto">
          <a:xfrm>
            <a:off x="4933919" y="6229350"/>
            <a:ext cx="2055371"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 &amp; R602.10.5</a:t>
            </a:r>
          </a:p>
        </p:txBody>
      </p:sp>
      <p:sp>
        <p:nvSpPr>
          <p:cNvPr id="6" name="Content Placeholder 2"/>
          <p:cNvSpPr>
            <a:spLocks noGrp="1"/>
          </p:cNvSpPr>
          <p:nvPr>
            <p:ph idx="1"/>
          </p:nvPr>
        </p:nvSpPr>
        <p:spPr>
          <a:xfrm>
            <a:off x="225425" y="1547813"/>
            <a:ext cx="8912225" cy="4151239"/>
          </a:xfrm>
          <a:solidFill>
            <a:schemeClr val="bg1">
              <a:alpha val="50000"/>
            </a:schemeClr>
          </a:solidFill>
        </p:spPr>
        <p:txBody>
          <a:bodyPr/>
          <a:lstStyle/>
          <a:p>
            <a:pPr algn="ctr">
              <a:buNone/>
            </a:pPr>
            <a:r>
              <a:rPr lang="en-US" sz="2400" dirty="0" smtClean="0"/>
              <a:t>Method CS-WSP </a:t>
            </a:r>
          </a:p>
          <a:p>
            <a:pPr algn="ctr">
              <a:buNone/>
            </a:pPr>
            <a:r>
              <a:rPr lang="en-US" sz="2400" dirty="0" smtClean="0"/>
              <a:t>Continuous Sheathing with Wood Structural Panel</a:t>
            </a:r>
          </a:p>
          <a:p>
            <a:pPr>
              <a:buNone/>
            </a:pPr>
            <a:endParaRPr lang="en-US" sz="1000" dirty="0" smtClean="0"/>
          </a:p>
          <a:p>
            <a:pPr marL="574675" indent="-234950"/>
            <a:r>
              <a:rPr lang="en-US" sz="2000" dirty="0" smtClean="0">
                <a:solidFill>
                  <a:schemeClr val="accent3">
                    <a:lumMod val="50000"/>
                  </a:schemeClr>
                </a:solidFill>
              </a:rPr>
              <a:t>Area above and below openings fully sheathed</a:t>
            </a:r>
          </a:p>
          <a:p>
            <a:pPr marL="574675" indent="-234950"/>
            <a:r>
              <a:rPr lang="en-US" sz="2000" dirty="0" smtClean="0">
                <a:solidFill>
                  <a:schemeClr val="accent3">
                    <a:lumMod val="50000"/>
                  </a:schemeClr>
                </a:solidFill>
              </a:rPr>
              <a:t>Min 3/8” wood structural panel sheathing</a:t>
            </a:r>
          </a:p>
          <a:p>
            <a:pPr>
              <a:buNone/>
            </a:pPr>
            <a:endParaRPr lang="en-US" sz="2400" dirty="0" smtClean="0"/>
          </a:p>
          <a:p>
            <a:pPr algn="ctr">
              <a:buNone/>
            </a:pPr>
            <a:r>
              <a:rPr lang="en-US" sz="2400" dirty="0" smtClean="0"/>
              <a:t>Method CS-SFB </a:t>
            </a:r>
          </a:p>
          <a:p>
            <a:pPr marL="0" indent="0" algn="ctr">
              <a:buNone/>
            </a:pPr>
            <a:r>
              <a:rPr lang="en-US" sz="2400" dirty="0" smtClean="0"/>
              <a:t>Continuous Sheathing with Structural Fiberboard Sheathing</a:t>
            </a:r>
          </a:p>
          <a:p>
            <a:pPr algn="ctr">
              <a:buNone/>
            </a:pPr>
            <a:endParaRPr lang="en-US" sz="1000" dirty="0"/>
          </a:p>
          <a:p>
            <a:pPr marL="574675" indent="-234950"/>
            <a:r>
              <a:rPr lang="en-US" sz="2000" dirty="0" smtClean="0">
                <a:solidFill>
                  <a:schemeClr val="accent3">
                    <a:lumMod val="50000"/>
                  </a:schemeClr>
                </a:solidFill>
              </a:rPr>
              <a:t>Area above and below openings fully sheathed</a:t>
            </a:r>
          </a:p>
          <a:p>
            <a:pPr marL="574675" indent="-234950"/>
            <a:r>
              <a:rPr lang="en-US" sz="2000" dirty="0" smtClean="0">
                <a:solidFill>
                  <a:schemeClr val="accent3">
                    <a:lumMod val="50000"/>
                  </a:schemeClr>
                </a:solidFill>
              </a:rPr>
              <a:t>Min 1/2</a:t>
            </a:r>
            <a:r>
              <a:rPr lang="en-US" sz="2000" dirty="0" smtClean="0">
                <a:solidFill>
                  <a:schemeClr val="accent3">
                    <a:lumMod val="50000"/>
                  </a:schemeClr>
                </a:solidFill>
                <a:cs typeface="Arial" charset="0"/>
              </a:rPr>
              <a:t>"</a:t>
            </a:r>
            <a:r>
              <a:rPr lang="en-US" sz="2000" dirty="0" smtClean="0">
                <a:solidFill>
                  <a:schemeClr val="accent3">
                    <a:lumMod val="50000"/>
                  </a:schemeClr>
                </a:solidFill>
              </a:rPr>
              <a:t> structural fiberboard sheathing</a:t>
            </a:r>
          </a:p>
        </p:txBody>
      </p:sp>
      <p:sp>
        <p:nvSpPr>
          <p:cNvPr id="5" name="Rectangle 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lowchart: Process 73"/>
          <p:cNvSpPr/>
          <p:nvPr/>
        </p:nvSpPr>
        <p:spPr>
          <a:xfrm>
            <a:off x="488950" y="3598863"/>
            <a:ext cx="8174038"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27" name="Flowchart: Process 26"/>
          <p:cNvSpPr/>
          <p:nvPr/>
        </p:nvSpPr>
        <p:spPr>
          <a:xfrm>
            <a:off x="488950" y="5405438"/>
            <a:ext cx="8174038"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accent2">
                  <a:lumMod val="75000"/>
                </a:schemeClr>
              </a:solidFill>
              <a:latin typeface="Arial" pitchFamily="34" charset="0"/>
              <a:cs typeface="Arial" pitchFamily="34" charset="0"/>
            </a:endParaRPr>
          </a:p>
        </p:txBody>
      </p:sp>
      <p:grpSp>
        <p:nvGrpSpPr>
          <p:cNvPr id="3" name="Group 154"/>
          <p:cNvGrpSpPr>
            <a:grpSpLocks/>
          </p:cNvGrpSpPr>
          <p:nvPr/>
        </p:nvGrpSpPr>
        <p:grpSpPr bwMode="auto">
          <a:xfrm>
            <a:off x="488950" y="3656013"/>
            <a:ext cx="8174038" cy="1746250"/>
            <a:chOff x="634683" y="3103563"/>
            <a:chExt cx="8174037" cy="1746250"/>
          </a:xfrm>
        </p:grpSpPr>
        <p:sp>
          <p:nvSpPr>
            <p:cNvPr id="5" name="Flowchart: Process 4"/>
            <p:cNvSpPr/>
            <p:nvPr/>
          </p:nvSpPr>
          <p:spPr>
            <a:xfrm rot="5400000">
              <a:off x="399303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 name="Flowchart: Process 5"/>
            <p:cNvSpPr/>
            <p:nvPr/>
          </p:nvSpPr>
          <p:spPr>
            <a:xfrm rot="5400000">
              <a:off x="4293076"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7" name="Flowchart: Process 6"/>
            <p:cNvSpPr/>
            <p:nvPr/>
          </p:nvSpPr>
          <p:spPr>
            <a:xfrm rot="5400000">
              <a:off x="4897914"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 name="Flowchart: Process 7"/>
            <p:cNvSpPr/>
            <p:nvPr/>
          </p:nvSpPr>
          <p:spPr>
            <a:xfrm rot="5400000">
              <a:off x="5500370"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1" name="Flowchart: Process 10"/>
            <p:cNvSpPr/>
            <p:nvPr/>
          </p:nvSpPr>
          <p:spPr>
            <a:xfrm rot="5400000">
              <a:off x="6707664"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2" name="Flowchart: Process 11"/>
            <p:cNvSpPr/>
            <p:nvPr/>
          </p:nvSpPr>
          <p:spPr>
            <a:xfrm rot="5400000">
              <a:off x="700928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3" name="Flowchart: Process 12"/>
            <p:cNvSpPr/>
            <p:nvPr/>
          </p:nvSpPr>
          <p:spPr>
            <a:xfrm rot="5400000">
              <a:off x="7310914"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4" name="Flowchart: Process 13"/>
            <p:cNvSpPr/>
            <p:nvPr/>
          </p:nvSpPr>
          <p:spPr>
            <a:xfrm rot="5400000">
              <a:off x="761253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5" name="Flowchart: Process 14"/>
            <p:cNvSpPr/>
            <p:nvPr/>
          </p:nvSpPr>
          <p:spPr>
            <a:xfrm rot="5400000">
              <a:off x="459628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6" name="Flowchart: Process 15"/>
            <p:cNvSpPr/>
            <p:nvPr/>
          </p:nvSpPr>
          <p:spPr>
            <a:xfrm rot="5400000">
              <a:off x="5197158"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7" name="Flowchart: Process 16"/>
            <p:cNvSpPr/>
            <p:nvPr/>
          </p:nvSpPr>
          <p:spPr>
            <a:xfrm rot="5400000">
              <a:off x="6103620"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8" name="Flowchart: Process 17"/>
            <p:cNvSpPr/>
            <p:nvPr/>
          </p:nvSpPr>
          <p:spPr>
            <a:xfrm rot="5400000">
              <a:off x="2792096"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9" name="Flowchart: Process 18"/>
            <p:cNvSpPr/>
            <p:nvPr/>
          </p:nvSpPr>
          <p:spPr>
            <a:xfrm rot="5400000">
              <a:off x="3093721"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0" name="Flowchart: Process 19"/>
            <p:cNvSpPr/>
            <p:nvPr/>
          </p:nvSpPr>
          <p:spPr>
            <a:xfrm rot="5400000">
              <a:off x="368982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1" name="Flowchart: Process 20"/>
            <p:cNvSpPr/>
            <p:nvPr/>
          </p:nvSpPr>
          <p:spPr>
            <a:xfrm rot="5400000">
              <a:off x="3388202"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2" name="Flowchart: Process 21"/>
            <p:cNvSpPr/>
            <p:nvPr/>
          </p:nvSpPr>
          <p:spPr>
            <a:xfrm rot="5400000">
              <a:off x="38147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3" name="Flowchart: Process 22"/>
            <p:cNvSpPr/>
            <p:nvPr/>
          </p:nvSpPr>
          <p:spPr>
            <a:xfrm rot="5400000">
              <a:off x="-224154"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4" name="Flowchart: Process 23"/>
            <p:cNvSpPr/>
            <p:nvPr/>
          </p:nvSpPr>
          <p:spPr>
            <a:xfrm rot="5400000">
              <a:off x="128317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5" name="Flowchart: Process 24"/>
            <p:cNvSpPr/>
            <p:nvPr/>
          </p:nvSpPr>
          <p:spPr>
            <a:xfrm rot="5400000">
              <a:off x="78265"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6" name="Flowchart: Process 25"/>
            <p:cNvSpPr/>
            <p:nvPr/>
          </p:nvSpPr>
          <p:spPr>
            <a:xfrm rot="5400000">
              <a:off x="7922101"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8" name="Flowchart: Process 27"/>
            <p:cNvSpPr/>
            <p:nvPr/>
          </p:nvSpPr>
          <p:spPr>
            <a:xfrm rot="5400000">
              <a:off x="1584802"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9" name="Flowchart: Process 28"/>
            <p:cNvSpPr/>
            <p:nvPr/>
          </p:nvSpPr>
          <p:spPr>
            <a:xfrm rot="5400000">
              <a:off x="2189640"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0" name="Flowchart: Process 29"/>
            <p:cNvSpPr/>
            <p:nvPr/>
          </p:nvSpPr>
          <p:spPr>
            <a:xfrm rot="5400000">
              <a:off x="2490471"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1" name="Flowchart: Process 30"/>
            <p:cNvSpPr/>
            <p:nvPr/>
          </p:nvSpPr>
          <p:spPr>
            <a:xfrm rot="5400000">
              <a:off x="188642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4" name="Group 157"/>
          <p:cNvGrpSpPr>
            <a:grpSpLocks/>
          </p:cNvGrpSpPr>
          <p:nvPr/>
        </p:nvGrpSpPr>
        <p:grpSpPr bwMode="auto">
          <a:xfrm>
            <a:off x="900113" y="3657600"/>
            <a:ext cx="511175" cy="1746250"/>
            <a:chOff x="1055371" y="6651624"/>
            <a:chExt cx="511175" cy="1746251"/>
          </a:xfrm>
        </p:grpSpPr>
        <p:sp>
          <p:nvSpPr>
            <p:cNvPr id="33" name="Flowchart: Process 32"/>
            <p:cNvSpPr/>
            <p:nvPr/>
          </p:nvSpPr>
          <p:spPr bwMode="auto">
            <a:xfrm rot="5400000">
              <a:off x="222727"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4" name="Flowchart: Process 33"/>
            <p:cNvSpPr/>
            <p:nvPr/>
          </p:nvSpPr>
          <p:spPr bwMode="auto">
            <a:xfrm rot="5400000">
              <a:off x="652940"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5" name="Flowchart: Process 34"/>
            <p:cNvSpPr/>
            <p:nvPr/>
          </p:nvSpPr>
          <p:spPr bwMode="auto">
            <a:xfrm rot="5400000">
              <a:off x="1223645" y="6510337"/>
              <a:ext cx="174625" cy="45720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9" name="Group 128"/>
            <p:cNvGrpSpPr>
              <a:grpSpLocks/>
            </p:cNvGrpSpPr>
            <p:nvPr/>
          </p:nvGrpSpPr>
          <p:grpSpPr bwMode="auto">
            <a:xfrm>
              <a:off x="1082357" y="6826249"/>
              <a:ext cx="457200" cy="1133475"/>
              <a:chOff x="847306" y="3369711"/>
              <a:chExt cx="1135450" cy="1096755"/>
            </a:xfrm>
            <a:solidFill>
              <a:srgbClr val="E1C298"/>
            </a:solidFill>
          </p:grpSpPr>
          <p:sp>
            <p:nvSpPr>
              <p:cNvPr id="39" name="Flowchart: Process 38"/>
              <p:cNvSpPr/>
              <p:nvPr/>
            </p:nvSpPr>
            <p:spPr>
              <a:xfrm rot="10800000">
                <a:off x="847306" y="3369711"/>
                <a:ext cx="1135450"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40" name="Straight Connector 39"/>
              <p:cNvCxnSpPr/>
              <p:nvPr/>
            </p:nvCxnSpPr>
            <p:spPr>
              <a:xfrm flipV="1">
                <a:off x="847306" y="3374319"/>
                <a:ext cx="1135450" cy="1092147"/>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47306" y="3374319"/>
                <a:ext cx="1135450" cy="1092147"/>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Flowchart: Process 36"/>
            <p:cNvSpPr/>
            <p:nvPr/>
          </p:nvSpPr>
          <p:spPr bwMode="auto">
            <a:xfrm rot="5400000">
              <a:off x="195740"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8" name="Flowchart: Process 37"/>
            <p:cNvSpPr/>
            <p:nvPr/>
          </p:nvSpPr>
          <p:spPr bwMode="auto">
            <a:xfrm rot="5400000">
              <a:off x="679927"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10" name="Group 160"/>
          <p:cNvGrpSpPr>
            <a:grpSpLocks/>
          </p:cNvGrpSpPr>
          <p:nvPr/>
        </p:nvGrpSpPr>
        <p:grpSpPr bwMode="auto">
          <a:xfrm>
            <a:off x="4826000" y="3657600"/>
            <a:ext cx="731838" cy="1746250"/>
            <a:chOff x="4971733" y="6651624"/>
            <a:chExt cx="731838" cy="1746251"/>
          </a:xfrm>
        </p:grpSpPr>
        <p:sp>
          <p:nvSpPr>
            <p:cNvPr id="43" name="Flowchart: Process 42"/>
            <p:cNvSpPr/>
            <p:nvPr/>
          </p:nvSpPr>
          <p:spPr bwMode="auto">
            <a:xfrm rot="5400000">
              <a:off x="4139090"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4" name="Flowchart: Process 43"/>
            <p:cNvSpPr/>
            <p:nvPr/>
          </p:nvSpPr>
          <p:spPr bwMode="auto">
            <a:xfrm rot="5400000">
              <a:off x="4789171" y="7510461"/>
              <a:ext cx="1746251"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8" name="Flowchart: Process 47"/>
            <p:cNvSpPr/>
            <p:nvPr/>
          </p:nvSpPr>
          <p:spPr bwMode="auto">
            <a:xfrm rot="5400000">
              <a:off x="5250339" y="6400006"/>
              <a:ext cx="174625" cy="6778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32" name="Group 128"/>
            <p:cNvGrpSpPr>
              <a:grpSpLocks/>
            </p:cNvGrpSpPr>
            <p:nvPr/>
          </p:nvGrpSpPr>
          <p:grpSpPr bwMode="auto">
            <a:xfrm>
              <a:off x="4998721" y="6826249"/>
              <a:ext cx="677863" cy="1133475"/>
              <a:chOff x="847346" y="3369710"/>
              <a:chExt cx="1135003" cy="1096755"/>
            </a:xfrm>
            <a:solidFill>
              <a:srgbClr val="E1C298"/>
            </a:solidFill>
          </p:grpSpPr>
          <p:sp>
            <p:nvSpPr>
              <p:cNvPr id="50" name="Flowchart: Process 49"/>
              <p:cNvSpPr/>
              <p:nvPr/>
            </p:nvSpPr>
            <p:spPr>
              <a:xfrm rot="10800000">
                <a:off x="847346" y="3369710"/>
                <a:ext cx="1135003"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51" name="Straight Connector 50"/>
              <p:cNvCxnSpPr/>
              <p:nvPr/>
            </p:nvCxnSpPr>
            <p:spPr>
              <a:xfrm flipV="1">
                <a:off x="847346" y="3374319"/>
                <a:ext cx="113500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47346" y="3374319"/>
                <a:ext cx="113500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Flowchart: Process 45"/>
            <p:cNvSpPr/>
            <p:nvPr/>
          </p:nvSpPr>
          <p:spPr bwMode="auto">
            <a:xfrm rot="5400000">
              <a:off x="411210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7" name="Flowchart: Process 46"/>
            <p:cNvSpPr/>
            <p:nvPr/>
          </p:nvSpPr>
          <p:spPr bwMode="auto">
            <a:xfrm rot="5400000">
              <a:off x="481695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6" name="Group 162"/>
          <p:cNvGrpSpPr>
            <a:grpSpLocks/>
          </p:cNvGrpSpPr>
          <p:nvPr/>
        </p:nvGrpSpPr>
        <p:grpSpPr bwMode="auto">
          <a:xfrm>
            <a:off x="7073900" y="3656013"/>
            <a:ext cx="1189038" cy="1747837"/>
            <a:chOff x="7219633" y="6651624"/>
            <a:chExt cx="1189038" cy="1747839"/>
          </a:xfrm>
        </p:grpSpPr>
        <p:sp>
          <p:nvSpPr>
            <p:cNvPr id="54" name="Flowchart: Process 53"/>
            <p:cNvSpPr/>
            <p:nvPr/>
          </p:nvSpPr>
          <p:spPr bwMode="auto">
            <a:xfrm rot="5400000">
              <a:off x="6387782" y="7512050"/>
              <a:ext cx="1747839"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5" name="Flowchart: Process 54"/>
            <p:cNvSpPr/>
            <p:nvPr/>
          </p:nvSpPr>
          <p:spPr bwMode="auto">
            <a:xfrm rot="5400000">
              <a:off x="7493476" y="7511256"/>
              <a:ext cx="1747839"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6" name="Flowchart: Process 55"/>
            <p:cNvSpPr/>
            <p:nvPr/>
          </p:nvSpPr>
          <p:spPr bwMode="auto">
            <a:xfrm rot="5400000">
              <a:off x="7726839" y="6171406"/>
              <a:ext cx="174625" cy="11350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42" name="Group 128"/>
            <p:cNvGrpSpPr>
              <a:grpSpLocks/>
            </p:cNvGrpSpPr>
            <p:nvPr/>
          </p:nvGrpSpPr>
          <p:grpSpPr bwMode="auto">
            <a:xfrm>
              <a:off x="7246620" y="6826249"/>
              <a:ext cx="1135061" cy="1135063"/>
              <a:chOff x="847269" y="3369340"/>
              <a:chExt cx="1134158" cy="1097294"/>
            </a:xfrm>
            <a:solidFill>
              <a:srgbClr val="E1C298"/>
            </a:solidFill>
          </p:grpSpPr>
          <p:sp>
            <p:nvSpPr>
              <p:cNvPr id="60" name="Flowchart: Process 59"/>
              <p:cNvSpPr/>
              <p:nvPr/>
            </p:nvSpPr>
            <p:spPr>
              <a:xfrm rot="10800000">
                <a:off x="847269" y="3369340"/>
                <a:ext cx="1134158" cy="1097294"/>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61" name="Straight Connector 60"/>
              <p:cNvCxnSpPr/>
              <p:nvPr/>
            </p:nvCxnSpPr>
            <p:spPr>
              <a:xfrm flipV="1">
                <a:off x="847269" y="3373945"/>
                <a:ext cx="1134158" cy="1092689"/>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47269" y="3373945"/>
                <a:ext cx="1134158" cy="1092689"/>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Flowchart: Process 57"/>
            <p:cNvSpPr/>
            <p:nvPr/>
          </p:nvSpPr>
          <p:spPr bwMode="auto">
            <a:xfrm rot="5400000">
              <a:off x="6359207" y="7512050"/>
              <a:ext cx="1747839"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9" name="Flowchart: Process 58"/>
            <p:cNvSpPr/>
            <p:nvPr/>
          </p:nvSpPr>
          <p:spPr bwMode="auto">
            <a:xfrm rot="5400000">
              <a:off x="7521257" y="7512050"/>
              <a:ext cx="1747839"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45" name="Group 161"/>
          <p:cNvGrpSpPr>
            <a:grpSpLocks/>
          </p:cNvGrpSpPr>
          <p:nvPr/>
        </p:nvGrpSpPr>
        <p:grpSpPr bwMode="auto">
          <a:xfrm>
            <a:off x="5795963" y="3657600"/>
            <a:ext cx="731837" cy="1746250"/>
            <a:chOff x="5951221" y="6651625"/>
            <a:chExt cx="731837" cy="1746250"/>
          </a:xfrm>
        </p:grpSpPr>
        <p:sp>
          <p:nvSpPr>
            <p:cNvPr id="64" name="Flowchart: Process 63"/>
            <p:cNvSpPr/>
            <p:nvPr/>
          </p:nvSpPr>
          <p:spPr bwMode="auto">
            <a:xfrm rot="5400000">
              <a:off x="5118577" y="7511256"/>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5" name="Flowchart: Process 64"/>
            <p:cNvSpPr/>
            <p:nvPr/>
          </p:nvSpPr>
          <p:spPr bwMode="auto">
            <a:xfrm rot="5400000">
              <a:off x="5768659" y="7510462"/>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49" name="Group 128"/>
            <p:cNvGrpSpPr>
              <a:grpSpLocks/>
            </p:cNvGrpSpPr>
            <p:nvPr/>
          </p:nvGrpSpPr>
          <p:grpSpPr bwMode="auto">
            <a:xfrm>
              <a:off x="5978208" y="6826248"/>
              <a:ext cx="676276" cy="1571625"/>
              <a:chOff x="847345" y="3369677"/>
              <a:chExt cx="1132349" cy="1520423"/>
            </a:xfrm>
            <a:solidFill>
              <a:srgbClr val="E1C298"/>
            </a:solidFill>
          </p:grpSpPr>
          <p:sp>
            <p:nvSpPr>
              <p:cNvPr id="71" name="Flowchart: Process 70"/>
              <p:cNvSpPr/>
              <p:nvPr/>
            </p:nvSpPr>
            <p:spPr>
              <a:xfrm rot="10800000">
                <a:off x="847345" y="3369677"/>
                <a:ext cx="1132349" cy="1520423"/>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72" name="Straight Connector 71"/>
              <p:cNvCxnSpPr/>
              <p:nvPr/>
            </p:nvCxnSpPr>
            <p:spPr>
              <a:xfrm rot="5400000" flipH="1" flipV="1">
                <a:off x="656943" y="3567350"/>
                <a:ext cx="1515813" cy="1129688"/>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55612" y="3566020"/>
                <a:ext cx="1515815" cy="1132345"/>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Flowchart: Process 66"/>
            <p:cNvSpPr/>
            <p:nvPr/>
          </p:nvSpPr>
          <p:spPr bwMode="auto">
            <a:xfrm rot="5400000">
              <a:off x="5091590" y="7511256"/>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8" name="Flowchart: Process 67"/>
            <p:cNvSpPr/>
            <p:nvPr/>
          </p:nvSpPr>
          <p:spPr bwMode="auto">
            <a:xfrm rot="5400000">
              <a:off x="5796440" y="7511256"/>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9" name="Flowchart: Process 68"/>
            <p:cNvSpPr/>
            <p:nvPr/>
          </p:nvSpPr>
          <p:spPr bwMode="auto">
            <a:xfrm rot="5400000">
              <a:off x="6228240" y="6403181"/>
              <a:ext cx="179388" cy="676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sp>
        <p:nvSpPr>
          <p:cNvPr id="75" name="Flowchart: Process 74"/>
          <p:cNvSpPr/>
          <p:nvPr/>
        </p:nvSpPr>
        <p:spPr>
          <a:xfrm>
            <a:off x="488950" y="3627438"/>
            <a:ext cx="8174038"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53" name="Group 158"/>
          <p:cNvGrpSpPr>
            <a:grpSpLocks/>
          </p:cNvGrpSpPr>
          <p:nvPr/>
        </p:nvGrpSpPr>
        <p:grpSpPr bwMode="auto">
          <a:xfrm>
            <a:off x="1658938" y="3657600"/>
            <a:ext cx="511175" cy="1746250"/>
            <a:chOff x="1814196" y="6651624"/>
            <a:chExt cx="511175" cy="1746251"/>
          </a:xfrm>
        </p:grpSpPr>
        <p:sp>
          <p:nvSpPr>
            <p:cNvPr id="80" name="Flowchart: Process 79"/>
            <p:cNvSpPr/>
            <p:nvPr/>
          </p:nvSpPr>
          <p:spPr bwMode="auto">
            <a:xfrm rot="5400000">
              <a:off x="98155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1" name="Flowchart: Process 80"/>
            <p:cNvSpPr/>
            <p:nvPr/>
          </p:nvSpPr>
          <p:spPr bwMode="auto">
            <a:xfrm rot="5400000">
              <a:off x="1411765"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2" name="Flowchart: Process 81"/>
            <p:cNvSpPr/>
            <p:nvPr/>
          </p:nvSpPr>
          <p:spPr bwMode="auto">
            <a:xfrm rot="5400000">
              <a:off x="1982470" y="6510337"/>
              <a:ext cx="174625" cy="45720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57" name="Group 128"/>
            <p:cNvGrpSpPr>
              <a:grpSpLocks/>
            </p:cNvGrpSpPr>
            <p:nvPr/>
          </p:nvGrpSpPr>
          <p:grpSpPr bwMode="auto">
            <a:xfrm>
              <a:off x="1841182" y="6826249"/>
              <a:ext cx="457200" cy="1133475"/>
              <a:chOff x="847306" y="3369710"/>
              <a:chExt cx="1135450" cy="1096755"/>
            </a:xfrm>
            <a:solidFill>
              <a:srgbClr val="E1C298"/>
            </a:solidFill>
          </p:grpSpPr>
          <p:sp>
            <p:nvSpPr>
              <p:cNvPr id="86" name="Flowchart: Process 85"/>
              <p:cNvSpPr/>
              <p:nvPr/>
            </p:nvSpPr>
            <p:spPr>
              <a:xfrm rot="10800000">
                <a:off x="847306" y="3369710"/>
                <a:ext cx="1135450"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87" name="Straight Connector 86"/>
              <p:cNvCxnSpPr/>
              <p:nvPr/>
            </p:nvCxnSpPr>
            <p:spPr>
              <a:xfrm flipV="1">
                <a:off x="847306" y="3374319"/>
                <a:ext cx="1135450"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47306" y="3374319"/>
                <a:ext cx="1135450"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Flowchart: Process 83"/>
            <p:cNvSpPr/>
            <p:nvPr/>
          </p:nvSpPr>
          <p:spPr bwMode="auto">
            <a:xfrm rot="5400000">
              <a:off x="954565"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5" name="Flowchart: Process 84"/>
            <p:cNvSpPr/>
            <p:nvPr/>
          </p:nvSpPr>
          <p:spPr bwMode="auto">
            <a:xfrm rot="5400000">
              <a:off x="143875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63" name="Group 159"/>
          <p:cNvGrpSpPr>
            <a:grpSpLocks/>
          </p:cNvGrpSpPr>
          <p:nvPr/>
        </p:nvGrpSpPr>
        <p:grpSpPr bwMode="auto">
          <a:xfrm>
            <a:off x="2416175" y="3657600"/>
            <a:ext cx="512763" cy="1746250"/>
            <a:chOff x="2571433" y="6651624"/>
            <a:chExt cx="512763" cy="1746251"/>
          </a:xfrm>
        </p:grpSpPr>
        <p:sp>
          <p:nvSpPr>
            <p:cNvPr id="91" name="Flowchart: Process 90"/>
            <p:cNvSpPr/>
            <p:nvPr/>
          </p:nvSpPr>
          <p:spPr bwMode="auto">
            <a:xfrm rot="5400000">
              <a:off x="1738790"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2" name="Flowchart: Process 91"/>
            <p:cNvSpPr/>
            <p:nvPr/>
          </p:nvSpPr>
          <p:spPr bwMode="auto">
            <a:xfrm rot="5400000">
              <a:off x="2167415" y="7511255"/>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3" name="Flowchart: Process 92"/>
            <p:cNvSpPr/>
            <p:nvPr/>
          </p:nvSpPr>
          <p:spPr bwMode="auto">
            <a:xfrm rot="5400000">
              <a:off x="2740502" y="6509543"/>
              <a:ext cx="174625" cy="4587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66" name="Group 128"/>
            <p:cNvGrpSpPr>
              <a:grpSpLocks/>
            </p:cNvGrpSpPr>
            <p:nvPr/>
          </p:nvGrpSpPr>
          <p:grpSpPr bwMode="auto">
            <a:xfrm>
              <a:off x="2598421" y="6826249"/>
              <a:ext cx="458788" cy="1133475"/>
              <a:chOff x="847102" y="3369710"/>
              <a:chExt cx="1135863" cy="1096755"/>
            </a:xfrm>
            <a:solidFill>
              <a:srgbClr val="E1C298"/>
            </a:solidFill>
          </p:grpSpPr>
          <p:sp>
            <p:nvSpPr>
              <p:cNvPr id="97" name="Flowchart: Process 96"/>
              <p:cNvSpPr/>
              <p:nvPr/>
            </p:nvSpPr>
            <p:spPr>
              <a:xfrm rot="10800000">
                <a:off x="847102" y="3369710"/>
                <a:ext cx="1135863"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98" name="Straight Connector 97"/>
              <p:cNvCxnSpPr/>
              <p:nvPr/>
            </p:nvCxnSpPr>
            <p:spPr>
              <a:xfrm flipV="1">
                <a:off x="847102" y="3374319"/>
                <a:ext cx="113586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47102" y="3374319"/>
                <a:ext cx="113586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Flowchart: Process 94"/>
            <p:cNvSpPr/>
            <p:nvPr/>
          </p:nvSpPr>
          <p:spPr bwMode="auto">
            <a:xfrm rot="5400000">
              <a:off x="171180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6" name="Flowchart: Process 95"/>
            <p:cNvSpPr/>
            <p:nvPr/>
          </p:nvSpPr>
          <p:spPr bwMode="auto">
            <a:xfrm rot="5400000">
              <a:off x="2197577"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sp>
        <p:nvSpPr>
          <p:cNvPr id="153" name="TextBox 69"/>
          <p:cNvSpPr txBox="1">
            <a:spLocks noChangeArrowheads="1"/>
          </p:cNvSpPr>
          <p:nvPr/>
        </p:nvSpPr>
        <p:spPr bwMode="auto">
          <a:xfrm>
            <a:off x="5967131" y="6229350"/>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R602.10.4.2</a:t>
            </a:r>
          </a:p>
        </p:txBody>
      </p:sp>
      <p:grpSp>
        <p:nvGrpSpPr>
          <p:cNvPr id="70" name="Group 158"/>
          <p:cNvGrpSpPr>
            <a:grpSpLocks/>
          </p:cNvGrpSpPr>
          <p:nvPr/>
        </p:nvGrpSpPr>
        <p:grpSpPr bwMode="auto">
          <a:xfrm>
            <a:off x="488950" y="3614738"/>
            <a:ext cx="8180388" cy="1817687"/>
            <a:chOff x="634683" y="1118429"/>
            <a:chExt cx="8179229" cy="1818722"/>
          </a:xfrm>
        </p:grpSpPr>
        <p:sp>
          <p:nvSpPr>
            <p:cNvPr id="76" name="Rectangle 24" descr="70%"/>
            <p:cNvSpPr>
              <a:spLocks noChangeArrowheads="1"/>
            </p:cNvSpPr>
            <p:nvPr/>
          </p:nvSpPr>
          <p:spPr bwMode="auto">
            <a:xfrm>
              <a:off x="6640932" y="1118429"/>
              <a:ext cx="603165"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77" name="Rectangle 24" descr="70%"/>
            <p:cNvSpPr>
              <a:spLocks noChangeArrowheads="1"/>
            </p:cNvSpPr>
            <p:nvPr/>
          </p:nvSpPr>
          <p:spPr bwMode="auto">
            <a:xfrm>
              <a:off x="5671107" y="1118429"/>
              <a:ext cx="303169"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78" name="Rectangle 24" descr="70%"/>
            <p:cNvSpPr>
              <a:spLocks noChangeArrowheads="1"/>
            </p:cNvSpPr>
            <p:nvPr/>
          </p:nvSpPr>
          <p:spPr bwMode="auto">
            <a:xfrm>
              <a:off x="8374236" y="1118429"/>
              <a:ext cx="439676"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89" name="Rectangle 24" descr="70%"/>
            <p:cNvSpPr>
              <a:spLocks noChangeArrowheads="1"/>
            </p:cNvSpPr>
            <p:nvPr/>
          </p:nvSpPr>
          <p:spPr bwMode="auto">
            <a:xfrm>
              <a:off x="1531494" y="1118429"/>
              <a:ext cx="301582"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0" name="Rectangle 24" descr="70%"/>
            <p:cNvSpPr>
              <a:spLocks noChangeArrowheads="1"/>
            </p:cNvSpPr>
            <p:nvPr/>
          </p:nvSpPr>
          <p:spPr bwMode="auto">
            <a:xfrm>
              <a:off x="2290211" y="1118429"/>
              <a:ext cx="301582"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1" name="Rectangle 24" descr="70%"/>
            <p:cNvSpPr>
              <a:spLocks noChangeArrowheads="1"/>
            </p:cNvSpPr>
            <p:nvPr/>
          </p:nvSpPr>
          <p:spPr bwMode="auto">
            <a:xfrm>
              <a:off x="634683" y="1118429"/>
              <a:ext cx="439676"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102" name="Rectangle 24" descr="70%"/>
            <p:cNvSpPr>
              <a:spLocks noChangeArrowheads="1"/>
            </p:cNvSpPr>
            <p:nvPr/>
          </p:nvSpPr>
          <p:spPr bwMode="auto">
            <a:xfrm>
              <a:off x="3048929" y="1118429"/>
              <a:ext cx="1955523" cy="181872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grpSp>
      <p:grpSp>
        <p:nvGrpSpPr>
          <p:cNvPr id="79" name="Group 117"/>
          <p:cNvGrpSpPr>
            <a:grpSpLocks/>
          </p:cNvGrpSpPr>
          <p:nvPr/>
        </p:nvGrpSpPr>
        <p:grpSpPr bwMode="auto">
          <a:xfrm>
            <a:off x="928688" y="3614738"/>
            <a:ext cx="7300912" cy="1817687"/>
            <a:chOff x="1073602" y="3062841"/>
            <a:chExt cx="7301389" cy="1818722"/>
          </a:xfrm>
        </p:grpSpPr>
        <p:grpSp>
          <p:nvGrpSpPr>
            <p:cNvPr id="83" name="Group 159"/>
            <p:cNvGrpSpPr>
              <a:grpSpLocks/>
            </p:cNvGrpSpPr>
            <p:nvPr/>
          </p:nvGrpSpPr>
          <p:grpSpPr bwMode="auto">
            <a:xfrm>
              <a:off x="1073656" y="4396931"/>
              <a:ext cx="7301280" cy="484632"/>
              <a:chOff x="1073656" y="2452519"/>
              <a:chExt cx="7301280" cy="484632"/>
            </a:xfrm>
          </p:grpSpPr>
          <p:sp>
            <p:nvSpPr>
              <p:cNvPr id="103" name="Rectangle 24" descr="70%"/>
              <p:cNvSpPr>
                <a:spLocks noChangeArrowheads="1"/>
              </p:cNvSpPr>
              <p:nvPr/>
            </p:nvSpPr>
            <p:spPr bwMode="auto">
              <a:xfrm>
                <a:off x="1073602" y="2468572"/>
                <a:ext cx="457230" cy="468579"/>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4" name="Rectangle 24" descr="70%"/>
              <p:cNvSpPr>
                <a:spLocks noChangeArrowheads="1"/>
              </p:cNvSpPr>
              <p:nvPr/>
            </p:nvSpPr>
            <p:spPr bwMode="auto">
              <a:xfrm>
                <a:off x="5004509" y="2455865"/>
                <a:ext cx="666794" cy="481286"/>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5" name="Rectangle 24" descr="70%"/>
              <p:cNvSpPr>
                <a:spLocks noChangeArrowheads="1"/>
              </p:cNvSpPr>
              <p:nvPr/>
            </p:nvSpPr>
            <p:spPr bwMode="auto">
              <a:xfrm>
                <a:off x="1832477" y="2470160"/>
                <a:ext cx="457230" cy="466991"/>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6" name="Rectangle 24" descr="70%"/>
              <p:cNvSpPr>
                <a:spLocks noChangeArrowheads="1"/>
              </p:cNvSpPr>
              <p:nvPr/>
            </p:nvSpPr>
            <p:spPr bwMode="auto">
              <a:xfrm>
                <a:off x="2591351" y="2465395"/>
                <a:ext cx="457230" cy="471756"/>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7" name="Rectangle 24" descr="70%"/>
              <p:cNvSpPr>
                <a:spLocks noChangeArrowheads="1"/>
              </p:cNvSpPr>
              <p:nvPr/>
            </p:nvSpPr>
            <p:spPr bwMode="auto">
              <a:xfrm>
                <a:off x="7244617" y="2452688"/>
                <a:ext cx="1130374" cy="484463"/>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grpSp>
        <p:grpSp>
          <p:nvGrpSpPr>
            <p:cNvPr id="90" name="Group 188"/>
            <p:cNvGrpSpPr/>
            <p:nvPr/>
          </p:nvGrpSpPr>
          <p:grpSpPr>
            <a:xfrm>
              <a:off x="1073602" y="3062841"/>
              <a:ext cx="7301389" cy="219954"/>
              <a:chOff x="848118" y="3058351"/>
              <a:chExt cx="7301389" cy="218961"/>
            </a:xfrm>
            <a:solidFill>
              <a:srgbClr val="DEB783"/>
            </a:solidFill>
          </p:grpSpPr>
          <p:sp>
            <p:nvSpPr>
              <p:cNvPr id="109" name="Rectangle 24" descr="70%"/>
              <p:cNvSpPr>
                <a:spLocks noChangeArrowheads="1"/>
              </p:cNvSpPr>
              <p:nvPr/>
            </p:nvSpPr>
            <p:spPr bwMode="auto">
              <a:xfrm>
                <a:off x="848118" y="3058351"/>
                <a:ext cx="457200" cy="218961"/>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0" name="Rectangle 24" descr="70%"/>
              <p:cNvSpPr>
                <a:spLocks noChangeArrowheads="1"/>
              </p:cNvSpPr>
              <p:nvPr/>
            </p:nvSpPr>
            <p:spPr bwMode="auto">
              <a:xfrm>
                <a:off x="1609465" y="3058351"/>
                <a:ext cx="457200" cy="218961"/>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1" name="Rectangle 24" descr="70%"/>
              <p:cNvSpPr>
                <a:spLocks noChangeArrowheads="1"/>
              </p:cNvSpPr>
              <p:nvPr/>
            </p:nvSpPr>
            <p:spPr bwMode="auto">
              <a:xfrm>
                <a:off x="2366050" y="3058351"/>
                <a:ext cx="457200" cy="218961"/>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2" name="Rectangle 24" descr="70%"/>
              <p:cNvSpPr>
                <a:spLocks noChangeArrowheads="1"/>
              </p:cNvSpPr>
              <p:nvPr/>
            </p:nvSpPr>
            <p:spPr bwMode="auto">
              <a:xfrm>
                <a:off x="4779161" y="3058351"/>
                <a:ext cx="667363" cy="218465"/>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3" name="Rectangle 24" descr="70%"/>
              <p:cNvSpPr>
                <a:spLocks noChangeArrowheads="1"/>
              </p:cNvSpPr>
              <p:nvPr/>
            </p:nvSpPr>
            <p:spPr bwMode="auto">
              <a:xfrm>
                <a:off x="5748163" y="3058351"/>
                <a:ext cx="667363" cy="218465"/>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4" name="Rectangle 24" descr="70%"/>
              <p:cNvSpPr>
                <a:spLocks noChangeArrowheads="1"/>
              </p:cNvSpPr>
              <p:nvPr/>
            </p:nvSpPr>
            <p:spPr bwMode="auto">
              <a:xfrm>
                <a:off x="7019171" y="3058351"/>
                <a:ext cx="1130336" cy="218465"/>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grpSp>
      </p:grpSp>
      <p:grpSp>
        <p:nvGrpSpPr>
          <p:cNvPr id="94" name="Group 134"/>
          <p:cNvGrpSpPr>
            <a:grpSpLocks/>
          </p:cNvGrpSpPr>
          <p:nvPr/>
        </p:nvGrpSpPr>
        <p:grpSpPr bwMode="auto">
          <a:xfrm>
            <a:off x="506413" y="3640138"/>
            <a:ext cx="8147050" cy="1778000"/>
            <a:chOff x="651510" y="3089275"/>
            <a:chExt cx="8146415" cy="1778000"/>
          </a:xfrm>
        </p:grpSpPr>
        <p:pic>
          <p:nvPicPr>
            <p:cNvPr id="373787" name="Picture 118" descr="Hatch2c.jpg"/>
            <p:cNvPicPr>
              <a:picLocks noChangeAspect="1"/>
            </p:cNvPicPr>
            <p:nvPr/>
          </p:nvPicPr>
          <p:blipFill>
            <a:blip r:embed="rId3" cstate="email"/>
            <a:srcRect/>
            <a:stretch>
              <a:fillRect/>
            </a:stretch>
          </p:blipFill>
          <p:spPr bwMode="auto">
            <a:xfrm>
              <a:off x="3067050" y="3089275"/>
              <a:ext cx="1919288" cy="1778000"/>
            </a:xfrm>
            <a:prstGeom prst="rect">
              <a:avLst/>
            </a:prstGeom>
            <a:noFill/>
            <a:ln w="9525">
              <a:noFill/>
              <a:miter lim="800000"/>
              <a:headEnd/>
              <a:tailEnd/>
            </a:ln>
          </p:spPr>
        </p:pic>
        <p:pic>
          <p:nvPicPr>
            <p:cNvPr id="373788" name="Picture 131" descr="Hatch2c.jpg"/>
            <p:cNvPicPr>
              <a:picLocks noChangeAspect="1"/>
            </p:cNvPicPr>
            <p:nvPr/>
          </p:nvPicPr>
          <p:blipFill>
            <a:blip r:embed="rId4" cstate="email"/>
            <a:srcRect/>
            <a:stretch>
              <a:fillRect/>
            </a:stretch>
          </p:blipFill>
          <p:spPr bwMode="auto">
            <a:xfrm>
              <a:off x="651510" y="3089275"/>
              <a:ext cx="410528" cy="1778000"/>
            </a:xfrm>
            <a:prstGeom prst="rect">
              <a:avLst/>
            </a:prstGeom>
            <a:noFill/>
            <a:ln w="9525">
              <a:noFill/>
              <a:miter lim="800000"/>
              <a:headEnd/>
              <a:tailEnd/>
            </a:ln>
          </p:spPr>
        </p:pic>
        <p:pic>
          <p:nvPicPr>
            <p:cNvPr id="373789" name="Picture 132" descr="Hatch2c.jpg"/>
            <p:cNvPicPr>
              <a:picLocks noChangeAspect="1"/>
            </p:cNvPicPr>
            <p:nvPr/>
          </p:nvPicPr>
          <p:blipFill>
            <a:blip r:embed="rId5" cstate="email"/>
            <a:srcRect/>
            <a:stretch>
              <a:fillRect/>
            </a:stretch>
          </p:blipFill>
          <p:spPr bwMode="auto">
            <a:xfrm>
              <a:off x="6656070" y="3089275"/>
              <a:ext cx="567055" cy="1778000"/>
            </a:xfrm>
            <a:prstGeom prst="rect">
              <a:avLst/>
            </a:prstGeom>
            <a:noFill/>
            <a:ln w="9525">
              <a:noFill/>
              <a:miter lim="800000"/>
              <a:headEnd/>
              <a:tailEnd/>
            </a:ln>
          </p:spPr>
        </p:pic>
        <p:pic>
          <p:nvPicPr>
            <p:cNvPr id="373790" name="Picture 133" descr="Hatch2c.jpg"/>
            <p:cNvPicPr>
              <a:picLocks noChangeAspect="1"/>
            </p:cNvPicPr>
            <p:nvPr/>
          </p:nvPicPr>
          <p:blipFill>
            <a:blip r:embed="rId6" cstate="email"/>
            <a:srcRect/>
            <a:stretch>
              <a:fillRect/>
            </a:stretch>
          </p:blipFill>
          <p:spPr bwMode="auto">
            <a:xfrm>
              <a:off x="8388350" y="3089275"/>
              <a:ext cx="409575" cy="1778000"/>
            </a:xfrm>
            <a:prstGeom prst="rect">
              <a:avLst/>
            </a:prstGeom>
            <a:noFill/>
            <a:ln w="9525">
              <a:noFill/>
              <a:miter lim="800000"/>
              <a:headEnd/>
              <a:tailEnd/>
            </a:ln>
          </p:spPr>
        </p:pic>
      </p:grpSp>
      <p:sp>
        <p:nvSpPr>
          <p:cNvPr id="136" name="TextBox 135"/>
          <p:cNvSpPr txBox="1"/>
          <p:nvPr/>
        </p:nvSpPr>
        <p:spPr>
          <a:xfrm>
            <a:off x="443091" y="1564719"/>
            <a:ext cx="8408071" cy="1815882"/>
          </a:xfrm>
          <a:prstGeom prst="rect">
            <a:avLst/>
          </a:prstGeom>
          <a:noFill/>
        </p:spPr>
        <p:txBody>
          <a:bodyPr wrap="square">
            <a:spAutoFit/>
          </a:bodyPr>
          <a:lstStyle/>
          <a:p>
            <a:pPr marL="457200" indent="-457200" fontAlgn="auto">
              <a:spcBef>
                <a:spcPts val="0"/>
              </a:spcBef>
              <a:spcAft>
                <a:spcPts val="0"/>
              </a:spcAft>
              <a:defRPr/>
            </a:pPr>
            <a:r>
              <a:rPr lang="en-US" sz="2200" b="1" dirty="0" smtClean="0">
                <a:solidFill>
                  <a:schemeClr val="accent1">
                    <a:lumMod val="75000"/>
                  </a:schemeClr>
                </a:solidFill>
                <a:latin typeface="Arial" pitchFamily="34" charset="0"/>
                <a:cs typeface="Arial" pitchFamily="34" charset="0"/>
              </a:rPr>
              <a:t>Method CS-WSP</a:t>
            </a:r>
            <a:endParaRPr lang="en-US" sz="2200" b="1" dirty="0">
              <a:solidFill>
                <a:schemeClr val="accent1">
                  <a:lumMod val="75000"/>
                </a:schemeClr>
              </a:solidFill>
              <a:latin typeface="Arial" pitchFamily="34" charset="0"/>
              <a:cs typeface="Arial" pitchFamily="34" charset="0"/>
            </a:endParaRPr>
          </a:p>
          <a:p>
            <a:pPr marL="566738" indent="-334963" fontAlgn="auto">
              <a:spcBef>
                <a:spcPts val="0"/>
              </a:spcBef>
              <a:spcAft>
                <a:spcPts val="0"/>
              </a:spcAft>
              <a:defRPr/>
            </a:pPr>
            <a:r>
              <a:rPr lang="en-US" b="1" dirty="0">
                <a:solidFill>
                  <a:schemeClr val="accent3">
                    <a:lumMod val="50000"/>
                  </a:schemeClr>
                </a:solidFill>
              </a:rPr>
              <a:t>Full-height sheathed wall segments having a width equal or greater than </a:t>
            </a:r>
          </a:p>
          <a:p>
            <a:pPr marL="566738" indent="-334963" fontAlgn="auto">
              <a:spcBef>
                <a:spcPts val="0"/>
              </a:spcBef>
              <a:spcAft>
                <a:spcPts val="0"/>
              </a:spcAft>
              <a:defRPr/>
            </a:pPr>
            <a:r>
              <a:rPr lang="en-US" b="1" dirty="0">
                <a:solidFill>
                  <a:schemeClr val="accent3">
                    <a:lumMod val="50000"/>
                  </a:schemeClr>
                </a:solidFill>
              </a:rPr>
              <a:t>Table R602.10.4.2 are counted toward the total bracing length</a:t>
            </a:r>
            <a:r>
              <a:rPr lang="en-US" b="1" dirty="0" smtClean="0">
                <a:solidFill>
                  <a:schemeClr val="accent3">
                    <a:lumMod val="50000"/>
                  </a:schemeClr>
                </a:solidFill>
              </a:rPr>
              <a:t>.</a:t>
            </a:r>
          </a:p>
          <a:p>
            <a:pPr marL="566738" indent="-334963" fontAlgn="auto">
              <a:spcBef>
                <a:spcPts val="0"/>
              </a:spcBef>
              <a:spcAft>
                <a:spcPts val="0"/>
              </a:spcAft>
              <a:defRPr/>
            </a:pPr>
            <a:endParaRPr lang="en-US" b="1" dirty="0" smtClean="0">
              <a:solidFill>
                <a:schemeClr val="accent3">
                  <a:lumMod val="50000"/>
                </a:schemeClr>
              </a:solidFill>
            </a:endParaRPr>
          </a:p>
          <a:p>
            <a:pPr marL="566738" indent="-334963" fontAlgn="auto">
              <a:spcBef>
                <a:spcPts val="0"/>
              </a:spcBef>
              <a:spcAft>
                <a:spcPts val="0"/>
              </a:spcAft>
              <a:defRPr/>
            </a:pPr>
            <a:r>
              <a:rPr lang="en-US" b="1" dirty="0" smtClean="0">
                <a:solidFill>
                  <a:schemeClr val="accent3">
                    <a:lumMod val="50000"/>
                  </a:schemeClr>
                </a:solidFill>
              </a:rPr>
              <a:t>Wall minimum length is based on wall height and height of the adjacent </a:t>
            </a:r>
          </a:p>
          <a:p>
            <a:pPr marL="566738" indent="-334963" fontAlgn="auto">
              <a:spcBef>
                <a:spcPts val="0"/>
              </a:spcBef>
              <a:spcAft>
                <a:spcPts val="0"/>
              </a:spcAft>
              <a:defRPr/>
            </a:pPr>
            <a:r>
              <a:rPr lang="en-US" b="1" dirty="0" smtClean="0">
                <a:solidFill>
                  <a:schemeClr val="accent3">
                    <a:lumMod val="50000"/>
                  </a:schemeClr>
                </a:solidFill>
              </a:rPr>
              <a:t>clear opening.</a:t>
            </a:r>
          </a:p>
        </p:txBody>
      </p:sp>
      <p:grpSp>
        <p:nvGrpSpPr>
          <p:cNvPr id="108" name="Group 169"/>
          <p:cNvGrpSpPr>
            <a:grpSpLocks/>
          </p:cNvGrpSpPr>
          <p:nvPr/>
        </p:nvGrpSpPr>
        <p:grpSpPr bwMode="auto">
          <a:xfrm>
            <a:off x="1557338" y="5218113"/>
            <a:ext cx="4095750" cy="908050"/>
            <a:chOff x="1557339" y="5319713"/>
            <a:chExt cx="4095749" cy="907494"/>
          </a:xfrm>
        </p:grpSpPr>
        <p:sp>
          <p:nvSpPr>
            <p:cNvPr id="166" name="TextBox 165"/>
            <p:cNvSpPr txBox="1"/>
            <p:nvPr/>
          </p:nvSpPr>
          <p:spPr>
            <a:xfrm>
              <a:off x="2828926" y="5857545"/>
              <a:ext cx="1449388" cy="369662"/>
            </a:xfrm>
            <a:prstGeom prst="rect">
              <a:avLst/>
            </a:prstGeom>
            <a:noFill/>
          </p:spPr>
          <p:txBody>
            <a:bodyPr wrap="none">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Too Narrow</a:t>
              </a:r>
            </a:p>
          </p:txBody>
        </p:sp>
        <p:sp>
          <p:nvSpPr>
            <p:cNvPr id="167" name="Freeform 166"/>
            <p:cNvSpPr/>
            <p:nvPr/>
          </p:nvSpPr>
          <p:spPr>
            <a:xfrm>
              <a:off x="4276725" y="5319713"/>
              <a:ext cx="1376363" cy="756773"/>
            </a:xfrm>
            <a:custGeom>
              <a:avLst/>
              <a:gdLst>
                <a:gd name="connsiteX0" fmla="*/ 0 w 1362075"/>
                <a:gd name="connsiteY0" fmla="*/ 638175 h 638175"/>
                <a:gd name="connsiteX1" fmla="*/ 952500 w 1362075"/>
                <a:gd name="connsiteY1" fmla="*/ 514350 h 638175"/>
                <a:gd name="connsiteX2" fmla="*/ 1362075 w 1362075"/>
                <a:gd name="connsiteY2" fmla="*/ 0 h 638175"/>
              </a:gdLst>
              <a:ahLst/>
              <a:cxnLst>
                <a:cxn ang="0">
                  <a:pos x="connsiteX0" y="connsiteY0"/>
                </a:cxn>
                <a:cxn ang="0">
                  <a:pos x="connsiteX1" y="connsiteY1"/>
                </a:cxn>
                <a:cxn ang="0">
                  <a:pos x="connsiteX2" y="connsiteY2"/>
                </a:cxn>
              </a:cxnLst>
              <a:rect l="l" t="t" r="r" b="b"/>
              <a:pathLst>
                <a:path w="1362075" h="638175">
                  <a:moveTo>
                    <a:pt x="0" y="638175"/>
                  </a:moveTo>
                  <a:cubicBezTo>
                    <a:pt x="362744" y="629444"/>
                    <a:pt x="725488" y="620713"/>
                    <a:pt x="952500" y="514350"/>
                  </a:cubicBezTo>
                  <a:cubicBezTo>
                    <a:pt x="1179513" y="407988"/>
                    <a:pt x="1270794" y="203994"/>
                    <a:pt x="1362075"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8" name="Freeform 167"/>
            <p:cNvSpPr/>
            <p:nvPr/>
          </p:nvSpPr>
          <p:spPr>
            <a:xfrm>
              <a:off x="2293939" y="5353030"/>
              <a:ext cx="592137" cy="694899"/>
            </a:xfrm>
            <a:custGeom>
              <a:avLst/>
              <a:gdLst>
                <a:gd name="connsiteX0" fmla="*/ 592137 w 592137"/>
                <a:gd name="connsiteY0" fmla="*/ 619125 h 619125"/>
                <a:gd name="connsiteX1" fmla="*/ 96837 w 592137"/>
                <a:gd name="connsiteY1" fmla="*/ 419100 h 619125"/>
                <a:gd name="connsiteX2" fmla="*/ 11112 w 592137"/>
                <a:gd name="connsiteY2" fmla="*/ 0 h 619125"/>
              </a:gdLst>
              <a:ahLst/>
              <a:cxnLst>
                <a:cxn ang="0">
                  <a:pos x="connsiteX0" y="connsiteY0"/>
                </a:cxn>
                <a:cxn ang="0">
                  <a:pos x="connsiteX1" y="connsiteY1"/>
                </a:cxn>
                <a:cxn ang="0">
                  <a:pos x="connsiteX2" y="connsiteY2"/>
                </a:cxn>
              </a:cxnLst>
              <a:rect l="l" t="t" r="r" b="b"/>
              <a:pathLst>
                <a:path w="592137" h="619125">
                  <a:moveTo>
                    <a:pt x="592137" y="619125"/>
                  </a:moveTo>
                  <a:cubicBezTo>
                    <a:pt x="392905" y="570706"/>
                    <a:pt x="193674" y="522287"/>
                    <a:pt x="96837" y="419100"/>
                  </a:cubicBezTo>
                  <a:cubicBezTo>
                    <a:pt x="0" y="315913"/>
                    <a:pt x="5556" y="157956"/>
                    <a:pt x="11112"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9" name="Freeform 168"/>
            <p:cNvSpPr/>
            <p:nvPr/>
          </p:nvSpPr>
          <p:spPr>
            <a:xfrm>
              <a:off x="1557339" y="5343510"/>
              <a:ext cx="1320800" cy="709179"/>
            </a:xfrm>
            <a:custGeom>
              <a:avLst/>
              <a:gdLst>
                <a:gd name="connsiteX0" fmla="*/ 1314450 w 1314450"/>
                <a:gd name="connsiteY0" fmla="*/ 600075 h 614362"/>
                <a:gd name="connsiteX1" fmla="*/ 381000 w 1314450"/>
                <a:gd name="connsiteY1" fmla="*/ 514350 h 614362"/>
                <a:gd name="connsiteX2" fmla="*/ 0 w 1314450"/>
                <a:gd name="connsiteY2" fmla="*/ 0 h 614362"/>
                <a:gd name="connsiteX0" fmla="*/ 1314450 w 1314450"/>
                <a:gd name="connsiteY0" fmla="*/ 600075 h 607218"/>
                <a:gd name="connsiteX1" fmla="*/ 381000 w 1314450"/>
                <a:gd name="connsiteY1" fmla="*/ 442913 h 607218"/>
                <a:gd name="connsiteX2" fmla="*/ 0 w 1314450"/>
                <a:gd name="connsiteY2" fmla="*/ 0 h 607218"/>
              </a:gdLst>
              <a:ahLst/>
              <a:cxnLst>
                <a:cxn ang="0">
                  <a:pos x="connsiteX0" y="connsiteY0"/>
                </a:cxn>
                <a:cxn ang="0">
                  <a:pos x="connsiteX1" y="connsiteY1"/>
                </a:cxn>
                <a:cxn ang="0">
                  <a:pos x="connsiteX2" y="connsiteY2"/>
                </a:cxn>
              </a:cxnLst>
              <a:rect l="l" t="t" r="r" b="b"/>
              <a:pathLst>
                <a:path w="1314450" h="607218">
                  <a:moveTo>
                    <a:pt x="1314450" y="600075"/>
                  </a:moveTo>
                  <a:cubicBezTo>
                    <a:pt x="957262" y="607218"/>
                    <a:pt x="600075" y="542925"/>
                    <a:pt x="381000" y="442913"/>
                  </a:cubicBezTo>
                  <a:cubicBezTo>
                    <a:pt x="161925" y="342901"/>
                    <a:pt x="80962" y="207169"/>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125" name="Rectangle 12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31901" y="2390774"/>
            <a:ext cx="1417638" cy="1462087"/>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p:nvSpPr>
        <p:spPr>
          <a:xfrm>
            <a:off x="2635251" y="3214686"/>
            <a:ext cx="5338763" cy="365125"/>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ectangle 57"/>
          <p:cNvSpPr/>
          <p:nvPr/>
        </p:nvSpPr>
        <p:spPr>
          <a:xfrm>
            <a:off x="2598739" y="2849561"/>
            <a:ext cx="5338763" cy="365125"/>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Rectangle 58"/>
          <p:cNvSpPr/>
          <p:nvPr/>
        </p:nvSpPr>
        <p:spPr>
          <a:xfrm>
            <a:off x="2598739" y="3486150"/>
            <a:ext cx="5338763" cy="366712"/>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75813" name="Picture 5" descr="ICC Figure 5.16.png"/>
          <p:cNvPicPr>
            <a:picLocks noChangeAspect="1"/>
          </p:cNvPicPr>
          <p:nvPr/>
        </p:nvPicPr>
        <p:blipFill>
          <a:blip r:embed="rId3" cstate="email"/>
          <a:srcRect/>
          <a:stretch>
            <a:fillRect/>
          </a:stretch>
        </p:blipFill>
        <p:spPr bwMode="auto">
          <a:xfrm>
            <a:off x="1749425" y="3924300"/>
            <a:ext cx="4860925" cy="2052638"/>
          </a:xfrm>
          <a:prstGeom prst="rect">
            <a:avLst/>
          </a:prstGeom>
          <a:noFill/>
          <a:ln w="9525">
            <a:noFill/>
            <a:miter lim="800000"/>
            <a:headEnd/>
            <a:tailEnd/>
          </a:ln>
        </p:spPr>
      </p:pic>
      <p:grpSp>
        <p:nvGrpSpPr>
          <p:cNvPr id="375814" name="Group 6"/>
          <p:cNvGrpSpPr>
            <a:grpSpLocks/>
          </p:cNvGrpSpPr>
          <p:nvPr/>
        </p:nvGrpSpPr>
        <p:grpSpPr bwMode="auto">
          <a:xfrm>
            <a:off x="1193800" y="4441825"/>
            <a:ext cx="654050" cy="1589088"/>
            <a:chOff x="-800474" y="4454390"/>
            <a:chExt cx="914399" cy="2286000"/>
          </a:xfrm>
        </p:grpSpPr>
        <p:cxnSp>
          <p:nvCxnSpPr>
            <p:cNvPr id="51" name="Straight Connector 4"/>
            <p:cNvCxnSpPr/>
            <p:nvPr/>
          </p:nvCxnSpPr>
          <p:spPr bwMode="auto">
            <a:xfrm>
              <a:off x="-800474" y="4600548"/>
              <a:ext cx="91439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
            <p:cNvCxnSpPr/>
            <p:nvPr/>
          </p:nvCxnSpPr>
          <p:spPr bwMode="auto">
            <a:xfrm rot="5400000" flipH="1" flipV="1">
              <a:off x="-632150" y="4509551"/>
              <a:ext cx="182697" cy="18199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6"/>
            <p:cNvCxnSpPr/>
            <p:nvPr/>
          </p:nvCxnSpPr>
          <p:spPr bwMode="auto">
            <a:xfrm>
              <a:off x="-800474" y="6649041"/>
              <a:ext cx="914399"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7"/>
            <p:cNvCxnSpPr/>
            <p:nvPr/>
          </p:nvCxnSpPr>
          <p:spPr bwMode="auto">
            <a:xfrm rot="5400000" flipH="1" flipV="1">
              <a:off x="-632150" y="6558045"/>
              <a:ext cx="182697" cy="18199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8"/>
            <p:cNvCxnSpPr/>
            <p:nvPr/>
          </p:nvCxnSpPr>
          <p:spPr bwMode="auto">
            <a:xfrm rot="5400000">
              <a:off x="-1682692" y="5596280"/>
              <a:ext cx="2286000" cy="2219"/>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5815" name="Text Box 13"/>
          <p:cNvSpPr txBox="1">
            <a:spLocks noChangeArrowheads="1"/>
          </p:cNvSpPr>
          <p:nvPr/>
        </p:nvSpPr>
        <p:spPr bwMode="auto">
          <a:xfrm>
            <a:off x="1112520" y="5116513"/>
            <a:ext cx="567373" cy="338554"/>
          </a:xfrm>
          <a:prstGeom prst="rect">
            <a:avLst/>
          </a:prstGeom>
          <a:solidFill>
            <a:schemeClr val="bg1"/>
          </a:solidFill>
          <a:ln w="12699">
            <a:noFill/>
            <a:miter lim="800000"/>
            <a:headEnd/>
            <a:tailEnd/>
          </a:ln>
        </p:spPr>
        <p:txBody>
          <a:bodyPr wrap="square" lIns="0" rIns="0">
            <a:spAutoFit/>
          </a:bodyPr>
          <a:lstStyle/>
          <a:p>
            <a:pPr algn="ctr"/>
            <a:r>
              <a:rPr lang="en-US" sz="1600" b="1" dirty="0" smtClean="0">
                <a:solidFill>
                  <a:srgbClr val="953735"/>
                </a:solidFill>
                <a:cs typeface="Arial" charset="0"/>
              </a:rPr>
              <a:t>H = 8’</a:t>
            </a:r>
            <a:endParaRPr lang="en-US" sz="1600" b="1" dirty="0">
              <a:solidFill>
                <a:srgbClr val="953735"/>
              </a:solidFill>
              <a:cs typeface="Arial" charset="0"/>
            </a:endParaRPr>
          </a:p>
        </p:txBody>
      </p:sp>
      <p:grpSp>
        <p:nvGrpSpPr>
          <p:cNvPr id="375816" name="Group 10"/>
          <p:cNvGrpSpPr>
            <a:grpSpLocks/>
          </p:cNvGrpSpPr>
          <p:nvPr/>
        </p:nvGrpSpPr>
        <p:grpSpPr bwMode="auto">
          <a:xfrm>
            <a:off x="2984500" y="4619625"/>
            <a:ext cx="131763" cy="1411288"/>
            <a:chOff x="-632200" y="4709978"/>
            <a:chExt cx="182562" cy="2030412"/>
          </a:xfrm>
        </p:grpSpPr>
        <p:cxnSp>
          <p:nvCxnSpPr>
            <p:cNvPr id="48" name="Straight Connector 12"/>
            <p:cNvCxnSpPr/>
            <p:nvPr/>
          </p:nvCxnSpPr>
          <p:spPr bwMode="auto">
            <a:xfrm rot="5400000" flipH="1" flipV="1">
              <a:off x="-632275" y="4710053"/>
              <a:ext cx="182714"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flipH="1" flipV="1">
              <a:off x="-632275" y="6557751"/>
              <a:ext cx="182714"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15"/>
            <p:cNvCxnSpPr/>
            <p:nvPr/>
          </p:nvCxnSpPr>
          <p:spPr bwMode="auto">
            <a:xfrm rot="5400000">
              <a:off x="-1542547" y="5719474"/>
              <a:ext cx="2009856"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5817" name="Group 17"/>
          <p:cNvGrpSpPr>
            <a:grpSpLocks/>
          </p:cNvGrpSpPr>
          <p:nvPr/>
        </p:nvGrpSpPr>
        <p:grpSpPr bwMode="auto">
          <a:xfrm>
            <a:off x="4470400" y="4441825"/>
            <a:ext cx="131763" cy="1589088"/>
            <a:chOff x="-632200" y="4454390"/>
            <a:chExt cx="182562" cy="2286000"/>
          </a:xfrm>
        </p:grpSpPr>
        <p:cxnSp>
          <p:nvCxnSpPr>
            <p:cNvPr id="45" name="Straight Connector 44"/>
            <p:cNvCxnSpPr/>
            <p:nvPr/>
          </p:nvCxnSpPr>
          <p:spPr bwMode="auto">
            <a:xfrm rot="5400000" flipH="1" flipV="1">
              <a:off x="-632267" y="4509266"/>
              <a:ext cx="182697"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flipH="1" flipV="1">
              <a:off x="-632267" y="6557760"/>
              <a:ext cx="182697"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1681719" y="5596290"/>
              <a:ext cx="2286000" cy="220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5818" name="Group 24"/>
          <p:cNvGrpSpPr>
            <a:grpSpLocks/>
          </p:cNvGrpSpPr>
          <p:nvPr/>
        </p:nvGrpSpPr>
        <p:grpSpPr bwMode="auto">
          <a:xfrm>
            <a:off x="5627688" y="4600575"/>
            <a:ext cx="130175" cy="1085850"/>
            <a:chOff x="-632200" y="4682990"/>
            <a:chExt cx="182562" cy="1562048"/>
          </a:xfrm>
        </p:grpSpPr>
        <p:cxnSp>
          <p:nvCxnSpPr>
            <p:cNvPr id="42" name="Straight Connector 41"/>
            <p:cNvCxnSpPr/>
            <p:nvPr/>
          </p:nvCxnSpPr>
          <p:spPr bwMode="auto">
            <a:xfrm rot="5400000" flipH="1" flipV="1">
              <a:off x="-632266" y="4705893"/>
              <a:ext cx="182696"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flipV="1">
              <a:off x="-632266" y="6062408"/>
              <a:ext cx="182696"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1316291" y="5460589"/>
              <a:ext cx="1555198"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31"/>
          <p:cNvGrpSpPr>
            <a:grpSpLocks/>
          </p:cNvGrpSpPr>
          <p:nvPr/>
        </p:nvGrpSpPr>
        <p:grpSpPr bwMode="auto">
          <a:xfrm>
            <a:off x="1901825" y="6003925"/>
            <a:ext cx="658813" cy="447675"/>
            <a:chOff x="6224592" y="5286728"/>
            <a:chExt cx="931862" cy="643403"/>
          </a:xfrm>
        </p:grpSpPr>
        <p:cxnSp>
          <p:nvCxnSpPr>
            <p:cNvPr id="34" name="Straight Connector 33"/>
            <p:cNvCxnSpPr/>
            <p:nvPr/>
          </p:nvCxnSpPr>
          <p:spPr bwMode="auto">
            <a:xfrm>
              <a:off x="6224592" y="5777266"/>
              <a:ext cx="913898"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5882" name="Group 19"/>
            <p:cNvGrpSpPr>
              <a:grpSpLocks/>
            </p:cNvGrpSpPr>
            <p:nvPr/>
          </p:nvGrpSpPr>
          <p:grpSpPr bwMode="auto">
            <a:xfrm>
              <a:off x="6224592" y="5286728"/>
              <a:ext cx="182562" cy="640080"/>
              <a:chOff x="5709217" y="5472102"/>
              <a:chExt cx="182562" cy="640080"/>
            </a:xfrm>
          </p:grpSpPr>
          <p:cxnSp>
            <p:nvCxnSpPr>
              <p:cNvPr id="40" name="Straight Connector 39"/>
              <p:cNvCxnSpPr/>
              <p:nvPr/>
            </p:nvCxnSpPr>
            <p:spPr bwMode="auto">
              <a:xfrm rot="5400000" flipH="1" flipV="1">
                <a:off x="5708895" y="5873980"/>
                <a:ext cx="182526" cy="18188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5479597" y="5791540"/>
                <a:ext cx="641122" cy="2246"/>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5883" name="TextBox 86"/>
            <p:cNvSpPr txBox="1">
              <a:spLocks noChangeArrowheads="1"/>
            </p:cNvSpPr>
            <p:nvPr/>
          </p:nvSpPr>
          <p:spPr bwMode="auto">
            <a:xfrm>
              <a:off x="6453193" y="5575734"/>
              <a:ext cx="478626" cy="354397"/>
            </a:xfrm>
            <a:prstGeom prst="rect">
              <a:avLst/>
            </a:prstGeom>
            <a:solidFill>
              <a:schemeClr val="bg1"/>
            </a:solidFill>
            <a:ln w="9525">
              <a:noFill/>
              <a:miter lim="800000"/>
              <a:headEnd/>
              <a:tailEnd/>
            </a:ln>
          </p:spPr>
          <p:txBody>
            <a:bodyPr lIns="0" tIns="0" rIns="0" bIns="0">
              <a:spAutoFit/>
            </a:bodyPr>
            <a:lstStyle/>
            <a:p>
              <a:pPr algn="ctr"/>
              <a:r>
                <a:rPr lang="en-US" sz="1600" b="1" dirty="0">
                  <a:solidFill>
                    <a:srgbClr val="953735"/>
                  </a:solidFill>
                  <a:cs typeface="Arial" charset="0"/>
                </a:rPr>
                <a:t>32"</a:t>
              </a:r>
            </a:p>
          </p:txBody>
        </p:sp>
        <p:grpSp>
          <p:nvGrpSpPr>
            <p:cNvPr id="375884" name="Group 23"/>
            <p:cNvGrpSpPr>
              <a:grpSpLocks/>
            </p:cNvGrpSpPr>
            <p:nvPr/>
          </p:nvGrpSpPr>
          <p:grpSpPr bwMode="auto">
            <a:xfrm>
              <a:off x="6973892" y="5286728"/>
              <a:ext cx="182562" cy="640080"/>
              <a:chOff x="5274630" y="5472102"/>
              <a:chExt cx="182562" cy="640080"/>
            </a:xfrm>
          </p:grpSpPr>
          <p:cxnSp>
            <p:nvCxnSpPr>
              <p:cNvPr id="38" name="Straight Connector 37"/>
              <p:cNvCxnSpPr/>
              <p:nvPr/>
            </p:nvCxnSpPr>
            <p:spPr bwMode="auto">
              <a:xfrm rot="5400000" flipH="1" flipV="1">
                <a:off x="5274988" y="5873980"/>
                <a:ext cx="182526" cy="18188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5045690" y="5791540"/>
                <a:ext cx="641122" cy="2246"/>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 name="Group 40"/>
          <p:cNvGrpSpPr>
            <a:grpSpLocks/>
          </p:cNvGrpSpPr>
          <p:nvPr/>
        </p:nvGrpSpPr>
        <p:grpSpPr bwMode="auto">
          <a:xfrm>
            <a:off x="3567113" y="6003925"/>
            <a:ext cx="774700" cy="447675"/>
            <a:chOff x="6224592" y="5286728"/>
            <a:chExt cx="1097280" cy="643403"/>
          </a:xfrm>
        </p:grpSpPr>
        <p:cxnSp>
          <p:nvCxnSpPr>
            <p:cNvPr id="26" name="Straight Connector 25"/>
            <p:cNvCxnSpPr/>
            <p:nvPr/>
          </p:nvCxnSpPr>
          <p:spPr bwMode="auto">
            <a:xfrm>
              <a:off x="6224592" y="5777266"/>
              <a:ext cx="109728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5874" name="Group 19"/>
            <p:cNvGrpSpPr>
              <a:grpSpLocks/>
            </p:cNvGrpSpPr>
            <p:nvPr/>
          </p:nvGrpSpPr>
          <p:grpSpPr bwMode="auto">
            <a:xfrm>
              <a:off x="6224592" y="5286728"/>
              <a:ext cx="182562" cy="640080"/>
              <a:chOff x="5709217" y="5472102"/>
              <a:chExt cx="182562" cy="640080"/>
            </a:xfrm>
          </p:grpSpPr>
          <p:cxnSp>
            <p:nvCxnSpPr>
              <p:cNvPr id="32" name="Straight Connector 31"/>
              <p:cNvCxnSpPr/>
              <p:nvPr/>
            </p:nvCxnSpPr>
            <p:spPr bwMode="auto">
              <a:xfrm rot="5400000" flipH="1" flipV="1">
                <a:off x="5709020" y="5873855"/>
                <a:ext cx="182526" cy="18213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a:off x="5479722" y="5791538"/>
                <a:ext cx="641122" cy="224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5875" name="TextBox 86"/>
            <p:cNvSpPr txBox="1">
              <a:spLocks noChangeArrowheads="1"/>
            </p:cNvSpPr>
            <p:nvPr/>
          </p:nvSpPr>
          <p:spPr bwMode="auto">
            <a:xfrm>
              <a:off x="6541853" y="5575734"/>
              <a:ext cx="478627" cy="354397"/>
            </a:xfrm>
            <a:prstGeom prst="rect">
              <a:avLst/>
            </a:prstGeom>
            <a:solidFill>
              <a:schemeClr val="bg1"/>
            </a:solidFill>
            <a:ln w="9525">
              <a:noFill/>
              <a:miter lim="800000"/>
              <a:headEnd/>
              <a:tailEnd/>
            </a:ln>
          </p:spPr>
          <p:txBody>
            <a:bodyPr lIns="0" tIns="0" rIns="0" bIns="0">
              <a:spAutoFit/>
            </a:bodyPr>
            <a:lstStyle/>
            <a:p>
              <a:pPr algn="ctr"/>
              <a:r>
                <a:rPr lang="en-US" sz="1600" b="1" dirty="0">
                  <a:solidFill>
                    <a:srgbClr val="953735"/>
                  </a:solidFill>
                  <a:cs typeface="Arial" charset="0"/>
                </a:rPr>
                <a:t>48"</a:t>
              </a:r>
            </a:p>
          </p:txBody>
        </p:sp>
        <p:grpSp>
          <p:nvGrpSpPr>
            <p:cNvPr id="375876" name="Group 23"/>
            <p:cNvGrpSpPr>
              <a:grpSpLocks/>
            </p:cNvGrpSpPr>
            <p:nvPr/>
          </p:nvGrpSpPr>
          <p:grpSpPr bwMode="auto">
            <a:xfrm>
              <a:off x="7132642" y="5286728"/>
              <a:ext cx="182562" cy="640080"/>
              <a:chOff x="5433380" y="5472102"/>
              <a:chExt cx="182562" cy="640080"/>
            </a:xfrm>
          </p:grpSpPr>
          <p:cxnSp>
            <p:nvCxnSpPr>
              <p:cNvPr id="30" name="Straight Connector 29"/>
              <p:cNvCxnSpPr/>
              <p:nvPr/>
            </p:nvCxnSpPr>
            <p:spPr bwMode="auto">
              <a:xfrm rot="5400000" flipH="1" flipV="1">
                <a:off x="5433537" y="5873855"/>
                <a:ext cx="182526" cy="18213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5204239" y="5791538"/>
                <a:ext cx="641122" cy="224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Group 49"/>
          <p:cNvGrpSpPr>
            <a:grpSpLocks/>
          </p:cNvGrpSpPr>
          <p:nvPr/>
        </p:nvGrpSpPr>
        <p:grpSpPr bwMode="auto">
          <a:xfrm>
            <a:off x="5546725" y="6003925"/>
            <a:ext cx="958850" cy="447675"/>
            <a:chOff x="5985414" y="5286728"/>
            <a:chExt cx="1356512" cy="643403"/>
          </a:xfrm>
        </p:grpSpPr>
        <p:cxnSp>
          <p:nvCxnSpPr>
            <p:cNvPr id="18" name="Straight Connector 17"/>
            <p:cNvCxnSpPr/>
            <p:nvPr/>
          </p:nvCxnSpPr>
          <p:spPr bwMode="auto">
            <a:xfrm>
              <a:off x="6295346" y="5777266"/>
              <a:ext cx="104658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5866" name="Group 19"/>
            <p:cNvGrpSpPr>
              <a:grpSpLocks/>
            </p:cNvGrpSpPr>
            <p:nvPr/>
          </p:nvGrpSpPr>
          <p:grpSpPr bwMode="auto">
            <a:xfrm>
              <a:off x="6598446" y="5286728"/>
              <a:ext cx="182562" cy="640080"/>
              <a:chOff x="6083071" y="5472102"/>
              <a:chExt cx="182562" cy="640080"/>
            </a:xfrm>
          </p:grpSpPr>
          <p:cxnSp>
            <p:nvCxnSpPr>
              <p:cNvPr id="24" name="Straight Connector 23"/>
              <p:cNvCxnSpPr/>
              <p:nvPr/>
            </p:nvCxnSpPr>
            <p:spPr bwMode="auto">
              <a:xfrm rot="5400000" flipH="1" flipV="1">
                <a:off x="6082861" y="5873963"/>
                <a:ext cx="182526" cy="18191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a:off x="5853563" y="5791540"/>
                <a:ext cx="641122" cy="2245"/>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5867" name="TextBox 86"/>
            <p:cNvSpPr txBox="1">
              <a:spLocks noChangeArrowheads="1"/>
            </p:cNvSpPr>
            <p:nvPr/>
          </p:nvSpPr>
          <p:spPr bwMode="auto">
            <a:xfrm>
              <a:off x="5985414" y="5575734"/>
              <a:ext cx="478627" cy="354397"/>
            </a:xfrm>
            <a:prstGeom prst="rect">
              <a:avLst/>
            </a:prstGeom>
            <a:solidFill>
              <a:schemeClr val="bg1"/>
            </a:solidFill>
            <a:ln w="9525">
              <a:noFill/>
              <a:miter lim="800000"/>
              <a:headEnd/>
              <a:tailEnd/>
            </a:ln>
          </p:spPr>
          <p:txBody>
            <a:bodyPr lIns="0" tIns="0" rIns="0" bIns="0">
              <a:spAutoFit/>
            </a:bodyPr>
            <a:lstStyle/>
            <a:p>
              <a:pPr algn="ctr"/>
              <a:r>
                <a:rPr lang="en-US" sz="1600" b="1" dirty="0">
                  <a:solidFill>
                    <a:srgbClr val="953735"/>
                  </a:solidFill>
                  <a:cs typeface="Arial" charset="0"/>
                </a:rPr>
                <a:t>24"</a:t>
              </a:r>
            </a:p>
          </p:txBody>
        </p:sp>
        <p:grpSp>
          <p:nvGrpSpPr>
            <p:cNvPr id="375868" name="Group 23"/>
            <p:cNvGrpSpPr>
              <a:grpSpLocks/>
            </p:cNvGrpSpPr>
            <p:nvPr/>
          </p:nvGrpSpPr>
          <p:grpSpPr bwMode="auto">
            <a:xfrm>
              <a:off x="7132642" y="5286728"/>
              <a:ext cx="182562" cy="640080"/>
              <a:chOff x="5433380" y="5472102"/>
              <a:chExt cx="182562" cy="640080"/>
            </a:xfrm>
          </p:grpSpPr>
          <p:cxnSp>
            <p:nvCxnSpPr>
              <p:cNvPr id="22" name="Straight Connector 21"/>
              <p:cNvCxnSpPr/>
              <p:nvPr/>
            </p:nvCxnSpPr>
            <p:spPr bwMode="auto">
              <a:xfrm rot="5400000" flipH="1" flipV="1">
                <a:off x="5433493" y="5873963"/>
                <a:ext cx="182526" cy="18191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a:off x="5204195" y="5791540"/>
                <a:ext cx="641122" cy="2245"/>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0"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61" name="TextBox 69"/>
          <p:cNvSpPr txBox="1">
            <a:spLocks noChangeArrowheads="1"/>
          </p:cNvSpPr>
          <p:nvPr/>
        </p:nvSpPr>
        <p:spPr bwMode="auto">
          <a:xfrm>
            <a:off x="6985000" y="5472212"/>
            <a:ext cx="1636345"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R602.10.5.2</a:t>
            </a:r>
          </a:p>
        </p:txBody>
      </p:sp>
      <p:grpSp>
        <p:nvGrpSpPr>
          <p:cNvPr id="375853" name="Group 61"/>
          <p:cNvGrpSpPr>
            <a:grpSpLocks/>
          </p:cNvGrpSpPr>
          <p:nvPr/>
        </p:nvGrpSpPr>
        <p:grpSpPr bwMode="auto">
          <a:xfrm>
            <a:off x="2495550" y="4679950"/>
            <a:ext cx="1136650" cy="1263650"/>
            <a:chOff x="5759450" y="3981450"/>
            <a:chExt cx="1968500" cy="1816100"/>
          </a:xfrm>
        </p:grpSpPr>
        <p:cxnSp>
          <p:nvCxnSpPr>
            <p:cNvPr id="63" name="Straight Connector 62"/>
            <p:cNvCxnSpPr/>
            <p:nvPr/>
          </p:nvCxnSpPr>
          <p:spPr>
            <a:xfrm>
              <a:off x="5759450" y="3981450"/>
              <a:ext cx="1968500" cy="181610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5759450" y="3988295"/>
              <a:ext cx="1960253" cy="1802411"/>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75854" name="Group 65"/>
          <p:cNvGrpSpPr>
            <a:grpSpLocks/>
          </p:cNvGrpSpPr>
          <p:nvPr/>
        </p:nvGrpSpPr>
        <p:grpSpPr bwMode="auto">
          <a:xfrm>
            <a:off x="4273550" y="4546600"/>
            <a:ext cx="539750" cy="1416050"/>
            <a:chOff x="5759450" y="3981450"/>
            <a:chExt cx="1968500" cy="1816100"/>
          </a:xfrm>
        </p:grpSpPr>
        <p:cxnSp>
          <p:nvCxnSpPr>
            <p:cNvPr id="67" name="Straight Connector 66"/>
            <p:cNvCxnSpPr/>
            <p:nvPr/>
          </p:nvCxnSpPr>
          <p:spPr>
            <a:xfrm>
              <a:off x="5759450" y="3981450"/>
              <a:ext cx="1968500" cy="181610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flipV="1">
              <a:off x="5759450" y="3987559"/>
              <a:ext cx="1962712" cy="1803884"/>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75855" name="Group 68"/>
          <p:cNvGrpSpPr>
            <a:grpSpLocks/>
          </p:cNvGrpSpPr>
          <p:nvPr/>
        </p:nvGrpSpPr>
        <p:grpSpPr bwMode="auto">
          <a:xfrm>
            <a:off x="5314950" y="4679950"/>
            <a:ext cx="727075" cy="949325"/>
            <a:chOff x="5759450" y="3981450"/>
            <a:chExt cx="1968500" cy="1816100"/>
          </a:xfrm>
        </p:grpSpPr>
        <p:cxnSp>
          <p:nvCxnSpPr>
            <p:cNvPr id="70" name="Straight Connector 69"/>
            <p:cNvCxnSpPr/>
            <p:nvPr/>
          </p:nvCxnSpPr>
          <p:spPr>
            <a:xfrm>
              <a:off x="5759450" y="3981450"/>
              <a:ext cx="1968500" cy="181610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5759450" y="3987524"/>
              <a:ext cx="1959904" cy="180395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75856" name="Text Box 13"/>
          <p:cNvSpPr txBox="1">
            <a:spLocks noChangeArrowheads="1"/>
          </p:cNvSpPr>
          <p:nvPr/>
        </p:nvSpPr>
        <p:spPr bwMode="auto">
          <a:xfrm>
            <a:off x="5476875" y="4914900"/>
            <a:ext cx="434975" cy="503238"/>
          </a:xfrm>
          <a:prstGeom prst="rect">
            <a:avLst/>
          </a:prstGeom>
          <a:solidFill>
            <a:schemeClr val="bg1"/>
          </a:solidFill>
          <a:ln w="12699">
            <a:noFill/>
            <a:miter lim="800000"/>
            <a:headEnd/>
            <a:tailEnd/>
          </a:ln>
        </p:spPr>
        <p:txBody>
          <a:bodyPr lIns="0" rIns="0">
            <a:spAutoFit/>
          </a:bodyPr>
          <a:lstStyle/>
          <a:p>
            <a:pPr algn="ctr">
              <a:lnSpc>
                <a:spcPts val="1600"/>
              </a:lnSpc>
            </a:pPr>
            <a:r>
              <a:rPr lang="en-US" sz="1600" b="1" dirty="0">
                <a:solidFill>
                  <a:srgbClr val="953735"/>
                </a:solidFill>
                <a:cs typeface="Arial" charset="0"/>
              </a:rPr>
              <a:t>67%</a:t>
            </a:r>
            <a:br>
              <a:rPr lang="en-US" sz="1600" b="1" dirty="0">
                <a:solidFill>
                  <a:srgbClr val="953735"/>
                </a:solidFill>
                <a:cs typeface="Arial" charset="0"/>
              </a:rPr>
            </a:br>
            <a:r>
              <a:rPr lang="en-US" sz="1600" b="1" dirty="0">
                <a:solidFill>
                  <a:srgbClr val="953735"/>
                </a:solidFill>
                <a:cs typeface="Arial" charset="0"/>
              </a:rPr>
              <a:t>H</a:t>
            </a:r>
          </a:p>
        </p:txBody>
      </p:sp>
      <p:sp>
        <p:nvSpPr>
          <p:cNvPr id="375857" name="Text Box 13"/>
          <p:cNvSpPr txBox="1">
            <a:spLocks noChangeArrowheads="1"/>
          </p:cNvSpPr>
          <p:nvPr/>
        </p:nvSpPr>
        <p:spPr bwMode="auto">
          <a:xfrm>
            <a:off x="2841625" y="4997450"/>
            <a:ext cx="415925" cy="503238"/>
          </a:xfrm>
          <a:prstGeom prst="rect">
            <a:avLst/>
          </a:prstGeom>
          <a:solidFill>
            <a:schemeClr val="bg1"/>
          </a:solidFill>
          <a:ln w="12699">
            <a:noFill/>
            <a:miter lim="800000"/>
            <a:headEnd/>
            <a:tailEnd/>
          </a:ln>
        </p:spPr>
        <p:txBody>
          <a:bodyPr lIns="0" rIns="0">
            <a:spAutoFit/>
          </a:bodyPr>
          <a:lstStyle/>
          <a:p>
            <a:pPr algn="ctr">
              <a:lnSpc>
                <a:spcPts val="1600"/>
              </a:lnSpc>
            </a:pPr>
            <a:r>
              <a:rPr lang="en-US" sz="1600" b="1" dirty="0">
                <a:solidFill>
                  <a:srgbClr val="953735"/>
                </a:solidFill>
                <a:cs typeface="Arial" charset="0"/>
              </a:rPr>
              <a:t>85%</a:t>
            </a:r>
            <a:br>
              <a:rPr lang="en-US" sz="1600" b="1" dirty="0">
                <a:solidFill>
                  <a:srgbClr val="953735"/>
                </a:solidFill>
                <a:cs typeface="Arial" charset="0"/>
              </a:rPr>
            </a:br>
            <a:r>
              <a:rPr lang="en-US" sz="1600" b="1" dirty="0">
                <a:solidFill>
                  <a:srgbClr val="953735"/>
                </a:solidFill>
                <a:cs typeface="Arial" charset="0"/>
              </a:rPr>
              <a:t>H</a:t>
            </a:r>
          </a:p>
        </p:txBody>
      </p:sp>
      <p:sp>
        <p:nvSpPr>
          <p:cNvPr id="375858" name="Text Box 13"/>
          <p:cNvSpPr txBox="1">
            <a:spLocks noChangeArrowheads="1"/>
          </p:cNvSpPr>
          <p:nvPr/>
        </p:nvSpPr>
        <p:spPr bwMode="auto">
          <a:xfrm>
            <a:off x="4208463" y="4951412"/>
            <a:ext cx="671575" cy="503238"/>
          </a:xfrm>
          <a:prstGeom prst="rect">
            <a:avLst/>
          </a:prstGeom>
          <a:solidFill>
            <a:schemeClr val="bg1"/>
          </a:solidFill>
          <a:ln w="12699">
            <a:noFill/>
            <a:miter lim="800000"/>
            <a:headEnd/>
            <a:tailEnd/>
          </a:ln>
        </p:spPr>
        <p:txBody>
          <a:bodyPr wrap="square" lIns="0" rIns="0">
            <a:spAutoFit/>
          </a:bodyPr>
          <a:lstStyle/>
          <a:p>
            <a:pPr algn="ctr">
              <a:lnSpc>
                <a:spcPts val="1600"/>
              </a:lnSpc>
            </a:pPr>
            <a:r>
              <a:rPr lang="en-US" sz="1600" b="1" dirty="0">
                <a:solidFill>
                  <a:srgbClr val="953735"/>
                </a:solidFill>
                <a:cs typeface="Arial" charset="0"/>
              </a:rPr>
              <a:t>100%</a:t>
            </a:r>
            <a:br>
              <a:rPr lang="en-US" sz="1600" b="1" dirty="0">
                <a:solidFill>
                  <a:srgbClr val="953735"/>
                </a:solidFill>
                <a:cs typeface="Arial" charset="0"/>
              </a:rPr>
            </a:br>
            <a:r>
              <a:rPr lang="en-US" sz="1600" b="1" dirty="0">
                <a:solidFill>
                  <a:srgbClr val="953735"/>
                </a:solidFill>
                <a:cs typeface="Arial" charset="0"/>
              </a:rPr>
              <a:t>H</a:t>
            </a:r>
          </a:p>
        </p:txBody>
      </p:sp>
      <p:sp>
        <p:nvSpPr>
          <p:cNvPr id="69" name="Rectangle 68"/>
          <p:cNvSpPr/>
          <p:nvPr/>
        </p:nvSpPr>
        <p:spPr>
          <a:xfrm>
            <a:off x="523733" y="1547813"/>
            <a:ext cx="7626635" cy="430887"/>
          </a:xfrm>
          <a:prstGeom prst="rect">
            <a:avLst/>
          </a:prstGeom>
        </p:spPr>
        <p:txBody>
          <a:bodyPr wrap="square">
            <a:spAutoFit/>
          </a:bodyPr>
          <a:lstStyle/>
          <a:p>
            <a:pPr>
              <a:buNone/>
            </a:pPr>
            <a:r>
              <a:rPr lang="en-US" sz="2200" b="1" dirty="0" smtClean="0">
                <a:solidFill>
                  <a:schemeClr val="accent1">
                    <a:lumMod val="75000"/>
                  </a:schemeClr>
                </a:solidFill>
              </a:rPr>
              <a:t>Method CS-WSP  </a:t>
            </a:r>
            <a:r>
              <a:rPr lang="en-US" sz="2200" b="1" dirty="0">
                <a:solidFill>
                  <a:schemeClr val="accent1">
                    <a:lumMod val="75000"/>
                  </a:schemeClr>
                </a:solidFill>
              </a:rPr>
              <a:t>Braced Panel Minimum Length</a:t>
            </a:r>
          </a:p>
        </p:txBody>
      </p:sp>
      <p:graphicFrame>
        <p:nvGraphicFramePr>
          <p:cNvPr id="4" name="Content Placeholder 3"/>
          <p:cNvGraphicFramePr>
            <a:graphicFrameLocks noGrp="1"/>
          </p:cNvGraphicFramePr>
          <p:nvPr>
            <p:ph idx="1"/>
          </p:nvPr>
        </p:nvGraphicFramePr>
        <p:xfrm>
          <a:off x="1230314" y="2024062"/>
          <a:ext cx="6743700" cy="1828800"/>
        </p:xfrm>
        <a:graphic>
          <a:graphicData uri="http://schemas.openxmlformats.org/drawingml/2006/table">
            <a:tbl>
              <a:tblPr firstRow="1" bandRow="1">
                <a:tableStyleId>{5C22544A-7EE6-4342-B048-85BDC9FD1C3A}</a:tableStyleId>
              </a:tblPr>
              <a:tblGrid>
                <a:gridCol w="1405371"/>
                <a:gridCol w="1405371"/>
                <a:gridCol w="1405371"/>
                <a:gridCol w="2527587"/>
              </a:tblGrid>
              <a:tr h="318691">
                <a:tc gridSpan="3">
                  <a:txBody>
                    <a:bodyPr/>
                    <a:lstStyle/>
                    <a:p>
                      <a:pPr algn="ctr"/>
                      <a:r>
                        <a:rPr lang="en-US" sz="1600" b="1" dirty="0">
                          <a:solidFill>
                            <a:schemeClr val="tx1"/>
                          </a:solidFill>
                          <a:latin typeface="Arial" pitchFamily="34" charset="0"/>
                          <a:cs typeface="Arial" pitchFamily="34" charset="0"/>
                        </a:rPr>
                        <a:t>Minimum</a:t>
                      </a:r>
                      <a:r>
                        <a:rPr lang="en-US" sz="1600" b="1" baseline="0" dirty="0">
                          <a:solidFill>
                            <a:schemeClr val="tx1"/>
                          </a:solidFill>
                          <a:latin typeface="Arial" pitchFamily="34" charset="0"/>
                          <a:cs typeface="Arial" pitchFamily="34" charset="0"/>
                        </a:rPr>
                        <a:t> Length of BWP (inches)</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600" b="1" dirty="0">
                          <a:solidFill>
                            <a:schemeClr val="tx1"/>
                          </a:solidFill>
                          <a:latin typeface="Arial" pitchFamily="34" charset="0"/>
                          <a:cs typeface="Arial" pitchFamily="34" charset="0"/>
                        </a:rPr>
                        <a:t>Maximum Opening</a:t>
                      </a:r>
                      <a:br>
                        <a:rPr lang="en-US" sz="1600" b="1" dirty="0">
                          <a:solidFill>
                            <a:schemeClr val="tx1"/>
                          </a:solidFill>
                          <a:latin typeface="Arial" pitchFamily="34" charset="0"/>
                          <a:cs typeface="Arial" pitchFamily="34" charset="0"/>
                        </a:rPr>
                      </a:br>
                      <a:r>
                        <a:rPr lang="en-US" sz="1600" b="1" dirty="0">
                          <a:solidFill>
                            <a:schemeClr val="tx1"/>
                          </a:solidFill>
                          <a:latin typeface="Arial" pitchFamily="34" charset="0"/>
                          <a:cs typeface="Arial" pitchFamily="34" charset="0"/>
                        </a:rPr>
                        <a:t>Next to the BWP</a:t>
                      </a:r>
                      <a:br>
                        <a:rPr lang="en-US" sz="1600" b="1" dirty="0">
                          <a:solidFill>
                            <a:schemeClr val="tx1"/>
                          </a:solidFill>
                          <a:latin typeface="Arial" pitchFamily="34" charset="0"/>
                          <a:cs typeface="Arial" pitchFamily="34" charset="0"/>
                        </a:rPr>
                      </a:br>
                      <a:r>
                        <a:rPr lang="en-US" sz="1600" b="1" dirty="0">
                          <a:solidFill>
                            <a:schemeClr val="tx1"/>
                          </a:solidFill>
                          <a:latin typeface="Arial" pitchFamily="34" charset="0"/>
                          <a:cs typeface="Arial" pitchFamily="34" charset="0"/>
                        </a:rPr>
                        <a:t>(% of wall height)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63550">
                <a:tc>
                  <a:txBody>
                    <a:bodyPr/>
                    <a:lstStyle/>
                    <a:p>
                      <a:pPr algn="ctr"/>
                      <a:r>
                        <a:rPr lang="en-US" sz="1600" b="1" dirty="0">
                          <a:solidFill>
                            <a:schemeClr val="tx1"/>
                          </a:solidFill>
                          <a:latin typeface="Arial" pitchFamily="34" charset="0"/>
                          <a:cs typeface="Arial" pitchFamily="34" charset="0"/>
                        </a:rPr>
                        <a:t>8-ft wall</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Arial" pitchFamily="34" charset="0"/>
                          <a:cs typeface="Arial" pitchFamily="34" charset="0"/>
                        </a:rPr>
                        <a:t>9-ft wall</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Arial" pitchFamily="34" charset="0"/>
                          <a:cs typeface="Arial" pitchFamily="34" charset="0"/>
                        </a:rPr>
                        <a:t>10-ft wall</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320">
                <a:tc>
                  <a:txBody>
                    <a:bodyPr/>
                    <a:lstStyle/>
                    <a:p>
                      <a:pPr algn="ctr"/>
                      <a:r>
                        <a:rPr lang="en-US" sz="1600" b="1" dirty="0">
                          <a:solidFill>
                            <a:schemeClr val="accent1">
                              <a:lumMod val="75000"/>
                            </a:schemeClr>
                          </a:solidFill>
                          <a:latin typeface="Arial" pitchFamily="34" charset="0"/>
                          <a:cs typeface="Arial" pitchFamily="34" charset="0"/>
                        </a:rPr>
                        <a:t>48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lumMod val="75000"/>
                            </a:schemeClr>
                          </a:solidFill>
                          <a:latin typeface="Arial" pitchFamily="34" charset="0"/>
                          <a:cs typeface="Arial" pitchFamily="34" charset="0"/>
                        </a:rPr>
                        <a:t>54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lumMod val="75000"/>
                            </a:schemeClr>
                          </a:solidFill>
                          <a:latin typeface="Arial" pitchFamily="34" charset="0"/>
                          <a:cs typeface="Arial" pitchFamily="34" charset="0"/>
                        </a:rPr>
                        <a:t>60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lumMod val="75000"/>
                            </a:schemeClr>
                          </a:solidFill>
                          <a:latin typeface="Arial" pitchFamily="34" charset="0"/>
                          <a:cs typeface="Arial" pitchFamily="34" charset="0"/>
                        </a:rPr>
                        <a:t>100%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ctr"/>
                      <a:r>
                        <a:rPr lang="en-US" sz="1600" b="1" dirty="0">
                          <a:solidFill>
                            <a:schemeClr val="accent1">
                              <a:lumMod val="75000"/>
                            </a:schemeClr>
                          </a:solidFill>
                          <a:latin typeface="Arial" pitchFamily="34" charset="0"/>
                          <a:cs typeface="Arial" pitchFamily="34" charset="0"/>
                        </a:rPr>
                        <a:t>32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lumMod val="75000"/>
                            </a:schemeClr>
                          </a:solidFill>
                          <a:latin typeface="Arial" pitchFamily="34" charset="0"/>
                          <a:cs typeface="Arial" pitchFamily="34" charset="0"/>
                        </a:rPr>
                        <a:t>36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lumMod val="75000"/>
                            </a:schemeClr>
                          </a:solidFill>
                          <a:latin typeface="Arial" pitchFamily="34" charset="0"/>
                          <a:cs typeface="Arial" pitchFamily="34" charset="0"/>
                        </a:rPr>
                        <a:t>40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lumMod val="75000"/>
                            </a:schemeClr>
                          </a:solidFill>
                          <a:latin typeface="Arial" pitchFamily="34" charset="0"/>
                          <a:cs typeface="Arial" pitchFamily="34" charset="0"/>
                        </a:rPr>
                        <a:t>85%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ctr"/>
                      <a:r>
                        <a:rPr lang="en-US" sz="1600" b="1" dirty="0">
                          <a:solidFill>
                            <a:schemeClr val="accent1">
                              <a:lumMod val="75000"/>
                            </a:schemeClr>
                          </a:solidFill>
                          <a:latin typeface="Arial" pitchFamily="34" charset="0"/>
                          <a:cs typeface="Arial" pitchFamily="34" charset="0"/>
                        </a:rPr>
                        <a:t>24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lumMod val="75000"/>
                            </a:schemeClr>
                          </a:solidFill>
                          <a:latin typeface="Arial" pitchFamily="34" charset="0"/>
                          <a:cs typeface="Arial" pitchFamily="34" charset="0"/>
                        </a:rPr>
                        <a:t>27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lumMod val="75000"/>
                            </a:schemeClr>
                          </a:solidFill>
                          <a:latin typeface="Arial" pitchFamily="34" charset="0"/>
                          <a:cs typeface="Arial" pitchFamily="34" charset="0"/>
                        </a:rPr>
                        <a:t>30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accent1">
                              <a:lumMod val="75000"/>
                            </a:schemeClr>
                          </a:solidFill>
                          <a:latin typeface="Arial" pitchFamily="34" charset="0"/>
                          <a:cs typeface="Arial" pitchFamily="34" charset="0"/>
                        </a:rPr>
                        <a:t>67%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2" name="Rectangle 7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1000"/>
                                        <p:tgtEl>
                                          <p:spTgt spid="5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1000"/>
                                        <p:tgtEl>
                                          <p:spTgt spid="5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1000"/>
                                        <p:tgtEl>
                                          <p:spTgt spid="58"/>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12" name="Group 16"/>
          <p:cNvGrpSpPr>
            <a:grpSpLocks/>
          </p:cNvGrpSpPr>
          <p:nvPr/>
        </p:nvGrpSpPr>
        <p:grpSpPr bwMode="auto">
          <a:xfrm>
            <a:off x="662939" y="1779588"/>
            <a:ext cx="7817182" cy="757237"/>
            <a:chOff x="1805453" y="380999"/>
            <a:chExt cx="5987766" cy="756290"/>
          </a:xfrm>
          <a:solidFill>
            <a:srgbClr val="9DAB7B"/>
          </a:solidFill>
        </p:grpSpPr>
        <p:sp>
          <p:nvSpPr>
            <p:cNvPr id="13" name="Round Same Side Corner Rectangle 12"/>
            <p:cNvSpPr/>
            <p:nvPr/>
          </p:nvSpPr>
          <p:spPr bwMode="auto">
            <a:xfrm>
              <a:off x="1805453"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Introduction</a:t>
              </a:r>
            </a:p>
          </p:txBody>
        </p:sp>
        <p:sp>
          <p:nvSpPr>
            <p:cNvPr id="14" name="Round Same Side Corner Rectangle 13"/>
            <p:cNvSpPr/>
            <p:nvPr/>
          </p:nvSpPr>
          <p:spPr bwMode="auto">
            <a:xfrm>
              <a:off x="3004722"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15" name="Round Same Side Corner Rectangle 14"/>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16" name="Round Same Side Corner Rectangle 15"/>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17" name="Round Same Side Corner Rectangle 16"/>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8" name="Rectangle 17"/>
          <p:cNvSpPr/>
          <p:nvPr/>
        </p:nvSpPr>
        <p:spPr bwMode="auto">
          <a:xfrm>
            <a:off x="663575" y="2541588"/>
            <a:ext cx="1554163"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Lateral Forces</a:t>
            </a:r>
          </a:p>
          <a:p>
            <a:pPr fontAlgn="auto">
              <a:lnSpc>
                <a:spcPts val="1700"/>
              </a:lnSpc>
              <a:spcBef>
                <a:spcPts val="1600"/>
              </a:spcBef>
              <a:spcAft>
                <a:spcPts val="0"/>
              </a:spcAft>
              <a:defRPr/>
            </a:pPr>
            <a:r>
              <a:rPr lang="en-US" sz="1600" u="sng" dirty="0">
                <a:solidFill>
                  <a:schemeClr val="bg1"/>
                </a:solidFill>
                <a:latin typeface="Arial" pitchFamily="34" charset="0"/>
                <a:cs typeface="Arial" pitchFamily="34" charset="0"/>
              </a:rPr>
              <a:t>Load Path</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vs. Shear Walls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Bracing </a:t>
            </a:r>
            <a:r>
              <a:rPr lang="en-US" sz="1600" dirty="0" smtClean="0">
                <a:solidFill>
                  <a:schemeClr val="tx1"/>
                </a:solidFill>
                <a:latin typeface="Arial" pitchFamily="34" charset="0"/>
                <a:cs typeface="Arial" pitchFamily="34" charset="0"/>
              </a:rPr>
              <a:t>History</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Quiz</a:t>
            </a:r>
            <a:endParaRPr lang="en-US" sz="1600" dirty="0">
              <a:solidFill>
                <a:schemeClr val="tx1"/>
              </a:solidFill>
              <a:latin typeface="Arial" pitchFamily="34" charset="0"/>
              <a:cs typeface="Arial" pitchFamily="34" charset="0"/>
            </a:endParaRPr>
          </a:p>
        </p:txBody>
      </p:sp>
      <p:sp>
        <p:nvSpPr>
          <p:cNvPr id="10" name="Rectangle 9"/>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95276" y="5727617"/>
            <a:ext cx="1616952" cy="89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61" name="TextBox 69"/>
          <p:cNvSpPr txBox="1">
            <a:spLocks noChangeArrowheads="1"/>
          </p:cNvSpPr>
          <p:nvPr/>
        </p:nvSpPr>
        <p:spPr bwMode="auto">
          <a:xfrm>
            <a:off x="6792784" y="6229350"/>
            <a:ext cx="1636345"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Table R602.10.4.2</a:t>
            </a:r>
            <a:endParaRPr lang="en-US" sz="1400" dirty="0">
              <a:solidFill>
                <a:schemeClr val="accent1">
                  <a:lumMod val="75000"/>
                </a:schemeClr>
              </a:solidFill>
              <a:latin typeface="Arial" pitchFamily="34" charset="0"/>
              <a:cs typeface="Arial" pitchFamily="34" charset="0"/>
            </a:endParaRPr>
          </a:p>
        </p:txBody>
      </p:sp>
      <p:sp>
        <p:nvSpPr>
          <p:cNvPr id="76" name="Content Placeholder 2"/>
          <p:cNvSpPr>
            <a:spLocks noGrp="1"/>
          </p:cNvSpPr>
          <p:nvPr>
            <p:ph idx="1"/>
          </p:nvPr>
        </p:nvSpPr>
        <p:spPr>
          <a:xfrm>
            <a:off x="225425" y="1547813"/>
            <a:ext cx="2785874" cy="390715"/>
          </a:xfrm>
          <a:solidFill>
            <a:schemeClr val="bg1">
              <a:alpha val="50000"/>
            </a:schemeClr>
          </a:solidFill>
        </p:spPr>
        <p:txBody>
          <a:bodyPr/>
          <a:lstStyle/>
          <a:p>
            <a:pPr>
              <a:buNone/>
            </a:pPr>
            <a:r>
              <a:rPr lang="en-US" dirty="0" smtClean="0"/>
              <a:t>Method CS-WSP  </a:t>
            </a:r>
          </a:p>
        </p:txBody>
      </p:sp>
      <p:graphicFrame>
        <p:nvGraphicFramePr>
          <p:cNvPr id="5" name="Table 4"/>
          <p:cNvGraphicFramePr>
            <a:graphicFrameLocks noGrp="1"/>
          </p:cNvGraphicFramePr>
          <p:nvPr/>
        </p:nvGraphicFramePr>
        <p:xfrm>
          <a:off x="225425" y="2483287"/>
          <a:ext cx="4712086" cy="4053840"/>
        </p:xfrm>
        <a:graphic>
          <a:graphicData uri="http://schemas.openxmlformats.org/drawingml/2006/table">
            <a:tbl>
              <a:tblPr/>
              <a:tblGrid>
                <a:gridCol w="923945"/>
                <a:gridCol w="1060094"/>
                <a:gridCol w="610940"/>
                <a:gridCol w="571589"/>
                <a:gridCol w="522919"/>
                <a:gridCol w="534540"/>
                <a:gridCol w="488059"/>
              </a:tblGrid>
              <a:tr h="305753">
                <a:tc rowSpan="2">
                  <a:txBody>
                    <a:bodyPr/>
                    <a:lstStyle/>
                    <a:p>
                      <a:pPr algn="ctr" fontAlgn="ctr"/>
                      <a:r>
                        <a:rPr lang="en-US" sz="1400" b="1" i="0" u="none" strike="noStrike" dirty="0" smtClean="0">
                          <a:solidFill>
                            <a:srgbClr val="000000"/>
                          </a:solidFill>
                          <a:latin typeface="Arial" pitchFamily="34" charset="0"/>
                          <a:cs typeface="Arial" pitchFamily="34" charset="0"/>
                        </a:rPr>
                        <a:t>Method</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rowSpan="2">
                  <a:txBody>
                    <a:bodyPr/>
                    <a:lstStyle/>
                    <a:p>
                      <a:pPr algn="ctr" fontAlgn="ctr"/>
                      <a:r>
                        <a:rPr lang="en-US" sz="1400" b="1" i="0" u="none" strike="noStrike" dirty="0" smtClean="0">
                          <a:solidFill>
                            <a:srgbClr val="000000"/>
                          </a:solidFill>
                          <a:latin typeface="Arial" pitchFamily="34" charset="0"/>
                          <a:cs typeface="Arial" pitchFamily="34" charset="0"/>
                        </a:rPr>
                        <a:t>Adjacent Clear</a:t>
                      </a:r>
                      <a:r>
                        <a:rPr lang="en-US" sz="1400" b="1" i="0" u="none" strike="noStrike" baseline="0" dirty="0" smtClean="0">
                          <a:solidFill>
                            <a:srgbClr val="000000"/>
                          </a:solidFill>
                          <a:latin typeface="Arial" pitchFamily="34" charset="0"/>
                          <a:cs typeface="Arial" pitchFamily="34" charset="0"/>
                        </a:rPr>
                        <a:t> Opening Height (ft</a:t>
                      </a:r>
                      <a:r>
                        <a:rPr lang="en-US" sz="1400" b="1" i="0" u="none" strike="noStrike" dirty="0" smtClean="0">
                          <a:solidFill>
                            <a:srgbClr val="000000"/>
                          </a:solidFill>
                          <a:latin typeface="Arial" pitchFamily="34" charset="0"/>
                          <a:cs typeface="Arial" pitchFamily="34" charset="0"/>
                        </a:rPr>
                        <a:t>)</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gridSpan="5">
                  <a:txBody>
                    <a:bodyPr/>
                    <a:lstStyle/>
                    <a:p>
                      <a:pPr algn="ctr" fontAlgn="ctr"/>
                      <a:r>
                        <a:rPr lang="en-US" sz="1400" b="1" i="0" u="none" strike="noStrike" dirty="0" smtClean="0">
                          <a:solidFill>
                            <a:srgbClr val="000000"/>
                          </a:solidFill>
                          <a:latin typeface="Arial" pitchFamily="34" charset="0"/>
                          <a:cs typeface="Arial" pitchFamily="34" charset="0"/>
                        </a:rPr>
                        <a:t>Wall Height (ft)</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600" b="1"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224">
                <a:tc vMerge="1">
                  <a:txBody>
                    <a:bodyPr/>
                    <a:lstStyle/>
                    <a:p>
                      <a:endParaRPr lang="en-US"/>
                    </a:p>
                  </a:txBody>
                  <a:tcPr/>
                </a:tc>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9</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10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11</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12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rowSpan="15">
                  <a:txBody>
                    <a:bodyPr/>
                    <a:lstStyle/>
                    <a:p>
                      <a:pPr algn="ctr" fontAlgn="ctr"/>
                      <a:r>
                        <a:rPr lang="en-US" sz="1400" b="1" i="0" u="none" strike="noStrike" dirty="0" smtClean="0">
                          <a:solidFill>
                            <a:srgbClr val="000000"/>
                          </a:solidFill>
                          <a:latin typeface="Arial" pitchFamily="34" charset="0"/>
                          <a:cs typeface="Arial" pitchFamily="34" charset="0"/>
                        </a:rPr>
                        <a:t>CS-WSP</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64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27</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68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27</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72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27</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27</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76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29</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80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84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35</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88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35</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92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37</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35</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35</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96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48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41</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38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100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104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49</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39</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108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54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41</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pPr algn="ctr" fontAlgn="ctr"/>
                      <a:endParaRPr lang="en-US" sz="1600" b="1"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112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50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45</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pPr algn="ctr" fontAlgn="ctr"/>
                      <a:endParaRPr lang="en-US" sz="1600" b="1"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116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55</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45</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pPr algn="ctr" fontAlgn="ctr"/>
                      <a:endParaRPr lang="en-US" sz="1600" b="1"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120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60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52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48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120263" y="2483287"/>
          <a:ext cx="3791962" cy="2783657"/>
        </p:xfrm>
        <a:graphic>
          <a:graphicData uri="http://schemas.openxmlformats.org/drawingml/2006/table">
            <a:tbl>
              <a:tblPr/>
              <a:tblGrid>
                <a:gridCol w="731769"/>
                <a:gridCol w="816864"/>
                <a:gridCol w="539627"/>
                <a:gridCol w="459976"/>
                <a:gridCol w="420809"/>
                <a:gridCol w="430161"/>
                <a:gridCol w="392756"/>
              </a:tblGrid>
              <a:tr h="305753">
                <a:tc rowSpan="2">
                  <a:txBody>
                    <a:bodyPr/>
                    <a:lstStyle/>
                    <a:p>
                      <a:pPr algn="ctr" fontAlgn="ctr"/>
                      <a:r>
                        <a:rPr lang="en-US" sz="1400" b="1" i="0" u="none" strike="noStrike" dirty="0" smtClean="0">
                          <a:solidFill>
                            <a:srgbClr val="000000"/>
                          </a:solidFill>
                          <a:latin typeface="Arial" pitchFamily="34" charset="0"/>
                          <a:cs typeface="Arial" pitchFamily="34" charset="0"/>
                        </a:rPr>
                        <a:t>Method</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rowSpan="2">
                  <a:txBody>
                    <a:bodyPr/>
                    <a:lstStyle/>
                    <a:p>
                      <a:pPr algn="ctr" fontAlgn="ctr"/>
                      <a:r>
                        <a:rPr lang="en-US" sz="1400" b="1" i="0" u="none" strike="noStrike" dirty="0" smtClean="0">
                          <a:solidFill>
                            <a:srgbClr val="000000"/>
                          </a:solidFill>
                          <a:latin typeface="Arial" pitchFamily="34" charset="0"/>
                          <a:cs typeface="Arial" pitchFamily="34" charset="0"/>
                        </a:rPr>
                        <a:t>Adjacent Clear</a:t>
                      </a:r>
                      <a:r>
                        <a:rPr lang="en-US" sz="1400" b="1" i="0" u="none" strike="noStrike" baseline="0" dirty="0" smtClean="0">
                          <a:solidFill>
                            <a:srgbClr val="000000"/>
                          </a:solidFill>
                          <a:latin typeface="Arial" pitchFamily="34" charset="0"/>
                          <a:cs typeface="Arial" pitchFamily="34" charset="0"/>
                        </a:rPr>
                        <a:t> Opening Height (ft</a:t>
                      </a:r>
                      <a:r>
                        <a:rPr lang="en-US" sz="1400" b="1" i="0" u="none" strike="noStrike" dirty="0" smtClean="0">
                          <a:solidFill>
                            <a:srgbClr val="000000"/>
                          </a:solidFill>
                          <a:latin typeface="Arial" pitchFamily="34" charset="0"/>
                          <a:cs typeface="Arial" pitchFamily="34" charset="0"/>
                        </a:rPr>
                        <a:t>)</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gridSpan="5">
                  <a:txBody>
                    <a:bodyPr/>
                    <a:lstStyle/>
                    <a:p>
                      <a:pPr algn="ctr" fontAlgn="ctr"/>
                      <a:r>
                        <a:rPr lang="en-US" sz="1400" b="1" i="0" u="none" strike="noStrike" dirty="0" smtClean="0">
                          <a:solidFill>
                            <a:srgbClr val="000000"/>
                          </a:solidFill>
                          <a:latin typeface="Arial" pitchFamily="34" charset="0"/>
                          <a:cs typeface="Arial" pitchFamily="34" charset="0"/>
                        </a:rPr>
                        <a:t>Wall Height (ft)</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600" b="1"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224">
                <a:tc vMerge="1">
                  <a:txBody>
                    <a:bodyPr/>
                    <a:lstStyle/>
                    <a:p>
                      <a:endParaRPr lang="en-US"/>
                    </a:p>
                  </a:txBody>
                  <a:tcPr/>
                </a:tc>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9</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10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11</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12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rowSpan="6">
                  <a:txBody>
                    <a:bodyPr/>
                    <a:lstStyle/>
                    <a:p>
                      <a:pPr algn="ctr" fontAlgn="ctr"/>
                      <a:r>
                        <a:rPr lang="en-US" sz="1400" b="1" i="0" u="none" strike="noStrike" dirty="0" smtClean="0">
                          <a:solidFill>
                            <a:srgbClr val="000000"/>
                          </a:solidFill>
                          <a:latin typeface="Arial" pitchFamily="34" charset="0"/>
                          <a:cs typeface="Arial" pitchFamily="34" charset="0"/>
                        </a:rPr>
                        <a:t>CS-WSP</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124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56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51</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128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61</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54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132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66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58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136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62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98445">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140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66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23337">
                <a:tc vMerge="1">
                  <a:txBody>
                    <a:bodyPr/>
                    <a:lstStyle/>
                    <a:p>
                      <a:endParaRPr lang="en-US"/>
                    </a:p>
                  </a:txBody>
                  <a:tcPr/>
                </a:tc>
                <a:tc>
                  <a:txBody>
                    <a:bodyPr/>
                    <a:lstStyle/>
                    <a:p>
                      <a:pPr algn="ctr" fontAlgn="ctr"/>
                      <a:r>
                        <a:rPr lang="en-US" sz="1400" b="1" i="0" u="none" strike="noStrike" dirty="0" smtClean="0">
                          <a:solidFill>
                            <a:srgbClr val="000000"/>
                          </a:solidFill>
                          <a:latin typeface="Arial" pitchFamily="34" charset="0"/>
                          <a:cs typeface="Arial" pitchFamily="34" charset="0"/>
                        </a:rPr>
                        <a:t>144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72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00025">
                <a:tc>
                  <a:txBody>
                    <a:bodyPr/>
                    <a:lstStyle/>
                    <a:p>
                      <a:pPr algn="ctr" fontAlgn="ctr"/>
                      <a:r>
                        <a:rPr lang="en-US" sz="1400" b="1" i="0" u="none" strike="noStrike" dirty="0" smtClean="0">
                          <a:solidFill>
                            <a:srgbClr val="000000"/>
                          </a:solidFill>
                          <a:latin typeface="Arial" pitchFamily="34" charset="0"/>
                          <a:cs typeface="Arial" pitchFamily="34" charset="0"/>
                        </a:rPr>
                        <a:t>CS-G</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latin typeface="Arial" pitchFamily="34" charset="0"/>
                          <a:cs typeface="Arial" pitchFamily="34" charset="0"/>
                        </a:rPr>
                        <a:t>a</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24</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27</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33</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1400" b="1" dirty="0" smtClean="0">
                          <a:latin typeface="Arial" pitchFamily="34" charset="0"/>
                          <a:cs typeface="Arial" pitchFamily="34" charset="0"/>
                        </a:rPr>
                        <a:t>36</a:t>
                      </a:r>
                      <a:endParaRPr lang="en-US" sz="1400" b="1" dirty="0">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173355">
                <a:tc>
                  <a:txBody>
                    <a:bodyPr/>
                    <a:lstStyle/>
                    <a:p>
                      <a:pPr algn="ctr" fontAlgn="ctr"/>
                      <a:r>
                        <a:rPr lang="en-US" sz="1400" b="1" i="0" u="none" strike="noStrike" dirty="0" smtClean="0">
                          <a:solidFill>
                            <a:srgbClr val="000000"/>
                          </a:solidFill>
                          <a:latin typeface="Arial" pitchFamily="34" charset="0"/>
                          <a:cs typeface="Arial" pitchFamily="34" charset="0"/>
                        </a:rPr>
                        <a:t>CS-PF</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fontAlgn="ctr"/>
                      <a:r>
                        <a:rPr lang="en-US" sz="1400" b="1" i="0" u="sng" strike="noStrike" dirty="0" smtClean="0">
                          <a:solidFill>
                            <a:srgbClr val="000000"/>
                          </a:solidFill>
                          <a:latin typeface="Arial" pitchFamily="34" charset="0"/>
                          <a:cs typeface="Arial" pitchFamily="34" charset="0"/>
                        </a:rPr>
                        <a:t>&lt;</a:t>
                      </a:r>
                      <a:r>
                        <a:rPr lang="en-US" sz="1400" b="1" i="0" u="none" strike="noStrike" dirty="0" smtClean="0">
                          <a:solidFill>
                            <a:srgbClr val="000000"/>
                          </a:solidFill>
                          <a:latin typeface="Arial" pitchFamily="34" charset="0"/>
                          <a:cs typeface="Arial" pitchFamily="34" charset="0"/>
                        </a:rPr>
                        <a:t>120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16</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18</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20</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Arial" pitchFamily="34" charset="0"/>
                          <a:cs typeface="Arial" pitchFamily="34" charset="0"/>
                        </a:rPr>
                        <a:t>22</a:t>
                      </a:r>
                      <a:endParaRPr lang="en-US" sz="14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US" sz="1400" b="1" dirty="0" smtClean="0">
                          <a:latin typeface="Arial" pitchFamily="34" charset="0"/>
                          <a:cs typeface="Arial" pitchFamily="34" charset="0"/>
                        </a:rPr>
                        <a:t>24</a:t>
                      </a:r>
                      <a:endParaRPr lang="en-US" sz="1400" b="1" dirty="0">
                        <a:latin typeface="Arial" pitchFamily="34" charset="0"/>
                        <a:cs typeface="Arial" pitchFamily="34" charset="0"/>
                      </a:endParaRP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bl>
          </a:graphicData>
        </a:graphic>
      </p:graphicFrame>
      <p:sp>
        <p:nvSpPr>
          <p:cNvPr id="7" name="TextBox 6"/>
          <p:cNvSpPr txBox="1"/>
          <p:nvPr/>
        </p:nvSpPr>
        <p:spPr>
          <a:xfrm>
            <a:off x="4950884" y="5510938"/>
            <a:ext cx="3961341" cy="646331"/>
          </a:xfrm>
          <a:prstGeom prst="rect">
            <a:avLst/>
          </a:prstGeom>
          <a:noFill/>
        </p:spPr>
        <p:txBody>
          <a:bodyPr wrap="none" rtlCol="0">
            <a:spAutoFit/>
          </a:bodyPr>
          <a:lstStyle/>
          <a:p>
            <a:pPr marL="228600" indent="-228600">
              <a:buAutoNum type="alphaLcPeriod"/>
            </a:pPr>
            <a:r>
              <a:rPr lang="en-US" sz="1200" b="1" dirty="0" smtClean="0"/>
              <a:t>Garage opening adjacent to method CS-G panel </a:t>
            </a:r>
          </a:p>
          <a:p>
            <a:pPr marL="460375" indent="-228600"/>
            <a:r>
              <a:rPr lang="en-US" sz="1200" b="1" dirty="0" smtClean="0"/>
              <a:t>shall have header. Max opening height includes </a:t>
            </a:r>
          </a:p>
          <a:p>
            <a:pPr marL="460375" indent="-228600"/>
            <a:r>
              <a:rPr lang="en-US" sz="1200" b="1" dirty="0" smtClean="0"/>
              <a:t>header height.</a:t>
            </a:r>
            <a:endParaRPr lang="en-US" sz="1200" b="1" dirty="0"/>
          </a:p>
        </p:txBody>
      </p:sp>
      <p:sp>
        <p:nvSpPr>
          <p:cNvPr id="8" name="Content Placeholder 2"/>
          <p:cNvSpPr txBox="1">
            <a:spLocks/>
          </p:cNvSpPr>
          <p:nvPr/>
        </p:nvSpPr>
        <p:spPr>
          <a:xfrm>
            <a:off x="225422" y="2092572"/>
            <a:ext cx="8686803" cy="390715"/>
          </a:xfrm>
          <a:prstGeom prst="rect">
            <a:avLst/>
          </a:prstGeom>
          <a:solidFill>
            <a:schemeClr val="bg1">
              <a:alpha val="50000"/>
            </a:schemeClr>
          </a:solidFill>
        </p:spPr>
        <p:txBody>
          <a:bodyPr/>
          <a:lstStyle/>
          <a:p>
            <a:pPr marL="201168" marR="0" lvl="0" indent="-201168" algn="l" defTabSz="914400" rtl="0" eaLnBrk="1" fontAlgn="base" latinLnBrk="0" hangingPunct="1">
              <a:lnSpc>
                <a:spcPct val="100000"/>
              </a:lnSpc>
              <a:spcBef>
                <a:spcPct val="20000"/>
              </a:spcBef>
              <a:spcAft>
                <a:spcPct val="0"/>
              </a:spcAft>
              <a:buClr>
                <a:schemeClr val="accent2">
                  <a:lumMod val="75000"/>
                </a:schemeClr>
              </a:buClr>
              <a:buSzTx/>
              <a:buFont typeface="Wingdings" pitchFamily="2" charset="2"/>
              <a:buNone/>
              <a:tabLst/>
              <a:defRPr/>
            </a:pPr>
            <a:r>
              <a:rPr kumimoji="0" lang="en-US" b="1"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Braced Panel Length</a:t>
            </a:r>
            <a:r>
              <a:rPr kumimoji="0" lang="en-US" b="1" i="0" u="none" strike="noStrike" kern="1200" cap="none" spc="0" normalizeH="0" noProof="0" dirty="0" smtClean="0">
                <a:ln>
                  <a:noFill/>
                </a:ln>
                <a:solidFill>
                  <a:schemeClr val="accent3">
                    <a:lumMod val="50000"/>
                  </a:schemeClr>
                </a:solidFill>
                <a:effectLst/>
                <a:uLnTx/>
                <a:uFillTx/>
                <a:latin typeface="Arial" pitchFamily="34" charset="0"/>
                <a:ea typeface="+mn-ea"/>
                <a:cs typeface="Arial" pitchFamily="34" charset="0"/>
              </a:rPr>
              <a:t> Requirements for Continuously Sheathed Wall Lines (in)</a:t>
            </a:r>
            <a:endParaRPr kumimoji="0" lang="en-US" b="1"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p:txBody>
      </p:sp>
      <p:sp>
        <p:nvSpPr>
          <p:cNvPr id="10" name="TextBox 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16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Process 73"/>
          <p:cNvSpPr/>
          <p:nvPr/>
        </p:nvSpPr>
        <p:spPr>
          <a:xfrm>
            <a:off x="635000" y="3043238"/>
            <a:ext cx="8174038"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27" name="Flowchart: Process 26"/>
          <p:cNvSpPr/>
          <p:nvPr/>
        </p:nvSpPr>
        <p:spPr>
          <a:xfrm>
            <a:off x="635000" y="4854575"/>
            <a:ext cx="8174038"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accent2">
                  <a:lumMod val="75000"/>
                </a:schemeClr>
              </a:solidFill>
              <a:latin typeface="Arial" pitchFamily="34" charset="0"/>
              <a:cs typeface="Arial" pitchFamily="34" charset="0"/>
            </a:endParaRPr>
          </a:p>
        </p:txBody>
      </p:sp>
      <p:grpSp>
        <p:nvGrpSpPr>
          <p:cNvPr id="392196" name="Group 154"/>
          <p:cNvGrpSpPr>
            <a:grpSpLocks/>
          </p:cNvGrpSpPr>
          <p:nvPr/>
        </p:nvGrpSpPr>
        <p:grpSpPr bwMode="auto">
          <a:xfrm>
            <a:off x="635000" y="3106738"/>
            <a:ext cx="8174038" cy="1746250"/>
            <a:chOff x="634683" y="3103563"/>
            <a:chExt cx="8174037" cy="1746250"/>
          </a:xfrm>
        </p:grpSpPr>
        <p:sp>
          <p:nvSpPr>
            <p:cNvPr id="3" name="Flowchart: Process 2"/>
            <p:cNvSpPr/>
            <p:nvPr/>
          </p:nvSpPr>
          <p:spPr>
            <a:xfrm rot="5400000">
              <a:off x="67992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 name="Flowchart: Process 3"/>
            <p:cNvSpPr/>
            <p:nvPr/>
          </p:nvSpPr>
          <p:spPr>
            <a:xfrm rot="5400000">
              <a:off x="981552"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 name="Flowchart: Process 4"/>
            <p:cNvSpPr/>
            <p:nvPr/>
          </p:nvSpPr>
          <p:spPr>
            <a:xfrm rot="5400000">
              <a:off x="399303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 name="Flowchart: Process 5"/>
            <p:cNvSpPr/>
            <p:nvPr/>
          </p:nvSpPr>
          <p:spPr>
            <a:xfrm rot="5400000">
              <a:off x="4293076"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7" name="Flowchart: Process 6"/>
            <p:cNvSpPr/>
            <p:nvPr/>
          </p:nvSpPr>
          <p:spPr>
            <a:xfrm rot="5400000">
              <a:off x="4897914"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 name="Flowchart: Process 7"/>
            <p:cNvSpPr/>
            <p:nvPr/>
          </p:nvSpPr>
          <p:spPr>
            <a:xfrm rot="5400000">
              <a:off x="5500370"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 name="Flowchart: Process 8"/>
            <p:cNvSpPr/>
            <p:nvPr/>
          </p:nvSpPr>
          <p:spPr>
            <a:xfrm rot="5400000">
              <a:off x="5803583"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0" name="Flowchart: Process 9"/>
            <p:cNvSpPr/>
            <p:nvPr/>
          </p:nvSpPr>
          <p:spPr>
            <a:xfrm rot="5400000">
              <a:off x="640603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1" name="Flowchart: Process 10"/>
            <p:cNvSpPr/>
            <p:nvPr/>
          </p:nvSpPr>
          <p:spPr>
            <a:xfrm rot="5400000">
              <a:off x="6707664"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2" name="Flowchart: Process 11"/>
            <p:cNvSpPr/>
            <p:nvPr/>
          </p:nvSpPr>
          <p:spPr>
            <a:xfrm rot="5400000">
              <a:off x="700928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3" name="Flowchart: Process 12"/>
            <p:cNvSpPr/>
            <p:nvPr/>
          </p:nvSpPr>
          <p:spPr>
            <a:xfrm rot="5400000">
              <a:off x="7310914"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4" name="Flowchart: Process 13"/>
            <p:cNvSpPr/>
            <p:nvPr/>
          </p:nvSpPr>
          <p:spPr>
            <a:xfrm rot="5400000">
              <a:off x="761253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5" name="Flowchart: Process 14"/>
            <p:cNvSpPr/>
            <p:nvPr/>
          </p:nvSpPr>
          <p:spPr>
            <a:xfrm rot="5400000">
              <a:off x="4596289"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6" name="Flowchart: Process 15"/>
            <p:cNvSpPr/>
            <p:nvPr/>
          </p:nvSpPr>
          <p:spPr>
            <a:xfrm rot="5400000">
              <a:off x="5197158"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7" name="Flowchart: Process 16"/>
            <p:cNvSpPr/>
            <p:nvPr/>
          </p:nvSpPr>
          <p:spPr>
            <a:xfrm rot="5400000">
              <a:off x="6103620"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8" name="Flowchart: Process 17"/>
            <p:cNvSpPr/>
            <p:nvPr/>
          </p:nvSpPr>
          <p:spPr>
            <a:xfrm rot="5400000">
              <a:off x="2792096"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19" name="Flowchart: Process 18"/>
            <p:cNvSpPr/>
            <p:nvPr/>
          </p:nvSpPr>
          <p:spPr>
            <a:xfrm rot="5400000">
              <a:off x="3093721"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0" name="Flowchart: Process 19"/>
            <p:cNvSpPr/>
            <p:nvPr/>
          </p:nvSpPr>
          <p:spPr>
            <a:xfrm rot="5400000">
              <a:off x="368982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1" name="Flowchart: Process 20"/>
            <p:cNvSpPr/>
            <p:nvPr/>
          </p:nvSpPr>
          <p:spPr>
            <a:xfrm rot="5400000">
              <a:off x="3388202"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2" name="Flowchart: Process 21"/>
            <p:cNvSpPr/>
            <p:nvPr/>
          </p:nvSpPr>
          <p:spPr>
            <a:xfrm rot="5400000">
              <a:off x="38147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3" name="Flowchart: Process 22"/>
            <p:cNvSpPr/>
            <p:nvPr/>
          </p:nvSpPr>
          <p:spPr>
            <a:xfrm rot="5400000">
              <a:off x="-224154"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4" name="Flowchart: Process 23"/>
            <p:cNvSpPr/>
            <p:nvPr/>
          </p:nvSpPr>
          <p:spPr>
            <a:xfrm rot="5400000">
              <a:off x="128317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5" name="Flowchart: Process 24"/>
            <p:cNvSpPr/>
            <p:nvPr/>
          </p:nvSpPr>
          <p:spPr>
            <a:xfrm rot="5400000">
              <a:off x="78265"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6" name="Flowchart: Process 25"/>
            <p:cNvSpPr/>
            <p:nvPr/>
          </p:nvSpPr>
          <p:spPr>
            <a:xfrm rot="5400000">
              <a:off x="7922101"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8" name="Flowchart: Process 27"/>
            <p:cNvSpPr/>
            <p:nvPr/>
          </p:nvSpPr>
          <p:spPr>
            <a:xfrm rot="5400000">
              <a:off x="1584802"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29" name="Flowchart: Process 28"/>
            <p:cNvSpPr/>
            <p:nvPr/>
          </p:nvSpPr>
          <p:spPr>
            <a:xfrm rot="5400000">
              <a:off x="2189640" y="3963194"/>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0" name="Flowchart: Process 29"/>
            <p:cNvSpPr/>
            <p:nvPr/>
          </p:nvSpPr>
          <p:spPr>
            <a:xfrm rot="5400000">
              <a:off x="2490471" y="3962400"/>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1" name="Flowchart: Process 30"/>
            <p:cNvSpPr/>
            <p:nvPr/>
          </p:nvSpPr>
          <p:spPr>
            <a:xfrm rot="5400000">
              <a:off x="1886427" y="3963194"/>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92197" name="Group 157"/>
          <p:cNvGrpSpPr>
            <a:grpSpLocks/>
          </p:cNvGrpSpPr>
          <p:nvPr/>
        </p:nvGrpSpPr>
        <p:grpSpPr bwMode="auto">
          <a:xfrm>
            <a:off x="1046163" y="3105150"/>
            <a:ext cx="511175" cy="1747838"/>
            <a:chOff x="1055371" y="6651624"/>
            <a:chExt cx="511175" cy="1746251"/>
          </a:xfrm>
        </p:grpSpPr>
        <p:sp>
          <p:nvSpPr>
            <p:cNvPr id="33" name="Flowchart: Process 32"/>
            <p:cNvSpPr/>
            <p:nvPr/>
          </p:nvSpPr>
          <p:spPr bwMode="auto">
            <a:xfrm rot="5400000">
              <a:off x="222726"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4" name="Flowchart: Process 33"/>
            <p:cNvSpPr/>
            <p:nvPr/>
          </p:nvSpPr>
          <p:spPr bwMode="auto">
            <a:xfrm rot="5400000">
              <a:off x="648176"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5" name="Flowchart: Process 34"/>
            <p:cNvSpPr/>
            <p:nvPr/>
          </p:nvSpPr>
          <p:spPr bwMode="auto">
            <a:xfrm rot="5400000">
              <a:off x="1223724" y="6510258"/>
              <a:ext cx="174466" cy="45720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42" name="Group 128"/>
            <p:cNvGrpSpPr>
              <a:grpSpLocks/>
            </p:cNvGrpSpPr>
            <p:nvPr/>
          </p:nvGrpSpPr>
          <p:grpSpPr bwMode="auto">
            <a:xfrm>
              <a:off x="1082357" y="6826249"/>
              <a:ext cx="457200" cy="1133475"/>
              <a:chOff x="847306" y="3369711"/>
              <a:chExt cx="1135450" cy="1096755"/>
            </a:xfrm>
            <a:solidFill>
              <a:srgbClr val="E1C298"/>
            </a:solidFill>
          </p:grpSpPr>
          <p:sp>
            <p:nvSpPr>
              <p:cNvPr id="39" name="Flowchart: Process 38"/>
              <p:cNvSpPr/>
              <p:nvPr/>
            </p:nvSpPr>
            <p:spPr>
              <a:xfrm rot="10800000">
                <a:off x="847306" y="3369711"/>
                <a:ext cx="1135450"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40" name="Straight Connector 39"/>
              <p:cNvCxnSpPr/>
              <p:nvPr/>
            </p:nvCxnSpPr>
            <p:spPr>
              <a:xfrm flipV="1">
                <a:off x="847306" y="3374319"/>
                <a:ext cx="1135450" cy="1092147"/>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47306" y="3374319"/>
                <a:ext cx="1135450" cy="1092147"/>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Flowchart: Process 36"/>
            <p:cNvSpPr/>
            <p:nvPr/>
          </p:nvSpPr>
          <p:spPr bwMode="auto">
            <a:xfrm rot="5400000">
              <a:off x="195739" y="7511256"/>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38" name="Flowchart: Process 37"/>
            <p:cNvSpPr/>
            <p:nvPr/>
          </p:nvSpPr>
          <p:spPr bwMode="auto">
            <a:xfrm rot="5400000">
              <a:off x="679926"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92198" name="Group 160"/>
          <p:cNvGrpSpPr>
            <a:grpSpLocks/>
          </p:cNvGrpSpPr>
          <p:nvPr/>
        </p:nvGrpSpPr>
        <p:grpSpPr bwMode="auto">
          <a:xfrm>
            <a:off x="4972050" y="3105150"/>
            <a:ext cx="731838" cy="1747838"/>
            <a:chOff x="4971733" y="6651624"/>
            <a:chExt cx="731838" cy="1746251"/>
          </a:xfrm>
        </p:grpSpPr>
        <p:sp>
          <p:nvSpPr>
            <p:cNvPr id="43" name="Flowchart: Process 42"/>
            <p:cNvSpPr/>
            <p:nvPr/>
          </p:nvSpPr>
          <p:spPr bwMode="auto">
            <a:xfrm rot="5400000">
              <a:off x="4139090" y="7511256"/>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4" name="Flowchart: Process 43"/>
            <p:cNvSpPr/>
            <p:nvPr/>
          </p:nvSpPr>
          <p:spPr bwMode="auto">
            <a:xfrm rot="5400000">
              <a:off x="4789171" y="7510462"/>
              <a:ext cx="1746251"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8" name="Flowchart: Process 47"/>
            <p:cNvSpPr/>
            <p:nvPr/>
          </p:nvSpPr>
          <p:spPr bwMode="auto">
            <a:xfrm rot="5400000">
              <a:off x="5250418" y="6399927"/>
              <a:ext cx="174466" cy="6778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49" name="Group 128"/>
            <p:cNvGrpSpPr>
              <a:grpSpLocks/>
            </p:cNvGrpSpPr>
            <p:nvPr/>
          </p:nvGrpSpPr>
          <p:grpSpPr bwMode="auto">
            <a:xfrm>
              <a:off x="4998721" y="6826249"/>
              <a:ext cx="677863" cy="1133475"/>
              <a:chOff x="847346" y="3369710"/>
              <a:chExt cx="1135003" cy="1096755"/>
            </a:xfrm>
            <a:solidFill>
              <a:srgbClr val="E1C298"/>
            </a:solidFill>
          </p:grpSpPr>
          <p:sp>
            <p:nvSpPr>
              <p:cNvPr id="50" name="Flowchart: Process 49"/>
              <p:cNvSpPr/>
              <p:nvPr/>
            </p:nvSpPr>
            <p:spPr>
              <a:xfrm rot="10800000">
                <a:off x="847346" y="3369710"/>
                <a:ext cx="1135003"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51" name="Straight Connector 50"/>
              <p:cNvCxnSpPr/>
              <p:nvPr/>
            </p:nvCxnSpPr>
            <p:spPr>
              <a:xfrm flipV="1">
                <a:off x="847346" y="3374319"/>
                <a:ext cx="113500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47346" y="3374319"/>
                <a:ext cx="113500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Flowchart: Process 45"/>
            <p:cNvSpPr/>
            <p:nvPr/>
          </p:nvSpPr>
          <p:spPr bwMode="auto">
            <a:xfrm rot="5400000">
              <a:off x="411210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47" name="Flowchart: Process 46"/>
            <p:cNvSpPr/>
            <p:nvPr/>
          </p:nvSpPr>
          <p:spPr bwMode="auto">
            <a:xfrm rot="5400000">
              <a:off x="481695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92199" name="Group 162"/>
          <p:cNvGrpSpPr>
            <a:grpSpLocks/>
          </p:cNvGrpSpPr>
          <p:nvPr/>
        </p:nvGrpSpPr>
        <p:grpSpPr bwMode="auto">
          <a:xfrm>
            <a:off x="7219950" y="3103563"/>
            <a:ext cx="1189038" cy="1749425"/>
            <a:chOff x="7219633" y="6651624"/>
            <a:chExt cx="1189038" cy="1747839"/>
          </a:xfrm>
        </p:grpSpPr>
        <p:sp>
          <p:nvSpPr>
            <p:cNvPr id="54" name="Flowchart: Process 53"/>
            <p:cNvSpPr/>
            <p:nvPr/>
          </p:nvSpPr>
          <p:spPr bwMode="auto">
            <a:xfrm rot="5400000">
              <a:off x="6387782" y="7512050"/>
              <a:ext cx="1747839"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5" name="Flowchart: Process 54"/>
            <p:cNvSpPr/>
            <p:nvPr/>
          </p:nvSpPr>
          <p:spPr bwMode="auto">
            <a:xfrm rot="5400000">
              <a:off x="7493476" y="7511256"/>
              <a:ext cx="1747839"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6" name="Flowchart: Process 55"/>
            <p:cNvSpPr/>
            <p:nvPr/>
          </p:nvSpPr>
          <p:spPr bwMode="auto">
            <a:xfrm rot="5400000">
              <a:off x="7726918" y="6171327"/>
              <a:ext cx="174467" cy="11350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57" name="Group 128"/>
            <p:cNvGrpSpPr>
              <a:grpSpLocks/>
            </p:cNvGrpSpPr>
            <p:nvPr/>
          </p:nvGrpSpPr>
          <p:grpSpPr bwMode="auto">
            <a:xfrm>
              <a:off x="7246620" y="6826249"/>
              <a:ext cx="1135061" cy="1135063"/>
              <a:chOff x="847269" y="3369340"/>
              <a:chExt cx="1134158" cy="1097294"/>
            </a:xfrm>
            <a:solidFill>
              <a:srgbClr val="E1C298"/>
            </a:solidFill>
          </p:grpSpPr>
          <p:sp>
            <p:nvSpPr>
              <p:cNvPr id="60" name="Flowchart: Process 59"/>
              <p:cNvSpPr/>
              <p:nvPr/>
            </p:nvSpPr>
            <p:spPr>
              <a:xfrm rot="10800000">
                <a:off x="847269" y="3369340"/>
                <a:ext cx="1134158" cy="1097294"/>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61" name="Straight Connector 60"/>
              <p:cNvCxnSpPr/>
              <p:nvPr/>
            </p:nvCxnSpPr>
            <p:spPr>
              <a:xfrm flipV="1">
                <a:off x="847269" y="3373945"/>
                <a:ext cx="1134158" cy="1092689"/>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47269" y="3373945"/>
                <a:ext cx="1134158" cy="1092689"/>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Flowchart: Process 57"/>
            <p:cNvSpPr/>
            <p:nvPr/>
          </p:nvSpPr>
          <p:spPr bwMode="auto">
            <a:xfrm rot="5400000">
              <a:off x="6359207" y="7512050"/>
              <a:ext cx="1747839"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59" name="Flowchart: Process 58"/>
            <p:cNvSpPr/>
            <p:nvPr/>
          </p:nvSpPr>
          <p:spPr bwMode="auto">
            <a:xfrm rot="5400000">
              <a:off x="7521257" y="7512050"/>
              <a:ext cx="1747839"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92200" name="Group 161"/>
          <p:cNvGrpSpPr>
            <a:grpSpLocks/>
          </p:cNvGrpSpPr>
          <p:nvPr/>
        </p:nvGrpSpPr>
        <p:grpSpPr bwMode="auto">
          <a:xfrm>
            <a:off x="5942013" y="3106738"/>
            <a:ext cx="731837" cy="1746250"/>
            <a:chOff x="5951221" y="6651625"/>
            <a:chExt cx="731837" cy="1746250"/>
          </a:xfrm>
        </p:grpSpPr>
        <p:sp>
          <p:nvSpPr>
            <p:cNvPr id="64" name="Flowchart: Process 63"/>
            <p:cNvSpPr/>
            <p:nvPr/>
          </p:nvSpPr>
          <p:spPr bwMode="auto">
            <a:xfrm rot="5400000">
              <a:off x="5118577" y="7511256"/>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5" name="Flowchart: Process 64"/>
            <p:cNvSpPr/>
            <p:nvPr/>
          </p:nvSpPr>
          <p:spPr bwMode="auto">
            <a:xfrm rot="5400000">
              <a:off x="5768659" y="7510462"/>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9" name="Flowchart: Process 68"/>
            <p:cNvSpPr/>
            <p:nvPr/>
          </p:nvSpPr>
          <p:spPr bwMode="auto">
            <a:xfrm rot="5400000">
              <a:off x="6229827" y="6401594"/>
              <a:ext cx="174625" cy="6746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66" name="Group 128"/>
            <p:cNvGrpSpPr>
              <a:grpSpLocks/>
            </p:cNvGrpSpPr>
            <p:nvPr/>
          </p:nvGrpSpPr>
          <p:grpSpPr bwMode="auto">
            <a:xfrm>
              <a:off x="5978208" y="6826248"/>
              <a:ext cx="676276" cy="1571625"/>
              <a:chOff x="847345" y="3369677"/>
              <a:chExt cx="1132349" cy="1520423"/>
            </a:xfrm>
            <a:solidFill>
              <a:srgbClr val="E1C298"/>
            </a:solidFill>
          </p:grpSpPr>
          <p:sp>
            <p:nvSpPr>
              <p:cNvPr id="71" name="Flowchart: Process 70"/>
              <p:cNvSpPr/>
              <p:nvPr/>
            </p:nvSpPr>
            <p:spPr>
              <a:xfrm rot="10800000">
                <a:off x="847345" y="3369677"/>
                <a:ext cx="1132349" cy="1520423"/>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72" name="Straight Connector 71"/>
              <p:cNvCxnSpPr/>
              <p:nvPr/>
            </p:nvCxnSpPr>
            <p:spPr>
              <a:xfrm rot="5400000" flipH="1" flipV="1">
                <a:off x="656943" y="3567350"/>
                <a:ext cx="1515813" cy="1129688"/>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55612" y="3566020"/>
                <a:ext cx="1515815" cy="1132345"/>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Flowchart: Process 66"/>
            <p:cNvSpPr/>
            <p:nvPr/>
          </p:nvSpPr>
          <p:spPr bwMode="auto">
            <a:xfrm rot="5400000">
              <a:off x="5091590" y="7511256"/>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68" name="Flowchart: Process 67"/>
            <p:cNvSpPr/>
            <p:nvPr/>
          </p:nvSpPr>
          <p:spPr bwMode="auto">
            <a:xfrm rot="5400000">
              <a:off x="5796440" y="7511256"/>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sp>
        <p:nvSpPr>
          <p:cNvPr id="75" name="Flowchart: Process 74"/>
          <p:cNvSpPr/>
          <p:nvPr/>
        </p:nvSpPr>
        <p:spPr>
          <a:xfrm>
            <a:off x="635000" y="3071813"/>
            <a:ext cx="8174038"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392202" name="Group 158"/>
          <p:cNvGrpSpPr>
            <a:grpSpLocks/>
          </p:cNvGrpSpPr>
          <p:nvPr/>
        </p:nvGrpSpPr>
        <p:grpSpPr bwMode="auto">
          <a:xfrm>
            <a:off x="1804988" y="3105150"/>
            <a:ext cx="511175" cy="1747838"/>
            <a:chOff x="1814196" y="6651624"/>
            <a:chExt cx="511175" cy="1746251"/>
          </a:xfrm>
        </p:grpSpPr>
        <p:sp>
          <p:nvSpPr>
            <p:cNvPr id="80" name="Flowchart: Process 79"/>
            <p:cNvSpPr/>
            <p:nvPr/>
          </p:nvSpPr>
          <p:spPr bwMode="auto">
            <a:xfrm rot="5400000">
              <a:off x="981551"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1" name="Flowchart: Process 80"/>
            <p:cNvSpPr/>
            <p:nvPr/>
          </p:nvSpPr>
          <p:spPr bwMode="auto">
            <a:xfrm rot="5400000">
              <a:off x="140700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2" name="Flowchart: Process 81"/>
            <p:cNvSpPr/>
            <p:nvPr/>
          </p:nvSpPr>
          <p:spPr bwMode="auto">
            <a:xfrm rot="5400000">
              <a:off x="1982549" y="6510258"/>
              <a:ext cx="174466" cy="45720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79" name="Group 128"/>
            <p:cNvGrpSpPr>
              <a:grpSpLocks/>
            </p:cNvGrpSpPr>
            <p:nvPr/>
          </p:nvGrpSpPr>
          <p:grpSpPr bwMode="auto">
            <a:xfrm>
              <a:off x="1841182" y="6826249"/>
              <a:ext cx="457200" cy="1133475"/>
              <a:chOff x="847306" y="3369710"/>
              <a:chExt cx="1135450" cy="1096755"/>
            </a:xfrm>
            <a:solidFill>
              <a:srgbClr val="E1C298"/>
            </a:solidFill>
          </p:grpSpPr>
          <p:sp>
            <p:nvSpPr>
              <p:cNvPr id="86" name="Flowchart: Process 85"/>
              <p:cNvSpPr/>
              <p:nvPr/>
            </p:nvSpPr>
            <p:spPr>
              <a:xfrm rot="10800000">
                <a:off x="847306" y="3369710"/>
                <a:ext cx="1135450"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87" name="Straight Connector 86"/>
              <p:cNvCxnSpPr/>
              <p:nvPr/>
            </p:nvCxnSpPr>
            <p:spPr>
              <a:xfrm flipV="1">
                <a:off x="847306" y="3374319"/>
                <a:ext cx="1135450"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47306" y="3374319"/>
                <a:ext cx="1135450"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Flowchart: Process 83"/>
            <p:cNvSpPr/>
            <p:nvPr/>
          </p:nvSpPr>
          <p:spPr bwMode="auto">
            <a:xfrm rot="5400000">
              <a:off x="954564" y="7511256"/>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85" name="Flowchart: Process 84"/>
            <p:cNvSpPr/>
            <p:nvPr/>
          </p:nvSpPr>
          <p:spPr bwMode="auto">
            <a:xfrm rot="5400000">
              <a:off x="143875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grpSp>
        <p:nvGrpSpPr>
          <p:cNvPr id="392203" name="Group 159"/>
          <p:cNvGrpSpPr>
            <a:grpSpLocks/>
          </p:cNvGrpSpPr>
          <p:nvPr/>
        </p:nvGrpSpPr>
        <p:grpSpPr bwMode="auto">
          <a:xfrm>
            <a:off x="2562225" y="3105150"/>
            <a:ext cx="512763" cy="1747838"/>
            <a:chOff x="2571433" y="6651624"/>
            <a:chExt cx="512763" cy="1746251"/>
          </a:xfrm>
        </p:grpSpPr>
        <p:sp>
          <p:nvSpPr>
            <p:cNvPr id="91" name="Flowchart: Process 90"/>
            <p:cNvSpPr/>
            <p:nvPr/>
          </p:nvSpPr>
          <p:spPr bwMode="auto">
            <a:xfrm rot="5400000">
              <a:off x="1738790" y="7511256"/>
              <a:ext cx="1746251"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2" name="Flowchart: Process 91"/>
            <p:cNvSpPr/>
            <p:nvPr/>
          </p:nvSpPr>
          <p:spPr bwMode="auto">
            <a:xfrm rot="5400000">
              <a:off x="2165827"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3" name="Flowchart: Process 92"/>
            <p:cNvSpPr/>
            <p:nvPr/>
          </p:nvSpPr>
          <p:spPr bwMode="auto">
            <a:xfrm rot="5400000">
              <a:off x="2740581" y="6509464"/>
              <a:ext cx="174466" cy="4587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nvGrpSpPr>
            <p:cNvPr id="90" name="Group 128"/>
            <p:cNvGrpSpPr>
              <a:grpSpLocks/>
            </p:cNvGrpSpPr>
            <p:nvPr/>
          </p:nvGrpSpPr>
          <p:grpSpPr bwMode="auto">
            <a:xfrm>
              <a:off x="2598421" y="6826249"/>
              <a:ext cx="458788" cy="1133475"/>
              <a:chOff x="847102" y="3369710"/>
              <a:chExt cx="1135863" cy="1096755"/>
            </a:xfrm>
            <a:solidFill>
              <a:srgbClr val="E1C298"/>
            </a:solidFill>
          </p:grpSpPr>
          <p:sp>
            <p:nvSpPr>
              <p:cNvPr id="97" name="Flowchart: Process 96"/>
              <p:cNvSpPr/>
              <p:nvPr/>
            </p:nvSpPr>
            <p:spPr>
              <a:xfrm rot="10800000">
                <a:off x="847102" y="3369710"/>
                <a:ext cx="1135863"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cxnSp>
            <p:nvCxnSpPr>
              <p:cNvPr id="98" name="Straight Connector 97"/>
              <p:cNvCxnSpPr/>
              <p:nvPr/>
            </p:nvCxnSpPr>
            <p:spPr>
              <a:xfrm flipV="1">
                <a:off x="847102" y="3374319"/>
                <a:ext cx="113586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47102" y="3374319"/>
                <a:ext cx="1135863"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Flowchart: Process 94"/>
            <p:cNvSpPr/>
            <p:nvPr/>
          </p:nvSpPr>
          <p:spPr bwMode="auto">
            <a:xfrm rot="5400000">
              <a:off x="1711802"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sp>
          <p:nvSpPr>
            <p:cNvPr id="96" name="Flowchart: Process 95"/>
            <p:cNvSpPr/>
            <p:nvPr/>
          </p:nvSpPr>
          <p:spPr bwMode="auto">
            <a:xfrm rot="5400000">
              <a:off x="2197577" y="7511256"/>
              <a:ext cx="1746251"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latin typeface="Arial" pitchFamily="34" charset="0"/>
                <a:cs typeface="Arial" pitchFamily="34" charset="0"/>
              </a:endParaRPr>
            </a:p>
          </p:txBody>
        </p:sp>
      </p:grpSp>
      <p:cxnSp>
        <p:nvCxnSpPr>
          <p:cNvPr id="121" name="Straight Connector 120"/>
          <p:cNvCxnSpPr/>
          <p:nvPr/>
        </p:nvCxnSpPr>
        <p:spPr bwMode="auto">
          <a:xfrm rot="5400000">
            <a:off x="50800" y="5595938"/>
            <a:ext cx="11874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rot="5400000">
            <a:off x="8232775" y="5595938"/>
            <a:ext cx="11874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auto">
          <a:xfrm>
            <a:off x="534988" y="6026150"/>
            <a:ext cx="84121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auto">
          <a:xfrm rot="5400000" flipH="1" flipV="1">
            <a:off x="547687" y="5924551"/>
            <a:ext cx="182563" cy="1952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rot="5400000" flipH="1" flipV="1">
            <a:off x="8727281" y="5938044"/>
            <a:ext cx="182563" cy="193675"/>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2209" name="TextBox 86"/>
          <p:cNvSpPr txBox="1">
            <a:spLocks noChangeArrowheads="1"/>
          </p:cNvSpPr>
          <p:nvPr/>
        </p:nvSpPr>
        <p:spPr bwMode="auto">
          <a:xfrm>
            <a:off x="4289425" y="5753100"/>
            <a:ext cx="460375" cy="338138"/>
          </a:xfrm>
          <a:prstGeom prst="rect">
            <a:avLst/>
          </a:prstGeom>
          <a:noFill/>
          <a:ln w="9525">
            <a:noFill/>
            <a:miter lim="800000"/>
            <a:headEnd/>
            <a:tailEnd/>
          </a:ln>
        </p:spPr>
        <p:txBody>
          <a:bodyPr wrap="none">
            <a:spAutoFit/>
          </a:bodyPr>
          <a:lstStyle/>
          <a:p>
            <a:r>
              <a:rPr lang="en-US" sz="1600" b="1" dirty="0">
                <a:solidFill>
                  <a:srgbClr val="953735"/>
                </a:solidFill>
                <a:cs typeface="Arial" charset="0"/>
              </a:rPr>
              <a:t>36'</a:t>
            </a:r>
          </a:p>
        </p:txBody>
      </p:sp>
      <p:sp>
        <p:nvSpPr>
          <p:cNvPr id="392210" name="TextBox 86"/>
          <p:cNvSpPr txBox="1">
            <a:spLocks noChangeArrowheads="1"/>
          </p:cNvSpPr>
          <p:nvPr/>
        </p:nvSpPr>
        <p:spPr bwMode="auto">
          <a:xfrm>
            <a:off x="6311900" y="1778000"/>
            <a:ext cx="2538413" cy="584200"/>
          </a:xfrm>
          <a:prstGeom prst="rect">
            <a:avLst/>
          </a:prstGeom>
          <a:noFill/>
          <a:ln w="9525">
            <a:noFill/>
            <a:miter lim="800000"/>
            <a:headEnd/>
            <a:tailEnd/>
          </a:ln>
        </p:spPr>
        <p:txBody>
          <a:bodyPr>
            <a:spAutoFit/>
          </a:bodyPr>
          <a:lstStyle/>
          <a:p>
            <a:r>
              <a:rPr lang="en-US" sz="1600" b="1" dirty="0">
                <a:solidFill>
                  <a:srgbClr val="376092"/>
                </a:solidFill>
                <a:cs typeface="Arial" charset="0"/>
              </a:rPr>
              <a:t>All panel centers with 25' center-to-center</a:t>
            </a:r>
          </a:p>
        </p:txBody>
      </p:sp>
      <p:cxnSp>
        <p:nvCxnSpPr>
          <p:cNvPr id="131" name="Straight Connector 130"/>
          <p:cNvCxnSpPr/>
          <p:nvPr/>
        </p:nvCxnSpPr>
        <p:spPr bwMode="auto">
          <a:xfrm rot="5400000">
            <a:off x="2956719" y="5312569"/>
            <a:ext cx="6397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auto">
          <a:xfrm rot="5400000">
            <a:off x="4477544" y="5312569"/>
            <a:ext cx="6397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auto">
          <a:xfrm>
            <a:off x="849313" y="5492750"/>
            <a:ext cx="773588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auto">
          <a:xfrm rot="5400000" flipH="1" flipV="1">
            <a:off x="750887" y="5394326"/>
            <a:ext cx="182563" cy="1952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auto">
          <a:xfrm rot="5400000" flipH="1" flipV="1">
            <a:off x="3179762" y="5394326"/>
            <a:ext cx="182563" cy="1952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bwMode="auto">
          <a:xfrm rot="5400000" flipH="1" flipV="1">
            <a:off x="4719637" y="5394326"/>
            <a:ext cx="182563" cy="1952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bwMode="auto">
          <a:xfrm rot="5400000" flipH="1" flipV="1">
            <a:off x="8515350" y="5394325"/>
            <a:ext cx="182563" cy="1952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2218" name="TextBox 86"/>
          <p:cNvSpPr txBox="1">
            <a:spLocks noChangeArrowheads="1"/>
          </p:cNvSpPr>
          <p:nvPr/>
        </p:nvSpPr>
        <p:spPr bwMode="auto">
          <a:xfrm>
            <a:off x="1817688" y="5188535"/>
            <a:ext cx="638316" cy="338554"/>
          </a:xfrm>
          <a:prstGeom prst="rect">
            <a:avLst/>
          </a:prstGeom>
          <a:noFill/>
          <a:ln w="9525">
            <a:noFill/>
            <a:miter lim="800000"/>
            <a:headEnd/>
            <a:tailEnd/>
          </a:ln>
        </p:spPr>
        <p:txBody>
          <a:bodyPr wrap="none" anchor="ctr">
            <a:spAutoFit/>
          </a:bodyPr>
          <a:lstStyle/>
          <a:p>
            <a:r>
              <a:rPr lang="en-US" sz="1600" b="1" u="sng" dirty="0" smtClean="0">
                <a:solidFill>
                  <a:srgbClr val="953735"/>
                </a:solidFill>
                <a:cs typeface="Arial" charset="0"/>
              </a:rPr>
              <a:t>&lt;</a:t>
            </a:r>
            <a:r>
              <a:rPr lang="en-US" sz="1600" b="1" dirty="0" smtClean="0">
                <a:solidFill>
                  <a:srgbClr val="953735"/>
                </a:solidFill>
                <a:cs typeface="Arial" charset="0"/>
              </a:rPr>
              <a:t> 25</a:t>
            </a:r>
            <a:r>
              <a:rPr lang="en-US" sz="1600" b="1" dirty="0">
                <a:solidFill>
                  <a:srgbClr val="953735"/>
                </a:solidFill>
                <a:cs typeface="Arial" charset="0"/>
              </a:rPr>
              <a:t>'</a:t>
            </a:r>
          </a:p>
        </p:txBody>
      </p:sp>
      <p:sp>
        <p:nvSpPr>
          <p:cNvPr id="392219" name="TextBox 86"/>
          <p:cNvSpPr txBox="1">
            <a:spLocks noChangeArrowheads="1"/>
          </p:cNvSpPr>
          <p:nvPr/>
        </p:nvSpPr>
        <p:spPr bwMode="auto">
          <a:xfrm>
            <a:off x="3746500" y="5188535"/>
            <a:ext cx="638316" cy="338554"/>
          </a:xfrm>
          <a:prstGeom prst="rect">
            <a:avLst/>
          </a:prstGeom>
          <a:noFill/>
          <a:ln w="9525">
            <a:noFill/>
            <a:miter lim="800000"/>
            <a:headEnd/>
            <a:tailEnd/>
          </a:ln>
        </p:spPr>
        <p:txBody>
          <a:bodyPr wrap="none" anchor="ctr">
            <a:spAutoFit/>
          </a:bodyPr>
          <a:lstStyle/>
          <a:p>
            <a:r>
              <a:rPr lang="en-US" sz="1600" b="1" u="sng" dirty="0" smtClean="0">
                <a:solidFill>
                  <a:srgbClr val="953735"/>
                </a:solidFill>
                <a:cs typeface="Arial" charset="0"/>
              </a:rPr>
              <a:t>&lt;</a:t>
            </a:r>
            <a:r>
              <a:rPr lang="en-US" sz="1600" b="1" dirty="0" smtClean="0">
                <a:solidFill>
                  <a:srgbClr val="953735"/>
                </a:solidFill>
                <a:cs typeface="Arial" charset="0"/>
              </a:rPr>
              <a:t> 25</a:t>
            </a:r>
            <a:r>
              <a:rPr lang="en-US" sz="1600" b="1" dirty="0">
                <a:solidFill>
                  <a:srgbClr val="953735"/>
                </a:solidFill>
                <a:cs typeface="Arial" charset="0"/>
              </a:rPr>
              <a:t>'</a:t>
            </a:r>
          </a:p>
        </p:txBody>
      </p:sp>
      <p:sp>
        <p:nvSpPr>
          <p:cNvPr id="392220" name="TextBox 86"/>
          <p:cNvSpPr txBox="1">
            <a:spLocks noChangeArrowheads="1"/>
          </p:cNvSpPr>
          <p:nvPr/>
        </p:nvSpPr>
        <p:spPr bwMode="auto">
          <a:xfrm>
            <a:off x="5664200" y="5188535"/>
            <a:ext cx="638316" cy="338554"/>
          </a:xfrm>
          <a:prstGeom prst="rect">
            <a:avLst/>
          </a:prstGeom>
          <a:noFill/>
          <a:ln w="9525">
            <a:noFill/>
            <a:miter lim="800000"/>
            <a:headEnd/>
            <a:tailEnd/>
          </a:ln>
        </p:spPr>
        <p:txBody>
          <a:bodyPr wrap="none" anchor="ctr">
            <a:spAutoFit/>
          </a:bodyPr>
          <a:lstStyle/>
          <a:p>
            <a:r>
              <a:rPr lang="en-US" sz="1600" b="1" u="sng" dirty="0" smtClean="0">
                <a:solidFill>
                  <a:srgbClr val="953735"/>
                </a:solidFill>
                <a:cs typeface="Arial" charset="0"/>
              </a:rPr>
              <a:t>&lt;</a:t>
            </a:r>
            <a:r>
              <a:rPr lang="en-US" sz="1600" b="1" dirty="0" smtClean="0">
                <a:solidFill>
                  <a:srgbClr val="953735"/>
                </a:solidFill>
                <a:cs typeface="Arial" charset="0"/>
              </a:rPr>
              <a:t> 25</a:t>
            </a:r>
            <a:r>
              <a:rPr lang="en-US" sz="1600" b="1" dirty="0">
                <a:solidFill>
                  <a:srgbClr val="953735"/>
                </a:solidFill>
                <a:cs typeface="Arial" charset="0"/>
              </a:rPr>
              <a:t>'</a:t>
            </a:r>
          </a:p>
        </p:txBody>
      </p:sp>
      <p:sp>
        <p:nvSpPr>
          <p:cNvPr id="392221" name="TextBox 86"/>
          <p:cNvSpPr txBox="1">
            <a:spLocks noChangeArrowheads="1"/>
          </p:cNvSpPr>
          <p:nvPr/>
        </p:nvSpPr>
        <p:spPr bwMode="auto">
          <a:xfrm>
            <a:off x="7519988" y="5188535"/>
            <a:ext cx="638316" cy="338554"/>
          </a:xfrm>
          <a:prstGeom prst="rect">
            <a:avLst/>
          </a:prstGeom>
          <a:noFill/>
          <a:ln w="9525">
            <a:noFill/>
            <a:miter lim="800000"/>
            <a:headEnd/>
            <a:tailEnd/>
          </a:ln>
        </p:spPr>
        <p:txBody>
          <a:bodyPr wrap="none" anchor="ctr">
            <a:spAutoFit/>
          </a:bodyPr>
          <a:lstStyle/>
          <a:p>
            <a:r>
              <a:rPr lang="en-US" sz="1600" b="1" u="sng" dirty="0" smtClean="0">
                <a:solidFill>
                  <a:srgbClr val="953735"/>
                </a:solidFill>
                <a:cs typeface="Arial" charset="0"/>
              </a:rPr>
              <a:t>&lt;</a:t>
            </a:r>
            <a:r>
              <a:rPr lang="en-US" sz="1600" b="1" dirty="0" smtClean="0">
                <a:solidFill>
                  <a:srgbClr val="953735"/>
                </a:solidFill>
                <a:cs typeface="Arial" charset="0"/>
              </a:rPr>
              <a:t> 25</a:t>
            </a:r>
            <a:r>
              <a:rPr lang="en-US" sz="1600" b="1" dirty="0">
                <a:solidFill>
                  <a:srgbClr val="953735"/>
                </a:solidFill>
                <a:cs typeface="Arial" charset="0"/>
              </a:rPr>
              <a:t>'</a:t>
            </a:r>
          </a:p>
        </p:txBody>
      </p:sp>
      <p:cxnSp>
        <p:nvCxnSpPr>
          <p:cNvPr id="142" name="Straight Connector 141"/>
          <p:cNvCxnSpPr/>
          <p:nvPr/>
        </p:nvCxnSpPr>
        <p:spPr bwMode="auto">
          <a:xfrm rot="5400000">
            <a:off x="529432" y="5312569"/>
            <a:ext cx="6397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auto">
          <a:xfrm rot="5400000">
            <a:off x="6630194" y="5312569"/>
            <a:ext cx="6397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auto">
          <a:xfrm rot="5400000">
            <a:off x="8281194" y="5312569"/>
            <a:ext cx="6397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auto">
          <a:xfrm rot="5400000" flipH="1" flipV="1">
            <a:off x="6877050" y="5394325"/>
            <a:ext cx="182563" cy="1952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2226" name="Group 79"/>
          <p:cNvGrpSpPr>
            <a:grpSpLocks/>
          </p:cNvGrpSpPr>
          <p:nvPr/>
        </p:nvGrpSpPr>
        <p:grpSpPr bwMode="auto">
          <a:xfrm>
            <a:off x="138113" y="2960688"/>
            <a:ext cx="450850" cy="2003425"/>
            <a:chOff x="770327" y="2866256"/>
            <a:chExt cx="448863" cy="2003744"/>
          </a:xfrm>
        </p:grpSpPr>
        <p:cxnSp>
          <p:nvCxnSpPr>
            <p:cNvPr id="392258" name="Straight Connector 80"/>
            <p:cNvCxnSpPr>
              <a:cxnSpLocks noChangeShapeType="1"/>
            </p:cNvCxnSpPr>
            <p:nvPr/>
          </p:nvCxnSpPr>
          <p:spPr bwMode="auto">
            <a:xfrm rot="10800000">
              <a:off x="853560" y="2937164"/>
              <a:ext cx="365630" cy="1588"/>
            </a:xfrm>
            <a:prstGeom prst="line">
              <a:avLst/>
            </a:prstGeom>
            <a:noFill/>
            <a:ln w="9525" algn="ctr">
              <a:solidFill>
                <a:schemeClr val="tx1"/>
              </a:solidFill>
              <a:round/>
              <a:headEnd/>
              <a:tailEnd/>
            </a:ln>
          </p:spPr>
        </p:cxnSp>
        <p:cxnSp>
          <p:nvCxnSpPr>
            <p:cNvPr id="392259" name="Straight Connector 81"/>
            <p:cNvCxnSpPr>
              <a:cxnSpLocks noChangeShapeType="1"/>
            </p:cNvCxnSpPr>
            <p:nvPr/>
          </p:nvCxnSpPr>
          <p:spPr bwMode="auto">
            <a:xfrm rot="10800000">
              <a:off x="839705" y="4782589"/>
              <a:ext cx="365630" cy="1588"/>
            </a:xfrm>
            <a:prstGeom prst="line">
              <a:avLst/>
            </a:prstGeom>
            <a:noFill/>
            <a:ln w="9525" algn="ctr">
              <a:solidFill>
                <a:schemeClr val="tx1"/>
              </a:solidFill>
              <a:round/>
              <a:headEnd/>
              <a:tailEnd/>
            </a:ln>
          </p:spPr>
        </p:cxnSp>
        <p:cxnSp>
          <p:nvCxnSpPr>
            <p:cNvPr id="392260" name="Straight Connector 82"/>
            <p:cNvCxnSpPr>
              <a:cxnSpLocks noChangeShapeType="1"/>
            </p:cNvCxnSpPr>
            <p:nvPr/>
          </p:nvCxnSpPr>
          <p:spPr bwMode="auto">
            <a:xfrm rot="16200000" flipH="1">
              <a:off x="99568" y="3862882"/>
              <a:ext cx="1828801" cy="3"/>
            </a:xfrm>
            <a:prstGeom prst="line">
              <a:avLst/>
            </a:prstGeom>
            <a:noFill/>
            <a:ln w="9525" algn="ctr">
              <a:solidFill>
                <a:schemeClr val="tx1"/>
              </a:solidFill>
              <a:round/>
              <a:headEnd/>
              <a:tailEnd/>
            </a:ln>
          </p:spPr>
        </p:cxnSp>
        <p:cxnSp>
          <p:nvCxnSpPr>
            <p:cNvPr id="150" name="Straight Connector 149"/>
            <p:cNvCxnSpPr/>
            <p:nvPr/>
          </p:nvCxnSpPr>
          <p:spPr bwMode="auto">
            <a:xfrm rot="5400000" flipH="1" flipV="1">
              <a:off x="920848" y="2865882"/>
              <a:ext cx="182591" cy="183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bwMode="auto">
            <a:xfrm rot="5400000" flipH="1" flipV="1">
              <a:off x="920847" y="4687035"/>
              <a:ext cx="182592" cy="183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2263" name="TextBox 86"/>
            <p:cNvSpPr txBox="1">
              <a:spLocks noChangeArrowheads="1"/>
            </p:cNvSpPr>
            <p:nvPr/>
          </p:nvSpPr>
          <p:spPr bwMode="auto">
            <a:xfrm rot="-5400000">
              <a:off x="765916" y="3658907"/>
              <a:ext cx="346625" cy="337804"/>
            </a:xfrm>
            <a:prstGeom prst="rect">
              <a:avLst/>
            </a:prstGeom>
            <a:noFill/>
            <a:ln w="9525">
              <a:noFill/>
              <a:miter lim="800000"/>
              <a:headEnd/>
              <a:tailEnd/>
            </a:ln>
          </p:spPr>
          <p:txBody>
            <a:bodyPr wrap="none">
              <a:spAutoFit/>
            </a:bodyPr>
            <a:lstStyle/>
            <a:p>
              <a:r>
                <a:rPr lang="en-US" sz="1600" b="1" dirty="0">
                  <a:solidFill>
                    <a:srgbClr val="953735"/>
                  </a:solidFill>
                  <a:cs typeface="Arial" charset="0"/>
                </a:rPr>
                <a:t>8'</a:t>
              </a:r>
            </a:p>
          </p:txBody>
        </p:sp>
      </p:grpSp>
      <p:sp>
        <p:nvSpPr>
          <p:cNvPr id="153" name="TextBox 69"/>
          <p:cNvSpPr txBox="1">
            <a:spLocks noChangeArrowheads="1"/>
          </p:cNvSpPr>
          <p:nvPr/>
        </p:nvSpPr>
        <p:spPr bwMode="auto">
          <a:xfrm>
            <a:off x="4327525" y="6189663"/>
            <a:ext cx="282731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R602.10.4.2 &amp; Table R602.10.4.2</a:t>
            </a:r>
          </a:p>
        </p:txBody>
      </p:sp>
      <p:grpSp>
        <p:nvGrpSpPr>
          <p:cNvPr id="392228" name="Group 153"/>
          <p:cNvGrpSpPr>
            <a:grpSpLocks/>
          </p:cNvGrpSpPr>
          <p:nvPr/>
        </p:nvGrpSpPr>
        <p:grpSpPr bwMode="auto">
          <a:xfrm>
            <a:off x="635000" y="3060700"/>
            <a:ext cx="8178800" cy="1819275"/>
            <a:chOff x="637429" y="3068290"/>
            <a:chExt cx="8179229" cy="1811443"/>
          </a:xfrm>
        </p:grpSpPr>
        <p:sp>
          <p:nvSpPr>
            <p:cNvPr id="76" name="Rectangle 24" descr="70%"/>
            <p:cNvSpPr>
              <a:spLocks noChangeArrowheads="1"/>
            </p:cNvSpPr>
            <p:nvPr/>
          </p:nvSpPr>
          <p:spPr bwMode="auto">
            <a:xfrm>
              <a:off x="6643257" y="3069871"/>
              <a:ext cx="603282" cy="180986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77" name="Rectangle 24" descr="70%"/>
            <p:cNvSpPr>
              <a:spLocks noChangeArrowheads="1"/>
            </p:cNvSpPr>
            <p:nvPr/>
          </p:nvSpPr>
          <p:spPr bwMode="auto">
            <a:xfrm>
              <a:off x="5674831" y="3069871"/>
              <a:ext cx="301641" cy="180986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78" name="Rectangle 24" descr="70%"/>
            <p:cNvSpPr>
              <a:spLocks noChangeArrowheads="1"/>
            </p:cNvSpPr>
            <p:nvPr/>
          </p:nvSpPr>
          <p:spPr bwMode="auto">
            <a:xfrm>
              <a:off x="8378485" y="3069871"/>
              <a:ext cx="438173" cy="180986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89" name="Rectangle 24" descr="70%"/>
            <p:cNvSpPr>
              <a:spLocks noChangeArrowheads="1"/>
            </p:cNvSpPr>
            <p:nvPr/>
          </p:nvSpPr>
          <p:spPr bwMode="auto">
            <a:xfrm>
              <a:off x="1534414" y="3069871"/>
              <a:ext cx="301641" cy="180986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0" name="Rectangle 24" descr="70%"/>
            <p:cNvSpPr>
              <a:spLocks noChangeArrowheads="1"/>
            </p:cNvSpPr>
            <p:nvPr/>
          </p:nvSpPr>
          <p:spPr bwMode="auto">
            <a:xfrm>
              <a:off x="2293279" y="3069871"/>
              <a:ext cx="301641" cy="180986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1" name="Rectangle 24" descr="70%"/>
            <p:cNvSpPr>
              <a:spLocks noChangeArrowheads="1"/>
            </p:cNvSpPr>
            <p:nvPr/>
          </p:nvSpPr>
          <p:spPr bwMode="auto">
            <a:xfrm>
              <a:off x="637429" y="3069871"/>
              <a:ext cx="438173" cy="180986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102" name="Rectangle 24" descr="70%"/>
            <p:cNvSpPr>
              <a:spLocks noChangeArrowheads="1"/>
            </p:cNvSpPr>
            <p:nvPr/>
          </p:nvSpPr>
          <p:spPr bwMode="auto">
            <a:xfrm>
              <a:off x="3052144" y="3069871"/>
              <a:ext cx="1955903" cy="1809862"/>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103" name="Rectangle 24" descr="70%"/>
            <p:cNvSpPr>
              <a:spLocks noChangeArrowheads="1"/>
            </p:cNvSpPr>
            <p:nvPr/>
          </p:nvSpPr>
          <p:spPr bwMode="auto">
            <a:xfrm>
              <a:off x="1077190" y="4413437"/>
              <a:ext cx="455636" cy="466296"/>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4" name="Rectangle 24" descr="70%"/>
            <p:cNvSpPr>
              <a:spLocks noChangeArrowheads="1"/>
            </p:cNvSpPr>
            <p:nvPr/>
          </p:nvSpPr>
          <p:spPr bwMode="auto">
            <a:xfrm>
              <a:off x="5008046" y="4400792"/>
              <a:ext cx="666785" cy="478941"/>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5" name="Rectangle 24" descr="70%"/>
            <p:cNvSpPr>
              <a:spLocks noChangeArrowheads="1"/>
            </p:cNvSpPr>
            <p:nvPr/>
          </p:nvSpPr>
          <p:spPr bwMode="auto">
            <a:xfrm>
              <a:off x="1836055" y="4415017"/>
              <a:ext cx="457224" cy="464716"/>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6" name="Rectangle 24" descr="70%"/>
            <p:cNvSpPr>
              <a:spLocks noChangeArrowheads="1"/>
            </p:cNvSpPr>
            <p:nvPr/>
          </p:nvSpPr>
          <p:spPr bwMode="auto">
            <a:xfrm>
              <a:off x="2594920" y="4410276"/>
              <a:ext cx="457224" cy="469457"/>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07" name="Rectangle 24" descr="70%"/>
            <p:cNvSpPr>
              <a:spLocks noChangeArrowheads="1"/>
            </p:cNvSpPr>
            <p:nvPr/>
          </p:nvSpPr>
          <p:spPr bwMode="auto">
            <a:xfrm>
              <a:off x="7248126" y="4397630"/>
              <a:ext cx="1128772" cy="482103"/>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grpSp>
          <p:nvGrpSpPr>
            <p:cNvPr id="115" name="Group 188"/>
            <p:cNvGrpSpPr/>
            <p:nvPr/>
          </p:nvGrpSpPr>
          <p:grpSpPr>
            <a:xfrm>
              <a:off x="1076348" y="3068290"/>
              <a:ext cx="7301389" cy="218962"/>
              <a:chOff x="848118" y="3057421"/>
              <a:chExt cx="7301389" cy="218962"/>
            </a:xfrm>
            <a:solidFill>
              <a:srgbClr val="DEB783"/>
            </a:solidFill>
          </p:grpSpPr>
          <p:sp>
            <p:nvSpPr>
              <p:cNvPr id="109" name="Rectangle 24" descr="70%"/>
              <p:cNvSpPr>
                <a:spLocks noChangeArrowheads="1"/>
              </p:cNvSpPr>
              <p:nvPr/>
            </p:nvSpPr>
            <p:spPr bwMode="auto">
              <a:xfrm>
                <a:off x="848118" y="3057422"/>
                <a:ext cx="457200" cy="218961"/>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0" name="Rectangle 24" descr="70%"/>
              <p:cNvSpPr>
                <a:spLocks noChangeArrowheads="1"/>
              </p:cNvSpPr>
              <p:nvPr/>
            </p:nvSpPr>
            <p:spPr bwMode="auto">
              <a:xfrm>
                <a:off x="1607084" y="3057422"/>
                <a:ext cx="457200" cy="218961"/>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1" name="Rectangle 24" descr="70%"/>
              <p:cNvSpPr>
                <a:spLocks noChangeArrowheads="1"/>
              </p:cNvSpPr>
              <p:nvPr/>
            </p:nvSpPr>
            <p:spPr bwMode="auto">
              <a:xfrm>
                <a:off x="2366050" y="3057422"/>
                <a:ext cx="457200" cy="218961"/>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2" name="Rectangle 24" descr="70%"/>
              <p:cNvSpPr>
                <a:spLocks noChangeArrowheads="1"/>
              </p:cNvSpPr>
              <p:nvPr/>
            </p:nvSpPr>
            <p:spPr bwMode="auto">
              <a:xfrm>
                <a:off x="4779161" y="3057421"/>
                <a:ext cx="667363" cy="218465"/>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3" name="Rectangle 24" descr="70%"/>
              <p:cNvSpPr>
                <a:spLocks noChangeArrowheads="1"/>
              </p:cNvSpPr>
              <p:nvPr/>
            </p:nvSpPr>
            <p:spPr bwMode="auto">
              <a:xfrm>
                <a:off x="5748163" y="3057421"/>
                <a:ext cx="667363" cy="218465"/>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114" name="Rectangle 24" descr="70%"/>
              <p:cNvSpPr>
                <a:spLocks noChangeArrowheads="1"/>
              </p:cNvSpPr>
              <p:nvPr/>
            </p:nvSpPr>
            <p:spPr bwMode="auto">
              <a:xfrm>
                <a:off x="7019171" y="3057421"/>
                <a:ext cx="1130336" cy="218465"/>
              </a:xfrm>
              <a:prstGeom prst="rect">
                <a:avLst/>
              </a:prstGeom>
              <a:grp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1000" b="1" dirty="0">
                  <a:latin typeface="Arial" pitchFamily="34" charset="0"/>
                  <a:cs typeface="Arial" pitchFamily="34" charset="0"/>
                </a:endParaRPr>
              </a:p>
            </p:txBody>
          </p:sp>
        </p:grpSp>
      </p:grpSp>
      <p:grpSp>
        <p:nvGrpSpPr>
          <p:cNvPr id="392229" name="Group 168"/>
          <p:cNvGrpSpPr>
            <a:grpSpLocks/>
          </p:cNvGrpSpPr>
          <p:nvPr/>
        </p:nvGrpSpPr>
        <p:grpSpPr bwMode="auto">
          <a:xfrm>
            <a:off x="1708150" y="2022475"/>
            <a:ext cx="4518025" cy="1303338"/>
            <a:chOff x="1476374" y="2022699"/>
            <a:chExt cx="4517248" cy="1302454"/>
          </a:xfrm>
        </p:grpSpPr>
        <p:grpSp>
          <p:nvGrpSpPr>
            <p:cNvPr id="392240" name="Group 156"/>
            <p:cNvGrpSpPr>
              <a:grpSpLocks/>
            </p:cNvGrpSpPr>
            <p:nvPr/>
          </p:nvGrpSpPr>
          <p:grpSpPr bwMode="auto">
            <a:xfrm>
              <a:off x="2468251" y="2022699"/>
              <a:ext cx="3525371" cy="1302454"/>
              <a:chOff x="1953933" y="1371472"/>
              <a:chExt cx="3525371" cy="1302454"/>
            </a:xfrm>
          </p:grpSpPr>
          <p:sp>
            <p:nvSpPr>
              <p:cNvPr id="392243" name="TextBox 86"/>
              <p:cNvSpPr txBox="1">
                <a:spLocks noChangeArrowheads="1"/>
              </p:cNvSpPr>
              <p:nvPr/>
            </p:nvSpPr>
            <p:spPr bwMode="auto">
              <a:xfrm>
                <a:off x="1953933" y="1371472"/>
                <a:ext cx="3373105" cy="369081"/>
              </a:xfrm>
              <a:prstGeom prst="rect">
                <a:avLst/>
              </a:prstGeom>
              <a:noFill/>
              <a:ln w="9525">
                <a:noFill/>
                <a:miter lim="800000"/>
                <a:headEnd/>
                <a:tailEnd/>
              </a:ln>
            </p:spPr>
            <p:txBody>
              <a:bodyPr>
                <a:spAutoFit/>
              </a:bodyPr>
              <a:lstStyle/>
              <a:p>
                <a:r>
                  <a:rPr lang="en-US" b="1" dirty="0" smtClean="0">
                    <a:solidFill>
                      <a:srgbClr val="376092"/>
                    </a:solidFill>
                    <a:cs typeface="Arial" charset="0"/>
                  </a:rPr>
                  <a:t>Too </a:t>
                </a:r>
                <a:r>
                  <a:rPr lang="en-US" b="1" dirty="0">
                    <a:solidFill>
                      <a:srgbClr val="376092"/>
                    </a:solidFill>
                    <a:cs typeface="Arial" charset="0"/>
                  </a:rPr>
                  <a:t>narrow to be counted</a:t>
                </a:r>
              </a:p>
            </p:txBody>
          </p:sp>
          <p:sp>
            <p:nvSpPr>
              <p:cNvPr id="120" name="Freeform 165"/>
              <p:cNvSpPr>
                <a:spLocks noChangeArrowheads="1"/>
              </p:cNvSpPr>
              <p:nvPr/>
            </p:nvSpPr>
            <p:spPr bwMode="auto">
              <a:xfrm>
                <a:off x="5026945" y="1596744"/>
                <a:ext cx="452359" cy="1077182"/>
              </a:xfrm>
              <a:custGeom>
                <a:avLst/>
                <a:gdLst>
                  <a:gd name="T0" fmla="*/ 0 w 872837"/>
                  <a:gd name="T1" fmla="*/ 0 h 928254"/>
                  <a:gd name="T2" fmla="*/ 526473 w 872837"/>
                  <a:gd name="T3" fmla="*/ 235527 h 928254"/>
                  <a:gd name="T4" fmla="*/ 872837 w 872837"/>
                  <a:gd name="T5" fmla="*/ 928254 h 928254"/>
                  <a:gd name="T6" fmla="*/ 0 60000 65536"/>
                  <a:gd name="T7" fmla="*/ 0 60000 65536"/>
                  <a:gd name="T8" fmla="*/ 0 60000 65536"/>
                  <a:gd name="T9" fmla="*/ 0 w 872837"/>
                  <a:gd name="T10" fmla="*/ 0 h 928254"/>
                  <a:gd name="T11" fmla="*/ 872837 w 872837"/>
                  <a:gd name="T12" fmla="*/ 928254 h 928254"/>
                  <a:gd name="connsiteX0" fmla="*/ 0 w 1795600"/>
                  <a:gd name="connsiteY0" fmla="*/ 85747 h 1014001"/>
                  <a:gd name="connsiteX1" fmla="*/ 1650128 w 1795600"/>
                  <a:gd name="connsiteY1" fmla="*/ 154709 h 1014001"/>
                  <a:gd name="connsiteX2" fmla="*/ 872837 w 1795600"/>
                  <a:gd name="connsiteY2" fmla="*/ 1014001 h 1014001"/>
                  <a:gd name="connsiteX0" fmla="*/ 0 w 952860"/>
                  <a:gd name="connsiteY0" fmla="*/ 0 h 1178101"/>
                  <a:gd name="connsiteX1" fmla="*/ 927779 w 952860"/>
                  <a:gd name="connsiteY1" fmla="*/ 318809 h 1178101"/>
                  <a:gd name="connsiteX2" fmla="*/ 150488 w 952860"/>
                  <a:gd name="connsiteY2" fmla="*/ 1178101 h 1178101"/>
                </a:gdLst>
                <a:ahLst/>
                <a:cxnLst>
                  <a:cxn ang="0">
                    <a:pos x="connsiteX0" y="connsiteY0"/>
                  </a:cxn>
                  <a:cxn ang="0">
                    <a:pos x="connsiteX1" y="connsiteY1"/>
                  </a:cxn>
                  <a:cxn ang="0">
                    <a:pos x="connsiteX2" y="connsiteY2"/>
                  </a:cxn>
                </a:cxnLst>
                <a:rect l="l" t="t" r="r" b="b"/>
                <a:pathLst>
                  <a:path w="952860" h="1178101">
                    <a:moveTo>
                      <a:pt x="0" y="0"/>
                    </a:moveTo>
                    <a:cubicBezTo>
                      <a:pt x="190500" y="40409"/>
                      <a:pt x="902698" y="122459"/>
                      <a:pt x="927779" y="318809"/>
                    </a:cubicBezTo>
                    <a:cubicBezTo>
                      <a:pt x="952860" y="515159"/>
                      <a:pt x="50042" y="909092"/>
                      <a:pt x="150488" y="1178101"/>
                    </a:cubicBezTo>
                  </a:path>
                </a:pathLst>
              </a:custGeom>
              <a:noFill/>
              <a:ln w="9525" algn="ctr">
                <a:solidFill>
                  <a:schemeClr val="accent1">
                    <a:lumMod val="75000"/>
                  </a:schemeClr>
                </a:solidFill>
                <a:round/>
                <a:headEnd/>
                <a:tailEnd type="triangle" w="med" len="med"/>
              </a:ln>
            </p:spPr>
            <p:txBody>
              <a:bodyPr/>
              <a:lstStyle/>
              <a:p>
                <a:pPr fontAlgn="auto">
                  <a:spcBef>
                    <a:spcPts val="0"/>
                  </a:spcBef>
                  <a:spcAft>
                    <a:spcPts val="0"/>
                  </a:spcAft>
                  <a:defRPr/>
                </a:pPr>
                <a:endParaRPr lang="en-US" sz="1600" dirty="0">
                  <a:solidFill>
                    <a:srgbClr val="376092"/>
                  </a:solidFill>
                  <a:latin typeface="Arial" pitchFamily="34" charset="0"/>
                  <a:cs typeface="Arial" pitchFamily="34" charset="0"/>
                </a:endParaRPr>
              </a:p>
            </p:txBody>
          </p:sp>
        </p:grpSp>
        <p:sp>
          <p:nvSpPr>
            <p:cNvPr id="117" name="Freeform 166"/>
            <p:cNvSpPr>
              <a:spLocks noChangeArrowheads="1"/>
            </p:cNvSpPr>
            <p:nvPr/>
          </p:nvSpPr>
          <p:spPr bwMode="auto">
            <a:xfrm>
              <a:off x="2073171" y="2160718"/>
              <a:ext cx="434900" cy="1081941"/>
            </a:xfrm>
            <a:custGeom>
              <a:avLst/>
              <a:gdLst>
                <a:gd name="T0" fmla="*/ 434110 w 434110"/>
                <a:gd name="T1" fmla="*/ 0 h 1080655"/>
                <a:gd name="T2" fmla="*/ 46182 w 434110"/>
                <a:gd name="T3" fmla="*/ 387927 h 1080655"/>
                <a:gd name="T4" fmla="*/ 157019 w 434110"/>
                <a:gd name="T5" fmla="*/ 1080655 h 1080655"/>
                <a:gd name="T6" fmla="*/ 0 60000 65536"/>
                <a:gd name="T7" fmla="*/ 0 60000 65536"/>
                <a:gd name="T8" fmla="*/ 0 60000 65536"/>
                <a:gd name="T9" fmla="*/ 0 w 434110"/>
                <a:gd name="T10" fmla="*/ 0 h 1080655"/>
                <a:gd name="T11" fmla="*/ 434110 w 434110"/>
                <a:gd name="T12" fmla="*/ 1080655 h 1080655"/>
              </a:gdLst>
              <a:ahLst/>
              <a:cxnLst>
                <a:cxn ang="T6">
                  <a:pos x="T0" y="T1"/>
                </a:cxn>
                <a:cxn ang="T7">
                  <a:pos x="T2" y="T3"/>
                </a:cxn>
                <a:cxn ang="T8">
                  <a:pos x="T4" y="T5"/>
                </a:cxn>
              </a:cxnLst>
              <a:rect l="T9" t="T10" r="T11" b="T12"/>
              <a:pathLst>
                <a:path w="434110" h="1080655">
                  <a:moveTo>
                    <a:pt x="434110" y="0"/>
                  </a:moveTo>
                  <a:cubicBezTo>
                    <a:pt x="263237" y="103909"/>
                    <a:pt x="92364" y="207818"/>
                    <a:pt x="46182" y="387927"/>
                  </a:cubicBezTo>
                  <a:cubicBezTo>
                    <a:pt x="0" y="568036"/>
                    <a:pt x="78509" y="824345"/>
                    <a:pt x="157019" y="1080655"/>
                  </a:cubicBezTo>
                </a:path>
              </a:pathLst>
            </a:custGeom>
            <a:noFill/>
            <a:ln w="9525" algn="ctr">
              <a:solidFill>
                <a:schemeClr val="accent1">
                  <a:lumMod val="75000"/>
                </a:schemeClr>
              </a:solidFill>
              <a:round/>
              <a:headEnd/>
              <a:tailEnd type="triangle" w="med" len="med"/>
            </a:ln>
          </p:spPr>
          <p:txBody>
            <a:bodyPr/>
            <a:lstStyle/>
            <a:p>
              <a:pPr fontAlgn="auto">
                <a:spcBef>
                  <a:spcPts val="0"/>
                </a:spcBef>
                <a:spcAft>
                  <a:spcPts val="0"/>
                </a:spcAft>
                <a:defRPr/>
              </a:pPr>
              <a:endParaRPr lang="en-US" sz="1600" dirty="0">
                <a:solidFill>
                  <a:srgbClr val="376092"/>
                </a:solidFill>
                <a:latin typeface="Arial" pitchFamily="34" charset="0"/>
                <a:cs typeface="Arial" pitchFamily="34" charset="0"/>
              </a:endParaRPr>
            </a:p>
          </p:txBody>
        </p:sp>
        <p:sp>
          <p:nvSpPr>
            <p:cNvPr id="118" name="Freeform 167"/>
            <p:cNvSpPr>
              <a:spLocks noChangeArrowheads="1"/>
            </p:cNvSpPr>
            <p:nvPr/>
          </p:nvSpPr>
          <p:spPr bwMode="auto">
            <a:xfrm>
              <a:off x="1476374" y="2160718"/>
              <a:ext cx="1031698" cy="1081941"/>
            </a:xfrm>
            <a:custGeom>
              <a:avLst/>
              <a:gdLst>
                <a:gd name="T0" fmla="*/ 2147483647 w 514177"/>
                <a:gd name="T1" fmla="*/ 0 h 1080655"/>
                <a:gd name="T2" fmla="*/ 2147483647 w 514177"/>
                <a:gd name="T3" fmla="*/ 387927 h 1080655"/>
                <a:gd name="T4" fmla="*/ 2147483647 w 514177"/>
                <a:gd name="T5" fmla="*/ 1080655 h 1080655"/>
                <a:gd name="T6" fmla="*/ 0 60000 65536"/>
                <a:gd name="T7" fmla="*/ 0 60000 65536"/>
                <a:gd name="T8" fmla="*/ 0 60000 65536"/>
                <a:gd name="T9" fmla="*/ 0 w 514177"/>
                <a:gd name="T10" fmla="*/ 0 h 1080655"/>
                <a:gd name="T11" fmla="*/ 514177 w 514177"/>
                <a:gd name="T12" fmla="*/ 1080655 h 1080655"/>
              </a:gdLst>
              <a:ahLst/>
              <a:cxnLst>
                <a:cxn ang="T6">
                  <a:pos x="T0" y="T1"/>
                </a:cxn>
                <a:cxn ang="T7">
                  <a:pos x="T2" y="T3"/>
                </a:cxn>
                <a:cxn ang="T8">
                  <a:pos x="T4" y="T5"/>
                </a:cxn>
              </a:cxnLst>
              <a:rect l="T9" t="T10" r="T11" b="T12"/>
              <a:pathLst>
                <a:path w="514177" h="1080655">
                  <a:moveTo>
                    <a:pt x="514177" y="0"/>
                  </a:moveTo>
                  <a:cubicBezTo>
                    <a:pt x="343304" y="103909"/>
                    <a:pt x="211113" y="207818"/>
                    <a:pt x="126249" y="387927"/>
                  </a:cubicBezTo>
                  <a:cubicBezTo>
                    <a:pt x="41385" y="568036"/>
                    <a:pt x="0" y="792595"/>
                    <a:pt x="4991" y="1080655"/>
                  </a:cubicBezTo>
                </a:path>
              </a:pathLst>
            </a:custGeom>
            <a:noFill/>
            <a:ln w="9525" algn="ctr">
              <a:solidFill>
                <a:schemeClr val="accent1">
                  <a:lumMod val="75000"/>
                </a:schemeClr>
              </a:solidFill>
              <a:round/>
              <a:headEnd/>
              <a:tailEnd type="triangle" w="med" len="med"/>
            </a:ln>
          </p:spPr>
          <p:txBody>
            <a:bodyPr/>
            <a:lstStyle/>
            <a:p>
              <a:pPr fontAlgn="auto">
                <a:spcBef>
                  <a:spcPts val="0"/>
                </a:spcBef>
                <a:spcAft>
                  <a:spcPts val="0"/>
                </a:spcAft>
                <a:defRPr/>
              </a:pPr>
              <a:endParaRPr lang="en-US" sz="1600" dirty="0">
                <a:solidFill>
                  <a:srgbClr val="376092"/>
                </a:solidFill>
                <a:latin typeface="Arial" pitchFamily="34" charset="0"/>
                <a:cs typeface="Arial" pitchFamily="34" charset="0"/>
              </a:endParaRPr>
            </a:p>
          </p:txBody>
        </p:sp>
      </p:grpSp>
      <p:pic>
        <p:nvPicPr>
          <p:cNvPr id="392230" name="Picture 154" descr="Hatch2c.jpg"/>
          <p:cNvPicPr>
            <a:picLocks noChangeAspect="1"/>
          </p:cNvPicPr>
          <p:nvPr/>
        </p:nvPicPr>
        <p:blipFill>
          <a:blip r:embed="rId3" cstate="email"/>
          <a:srcRect/>
          <a:stretch>
            <a:fillRect/>
          </a:stretch>
        </p:blipFill>
        <p:spPr bwMode="auto">
          <a:xfrm>
            <a:off x="649288" y="3068638"/>
            <a:ext cx="411162" cy="1803400"/>
          </a:xfrm>
          <a:prstGeom prst="rect">
            <a:avLst/>
          </a:prstGeom>
          <a:noFill/>
          <a:ln w="9525">
            <a:noFill/>
            <a:miter lim="800000"/>
            <a:headEnd/>
            <a:tailEnd/>
          </a:ln>
        </p:spPr>
      </p:pic>
      <p:pic>
        <p:nvPicPr>
          <p:cNvPr id="392231" name="Picture 158" descr="Hatch2c.jpg"/>
          <p:cNvPicPr>
            <a:picLocks noChangeAspect="1"/>
          </p:cNvPicPr>
          <p:nvPr/>
        </p:nvPicPr>
        <p:blipFill>
          <a:blip r:embed="rId4" cstate="email"/>
          <a:srcRect/>
          <a:stretch>
            <a:fillRect/>
          </a:stretch>
        </p:blipFill>
        <p:spPr bwMode="auto">
          <a:xfrm>
            <a:off x="3071813" y="3068638"/>
            <a:ext cx="1919287" cy="1803400"/>
          </a:xfrm>
          <a:prstGeom prst="rect">
            <a:avLst/>
          </a:prstGeom>
          <a:noFill/>
          <a:ln w="9525">
            <a:noFill/>
            <a:miter lim="800000"/>
            <a:headEnd/>
            <a:tailEnd/>
          </a:ln>
        </p:spPr>
      </p:pic>
      <p:pic>
        <p:nvPicPr>
          <p:cNvPr id="392232" name="Picture 159" descr="Hatch2c.jpg"/>
          <p:cNvPicPr>
            <a:picLocks noChangeAspect="1"/>
          </p:cNvPicPr>
          <p:nvPr/>
        </p:nvPicPr>
        <p:blipFill>
          <a:blip r:embed="rId5" cstate="email"/>
          <a:srcRect/>
          <a:stretch>
            <a:fillRect/>
          </a:stretch>
        </p:blipFill>
        <p:spPr bwMode="auto">
          <a:xfrm>
            <a:off x="6661150" y="3068638"/>
            <a:ext cx="569913" cy="1803400"/>
          </a:xfrm>
          <a:prstGeom prst="rect">
            <a:avLst/>
          </a:prstGeom>
          <a:noFill/>
          <a:ln w="9525">
            <a:noFill/>
            <a:miter lim="800000"/>
            <a:headEnd/>
            <a:tailEnd/>
          </a:ln>
        </p:spPr>
      </p:pic>
      <p:pic>
        <p:nvPicPr>
          <p:cNvPr id="392233" name="Picture 160" descr="Hatch2c.jpg"/>
          <p:cNvPicPr>
            <a:picLocks noChangeAspect="1"/>
          </p:cNvPicPr>
          <p:nvPr/>
        </p:nvPicPr>
        <p:blipFill>
          <a:blip r:embed="rId6" cstate="email"/>
          <a:srcRect/>
          <a:stretch>
            <a:fillRect/>
          </a:stretch>
        </p:blipFill>
        <p:spPr bwMode="auto">
          <a:xfrm>
            <a:off x="8391525" y="3068638"/>
            <a:ext cx="409575" cy="1803400"/>
          </a:xfrm>
          <a:prstGeom prst="rect">
            <a:avLst/>
          </a:prstGeom>
          <a:noFill/>
          <a:ln w="9525">
            <a:noFill/>
            <a:miter lim="800000"/>
            <a:headEnd/>
            <a:tailEnd/>
          </a:ln>
        </p:spPr>
      </p:pic>
      <p:sp>
        <p:nvSpPr>
          <p:cNvPr id="392234" name="TextBox 161"/>
          <p:cNvSpPr txBox="1">
            <a:spLocks noChangeArrowheads="1"/>
          </p:cNvSpPr>
          <p:nvPr/>
        </p:nvSpPr>
        <p:spPr bwMode="auto">
          <a:xfrm>
            <a:off x="663575" y="3641725"/>
            <a:ext cx="325438" cy="339725"/>
          </a:xfrm>
          <a:prstGeom prst="rect">
            <a:avLst/>
          </a:prstGeom>
          <a:solidFill>
            <a:srgbClr val="DEB783">
              <a:alpha val="70195"/>
            </a:srgbClr>
          </a:solidFill>
          <a:ln w="9525">
            <a:noFill/>
            <a:miter lim="800000"/>
            <a:headEnd/>
            <a:tailEnd/>
          </a:ln>
        </p:spPr>
        <p:txBody>
          <a:bodyPr wrap="none" lIns="0" rIns="0">
            <a:spAutoFit/>
          </a:bodyPr>
          <a:lstStyle/>
          <a:p>
            <a:pPr algn="ctr"/>
            <a:r>
              <a:rPr lang="en-US" sz="1600" b="1" dirty="0">
                <a:cs typeface="Arial" charset="0"/>
              </a:rPr>
              <a:t>24"</a:t>
            </a:r>
          </a:p>
        </p:txBody>
      </p:sp>
      <p:sp>
        <p:nvSpPr>
          <p:cNvPr id="392235" name="TextBox 162"/>
          <p:cNvSpPr txBox="1">
            <a:spLocks noChangeArrowheads="1"/>
          </p:cNvSpPr>
          <p:nvPr/>
        </p:nvSpPr>
        <p:spPr bwMode="auto">
          <a:xfrm>
            <a:off x="3756025" y="3641725"/>
            <a:ext cx="623888" cy="339725"/>
          </a:xfrm>
          <a:prstGeom prst="rect">
            <a:avLst/>
          </a:prstGeom>
          <a:solidFill>
            <a:srgbClr val="DEB783">
              <a:alpha val="70195"/>
            </a:srgbClr>
          </a:solidFill>
          <a:ln w="9525">
            <a:noFill/>
            <a:miter lim="800000"/>
            <a:headEnd/>
            <a:tailEnd/>
          </a:ln>
        </p:spPr>
        <p:txBody>
          <a:bodyPr wrap="none">
            <a:spAutoFit/>
          </a:bodyPr>
          <a:lstStyle/>
          <a:p>
            <a:pPr algn="ctr"/>
            <a:r>
              <a:rPr lang="en-US" sz="1600" b="1" dirty="0">
                <a:cs typeface="Arial" charset="0"/>
              </a:rPr>
              <a:t>108"</a:t>
            </a:r>
          </a:p>
        </p:txBody>
      </p:sp>
      <p:sp>
        <p:nvSpPr>
          <p:cNvPr id="392236" name="TextBox 163"/>
          <p:cNvSpPr txBox="1">
            <a:spLocks noChangeArrowheads="1"/>
          </p:cNvSpPr>
          <p:nvPr/>
        </p:nvSpPr>
        <p:spPr bwMode="auto">
          <a:xfrm>
            <a:off x="6689725" y="3641725"/>
            <a:ext cx="511175" cy="339725"/>
          </a:xfrm>
          <a:prstGeom prst="rect">
            <a:avLst/>
          </a:prstGeom>
          <a:solidFill>
            <a:srgbClr val="DEB783">
              <a:alpha val="70195"/>
            </a:srgbClr>
          </a:solidFill>
          <a:ln w="9525">
            <a:noFill/>
            <a:miter lim="800000"/>
            <a:headEnd/>
            <a:tailEnd/>
          </a:ln>
        </p:spPr>
        <p:txBody>
          <a:bodyPr wrap="none">
            <a:spAutoFit/>
          </a:bodyPr>
          <a:lstStyle/>
          <a:p>
            <a:pPr algn="ctr"/>
            <a:r>
              <a:rPr lang="en-US" sz="1600" b="1" dirty="0">
                <a:cs typeface="Arial" charset="0"/>
              </a:rPr>
              <a:t>32"</a:t>
            </a:r>
          </a:p>
        </p:txBody>
      </p:sp>
      <p:sp>
        <p:nvSpPr>
          <p:cNvPr id="392237" name="TextBox 164"/>
          <p:cNvSpPr txBox="1">
            <a:spLocks noChangeArrowheads="1"/>
          </p:cNvSpPr>
          <p:nvPr/>
        </p:nvSpPr>
        <p:spPr bwMode="auto">
          <a:xfrm>
            <a:off x="8442325" y="3641725"/>
            <a:ext cx="325438" cy="339725"/>
          </a:xfrm>
          <a:prstGeom prst="rect">
            <a:avLst/>
          </a:prstGeom>
          <a:solidFill>
            <a:srgbClr val="DEB783">
              <a:alpha val="70195"/>
            </a:srgbClr>
          </a:solidFill>
          <a:ln w="9525">
            <a:noFill/>
            <a:miter lim="800000"/>
            <a:headEnd/>
            <a:tailEnd/>
          </a:ln>
        </p:spPr>
        <p:txBody>
          <a:bodyPr wrap="none" lIns="0" rIns="0">
            <a:spAutoFit/>
          </a:bodyPr>
          <a:lstStyle/>
          <a:p>
            <a:pPr algn="ctr"/>
            <a:r>
              <a:rPr lang="en-US" sz="1600" b="1" dirty="0">
                <a:cs typeface="Arial" charset="0"/>
              </a:rPr>
              <a:t>24"</a:t>
            </a:r>
          </a:p>
        </p:txBody>
      </p:sp>
      <p:sp>
        <p:nvSpPr>
          <p:cNvPr id="130" name="Rectangle 24" descr="70%"/>
          <p:cNvSpPr>
            <a:spLocks noChangeArrowheads="1"/>
          </p:cNvSpPr>
          <p:nvPr/>
        </p:nvSpPr>
        <p:spPr bwMode="auto">
          <a:xfrm>
            <a:off x="4562475" y="3081338"/>
            <a:ext cx="439738" cy="1809750"/>
          </a:xfrm>
          <a:prstGeom prst="rect">
            <a:avLst/>
          </a:prstGeom>
          <a:solidFill>
            <a:srgbClr val="DEB783">
              <a:alpha val="42000"/>
            </a:srgbClr>
          </a:solidFill>
          <a:ln w="12700" cap="sq" cmpd="sng">
            <a:solidFill>
              <a:schemeClr val="tx1"/>
            </a:solidFill>
            <a:prstDash val="dash"/>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1600" b="1" dirty="0">
                <a:solidFill>
                  <a:schemeClr val="bg1">
                    <a:lumMod val="50000"/>
                  </a:schemeClr>
                </a:solidFill>
                <a:latin typeface="Arial" pitchFamily="34" charset="0"/>
                <a:cs typeface="Arial" pitchFamily="34" charset="0"/>
              </a:rPr>
              <a:t>24"</a:t>
            </a:r>
          </a:p>
        </p:txBody>
      </p:sp>
      <p:sp>
        <p:nvSpPr>
          <p:cNvPr id="129" name="Rectangle 24" descr="70%"/>
          <p:cNvSpPr>
            <a:spLocks noChangeArrowheads="1"/>
          </p:cNvSpPr>
          <p:nvPr/>
        </p:nvSpPr>
        <p:spPr bwMode="auto">
          <a:xfrm>
            <a:off x="3052763" y="3081338"/>
            <a:ext cx="438150" cy="1809750"/>
          </a:xfrm>
          <a:prstGeom prst="rect">
            <a:avLst/>
          </a:prstGeom>
          <a:solidFill>
            <a:srgbClr val="DEB783">
              <a:alpha val="42000"/>
            </a:srgbClr>
          </a:solidFill>
          <a:ln w="12700" cap="sq" cmpd="sng">
            <a:solidFill>
              <a:schemeClr val="tx1"/>
            </a:solidFill>
            <a:prstDash val="dash"/>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1600" b="1" dirty="0">
                <a:solidFill>
                  <a:schemeClr val="bg1">
                    <a:lumMod val="50000"/>
                  </a:schemeClr>
                </a:solidFill>
                <a:latin typeface="Arial" pitchFamily="34" charset="0"/>
                <a:cs typeface="Arial" pitchFamily="34" charset="0"/>
              </a:rPr>
              <a:t>24"</a:t>
            </a:r>
          </a:p>
        </p:txBody>
      </p:sp>
      <p:sp>
        <p:nvSpPr>
          <p:cNvPr id="161" name="Rectangle 160"/>
          <p:cNvSpPr/>
          <p:nvPr/>
        </p:nvSpPr>
        <p:spPr>
          <a:xfrm>
            <a:off x="382835" y="1560810"/>
            <a:ext cx="4225574" cy="461665"/>
          </a:xfrm>
          <a:prstGeom prst="rect">
            <a:avLst/>
          </a:prstGeom>
        </p:spPr>
        <p:txBody>
          <a:bodyPr wrap="square">
            <a:spAutoFit/>
          </a:bodyPr>
          <a:lstStyle/>
          <a:p>
            <a:pPr marL="457200" indent="-457200"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Method CS-WSP</a:t>
            </a:r>
            <a:endParaRPr lang="en-US" sz="2400" b="1" dirty="0">
              <a:solidFill>
                <a:schemeClr val="accent1">
                  <a:lumMod val="75000"/>
                </a:schemeClr>
              </a:solidFill>
              <a:latin typeface="Arial" pitchFamily="34" charset="0"/>
              <a:cs typeface="Arial" pitchFamily="34" charset="0"/>
            </a:endParaRPr>
          </a:p>
        </p:txBody>
      </p:sp>
      <p:sp>
        <p:nvSpPr>
          <p:cNvPr id="163" name="TextBox 16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pic>
        <p:nvPicPr>
          <p:cNvPr id="400386" name="Picture 2" descr="ICC Figure 5.18.png"/>
          <p:cNvPicPr>
            <a:picLocks noChangeAspect="1"/>
          </p:cNvPicPr>
          <p:nvPr/>
        </p:nvPicPr>
        <p:blipFill>
          <a:blip r:embed="rId3" cstate="email"/>
          <a:srcRect/>
          <a:stretch>
            <a:fillRect/>
          </a:stretch>
        </p:blipFill>
        <p:spPr bwMode="auto">
          <a:xfrm>
            <a:off x="1550988" y="3162300"/>
            <a:ext cx="6211887" cy="2719388"/>
          </a:xfrm>
          <a:prstGeom prst="rect">
            <a:avLst/>
          </a:prstGeom>
          <a:noFill/>
          <a:ln w="9525">
            <a:noFill/>
            <a:miter lim="800000"/>
            <a:headEnd/>
            <a:tailEnd/>
          </a:ln>
        </p:spPr>
      </p:pic>
      <p:grpSp>
        <p:nvGrpSpPr>
          <p:cNvPr id="3" name="Group 3"/>
          <p:cNvGrpSpPr>
            <a:grpSpLocks/>
          </p:cNvGrpSpPr>
          <p:nvPr/>
        </p:nvGrpSpPr>
        <p:grpSpPr bwMode="auto">
          <a:xfrm>
            <a:off x="1746250" y="6002338"/>
            <a:ext cx="639763" cy="479425"/>
            <a:chOff x="6224592" y="5667728"/>
            <a:chExt cx="731520" cy="548640"/>
          </a:xfrm>
        </p:grpSpPr>
        <p:cxnSp>
          <p:nvCxnSpPr>
            <p:cNvPr id="5" name="Straight Connector 4"/>
            <p:cNvCxnSpPr/>
            <p:nvPr/>
          </p:nvCxnSpPr>
          <p:spPr bwMode="auto">
            <a:xfrm flipV="1">
              <a:off x="6224592" y="6061949"/>
              <a:ext cx="73152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6224592" y="5667728"/>
              <a:ext cx="182562" cy="548640"/>
              <a:chOff x="5709217" y="5853102"/>
              <a:chExt cx="182562" cy="548640"/>
            </a:xfrm>
          </p:grpSpPr>
          <p:cxnSp>
            <p:nvCxnSpPr>
              <p:cNvPr id="14" name="Straight Connector 13"/>
              <p:cNvCxnSpPr/>
              <p:nvPr/>
            </p:nvCxnSpPr>
            <p:spPr bwMode="auto">
              <a:xfrm rot="5400000" flipH="1" flipV="1">
                <a:off x="5709141" y="6156565"/>
                <a:ext cx="183486" cy="183334"/>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rot="5400000">
                <a:off x="5527471" y="6127423"/>
                <a:ext cx="54864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23"/>
            <p:cNvGrpSpPr>
              <a:grpSpLocks/>
            </p:cNvGrpSpPr>
            <p:nvPr/>
          </p:nvGrpSpPr>
          <p:grpSpPr bwMode="auto">
            <a:xfrm>
              <a:off x="6734180" y="5667728"/>
              <a:ext cx="182562" cy="548640"/>
              <a:chOff x="5034918" y="5853102"/>
              <a:chExt cx="182562" cy="548640"/>
            </a:xfrm>
          </p:grpSpPr>
          <p:cxnSp>
            <p:nvCxnSpPr>
              <p:cNvPr id="10" name="Straight Connector 9"/>
              <p:cNvCxnSpPr/>
              <p:nvPr/>
            </p:nvCxnSpPr>
            <p:spPr bwMode="auto">
              <a:xfrm rot="5400000" flipH="1" flipV="1">
                <a:off x="5034413" y="6157472"/>
                <a:ext cx="183486" cy="181518"/>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5400000">
                <a:off x="4851836" y="6127423"/>
                <a:ext cx="54864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 name="Group 79"/>
          <p:cNvGrpSpPr>
            <a:grpSpLocks/>
          </p:cNvGrpSpPr>
          <p:nvPr/>
        </p:nvGrpSpPr>
        <p:grpSpPr bwMode="auto">
          <a:xfrm>
            <a:off x="651619" y="3845611"/>
            <a:ext cx="1093788" cy="2158327"/>
            <a:chOff x="178048" y="3123075"/>
            <a:chExt cx="1444872" cy="2851801"/>
          </a:xfrm>
          <a:solidFill>
            <a:schemeClr val="bg1"/>
          </a:solidFill>
        </p:grpSpPr>
        <p:cxnSp>
          <p:nvCxnSpPr>
            <p:cNvPr id="24" name="Straight Connector 80"/>
            <p:cNvCxnSpPr>
              <a:cxnSpLocks noChangeShapeType="1"/>
            </p:cNvCxnSpPr>
            <p:nvPr/>
          </p:nvCxnSpPr>
          <p:spPr bwMode="auto">
            <a:xfrm rot="10800000">
              <a:off x="663682" y="3284434"/>
              <a:ext cx="844772" cy="0"/>
            </a:xfrm>
            <a:prstGeom prst="line">
              <a:avLst/>
            </a:prstGeom>
            <a:grpFill/>
            <a:ln w="9525" algn="ctr">
              <a:solidFill>
                <a:schemeClr val="tx1"/>
              </a:solidFill>
              <a:round/>
              <a:headEnd/>
              <a:tailEnd/>
            </a:ln>
          </p:spPr>
        </p:cxnSp>
        <p:cxnSp>
          <p:nvCxnSpPr>
            <p:cNvPr id="25" name="Straight Connector 81"/>
            <p:cNvCxnSpPr>
              <a:cxnSpLocks noChangeShapeType="1"/>
            </p:cNvCxnSpPr>
            <p:nvPr/>
          </p:nvCxnSpPr>
          <p:spPr bwMode="auto">
            <a:xfrm rot="10800000">
              <a:off x="646557" y="5820497"/>
              <a:ext cx="844772" cy="0"/>
            </a:xfrm>
            <a:prstGeom prst="line">
              <a:avLst/>
            </a:prstGeom>
            <a:grpFill/>
            <a:ln w="9525" algn="ctr">
              <a:solidFill>
                <a:schemeClr val="tx1"/>
              </a:solidFill>
              <a:round/>
              <a:headEnd/>
              <a:tailEnd/>
            </a:ln>
          </p:spPr>
        </p:cxnSp>
        <p:cxnSp>
          <p:nvCxnSpPr>
            <p:cNvPr id="26" name="Straight Connector 82"/>
            <p:cNvCxnSpPr>
              <a:cxnSpLocks noChangeShapeType="1"/>
            </p:cNvCxnSpPr>
            <p:nvPr/>
          </p:nvCxnSpPr>
          <p:spPr bwMode="auto">
            <a:xfrm rot="5400000">
              <a:off x="-525416" y="4548976"/>
              <a:ext cx="2851801" cy="0"/>
            </a:xfrm>
            <a:prstGeom prst="line">
              <a:avLst/>
            </a:prstGeom>
            <a:grpFill/>
            <a:ln w="9525" algn="ctr">
              <a:solidFill>
                <a:schemeClr val="tx1"/>
              </a:solidFill>
              <a:round/>
              <a:headEnd/>
              <a:tailEnd/>
            </a:ln>
          </p:spPr>
        </p:cxnSp>
        <p:cxnSp>
          <p:nvCxnSpPr>
            <p:cNvPr id="27" name="Straight Connector 26"/>
            <p:cNvCxnSpPr/>
            <p:nvPr/>
          </p:nvCxnSpPr>
          <p:spPr bwMode="auto">
            <a:xfrm rot="5400000" flipH="1" flipV="1">
              <a:off x="801849" y="3193175"/>
              <a:ext cx="182564" cy="182518"/>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798582" y="5723780"/>
              <a:ext cx="182563" cy="182518"/>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86"/>
            <p:cNvSpPr txBox="1">
              <a:spLocks noChangeArrowheads="1"/>
            </p:cNvSpPr>
            <p:nvPr/>
          </p:nvSpPr>
          <p:spPr bwMode="auto">
            <a:xfrm>
              <a:off x="178048" y="4313705"/>
              <a:ext cx="1444872" cy="487999"/>
            </a:xfrm>
            <a:prstGeom prst="rect">
              <a:avLst/>
            </a:prstGeom>
            <a:grpFill/>
            <a:ln w="9525">
              <a:noFill/>
              <a:miter lim="800000"/>
              <a:headEnd/>
              <a:tailEnd/>
            </a:ln>
          </p:spPr>
          <p:txBody>
            <a:bodyPr wrap="square">
              <a:spAutoFit/>
            </a:bodyPr>
            <a:lstStyle/>
            <a:p>
              <a:pPr fontAlgn="auto">
                <a:spcBef>
                  <a:spcPts val="0"/>
                </a:spcBef>
                <a:spcAft>
                  <a:spcPts val="0"/>
                </a:spcAft>
                <a:defRPr/>
              </a:pPr>
              <a:r>
                <a:rPr lang="en-US" b="1" dirty="0" smtClean="0">
                  <a:solidFill>
                    <a:srgbClr val="953735"/>
                  </a:solidFill>
                  <a:latin typeface="Arial" pitchFamily="34" charset="0"/>
                  <a:cs typeface="Arial" pitchFamily="34" charset="0"/>
                </a:rPr>
                <a:t>10</a:t>
              </a:r>
              <a:r>
                <a:rPr lang="en-US" b="1" dirty="0" smtClean="0">
                  <a:solidFill>
                    <a:srgbClr val="953735"/>
                  </a:solidFill>
                  <a:cs typeface="Arial" charset="0"/>
                </a:rPr>
                <a:t>'</a:t>
              </a:r>
              <a:r>
                <a:rPr lang="en-US" b="1" dirty="0" smtClean="0">
                  <a:solidFill>
                    <a:srgbClr val="953735"/>
                  </a:solidFill>
                  <a:latin typeface="Arial" pitchFamily="34" charset="0"/>
                  <a:cs typeface="Arial" pitchFamily="34" charset="0"/>
                </a:rPr>
                <a:t> Max</a:t>
              </a:r>
              <a:endParaRPr lang="en-US" b="1" dirty="0">
                <a:solidFill>
                  <a:srgbClr val="953735"/>
                </a:solidFill>
                <a:latin typeface="Arial" pitchFamily="34" charset="0"/>
                <a:cs typeface="Arial" pitchFamily="34" charset="0"/>
              </a:endParaRPr>
            </a:p>
          </p:txBody>
        </p:sp>
      </p:grpSp>
      <p:sp>
        <p:nvSpPr>
          <p:cNvPr id="400389" name="TextBox 86"/>
          <p:cNvSpPr txBox="1">
            <a:spLocks noChangeArrowheads="1"/>
          </p:cNvSpPr>
          <p:nvPr/>
        </p:nvSpPr>
        <p:spPr bwMode="auto">
          <a:xfrm>
            <a:off x="2427288" y="6137275"/>
            <a:ext cx="931862" cy="369888"/>
          </a:xfrm>
          <a:prstGeom prst="rect">
            <a:avLst/>
          </a:prstGeom>
          <a:solidFill>
            <a:schemeClr val="bg1"/>
          </a:solidFill>
          <a:ln w="9525">
            <a:noFill/>
            <a:miter lim="800000"/>
            <a:headEnd/>
            <a:tailEnd/>
          </a:ln>
        </p:spPr>
        <p:txBody>
          <a:bodyPr>
            <a:spAutoFit/>
          </a:bodyPr>
          <a:lstStyle/>
          <a:p>
            <a:r>
              <a:rPr lang="en-US" b="1" dirty="0">
                <a:solidFill>
                  <a:srgbClr val="953735"/>
                </a:solidFill>
                <a:cs typeface="Arial" charset="0"/>
              </a:rPr>
              <a:t>H/4</a:t>
            </a:r>
          </a:p>
        </p:txBody>
      </p:sp>
      <p:sp>
        <p:nvSpPr>
          <p:cNvPr id="31" name="Content Placeholder 2"/>
          <p:cNvSpPr>
            <a:spLocks noGrp="1"/>
          </p:cNvSpPr>
          <p:nvPr>
            <p:ph idx="1"/>
          </p:nvPr>
        </p:nvSpPr>
        <p:spPr>
          <a:xfrm>
            <a:off x="457200" y="1547813"/>
            <a:ext cx="8229600" cy="1614487"/>
          </a:xfrm>
          <a:solidFill>
            <a:schemeClr val="bg1">
              <a:alpha val="50000"/>
            </a:schemeClr>
          </a:solidFill>
        </p:spPr>
        <p:txBody>
          <a:bodyPr/>
          <a:lstStyle/>
          <a:p>
            <a:pPr fontAlgn="auto">
              <a:spcAft>
                <a:spcPts val="0"/>
              </a:spcAft>
              <a:buFont typeface="Wingdings" pitchFamily="2" charset="2"/>
              <a:buNone/>
              <a:defRPr/>
            </a:pPr>
            <a:r>
              <a:rPr lang="en-US" sz="2000" dirty="0" smtClean="0"/>
              <a:t>Method CS-G     Wood </a:t>
            </a:r>
            <a:r>
              <a:rPr lang="en-US" sz="2000" dirty="0"/>
              <a:t>structural panel adjacent to garage opening</a:t>
            </a:r>
          </a:p>
          <a:p>
            <a:pPr marL="233363" lvl="1" indent="0" fontAlgn="auto">
              <a:spcAft>
                <a:spcPts val="0"/>
              </a:spcAft>
              <a:defRPr/>
            </a:pPr>
            <a:r>
              <a:rPr lang="en-US" sz="1600" dirty="0"/>
              <a:t>Full-height sheathed wall segments to either side of garage openings </a:t>
            </a:r>
            <a:r>
              <a:rPr lang="en-US" sz="1600" dirty="0" smtClean="0"/>
              <a:t> </a:t>
            </a:r>
          </a:p>
          <a:p>
            <a:pPr marL="233363" lvl="1" indent="0" fontAlgn="auto">
              <a:spcAft>
                <a:spcPts val="0"/>
              </a:spcAft>
              <a:defRPr/>
            </a:pPr>
            <a:r>
              <a:rPr lang="en-US" sz="1600" dirty="0" smtClean="0"/>
              <a:t>Roof </a:t>
            </a:r>
            <a:r>
              <a:rPr lang="en-US" sz="1600" dirty="0"/>
              <a:t>covering dead loads of </a:t>
            </a:r>
            <a:r>
              <a:rPr lang="en-US" sz="1600" dirty="0" smtClean="0"/>
              <a:t>3 </a:t>
            </a:r>
            <a:r>
              <a:rPr lang="en-US" sz="1600" dirty="0"/>
              <a:t>psf or </a:t>
            </a:r>
            <a:r>
              <a:rPr lang="en-US" sz="1600" dirty="0" smtClean="0"/>
              <a:t>less</a:t>
            </a:r>
          </a:p>
          <a:p>
            <a:pPr marL="233363" lvl="1" indent="0" fontAlgn="auto">
              <a:spcAft>
                <a:spcPts val="0"/>
              </a:spcAft>
              <a:defRPr/>
            </a:pPr>
            <a:r>
              <a:rPr lang="en-US" sz="1600" dirty="0" smtClean="0"/>
              <a:t>Applied to one wall only</a:t>
            </a:r>
          </a:p>
          <a:p>
            <a:pPr marL="233363" lvl="1" indent="0" fontAlgn="auto">
              <a:spcAft>
                <a:spcPts val="0"/>
              </a:spcAft>
              <a:defRPr/>
            </a:pPr>
            <a:r>
              <a:rPr lang="en-US" sz="1600" dirty="0" smtClean="0"/>
              <a:t>4:1 </a:t>
            </a:r>
            <a:r>
              <a:rPr lang="en-US" sz="1600" dirty="0"/>
              <a:t>aspect </a:t>
            </a:r>
            <a:r>
              <a:rPr lang="en-US" sz="1600" dirty="0" smtClean="0"/>
              <a:t>ratio</a:t>
            </a:r>
          </a:p>
        </p:txBody>
      </p:sp>
      <p:sp>
        <p:nvSpPr>
          <p:cNvPr id="22" name="TextBox 69"/>
          <p:cNvSpPr txBox="1">
            <a:spLocks noChangeArrowheads="1"/>
          </p:cNvSpPr>
          <p:nvPr/>
        </p:nvSpPr>
        <p:spPr bwMode="auto">
          <a:xfrm>
            <a:off x="5042876" y="6267450"/>
            <a:ext cx="1636345"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R602.10.4.1</a:t>
            </a:r>
          </a:p>
        </p:txBody>
      </p:sp>
      <p:grpSp>
        <p:nvGrpSpPr>
          <p:cNvPr id="8" name="Group 32"/>
          <p:cNvGrpSpPr>
            <a:grpSpLocks/>
          </p:cNvGrpSpPr>
          <p:nvPr/>
        </p:nvGrpSpPr>
        <p:grpSpPr bwMode="auto">
          <a:xfrm>
            <a:off x="5861050" y="4189413"/>
            <a:ext cx="1185863" cy="949325"/>
            <a:chOff x="2384379" y="4583714"/>
            <a:chExt cx="1463040" cy="1463040"/>
          </a:xfrm>
        </p:grpSpPr>
        <p:cxnSp>
          <p:nvCxnSpPr>
            <p:cNvPr id="34" name="Straight Connector 33"/>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 name="Group 35"/>
          <p:cNvGrpSpPr>
            <a:grpSpLocks/>
          </p:cNvGrpSpPr>
          <p:nvPr/>
        </p:nvGrpSpPr>
        <p:grpSpPr bwMode="auto">
          <a:xfrm>
            <a:off x="2298700" y="4140200"/>
            <a:ext cx="1685925" cy="1712913"/>
            <a:chOff x="2384379" y="4583714"/>
            <a:chExt cx="1463040" cy="1463040"/>
          </a:xfrm>
        </p:grpSpPr>
        <p:cxnSp>
          <p:nvCxnSpPr>
            <p:cNvPr id="37" name="Straight Connector 36"/>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00394" name="TextBox 17"/>
          <p:cNvSpPr txBox="1">
            <a:spLocks noChangeArrowheads="1"/>
          </p:cNvSpPr>
          <p:nvPr/>
        </p:nvSpPr>
        <p:spPr bwMode="auto">
          <a:xfrm>
            <a:off x="2476500" y="4652963"/>
            <a:ext cx="1331913" cy="604837"/>
          </a:xfrm>
          <a:prstGeom prst="rect">
            <a:avLst/>
          </a:prstGeom>
          <a:solidFill>
            <a:srgbClr val="FFFFFF"/>
          </a:solidFill>
          <a:ln w="9525">
            <a:noFill/>
            <a:miter lim="800000"/>
            <a:headEnd/>
            <a:tailEnd/>
          </a:ln>
        </p:spPr>
        <p:txBody>
          <a:bodyPr>
            <a:spAutoFit/>
          </a:bodyPr>
          <a:lstStyle/>
          <a:p>
            <a:pPr algn="ctr">
              <a:lnSpc>
                <a:spcPts val="2000"/>
              </a:lnSpc>
            </a:pPr>
            <a:r>
              <a:rPr lang="en-US" sz="2000" b="1" dirty="0">
                <a:solidFill>
                  <a:srgbClr val="376092"/>
                </a:solidFill>
                <a:cs typeface="Arial" charset="0"/>
              </a:rPr>
              <a:t>Garage</a:t>
            </a:r>
            <a:br>
              <a:rPr lang="en-US" sz="2000" b="1" dirty="0">
                <a:solidFill>
                  <a:srgbClr val="376092"/>
                </a:solidFill>
                <a:cs typeface="Arial" charset="0"/>
              </a:rPr>
            </a:br>
            <a:r>
              <a:rPr lang="en-US" sz="2000" b="1" dirty="0">
                <a:solidFill>
                  <a:srgbClr val="376092"/>
                </a:solidFill>
                <a:cs typeface="Arial" charset="0"/>
              </a:rPr>
              <a:t>Opening</a:t>
            </a:r>
          </a:p>
        </p:txBody>
      </p:sp>
      <p:sp>
        <p:nvSpPr>
          <p:cNvPr id="30" name="Rectangle 2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pic>
        <p:nvPicPr>
          <p:cNvPr id="402434" name="Picture 2" descr="C:\Documents and Settings\gregb\My Documents\My Pictures\dormer gone.bmp"/>
          <p:cNvPicPr>
            <a:picLocks noChangeAspect="1" noChangeArrowheads="1"/>
          </p:cNvPicPr>
          <p:nvPr/>
        </p:nvPicPr>
        <p:blipFill>
          <a:blip r:embed="rId3" cstate="email"/>
          <a:srcRect/>
          <a:stretch>
            <a:fillRect/>
          </a:stretch>
        </p:blipFill>
        <p:spPr bwMode="auto">
          <a:xfrm>
            <a:off x="1116013" y="2027237"/>
            <a:ext cx="6911975" cy="3916363"/>
          </a:xfrm>
          <a:prstGeom prst="rect">
            <a:avLst/>
          </a:prstGeom>
          <a:noFill/>
          <a:ln w="9525">
            <a:noFill/>
            <a:miter lim="800000"/>
            <a:headEnd/>
            <a:tailEnd/>
          </a:ln>
        </p:spPr>
      </p:pic>
      <p:sp>
        <p:nvSpPr>
          <p:cNvPr id="402435" name="Text Box 3"/>
          <p:cNvSpPr txBox="1">
            <a:spLocks noChangeArrowheads="1"/>
          </p:cNvSpPr>
          <p:nvPr/>
        </p:nvSpPr>
        <p:spPr bwMode="auto">
          <a:xfrm>
            <a:off x="3352800" y="6119812"/>
            <a:ext cx="3352800" cy="492443"/>
          </a:xfrm>
          <a:prstGeom prst="rect">
            <a:avLst/>
          </a:prstGeom>
          <a:noFill/>
          <a:ln w="12700">
            <a:noFill/>
            <a:miter lim="800000"/>
            <a:headEnd/>
            <a:tailEnd/>
          </a:ln>
        </p:spPr>
        <p:txBody>
          <a:bodyPr wrap="square" lIns="0" tIns="0" rIns="0" bIns="0">
            <a:spAutoFit/>
          </a:bodyPr>
          <a:lstStyle/>
          <a:p>
            <a:pPr algn="ctr">
              <a:lnSpc>
                <a:spcPct val="80000"/>
              </a:lnSpc>
            </a:pPr>
            <a:r>
              <a:rPr lang="en-US" sz="2000" b="1" dirty="0">
                <a:cs typeface="Arial" charset="0"/>
              </a:rPr>
              <a:t>4:1 </a:t>
            </a:r>
            <a:r>
              <a:rPr lang="en-US" b="1" dirty="0">
                <a:cs typeface="Arial" charset="0"/>
              </a:rPr>
              <a:t>Aspect</a:t>
            </a:r>
            <a:r>
              <a:rPr lang="en-US" sz="2000" b="1" dirty="0">
                <a:cs typeface="Arial" charset="0"/>
              </a:rPr>
              <a:t> Ratio (24" min.)</a:t>
            </a:r>
            <a:br>
              <a:rPr lang="en-US" sz="2000" b="1" dirty="0">
                <a:cs typeface="Arial" charset="0"/>
              </a:rPr>
            </a:br>
            <a:endParaRPr lang="en-US" sz="2000" b="1" dirty="0">
              <a:cs typeface="Arial" charset="0"/>
            </a:endParaRPr>
          </a:p>
        </p:txBody>
      </p:sp>
      <p:sp>
        <p:nvSpPr>
          <p:cNvPr id="402436" name="Text Box 7"/>
          <p:cNvSpPr txBox="1">
            <a:spLocks noChangeArrowheads="1"/>
          </p:cNvSpPr>
          <p:nvPr/>
        </p:nvSpPr>
        <p:spPr bwMode="auto">
          <a:xfrm>
            <a:off x="1790700" y="2154237"/>
            <a:ext cx="2774950" cy="523875"/>
          </a:xfrm>
          <a:prstGeom prst="rect">
            <a:avLst/>
          </a:prstGeom>
          <a:noFill/>
          <a:ln w="76200">
            <a:noFill/>
            <a:miter lim="800000"/>
            <a:headEnd/>
            <a:tailEnd/>
          </a:ln>
        </p:spPr>
        <p:txBody>
          <a:bodyPr lIns="45720" tIns="27432" rIns="45720" bIns="27432">
            <a:spAutoFit/>
          </a:bodyPr>
          <a:lstStyle/>
          <a:p>
            <a:pPr>
              <a:lnSpc>
                <a:spcPct val="80000"/>
              </a:lnSpc>
            </a:pPr>
            <a:r>
              <a:rPr lang="en-US" b="1" dirty="0">
                <a:cs typeface="Arial" charset="0"/>
              </a:rPr>
              <a:t>Garage only, supporting</a:t>
            </a:r>
            <a:br>
              <a:rPr lang="en-US" b="1" dirty="0">
                <a:cs typeface="Arial" charset="0"/>
              </a:rPr>
            </a:br>
            <a:r>
              <a:rPr lang="en-US" b="1" dirty="0">
                <a:cs typeface="Arial" charset="0"/>
              </a:rPr>
              <a:t>roof with 3 psf covering</a:t>
            </a:r>
            <a:r>
              <a:rPr lang="en-US" sz="2000" b="1" dirty="0">
                <a:cs typeface="Arial" charset="0"/>
              </a:rPr>
              <a:t>.</a:t>
            </a:r>
          </a:p>
        </p:txBody>
      </p:sp>
      <p:sp>
        <p:nvSpPr>
          <p:cNvPr id="402437" name="Rectangle 9" descr="70%"/>
          <p:cNvSpPr>
            <a:spLocks noChangeArrowheads="1"/>
          </p:cNvSpPr>
          <p:nvPr/>
        </p:nvSpPr>
        <p:spPr bwMode="auto">
          <a:xfrm>
            <a:off x="1600200" y="4487862"/>
            <a:ext cx="1638300" cy="228600"/>
          </a:xfrm>
          <a:prstGeom prst="rect">
            <a:avLst/>
          </a:prstGeom>
          <a:solidFill>
            <a:schemeClr val="bg1">
              <a:alpha val="34901"/>
            </a:schemeClr>
          </a:solidFill>
          <a:ln w="19050">
            <a:solidFill>
              <a:srgbClr val="FFFF00"/>
            </a:solidFill>
            <a:prstDash val="sysDot"/>
            <a:miter lim="800000"/>
            <a:headEnd/>
            <a:tailEnd/>
          </a:ln>
        </p:spPr>
        <p:txBody>
          <a:bodyPr lIns="0" tIns="0" rIns="0" bIns="0" anchor="ctr"/>
          <a:lstStyle/>
          <a:p>
            <a:pPr algn="ctr"/>
            <a:r>
              <a:rPr lang="en-US" sz="1100" b="1" dirty="0">
                <a:cs typeface="Arial" charset="0"/>
              </a:rPr>
              <a:t>Standard Header</a:t>
            </a:r>
          </a:p>
        </p:txBody>
      </p:sp>
      <p:sp>
        <p:nvSpPr>
          <p:cNvPr id="402438" name="Freeform 9"/>
          <p:cNvSpPr>
            <a:spLocks noChangeArrowheads="1"/>
          </p:cNvSpPr>
          <p:nvPr/>
        </p:nvSpPr>
        <p:spPr bwMode="auto">
          <a:xfrm>
            <a:off x="1524000" y="5202237"/>
            <a:ext cx="1866900" cy="990600"/>
          </a:xfrm>
          <a:custGeom>
            <a:avLst/>
            <a:gdLst>
              <a:gd name="T0" fmla="*/ 1866900 w 1704109"/>
              <a:gd name="T1" fmla="*/ 990599 h 1039091"/>
              <a:gd name="T2" fmla="*/ 318739 w 1704109"/>
              <a:gd name="T3" fmla="*/ 616205 h 1039091"/>
              <a:gd name="T4" fmla="*/ 0 w 1704109"/>
              <a:gd name="T5" fmla="*/ 0 h 1039091"/>
              <a:gd name="T6" fmla="*/ 0 60000 65536"/>
              <a:gd name="T7" fmla="*/ 0 60000 65536"/>
              <a:gd name="T8" fmla="*/ 0 60000 65536"/>
              <a:gd name="T9" fmla="*/ 0 w 1704109"/>
              <a:gd name="T10" fmla="*/ 0 h 1039091"/>
              <a:gd name="T11" fmla="*/ 1704109 w 1704109"/>
              <a:gd name="T12" fmla="*/ 1039091 h 1039091"/>
            </a:gdLst>
            <a:ahLst/>
            <a:cxnLst>
              <a:cxn ang="T6">
                <a:pos x="T0" y="T1"/>
              </a:cxn>
              <a:cxn ang="T7">
                <a:pos x="T2" y="T3"/>
              </a:cxn>
              <a:cxn ang="T8">
                <a:pos x="T4" y="T5"/>
              </a:cxn>
            </a:cxnLst>
            <a:rect l="T9" t="T10" r="T11" b="T12"/>
            <a:pathLst>
              <a:path w="1704109" h="1039091">
                <a:moveTo>
                  <a:pt x="1704109" y="1039091"/>
                </a:moveTo>
                <a:cubicBezTo>
                  <a:pt x="1139536" y="869373"/>
                  <a:pt x="574963" y="819551"/>
                  <a:pt x="290945" y="646369"/>
                </a:cubicBezTo>
                <a:cubicBezTo>
                  <a:pt x="6927" y="473187"/>
                  <a:pt x="3463" y="176645"/>
                  <a:pt x="0" y="0"/>
                </a:cubicBezTo>
              </a:path>
            </a:pathLst>
          </a:custGeom>
          <a:noFill/>
          <a:ln w="38100" algn="ctr">
            <a:solidFill>
              <a:schemeClr val="tx1"/>
            </a:solidFill>
            <a:round/>
            <a:headEnd/>
            <a:tailEnd type="triangle" w="med" len="med"/>
          </a:ln>
        </p:spPr>
        <p:txBody>
          <a:bodyPr/>
          <a:lstStyle/>
          <a:p>
            <a:endParaRPr lang="en-US" dirty="0">
              <a:latin typeface="Calibri" pitchFamily="34" charset="0"/>
            </a:endParaRPr>
          </a:p>
        </p:txBody>
      </p:sp>
      <p:sp>
        <p:nvSpPr>
          <p:cNvPr id="402439" name="Freeform 10"/>
          <p:cNvSpPr>
            <a:spLocks noChangeArrowheads="1"/>
          </p:cNvSpPr>
          <p:nvPr/>
        </p:nvSpPr>
        <p:spPr bwMode="auto">
          <a:xfrm>
            <a:off x="1376363" y="2397125"/>
            <a:ext cx="563562" cy="1427162"/>
          </a:xfrm>
          <a:custGeom>
            <a:avLst/>
            <a:gdLst>
              <a:gd name="T0" fmla="*/ 424982 w 563418"/>
              <a:gd name="T1" fmla="*/ 0 h 1427018"/>
              <a:gd name="T2" fmla="*/ 23097 w 563418"/>
              <a:gd name="T3" fmla="*/ 581949 h 1427018"/>
              <a:gd name="T4" fmla="*/ 563562 w 563418"/>
              <a:gd name="T5" fmla="*/ 1427162 h 1427018"/>
              <a:gd name="T6" fmla="*/ 0 60000 65536"/>
              <a:gd name="T7" fmla="*/ 0 60000 65536"/>
              <a:gd name="T8" fmla="*/ 0 60000 65536"/>
              <a:gd name="T9" fmla="*/ 0 w 563418"/>
              <a:gd name="T10" fmla="*/ 0 h 1427018"/>
              <a:gd name="T11" fmla="*/ 563418 w 563418"/>
              <a:gd name="T12" fmla="*/ 1427018 h 1427018"/>
            </a:gdLst>
            <a:ahLst/>
            <a:cxnLst>
              <a:cxn ang="T6">
                <a:pos x="T0" y="T1"/>
              </a:cxn>
              <a:cxn ang="T7">
                <a:pos x="T2" y="T3"/>
              </a:cxn>
              <a:cxn ang="T8">
                <a:pos x="T4" y="T5"/>
              </a:cxn>
            </a:cxnLst>
            <a:rect l="T9" t="T10" r="T11" b="T12"/>
            <a:pathLst>
              <a:path w="563418" h="1427018">
                <a:moveTo>
                  <a:pt x="424873" y="0"/>
                </a:moveTo>
                <a:cubicBezTo>
                  <a:pt x="212436" y="172027"/>
                  <a:pt x="0" y="344054"/>
                  <a:pt x="23091" y="581890"/>
                </a:cubicBezTo>
                <a:cubicBezTo>
                  <a:pt x="46182" y="819726"/>
                  <a:pt x="304800" y="1123372"/>
                  <a:pt x="563418" y="1427018"/>
                </a:cubicBezTo>
              </a:path>
            </a:pathLst>
          </a:custGeom>
          <a:noFill/>
          <a:ln w="38100" algn="ctr">
            <a:solidFill>
              <a:schemeClr val="tx1"/>
            </a:solidFill>
            <a:round/>
            <a:headEnd/>
            <a:tailEnd type="triangle" w="med" len="med"/>
          </a:ln>
        </p:spPr>
        <p:txBody>
          <a:bodyPr/>
          <a:lstStyle/>
          <a:p>
            <a:endParaRPr lang="en-US" dirty="0">
              <a:latin typeface="Calibri" pitchFamily="34" charset="0"/>
            </a:endParaRPr>
          </a:p>
        </p:txBody>
      </p:sp>
      <p:sp>
        <p:nvSpPr>
          <p:cNvPr id="12" name="Freeform 11"/>
          <p:cNvSpPr/>
          <p:nvPr/>
        </p:nvSpPr>
        <p:spPr>
          <a:xfrm>
            <a:off x="3043238" y="5089525"/>
            <a:ext cx="369887" cy="849313"/>
          </a:xfrm>
          <a:custGeom>
            <a:avLst/>
            <a:gdLst>
              <a:gd name="connsiteX0" fmla="*/ 338931 w 338931"/>
              <a:gd name="connsiteY0" fmla="*/ 866775 h 866775"/>
              <a:gd name="connsiteX1" fmla="*/ 15081 w 338931"/>
              <a:gd name="connsiteY1" fmla="*/ 528637 h 866775"/>
              <a:gd name="connsiteX2" fmla="*/ 248444 w 338931"/>
              <a:gd name="connsiteY2" fmla="*/ 0 h 866775"/>
            </a:gdLst>
            <a:ahLst/>
            <a:cxnLst>
              <a:cxn ang="0">
                <a:pos x="connsiteX0" y="connsiteY0"/>
              </a:cxn>
              <a:cxn ang="0">
                <a:pos x="connsiteX1" y="connsiteY1"/>
              </a:cxn>
              <a:cxn ang="0">
                <a:pos x="connsiteX2" y="connsiteY2"/>
              </a:cxn>
            </a:cxnLst>
            <a:rect l="l" t="t" r="r" b="b"/>
            <a:pathLst>
              <a:path w="338931" h="866775">
                <a:moveTo>
                  <a:pt x="338931" y="866775"/>
                </a:moveTo>
                <a:cubicBezTo>
                  <a:pt x="184546" y="769937"/>
                  <a:pt x="30162" y="673099"/>
                  <a:pt x="15081" y="528637"/>
                </a:cubicBezTo>
                <a:cubicBezTo>
                  <a:pt x="0" y="384175"/>
                  <a:pt x="124222" y="192087"/>
                  <a:pt x="248444" y="0"/>
                </a:cubicBezTo>
              </a:path>
            </a:pathLst>
          </a:custGeom>
          <a:ln w="381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TextBox 69"/>
          <p:cNvSpPr txBox="1">
            <a:spLocks noChangeArrowheads="1"/>
          </p:cNvSpPr>
          <p:nvPr/>
        </p:nvSpPr>
        <p:spPr bwMode="auto">
          <a:xfrm>
            <a:off x="5618671" y="6304478"/>
            <a:ext cx="1636345"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R602.10.4.1</a:t>
            </a:r>
          </a:p>
        </p:txBody>
      </p:sp>
      <p:sp>
        <p:nvSpPr>
          <p:cNvPr id="11" name="TextBox 10"/>
          <p:cNvSpPr txBox="1"/>
          <p:nvPr/>
        </p:nvSpPr>
        <p:spPr>
          <a:xfrm>
            <a:off x="977678" y="1547813"/>
            <a:ext cx="2939229" cy="461665"/>
          </a:xfrm>
          <a:prstGeom prst="rect">
            <a:avLst/>
          </a:prstGeom>
          <a:noFill/>
        </p:spPr>
        <p:txBody>
          <a:bodyPr wrap="square" rtlCol="0">
            <a:spAutoFit/>
          </a:bodyPr>
          <a:lstStyle/>
          <a:p>
            <a:r>
              <a:rPr lang="en-US" sz="2400" b="1" dirty="0" smtClean="0">
                <a:solidFill>
                  <a:schemeClr val="accent1">
                    <a:lumMod val="75000"/>
                  </a:schemeClr>
                </a:solidFill>
                <a:latin typeface="Arial" pitchFamily="34" charset="0"/>
                <a:cs typeface="Arial" pitchFamily="34" charset="0"/>
              </a:rPr>
              <a:t>Method CS-G</a:t>
            </a:r>
            <a:endParaRPr lang="en-US" sz="2400" b="1" dirty="0">
              <a:solidFill>
                <a:schemeClr val="accent1">
                  <a:lumMod val="75000"/>
                </a:schemeClr>
              </a:solidFill>
              <a:latin typeface="Arial" pitchFamily="34" charset="0"/>
              <a:cs typeface="Arial" pitchFamily="34" charset="0"/>
            </a:endParaRPr>
          </a:p>
        </p:txBody>
      </p:sp>
      <p:sp>
        <p:nvSpPr>
          <p:cNvPr id="14" name="Rectangle 1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grpSp>
        <p:nvGrpSpPr>
          <p:cNvPr id="3" name="Group 3"/>
          <p:cNvGrpSpPr>
            <a:grpSpLocks/>
          </p:cNvGrpSpPr>
          <p:nvPr/>
        </p:nvGrpSpPr>
        <p:grpSpPr bwMode="auto">
          <a:xfrm>
            <a:off x="1050925" y="5946775"/>
            <a:ext cx="598488" cy="449263"/>
            <a:chOff x="6224592" y="5667728"/>
            <a:chExt cx="731520" cy="548640"/>
          </a:xfrm>
        </p:grpSpPr>
        <p:cxnSp>
          <p:nvCxnSpPr>
            <p:cNvPr id="5" name="Straight Connector 4"/>
            <p:cNvCxnSpPr/>
            <p:nvPr/>
          </p:nvCxnSpPr>
          <p:spPr bwMode="auto">
            <a:xfrm flipV="1">
              <a:off x="6224592" y="6061276"/>
              <a:ext cx="73152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6224592" y="5667728"/>
              <a:ext cx="182562" cy="548640"/>
              <a:chOff x="5709217" y="5853102"/>
              <a:chExt cx="182562" cy="548640"/>
            </a:xfrm>
          </p:grpSpPr>
          <p:cxnSp>
            <p:nvCxnSpPr>
              <p:cNvPr id="14" name="Straight Connector 13"/>
              <p:cNvCxnSpPr/>
              <p:nvPr/>
            </p:nvCxnSpPr>
            <p:spPr bwMode="auto">
              <a:xfrm rot="5400000" flipH="1" flipV="1">
                <a:off x="5709297" y="6157391"/>
                <a:ext cx="182234" cy="18239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rot="5400000">
                <a:off x="5526094" y="6127423"/>
                <a:ext cx="54864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23"/>
            <p:cNvGrpSpPr>
              <a:grpSpLocks/>
            </p:cNvGrpSpPr>
            <p:nvPr/>
          </p:nvGrpSpPr>
          <p:grpSpPr bwMode="auto">
            <a:xfrm>
              <a:off x="6584177" y="5667728"/>
              <a:ext cx="182562" cy="548640"/>
              <a:chOff x="4884915" y="5853102"/>
              <a:chExt cx="182562" cy="548640"/>
            </a:xfrm>
          </p:grpSpPr>
          <p:cxnSp>
            <p:nvCxnSpPr>
              <p:cNvPr id="10" name="Straight Connector 9"/>
              <p:cNvCxnSpPr/>
              <p:nvPr/>
            </p:nvCxnSpPr>
            <p:spPr bwMode="auto">
              <a:xfrm rot="5400000" flipH="1" flipV="1">
                <a:off x="4884379" y="6157391"/>
                <a:ext cx="182234" cy="18239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5400000">
                <a:off x="4701175" y="6127423"/>
                <a:ext cx="54864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p:cNvSpPr txBox="1"/>
          <p:nvPr/>
        </p:nvSpPr>
        <p:spPr>
          <a:xfrm>
            <a:off x="2087563" y="4491038"/>
            <a:ext cx="1001712" cy="1322387"/>
          </a:xfrm>
          <a:prstGeom prst="rect">
            <a:avLst/>
          </a:prstGeom>
          <a:noFill/>
        </p:spPr>
        <p:txBody>
          <a:bodyPr>
            <a:spAutoFit/>
          </a:bodyPr>
          <a:lstStyle/>
          <a:p>
            <a:pPr algn="ct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Garage</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Opening</a:t>
            </a:r>
          </a:p>
        </p:txBody>
      </p:sp>
      <p:sp>
        <p:nvSpPr>
          <p:cNvPr id="404484" name="TextBox 86"/>
          <p:cNvSpPr txBox="1">
            <a:spLocks noChangeArrowheads="1"/>
          </p:cNvSpPr>
          <p:nvPr/>
        </p:nvSpPr>
        <p:spPr bwMode="auto">
          <a:xfrm>
            <a:off x="1609725" y="6081713"/>
            <a:ext cx="885825" cy="368300"/>
          </a:xfrm>
          <a:prstGeom prst="rect">
            <a:avLst/>
          </a:prstGeom>
          <a:solidFill>
            <a:schemeClr val="bg1"/>
          </a:solidFill>
          <a:ln w="9525">
            <a:noFill/>
            <a:miter lim="800000"/>
            <a:headEnd/>
            <a:tailEnd/>
          </a:ln>
        </p:spPr>
        <p:txBody>
          <a:bodyPr>
            <a:spAutoFit/>
          </a:bodyPr>
          <a:lstStyle/>
          <a:p>
            <a:r>
              <a:rPr lang="en-US" b="1" dirty="0">
                <a:solidFill>
                  <a:srgbClr val="953735"/>
                </a:solidFill>
                <a:cs typeface="Arial" charset="0"/>
              </a:rPr>
              <a:t>H/6</a:t>
            </a:r>
          </a:p>
        </p:txBody>
      </p:sp>
      <p:pic>
        <p:nvPicPr>
          <p:cNvPr id="404485" name="Picture 31" descr="ICC Figure 5.19.png"/>
          <p:cNvPicPr>
            <a:picLocks noChangeAspect="1"/>
          </p:cNvPicPr>
          <p:nvPr/>
        </p:nvPicPr>
        <p:blipFill>
          <a:blip r:embed="rId3" cstate="email"/>
          <a:srcRect/>
          <a:stretch>
            <a:fillRect/>
          </a:stretch>
        </p:blipFill>
        <p:spPr bwMode="auto">
          <a:xfrm>
            <a:off x="896938" y="3321050"/>
            <a:ext cx="5503862" cy="2527300"/>
          </a:xfrm>
          <a:prstGeom prst="rect">
            <a:avLst/>
          </a:prstGeom>
          <a:noFill/>
          <a:ln w="9525">
            <a:noFill/>
            <a:miter lim="800000"/>
            <a:headEnd/>
            <a:tailEnd/>
          </a:ln>
        </p:spPr>
      </p:pic>
      <p:grpSp>
        <p:nvGrpSpPr>
          <p:cNvPr id="7" name="Group 79"/>
          <p:cNvGrpSpPr>
            <a:grpSpLocks/>
          </p:cNvGrpSpPr>
          <p:nvPr/>
        </p:nvGrpSpPr>
        <p:grpSpPr bwMode="auto">
          <a:xfrm>
            <a:off x="302281" y="3926812"/>
            <a:ext cx="746880" cy="2017098"/>
            <a:chOff x="452762" y="3123075"/>
            <a:chExt cx="1055692" cy="2851801"/>
          </a:xfrm>
          <a:solidFill>
            <a:schemeClr val="bg1"/>
          </a:solidFill>
        </p:grpSpPr>
        <p:cxnSp>
          <p:nvCxnSpPr>
            <p:cNvPr id="24" name="Straight Connector 80"/>
            <p:cNvCxnSpPr>
              <a:cxnSpLocks noChangeShapeType="1"/>
            </p:cNvCxnSpPr>
            <p:nvPr/>
          </p:nvCxnSpPr>
          <p:spPr bwMode="auto">
            <a:xfrm rot="10800000">
              <a:off x="663682" y="3284434"/>
              <a:ext cx="844772" cy="0"/>
            </a:xfrm>
            <a:prstGeom prst="line">
              <a:avLst/>
            </a:prstGeom>
            <a:grpFill/>
            <a:ln w="9525" algn="ctr">
              <a:solidFill>
                <a:schemeClr val="tx1"/>
              </a:solidFill>
              <a:round/>
              <a:headEnd/>
              <a:tailEnd/>
            </a:ln>
          </p:spPr>
        </p:cxnSp>
        <p:cxnSp>
          <p:nvCxnSpPr>
            <p:cNvPr id="25" name="Straight Connector 81"/>
            <p:cNvCxnSpPr>
              <a:cxnSpLocks noChangeShapeType="1"/>
            </p:cNvCxnSpPr>
            <p:nvPr/>
          </p:nvCxnSpPr>
          <p:spPr bwMode="auto">
            <a:xfrm rot="10800000">
              <a:off x="646557" y="5820497"/>
              <a:ext cx="844772" cy="0"/>
            </a:xfrm>
            <a:prstGeom prst="line">
              <a:avLst/>
            </a:prstGeom>
            <a:grpFill/>
            <a:ln w="9525" algn="ctr">
              <a:solidFill>
                <a:schemeClr val="tx1"/>
              </a:solidFill>
              <a:round/>
              <a:headEnd/>
              <a:tailEnd/>
            </a:ln>
          </p:spPr>
        </p:cxnSp>
        <p:cxnSp>
          <p:nvCxnSpPr>
            <p:cNvPr id="26" name="Straight Connector 82"/>
            <p:cNvCxnSpPr>
              <a:cxnSpLocks noChangeShapeType="1"/>
            </p:cNvCxnSpPr>
            <p:nvPr/>
          </p:nvCxnSpPr>
          <p:spPr bwMode="auto">
            <a:xfrm rot="5400000">
              <a:off x="-525416" y="4548976"/>
              <a:ext cx="2851801" cy="0"/>
            </a:xfrm>
            <a:prstGeom prst="line">
              <a:avLst/>
            </a:prstGeom>
            <a:grpFill/>
            <a:ln w="9525" algn="ctr">
              <a:solidFill>
                <a:schemeClr val="tx1"/>
              </a:solidFill>
              <a:round/>
              <a:headEnd/>
              <a:tailEnd/>
            </a:ln>
          </p:spPr>
        </p:cxnSp>
        <p:cxnSp>
          <p:nvCxnSpPr>
            <p:cNvPr id="27" name="Straight Connector 26"/>
            <p:cNvCxnSpPr/>
            <p:nvPr/>
          </p:nvCxnSpPr>
          <p:spPr bwMode="auto">
            <a:xfrm rot="5400000" flipH="1" flipV="1">
              <a:off x="801849" y="3193175"/>
              <a:ext cx="182564" cy="182518"/>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798582" y="5723780"/>
              <a:ext cx="182563" cy="182518"/>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86"/>
            <p:cNvSpPr txBox="1">
              <a:spLocks noChangeArrowheads="1"/>
            </p:cNvSpPr>
            <p:nvPr/>
          </p:nvSpPr>
          <p:spPr bwMode="auto">
            <a:xfrm>
              <a:off x="452762" y="4313706"/>
              <a:ext cx="895443" cy="913792"/>
            </a:xfrm>
            <a:prstGeom prst="rect">
              <a:avLst/>
            </a:prstGeom>
            <a:grpFill/>
            <a:ln w="9525">
              <a:noFill/>
              <a:miter lim="800000"/>
              <a:headEnd/>
              <a:tailEnd/>
            </a:ln>
          </p:spPr>
          <p:txBody>
            <a:bodyPr wrap="none">
              <a:spAutoFit/>
            </a:bodyPr>
            <a:lstStyle/>
            <a:p>
              <a:pPr algn="ctr" fontAlgn="auto">
                <a:spcBef>
                  <a:spcPts val="0"/>
                </a:spcBef>
                <a:spcAft>
                  <a:spcPts val="0"/>
                </a:spcAft>
                <a:defRPr/>
              </a:pPr>
              <a:r>
                <a:rPr lang="en-US" b="1" dirty="0" smtClean="0">
                  <a:solidFill>
                    <a:srgbClr val="953735"/>
                  </a:solidFill>
                  <a:latin typeface="Arial" pitchFamily="34" charset="0"/>
                  <a:cs typeface="Arial" pitchFamily="34" charset="0"/>
                </a:rPr>
                <a:t>10</a:t>
              </a:r>
              <a:r>
                <a:rPr lang="en-US" b="1" dirty="0" smtClean="0">
                  <a:solidFill>
                    <a:srgbClr val="953735"/>
                  </a:solidFill>
                  <a:cs typeface="Arial" charset="0"/>
                </a:rPr>
                <a:t>'</a:t>
              </a:r>
              <a:r>
                <a:rPr lang="en-US" b="1" dirty="0" smtClean="0">
                  <a:solidFill>
                    <a:srgbClr val="953735"/>
                  </a:solidFill>
                  <a:latin typeface="Arial" pitchFamily="34" charset="0"/>
                  <a:cs typeface="Arial" pitchFamily="34" charset="0"/>
                </a:rPr>
                <a:t> </a:t>
              </a:r>
            </a:p>
            <a:p>
              <a:pPr algn="ctr" fontAlgn="auto">
                <a:spcBef>
                  <a:spcPts val="0"/>
                </a:spcBef>
                <a:spcAft>
                  <a:spcPts val="0"/>
                </a:spcAft>
                <a:defRPr/>
              </a:pPr>
              <a:r>
                <a:rPr lang="en-US" b="1" dirty="0" smtClean="0">
                  <a:solidFill>
                    <a:srgbClr val="953735"/>
                  </a:solidFill>
                  <a:latin typeface="Arial" pitchFamily="34" charset="0"/>
                  <a:cs typeface="Arial" pitchFamily="34" charset="0"/>
                </a:rPr>
                <a:t>Max</a:t>
              </a:r>
              <a:endParaRPr lang="en-US" b="1" dirty="0">
                <a:solidFill>
                  <a:srgbClr val="953735"/>
                </a:solidFill>
                <a:latin typeface="Arial" pitchFamily="34" charset="0"/>
                <a:cs typeface="Arial" pitchFamily="34" charset="0"/>
              </a:endParaRPr>
            </a:p>
          </p:txBody>
        </p:sp>
      </p:grpSp>
      <p:sp>
        <p:nvSpPr>
          <p:cNvPr id="31" name="Content Placeholder 2"/>
          <p:cNvSpPr>
            <a:spLocks noGrp="1"/>
          </p:cNvSpPr>
          <p:nvPr>
            <p:ph idx="1"/>
          </p:nvPr>
        </p:nvSpPr>
        <p:spPr>
          <a:xfrm>
            <a:off x="451503" y="1856096"/>
            <a:ext cx="8229600" cy="1279525"/>
          </a:xfrm>
          <a:solidFill>
            <a:schemeClr val="bg1">
              <a:alpha val="50000"/>
            </a:schemeClr>
          </a:solidFill>
        </p:spPr>
        <p:txBody>
          <a:bodyPr/>
          <a:lstStyle/>
          <a:p>
            <a:pPr fontAlgn="auto">
              <a:spcAft>
                <a:spcPts val="0"/>
              </a:spcAft>
              <a:buFont typeface="Wingdings" pitchFamily="2" charset="2"/>
              <a:buNone/>
              <a:defRPr/>
            </a:pPr>
            <a:r>
              <a:rPr lang="en-US" dirty="0" smtClean="0"/>
              <a:t>Method CS-PF   Continuous </a:t>
            </a:r>
            <a:r>
              <a:rPr lang="en-US" dirty="0"/>
              <a:t>portal frame</a:t>
            </a:r>
          </a:p>
          <a:p>
            <a:pPr marL="233363" lvl="1" indent="0" fontAlgn="auto">
              <a:spcAft>
                <a:spcPts val="0"/>
              </a:spcAft>
              <a:buNone/>
              <a:defRPr/>
            </a:pPr>
            <a:r>
              <a:rPr lang="en-US" dirty="0"/>
              <a:t>Walls on either or both sides of openings in garage may have wall segment with a maximum 6:1 height-to-length ratio. </a:t>
            </a:r>
          </a:p>
        </p:txBody>
      </p:sp>
      <p:sp>
        <p:nvSpPr>
          <p:cNvPr id="35" name="TextBox 69"/>
          <p:cNvSpPr txBox="1">
            <a:spLocks noChangeArrowheads="1"/>
          </p:cNvSpPr>
          <p:nvPr/>
        </p:nvSpPr>
        <p:spPr bwMode="auto">
          <a:xfrm>
            <a:off x="6022975" y="6242150"/>
            <a:ext cx="1308371"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R602.10.4.1.1</a:t>
            </a:r>
          </a:p>
        </p:txBody>
      </p:sp>
      <p:sp>
        <p:nvSpPr>
          <p:cNvPr id="36" name="TextBox 35"/>
          <p:cNvSpPr txBox="1"/>
          <p:nvPr/>
        </p:nvSpPr>
        <p:spPr>
          <a:xfrm>
            <a:off x="2592388" y="6081713"/>
            <a:ext cx="2801937" cy="369887"/>
          </a:xfrm>
          <a:prstGeom prst="rect">
            <a:avLst/>
          </a:prstGeom>
          <a:noFill/>
        </p:spPr>
        <p:txBody>
          <a:bodyPr>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Fully sheathed dwelling</a:t>
            </a:r>
          </a:p>
        </p:txBody>
      </p:sp>
      <p:sp>
        <p:nvSpPr>
          <p:cNvPr id="37" name="Freeform 36"/>
          <p:cNvSpPr/>
          <p:nvPr/>
        </p:nvSpPr>
        <p:spPr>
          <a:xfrm flipH="1">
            <a:off x="5324475" y="5480050"/>
            <a:ext cx="698500" cy="847725"/>
          </a:xfrm>
          <a:custGeom>
            <a:avLst/>
            <a:gdLst>
              <a:gd name="connsiteX0" fmla="*/ 718457 w 718457"/>
              <a:gd name="connsiteY0" fmla="*/ 206829 h 206829"/>
              <a:gd name="connsiteX1" fmla="*/ 206829 w 718457"/>
              <a:gd name="connsiteY1" fmla="*/ 119743 h 206829"/>
              <a:gd name="connsiteX2" fmla="*/ 0 w 718457"/>
              <a:gd name="connsiteY2" fmla="*/ 0 h 206829"/>
            </a:gdLst>
            <a:ahLst/>
            <a:cxnLst>
              <a:cxn ang="0">
                <a:pos x="connsiteX0" y="connsiteY0"/>
              </a:cxn>
              <a:cxn ang="0">
                <a:pos x="connsiteX1" y="connsiteY1"/>
              </a:cxn>
              <a:cxn ang="0">
                <a:pos x="connsiteX2" y="connsiteY2"/>
              </a:cxn>
            </a:cxnLst>
            <a:rect l="l" t="t" r="r" b="b"/>
            <a:pathLst>
              <a:path w="718457" h="206829">
                <a:moveTo>
                  <a:pt x="718457" y="206829"/>
                </a:moveTo>
                <a:cubicBezTo>
                  <a:pt x="522514" y="180521"/>
                  <a:pt x="326572" y="154214"/>
                  <a:pt x="206829" y="119743"/>
                </a:cubicBezTo>
                <a:cubicBezTo>
                  <a:pt x="87086" y="85272"/>
                  <a:pt x="43543" y="42636"/>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8" name="Group 38"/>
          <p:cNvGrpSpPr>
            <a:grpSpLocks/>
          </p:cNvGrpSpPr>
          <p:nvPr/>
        </p:nvGrpSpPr>
        <p:grpSpPr bwMode="auto">
          <a:xfrm>
            <a:off x="4710113" y="4305300"/>
            <a:ext cx="1038225" cy="885825"/>
            <a:chOff x="2384379" y="4583714"/>
            <a:chExt cx="1463040" cy="1463040"/>
          </a:xfrm>
        </p:grpSpPr>
        <p:cxnSp>
          <p:nvCxnSpPr>
            <p:cNvPr id="40" name="Straight Connector 39"/>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 name="Group 41"/>
          <p:cNvGrpSpPr>
            <a:grpSpLocks/>
          </p:cNvGrpSpPr>
          <p:nvPr/>
        </p:nvGrpSpPr>
        <p:grpSpPr bwMode="auto">
          <a:xfrm>
            <a:off x="1414463" y="4219575"/>
            <a:ext cx="1638300" cy="1585913"/>
            <a:chOff x="2384379" y="4583714"/>
            <a:chExt cx="1463040" cy="1463040"/>
          </a:xfrm>
        </p:grpSpPr>
        <p:cxnSp>
          <p:nvCxnSpPr>
            <p:cNvPr id="43" name="Straight Connector 42"/>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04499" name="TextBox 37"/>
          <p:cNvSpPr txBox="1">
            <a:spLocks noChangeArrowheads="1"/>
          </p:cNvSpPr>
          <p:nvPr/>
        </p:nvSpPr>
        <p:spPr bwMode="auto">
          <a:xfrm>
            <a:off x="1597025" y="4716463"/>
            <a:ext cx="1330325" cy="606425"/>
          </a:xfrm>
          <a:prstGeom prst="rect">
            <a:avLst/>
          </a:prstGeom>
          <a:solidFill>
            <a:srgbClr val="FFFFFF"/>
          </a:solidFill>
          <a:ln w="9525">
            <a:noFill/>
            <a:miter lim="800000"/>
            <a:headEnd/>
            <a:tailEnd/>
          </a:ln>
        </p:spPr>
        <p:txBody>
          <a:bodyPr>
            <a:spAutoFit/>
          </a:bodyPr>
          <a:lstStyle/>
          <a:p>
            <a:pPr algn="ctr">
              <a:lnSpc>
                <a:spcPts val="2000"/>
              </a:lnSpc>
            </a:pPr>
            <a:r>
              <a:rPr lang="en-US" sz="2000" b="1" dirty="0">
                <a:solidFill>
                  <a:srgbClr val="376092"/>
                </a:solidFill>
                <a:cs typeface="Arial" charset="0"/>
              </a:rPr>
              <a:t>Garage</a:t>
            </a:r>
            <a:br>
              <a:rPr lang="en-US" sz="2000" b="1" dirty="0">
                <a:solidFill>
                  <a:srgbClr val="376092"/>
                </a:solidFill>
                <a:cs typeface="Arial" charset="0"/>
              </a:rPr>
            </a:br>
            <a:r>
              <a:rPr lang="en-US" sz="2000" b="1" dirty="0">
                <a:solidFill>
                  <a:srgbClr val="376092"/>
                </a:solidFill>
                <a:cs typeface="Arial" charset="0"/>
              </a:rPr>
              <a:t>Opening</a:t>
            </a:r>
          </a:p>
        </p:txBody>
      </p:sp>
      <p:sp>
        <p:nvSpPr>
          <p:cNvPr id="32" name="Rectangle 3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406533" name="Rectangle 9" descr="70%"/>
          <p:cNvSpPr>
            <a:spLocks noChangeArrowheads="1"/>
          </p:cNvSpPr>
          <p:nvPr/>
        </p:nvSpPr>
        <p:spPr bwMode="auto">
          <a:xfrm>
            <a:off x="1409700" y="4238625"/>
            <a:ext cx="1905000" cy="228600"/>
          </a:xfrm>
          <a:prstGeom prst="rect">
            <a:avLst/>
          </a:prstGeom>
          <a:solidFill>
            <a:schemeClr val="bg1">
              <a:alpha val="34901"/>
            </a:schemeClr>
          </a:solidFill>
          <a:ln w="19050">
            <a:solidFill>
              <a:srgbClr val="FFFF00"/>
            </a:solidFill>
            <a:prstDash val="sysDot"/>
            <a:miter lim="800000"/>
            <a:headEnd/>
            <a:tailEnd/>
          </a:ln>
        </p:spPr>
        <p:txBody>
          <a:bodyPr lIns="0" tIns="0" rIns="0" bIns="0" anchor="ctr"/>
          <a:lstStyle/>
          <a:p>
            <a:pPr algn="ctr"/>
            <a:r>
              <a:rPr lang="en-US" sz="1100" b="1" dirty="0">
                <a:cs typeface="Arial" charset="0"/>
              </a:rPr>
              <a:t>Extended Header</a:t>
            </a:r>
          </a:p>
        </p:txBody>
      </p:sp>
      <p:grpSp>
        <p:nvGrpSpPr>
          <p:cNvPr id="13" name="Group 12"/>
          <p:cNvGrpSpPr/>
          <p:nvPr/>
        </p:nvGrpSpPr>
        <p:grpSpPr>
          <a:xfrm>
            <a:off x="736601" y="2069227"/>
            <a:ext cx="5402262" cy="4314174"/>
            <a:chOff x="1116013" y="1778000"/>
            <a:chExt cx="5402262" cy="4314174"/>
          </a:xfrm>
        </p:grpSpPr>
        <p:pic>
          <p:nvPicPr>
            <p:cNvPr id="406530" name="Picture 2" descr="C:\Documents and Settings\gregb\My Documents\My Pictures\fullsheat.bmp"/>
            <p:cNvPicPr>
              <a:picLocks noChangeAspect="1" noChangeArrowheads="1"/>
            </p:cNvPicPr>
            <p:nvPr/>
          </p:nvPicPr>
          <p:blipFill>
            <a:blip r:embed="rId3" cstate="email"/>
            <a:srcRect/>
            <a:stretch>
              <a:fillRect/>
            </a:stretch>
          </p:blipFill>
          <p:spPr bwMode="auto">
            <a:xfrm>
              <a:off x="1116013" y="1778000"/>
              <a:ext cx="5402262" cy="3916363"/>
            </a:xfrm>
            <a:prstGeom prst="rect">
              <a:avLst/>
            </a:prstGeom>
            <a:noFill/>
            <a:ln w="9525">
              <a:noFill/>
              <a:miter lim="800000"/>
              <a:headEnd/>
              <a:tailEnd/>
            </a:ln>
          </p:spPr>
        </p:pic>
        <p:grpSp>
          <p:nvGrpSpPr>
            <p:cNvPr id="11" name="Group 10"/>
            <p:cNvGrpSpPr/>
            <p:nvPr/>
          </p:nvGrpSpPr>
          <p:grpSpPr>
            <a:xfrm>
              <a:off x="1376363" y="2105025"/>
              <a:ext cx="4762500" cy="3987149"/>
              <a:chOff x="1376363" y="2105025"/>
              <a:chExt cx="4762500" cy="3987149"/>
            </a:xfrm>
          </p:grpSpPr>
          <p:sp>
            <p:nvSpPr>
              <p:cNvPr id="406531" name="Text Box 3"/>
              <p:cNvSpPr txBox="1">
                <a:spLocks noChangeArrowheads="1"/>
              </p:cNvSpPr>
              <p:nvPr/>
            </p:nvSpPr>
            <p:spPr bwMode="auto">
              <a:xfrm>
                <a:off x="2786063" y="5870575"/>
                <a:ext cx="3352800" cy="221599"/>
              </a:xfrm>
              <a:prstGeom prst="rect">
                <a:avLst/>
              </a:prstGeom>
              <a:noFill/>
              <a:ln w="12700">
                <a:noFill/>
                <a:miter lim="800000"/>
                <a:headEnd/>
                <a:tailEnd/>
              </a:ln>
            </p:spPr>
            <p:txBody>
              <a:bodyPr lIns="0" tIns="0" rIns="0" bIns="0">
                <a:spAutoFit/>
              </a:bodyPr>
              <a:lstStyle/>
              <a:p>
                <a:pPr algn="ctr">
                  <a:lnSpc>
                    <a:spcPct val="80000"/>
                  </a:lnSpc>
                </a:pPr>
                <a:r>
                  <a:rPr lang="en-US" b="1" dirty="0">
                    <a:cs typeface="Arial" charset="0"/>
                  </a:rPr>
                  <a:t>6:1 Aspect Ratio (16" min.)</a:t>
                </a:r>
              </a:p>
            </p:txBody>
          </p:sp>
          <p:sp>
            <p:nvSpPr>
              <p:cNvPr id="406532" name="Text Box 7"/>
              <p:cNvSpPr txBox="1">
                <a:spLocks noChangeArrowheads="1"/>
              </p:cNvSpPr>
              <p:nvPr/>
            </p:nvSpPr>
            <p:spPr bwMode="auto">
              <a:xfrm>
                <a:off x="1790700" y="2105025"/>
                <a:ext cx="2781300" cy="523875"/>
              </a:xfrm>
              <a:prstGeom prst="rect">
                <a:avLst/>
              </a:prstGeom>
              <a:noFill/>
              <a:ln w="76200">
                <a:noFill/>
                <a:miter lim="800000"/>
                <a:headEnd/>
                <a:tailEnd/>
              </a:ln>
            </p:spPr>
            <p:txBody>
              <a:bodyPr lIns="45720" tIns="27432" rIns="45720" bIns="27432">
                <a:spAutoFit/>
              </a:bodyPr>
              <a:lstStyle/>
              <a:p>
                <a:pPr>
                  <a:lnSpc>
                    <a:spcPct val="80000"/>
                  </a:lnSpc>
                </a:pPr>
                <a:r>
                  <a:rPr lang="en-US" b="1" dirty="0">
                    <a:cs typeface="Arial" charset="0"/>
                  </a:rPr>
                  <a:t>Garage only, story above permitted</a:t>
                </a:r>
                <a:r>
                  <a:rPr lang="en-US" sz="2000" b="1" dirty="0">
                    <a:cs typeface="Arial" charset="0"/>
                  </a:rPr>
                  <a:t>.</a:t>
                </a:r>
              </a:p>
            </p:txBody>
          </p:sp>
          <p:sp>
            <p:nvSpPr>
              <p:cNvPr id="406534" name="Freeform 7"/>
              <p:cNvSpPr>
                <a:spLocks noChangeArrowheads="1"/>
              </p:cNvSpPr>
              <p:nvPr/>
            </p:nvSpPr>
            <p:spPr bwMode="auto">
              <a:xfrm>
                <a:off x="1524000" y="4953000"/>
                <a:ext cx="1285875" cy="1052513"/>
              </a:xfrm>
              <a:custGeom>
                <a:avLst/>
                <a:gdLst>
                  <a:gd name="T0" fmla="*/ 1285875 w 1704109"/>
                  <a:gd name="T1" fmla="*/ 1052512 h 1039091"/>
                  <a:gd name="T2" fmla="*/ 219539 w 1704109"/>
                  <a:gd name="T3" fmla="*/ 654718 h 1039091"/>
                  <a:gd name="T4" fmla="*/ 0 w 1704109"/>
                  <a:gd name="T5" fmla="*/ 0 h 1039091"/>
                  <a:gd name="T6" fmla="*/ 0 60000 65536"/>
                  <a:gd name="T7" fmla="*/ 0 60000 65536"/>
                  <a:gd name="T8" fmla="*/ 0 60000 65536"/>
                  <a:gd name="T9" fmla="*/ 0 w 1704109"/>
                  <a:gd name="T10" fmla="*/ 0 h 1039091"/>
                  <a:gd name="T11" fmla="*/ 1704109 w 1704109"/>
                  <a:gd name="T12" fmla="*/ 1039091 h 1039091"/>
                </a:gdLst>
                <a:ahLst/>
                <a:cxnLst>
                  <a:cxn ang="T6">
                    <a:pos x="T0" y="T1"/>
                  </a:cxn>
                  <a:cxn ang="T7">
                    <a:pos x="T2" y="T3"/>
                  </a:cxn>
                  <a:cxn ang="T8">
                    <a:pos x="T4" y="T5"/>
                  </a:cxn>
                </a:cxnLst>
                <a:rect l="T9" t="T10" r="T11" b="T12"/>
                <a:pathLst>
                  <a:path w="1704109" h="1039091">
                    <a:moveTo>
                      <a:pt x="1704109" y="1039091"/>
                    </a:moveTo>
                    <a:cubicBezTo>
                      <a:pt x="1139536" y="869373"/>
                      <a:pt x="574963" y="819551"/>
                      <a:pt x="290945" y="646369"/>
                    </a:cubicBezTo>
                    <a:cubicBezTo>
                      <a:pt x="6927" y="473187"/>
                      <a:pt x="3463" y="176645"/>
                      <a:pt x="0" y="0"/>
                    </a:cubicBezTo>
                  </a:path>
                </a:pathLst>
              </a:custGeom>
              <a:noFill/>
              <a:ln w="38100" algn="ctr">
                <a:solidFill>
                  <a:schemeClr val="tx1"/>
                </a:solidFill>
                <a:round/>
                <a:headEnd/>
                <a:tailEnd type="triangle" w="med" len="med"/>
              </a:ln>
            </p:spPr>
            <p:txBody>
              <a:bodyPr/>
              <a:lstStyle/>
              <a:p>
                <a:endParaRPr lang="en-US" dirty="0">
                  <a:latin typeface="Calibri" pitchFamily="34" charset="0"/>
                </a:endParaRPr>
              </a:p>
            </p:txBody>
          </p:sp>
          <p:sp>
            <p:nvSpPr>
              <p:cNvPr id="406535" name="Freeform 8"/>
              <p:cNvSpPr>
                <a:spLocks noChangeArrowheads="1"/>
              </p:cNvSpPr>
              <p:nvPr/>
            </p:nvSpPr>
            <p:spPr bwMode="auto">
              <a:xfrm>
                <a:off x="1376363" y="2225675"/>
                <a:ext cx="563562" cy="1349375"/>
              </a:xfrm>
              <a:custGeom>
                <a:avLst/>
                <a:gdLst>
                  <a:gd name="T0" fmla="*/ 424982 w 563418"/>
                  <a:gd name="T1" fmla="*/ 0 h 1427018"/>
                  <a:gd name="T2" fmla="*/ 23097 w 563418"/>
                  <a:gd name="T3" fmla="*/ 550489 h 1427018"/>
                  <a:gd name="T4" fmla="*/ 563562 w 563418"/>
                  <a:gd name="T5" fmla="*/ 1350010 h 1427018"/>
                  <a:gd name="T6" fmla="*/ 0 60000 65536"/>
                  <a:gd name="T7" fmla="*/ 0 60000 65536"/>
                  <a:gd name="T8" fmla="*/ 0 60000 65536"/>
                  <a:gd name="T9" fmla="*/ 0 w 563418"/>
                  <a:gd name="T10" fmla="*/ 0 h 1427018"/>
                  <a:gd name="T11" fmla="*/ 563418 w 563418"/>
                  <a:gd name="T12" fmla="*/ 1427018 h 1427018"/>
                </a:gdLst>
                <a:ahLst/>
                <a:cxnLst>
                  <a:cxn ang="T6">
                    <a:pos x="T0" y="T1"/>
                  </a:cxn>
                  <a:cxn ang="T7">
                    <a:pos x="T2" y="T3"/>
                  </a:cxn>
                  <a:cxn ang="T8">
                    <a:pos x="T4" y="T5"/>
                  </a:cxn>
                </a:cxnLst>
                <a:rect l="T9" t="T10" r="T11" b="T12"/>
                <a:pathLst>
                  <a:path w="563418" h="1427018">
                    <a:moveTo>
                      <a:pt x="424873" y="0"/>
                    </a:moveTo>
                    <a:cubicBezTo>
                      <a:pt x="212436" y="172027"/>
                      <a:pt x="0" y="344054"/>
                      <a:pt x="23091" y="581890"/>
                    </a:cubicBezTo>
                    <a:cubicBezTo>
                      <a:pt x="46182" y="819726"/>
                      <a:pt x="304800" y="1123372"/>
                      <a:pt x="563418" y="1427018"/>
                    </a:cubicBezTo>
                  </a:path>
                </a:pathLst>
              </a:custGeom>
              <a:noFill/>
              <a:ln w="38100" algn="ctr">
                <a:solidFill>
                  <a:schemeClr val="tx1"/>
                </a:solidFill>
                <a:round/>
                <a:headEnd/>
                <a:tailEnd type="triangle" w="med" len="med"/>
              </a:ln>
            </p:spPr>
            <p:txBody>
              <a:bodyPr/>
              <a:lstStyle/>
              <a:p>
                <a:endParaRPr lang="en-US" dirty="0">
                  <a:latin typeface="Calibri" pitchFamily="34" charset="0"/>
                </a:endParaRPr>
              </a:p>
            </p:txBody>
          </p:sp>
          <p:sp>
            <p:nvSpPr>
              <p:cNvPr id="10" name="Freeform 9"/>
              <p:cNvSpPr/>
              <p:nvPr/>
            </p:nvSpPr>
            <p:spPr>
              <a:xfrm>
                <a:off x="2414588" y="5053013"/>
                <a:ext cx="866775" cy="957262"/>
              </a:xfrm>
              <a:custGeom>
                <a:avLst/>
                <a:gdLst>
                  <a:gd name="connsiteX0" fmla="*/ 338931 w 338931"/>
                  <a:gd name="connsiteY0" fmla="*/ 866775 h 866775"/>
                  <a:gd name="connsiteX1" fmla="*/ 15081 w 338931"/>
                  <a:gd name="connsiteY1" fmla="*/ 528637 h 866775"/>
                  <a:gd name="connsiteX2" fmla="*/ 248444 w 338931"/>
                  <a:gd name="connsiteY2" fmla="*/ 0 h 866775"/>
                  <a:gd name="connsiteX0" fmla="*/ 400050 w 857251"/>
                  <a:gd name="connsiteY0" fmla="*/ 866775 h 866775"/>
                  <a:gd name="connsiteX1" fmla="*/ 76200 w 857251"/>
                  <a:gd name="connsiteY1" fmla="*/ 528637 h 866775"/>
                  <a:gd name="connsiteX2" fmla="*/ 857251 w 857251"/>
                  <a:gd name="connsiteY2" fmla="*/ 0 h 866775"/>
                </a:gdLst>
                <a:ahLst/>
                <a:cxnLst>
                  <a:cxn ang="0">
                    <a:pos x="connsiteX0" y="connsiteY0"/>
                  </a:cxn>
                  <a:cxn ang="0">
                    <a:pos x="connsiteX1" y="connsiteY1"/>
                  </a:cxn>
                  <a:cxn ang="0">
                    <a:pos x="connsiteX2" y="connsiteY2"/>
                  </a:cxn>
                </a:cxnLst>
                <a:rect l="l" t="t" r="r" b="b"/>
                <a:pathLst>
                  <a:path w="857251" h="866775">
                    <a:moveTo>
                      <a:pt x="400050" y="866775"/>
                    </a:moveTo>
                    <a:cubicBezTo>
                      <a:pt x="245665" y="769937"/>
                      <a:pt x="0" y="673100"/>
                      <a:pt x="76200" y="528637"/>
                    </a:cubicBezTo>
                    <a:cubicBezTo>
                      <a:pt x="152400" y="384174"/>
                      <a:pt x="733029" y="192087"/>
                      <a:pt x="857251" y="0"/>
                    </a:cubicBezTo>
                  </a:path>
                </a:pathLst>
              </a:custGeom>
              <a:ln w="3810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sp>
        <p:nvSpPr>
          <p:cNvPr id="12" name="TextBox 69"/>
          <p:cNvSpPr txBox="1">
            <a:spLocks noChangeArrowheads="1"/>
          </p:cNvSpPr>
          <p:nvPr/>
        </p:nvSpPr>
        <p:spPr bwMode="auto">
          <a:xfrm>
            <a:off x="5864089" y="6229350"/>
            <a:ext cx="1308371"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R602.10.4.1.1</a:t>
            </a:r>
          </a:p>
        </p:txBody>
      </p:sp>
      <p:sp>
        <p:nvSpPr>
          <p:cNvPr id="14" name="Rectangle 13"/>
          <p:cNvSpPr/>
          <p:nvPr/>
        </p:nvSpPr>
        <p:spPr>
          <a:xfrm>
            <a:off x="374932" y="1607562"/>
            <a:ext cx="2194832" cy="430887"/>
          </a:xfrm>
          <a:prstGeom prst="rect">
            <a:avLst/>
          </a:prstGeom>
        </p:spPr>
        <p:txBody>
          <a:bodyPr wrap="none">
            <a:spAutoFit/>
          </a:bodyPr>
          <a:lstStyle/>
          <a:p>
            <a:r>
              <a:rPr lang="en-US" sz="2200" b="1" dirty="0" smtClean="0">
                <a:solidFill>
                  <a:schemeClr val="accent1">
                    <a:lumMod val="75000"/>
                  </a:schemeClr>
                </a:solidFill>
              </a:rPr>
              <a:t>Method CS-PF </a:t>
            </a:r>
            <a:endParaRPr lang="en-US" sz="2200" b="1" dirty="0">
              <a:solidFill>
                <a:schemeClr val="accent1">
                  <a:lumMod val="75000"/>
                </a:schemeClr>
              </a:solidFill>
            </a:endParaRPr>
          </a:p>
        </p:txBody>
      </p:sp>
      <p:sp>
        <p:nvSpPr>
          <p:cNvPr id="15" name="Rectangle 1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1"/>
          <p:cNvPicPr>
            <a:picLocks noChangeAspect="1" noChangeArrowheads="1"/>
          </p:cNvPicPr>
          <p:nvPr/>
        </p:nvPicPr>
        <p:blipFill>
          <a:blip r:embed="rId3" cstate="email"/>
          <a:srcRect/>
          <a:stretch>
            <a:fillRect/>
          </a:stretch>
        </p:blipFill>
        <p:spPr bwMode="auto">
          <a:xfrm>
            <a:off x="1806307" y="1613477"/>
            <a:ext cx="7105918" cy="5105733"/>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17" name="TextBox 69"/>
          <p:cNvSpPr txBox="1">
            <a:spLocks noChangeArrowheads="1"/>
          </p:cNvSpPr>
          <p:nvPr/>
        </p:nvSpPr>
        <p:spPr bwMode="auto">
          <a:xfrm>
            <a:off x="225426" y="4946073"/>
            <a:ext cx="1580882"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Figure </a:t>
            </a:r>
          </a:p>
          <a:p>
            <a:pP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     R602.10.4.1.1</a:t>
            </a:r>
            <a:endParaRPr lang="en-US" sz="1400" dirty="0">
              <a:solidFill>
                <a:schemeClr val="accent1">
                  <a:lumMod val="75000"/>
                </a:schemeClr>
              </a:solidFill>
              <a:latin typeface="Arial" pitchFamily="34" charset="0"/>
              <a:cs typeface="Arial" pitchFamily="34" charset="0"/>
            </a:endParaRPr>
          </a:p>
        </p:txBody>
      </p:sp>
      <p:sp>
        <p:nvSpPr>
          <p:cNvPr id="5" name="Rectangle 4"/>
          <p:cNvSpPr/>
          <p:nvPr/>
        </p:nvSpPr>
        <p:spPr>
          <a:xfrm>
            <a:off x="225426" y="1998198"/>
            <a:ext cx="1580882" cy="769441"/>
          </a:xfrm>
          <a:prstGeom prst="rect">
            <a:avLst/>
          </a:prstGeom>
        </p:spPr>
        <p:txBody>
          <a:bodyPr wrap="none">
            <a:spAutoFit/>
          </a:bodyPr>
          <a:lstStyle/>
          <a:p>
            <a:r>
              <a:rPr lang="en-US" sz="2200" b="1" dirty="0" smtClean="0">
                <a:solidFill>
                  <a:schemeClr val="accent1">
                    <a:lumMod val="75000"/>
                  </a:schemeClr>
                </a:solidFill>
              </a:rPr>
              <a:t>Method </a:t>
            </a:r>
          </a:p>
          <a:p>
            <a:r>
              <a:rPr lang="en-US" sz="2200" b="1" dirty="0" smtClean="0">
                <a:solidFill>
                  <a:schemeClr val="accent1">
                    <a:lumMod val="75000"/>
                  </a:schemeClr>
                </a:solidFill>
              </a:rPr>
              <a:t>      CS-PF </a:t>
            </a:r>
            <a:endParaRPr lang="en-US" sz="2200" b="1" dirty="0">
              <a:solidFill>
                <a:schemeClr val="accent1">
                  <a:lumMod val="75000"/>
                </a:schemeClr>
              </a:solidFill>
            </a:endParaRPr>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G:\Shearwalls\5510 Raised Floor NWBM Testing\Raised Floor Testing\Photo's\RF8 - NWBM NO HD with LTP4\568_6863.JPG"/>
          <p:cNvPicPr>
            <a:picLocks noChangeAspect="1" noChangeArrowheads="1"/>
          </p:cNvPicPr>
          <p:nvPr/>
        </p:nvPicPr>
        <p:blipFill>
          <a:blip r:embed="rId3" cstate="email"/>
          <a:srcRect/>
          <a:stretch>
            <a:fillRect/>
          </a:stretch>
        </p:blipFill>
        <p:spPr bwMode="auto">
          <a:xfrm>
            <a:off x="876300" y="945153"/>
            <a:ext cx="7448550" cy="5586413"/>
          </a:xfrm>
          <a:prstGeom prst="rect">
            <a:avLst/>
          </a:prstGeom>
          <a:noFill/>
          <a:ln w="9525">
            <a:noFill/>
            <a:miter lim="800000"/>
            <a:headEnd/>
            <a:tailEnd/>
          </a:ln>
        </p:spPr>
      </p:pic>
      <p:sp>
        <p:nvSpPr>
          <p:cNvPr id="4" name="Title 1"/>
          <p:cNvSpPr>
            <a:spLocks noGrp="1"/>
          </p:cNvSpPr>
          <p:nvPr>
            <p:ph type="title"/>
          </p:nvPr>
        </p:nvSpPr>
        <p:spPr>
          <a:xfrm>
            <a:off x="225425" y="-67541"/>
            <a:ext cx="8686800" cy="1184275"/>
          </a:xfrm>
        </p:spPr>
        <p:txBody>
          <a:bodyPr>
            <a:normAutofit/>
          </a:bodyPr>
          <a:lstStyle/>
          <a:p>
            <a:pPr eaLnBrk="1" fontAlgn="auto" hangingPunct="1">
              <a:spcAft>
                <a:spcPts val="0"/>
              </a:spcAft>
              <a:defRPr/>
            </a:pPr>
            <a:r>
              <a:rPr lang="en-US" sz="4000" dirty="0" smtClean="0"/>
              <a:t>APA Portal Frame Test</a:t>
            </a:r>
            <a:endParaRPr lang="en-US" sz="4000" i="1" dirty="0"/>
          </a:p>
        </p:txBody>
      </p:sp>
      <p:sp>
        <p:nvSpPr>
          <p:cNvPr id="5" name="TextBox 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5" name="Rectangle 4"/>
          <p:cNvSpPr/>
          <p:nvPr/>
        </p:nvSpPr>
        <p:spPr>
          <a:xfrm>
            <a:off x="228599" y="1547813"/>
            <a:ext cx="2420793" cy="430887"/>
          </a:xfrm>
          <a:prstGeom prst="rect">
            <a:avLst/>
          </a:prstGeom>
        </p:spPr>
        <p:txBody>
          <a:bodyPr wrap="square">
            <a:spAutoFit/>
          </a:bodyPr>
          <a:lstStyle/>
          <a:p>
            <a:r>
              <a:rPr lang="en-US" sz="2200" b="1" dirty="0" smtClean="0">
                <a:solidFill>
                  <a:schemeClr val="accent1">
                    <a:lumMod val="75000"/>
                  </a:schemeClr>
                </a:solidFill>
              </a:rPr>
              <a:t>Method CS-PF </a:t>
            </a:r>
            <a:endParaRPr lang="en-US" sz="2200" b="1" dirty="0">
              <a:solidFill>
                <a:schemeClr val="accent1">
                  <a:lumMod val="75000"/>
                </a:schemeClr>
              </a:solidFill>
            </a:endParaRPr>
          </a:p>
        </p:txBody>
      </p:sp>
      <p:graphicFrame>
        <p:nvGraphicFramePr>
          <p:cNvPr id="8" name="Table 7"/>
          <p:cNvGraphicFramePr>
            <a:graphicFrameLocks noGrp="1"/>
          </p:cNvGraphicFramePr>
          <p:nvPr/>
        </p:nvGraphicFramePr>
        <p:xfrm>
          <a:off x="231774" y="2506030"/>
          <a:ext cx="8686802" cy="4114800"/>
        </p:xfrm>
        <a:graphic>
          <a:graphicData uri="http://schemas.openxmlformats.org/drawingml/2006/table">
            <a:tbl>
              <a:tblPr>
                <a:tableStyleId>{5C22544A-7EE6-4342-B048-85BDC9FD1C3A}</a:tableStyleId>
              </a:tblPr>
              <a:tblGrid>
                <a:gridCol w="1201595"/>
                <a:gridCol w="1080655"/>
                <a:gridCol w="1095116"/>
                <a:gridCol w="1093902"/>
                <a:gridCol w="677025"/>
                <a:gridCol w="740273"/>
                <a:gridCol w="784690"/>
                <a:gridCol w="717329"/>
                <a:gridCol w="598255"/>
                <a:gridCol w="697962"/>
              </a:tblGrid>
              <a:tr h="280796">
                <a:tc rowSpan="4">
                  <a:txBody>
                    <a:bodyPr/>
                    <a:lstStyle/>
                    <a:p>
                      <a:pPr algn="ctr"/>
                      <a:r>
                        <a:rPr lang="en-US" sz="1200" b="1" dirty="0" smtClean="0">
                          <a:solidFill>
                            <a:schemeClr val="tx1"/>
                          </a:solidFill>
                          <a:latin typeface="Arial" pitchFamily="34" charset="0"/>
                          <a:cs typeface="Arial" pitchFamily="34" charset="0"/>
                        </a:rPr>
                        <a:t>MINIMUM WALL</a:t>
                      </a:r>
                    </a:p>
                    <a:p>
                      <a:pPr algn="ctr"/>
                      <a:r>
                        <a:rPr lang="en-US" sz="1200" b="1" dirty="0" smtClean="0">
                          <a:solidFill>
                            <a:schemeClr val="tx1"/>
                          </a:solidFill>
                          <a:latin typeface="Arial" pitchFamily="34" charset="0"/>
                          <a:cs typeface="Arial" pitchFamily="34" charset="0"/>
                        </a:rPr>
                        <a:t>STUD FRAMING</a:t>
                      </a:r>
                    </a:p>
                    <a:p>
                      <a:pPr algn="ctr"/>
                      <a:r>
                        <a:rPr lang="en-US" sz="1200" b="1" dirty="0" smtClean="0">
                          <a:solidFill>
                            <a:schemeClr val="tx1"/>
                          </a:solidFill>
                          <a:latin typeface="Arial" pitchFamily="34" charset="0"/>
                          <a:cs typeface="Arial" pitchFamily="34" charset="0"/>
                        </a:rPr>
                        <a:t>NOMINAL SIZE</a:t>
                      </a:r>
                    </a:p>
                    <a:p>
                      <a:pPr algn="ctr"/>
                      <a:r>
                        <a:rPr lang="en-US" sz="1200" b="1" dirty="0" smtClean="0">
                          <a:solidFill>
                            <a:schemeClr val="tx1"/>
                          </a:solidFill>
                          <a:latin typeface="Arial" pitchFamily="34" charset="0"/>
                          <a:cs typeface="Arial" pitchFamily="34" charset="0"/>
                        </a:rPr>
                        <a:t>AND GRADE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4">
                  <a:txBody>
                    <a:bodyPr/>
                    <a:lstStyle/>
                    <a:p>
                      <a:pPr algn="ctr"/>
                      <a:r>
                        <a:rPr lang="en-US" sz="1200" b="1" dirty="0" smtClean="0">
                          <a:solidFill>
                            <a:schemeClr val="tx1"/>
                          </a:solidFill>
                          <a:latin typeface="Arial" pitchFamily="34" charset="0"/>
                          <a:cs typeface="Arial" pitchFamily="34" charset="0"/>
                        </a:rPr>
                        <a:t>MAXIMUM</a:t>
                      </a:r>
                    </a:p>
                    <a:p>
                      <a:pPr algn="ctr"/>
                      <a:r>
                        <a:rPr lang="en-US" sz="1200" b="1" dirty="0" smtClean="0">
                          <a:solidFill>
                            <a:schemeClr val="tx1"/>
                          </a:solidFill>
                          <a:latin typeface="Arial" pitchFamily="34" charset="0"/>
                          <a:cs typeface="Arial" pitchFamily="34" charset="0"/>
                        </a:rPr>
                        <a:t>PONY WALL</a:t>
                      </a:r>
                    </a:p>
                    <a:p>
                      <a:pPr algn="ctr"/>
                      <a:r>
                        <a:rPr lang="en-US" sz="1200" b="1" dirty="0" smtClean="0">
                          <a:solidFill>
                            <a:schemeClr val="tx1"/>
                          </a:solidFill>
                          <a:latin typeface="Arial" pitchFamily="34" charset="0"/>
                          <a:cs typeface="Arial" pitchFamily="34" charset="0"/>
                        </a:rPr>
                        <a:t>HEIGHT (feet)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4">
                  <a:txBody>
                    <a:bodyPr/>
                    <a:lstStyle/>
                    <a:p>
                      <a:pPr algn="ctr"/>
                      <a:r>
                        <a:rPr lang="en-US" sz="1200" b="1" dirty="0" smtClean="0">
                          <a:solidFill>
                            <a:schemeClr val="tx1"/>
                          </a:solidFill>
                          <a:latin typeface="Arial" pitchFamily="34" charset="0"/>
                          <a:cs typeface="Arial" pitchFamily="34" charset="0"/>
                        </a:rPr>
                        <a:t>MAXIMUM</a:t>
                      </a:r>
                    </a:p>
                    <a:p>
                      <a:pPr algn="ctr"/>
                      <a:r>
                        <a:rPr lang="en-US" sz="1200" b="1" dirty="0" smtClean="0">
                          <a:solidFill>
                            <a:schemeClr val="tx1"/>
                          </a:solidFill>
                          <a:latin typeface="Arial" pitchFamily="34" charset="0"/>
                          <a:cs typeface="Arial" pitchFamily="34" charset="0"/>
                        </a:rPr>
                        <a:t>TOTAL WALL</a:t>
                      </a:r>
                    </a:p>
                    <a:p>
                      <a:pPr algn="ctr"/>
                      <a:r>
                        <a:rPr lang="en-US" sz="1200" b="1" dirty="0" smtClean="0">
                          <a:solidFill>
                            <a:schemeClr val="tx1"/>
                          </a:solidFill>
                          <a:latin typeface="Arial" pitchFamily="34" charset="0"/>
                          <a:cs typeface="Arial" pitchFamily="34" charset="0"/>
                        </a:rPr>
                        <a:t>HEIGHT</a:t>
                      </a:r>
                    </a:p>
                    <a:p>
                      <a:pPr algn="ctr"/>
                      <a:r>
                        <a:rPr lang="en-US" sz="1200" b="1" dirty="0" smtClean="0">
                          <a:solidFill>
                            <a:schemeClr val="tx1"/>
                          </a:solidFill>
                          <a:latin typeface="Arial" pitchFamily="34" charset="0"/>
                          <a:cs typeface="Arial" pitchFamily="34" charset="0"/>
                        </a:rPr>
                        <a:t>(feet)</a:t>
                      </a:r>
                      <a:endParaRPr lang="en-US" sz="1200"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4">
                  <a:txBody>
                    <a:bodyPr/>
                    <a:lstStyle/>
                    <a:p>
                      <a:pPr algn="ctr"/>
                      <a:r>
                        <a:rPr lang="en-US" sz="1200" b="1" dirty="0" smtClean="0">
                          <a:solidFill>
                            <a:schemeClr val="tx1"/>
                          </a:solidFill>
                          <a:latin typeface="Arial" pitchFamily="34" charset="0"/>
                          <a:cs typeface="Arial" pitchFamily="34" charset="0"/>
                        </a:rPr>
                        <a:t>MAXIMUM</a:t>
                      </a:r>
                    </a:p>
                    <a:p>
                      <a:pPr algn="ctr"/>
                      <a:r>
                        <a:rPr lang="en-US" sz="1200" b="1" dirty="0" smtClean="0">
                          <a:solidFill>
                            <a:schemeClr val="tx1"/>
                          </a:solidFill>
                          <a:latin typeface="Arial" pitchFamily="34" charset="0"/>
                          <a:cs typeface="Arial" pitchFamily="34" charset="0"/>
                        </a:rPr>
                        <a:t>OPENING</a:t>
                      </a:r>
                    </a:p>
                    <a:p>
                      <a:pPr algn="ctr"/>
                      <a:r>
                        <a:rPr lang="en-US" sz="1200" b="1" dirty="0" smtClean="0">
                          <a:solidFill>
                            <a:schemeClr val="tx1"/>
                          </a:solidFill>
                          <a:latin typeface="Arial" pitchFamily="34" charset="0"/>
                          <a:cs typeface="Arial" pitchFamily="34" charset="0"/>
                        </a:rPr>
                        <a:t>WIDTH</a:t>
                      </a:r>
                    </a:p>
                    <a:p>
                      <a:pPr algn="ctr"/>
                      <a:r>
                        <a:rPr lang="en-US" sz="1200" b="1" dirty="0" smtClean="0">
                          <a:solidFill>
                            <a:schemeClr val="tx1"/>
                          </a:solidFill>
                          <a:latin typeface="Arial" pitchFamily="34" charset="0"/>
                          <a:cs typeface="Arial" pitchFamily="34" charset="0"/>
                        </a:rPr>
                        <a:t>(feet)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BASIC WIND SPEED (mph)</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28797">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85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90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85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90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78369">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Exposure B</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sz="1400" dirty="0"/>
                    </a:p>
                  </a:txBody>
                  <a:tcPr/>
                </a:tc>
                <a:tc hMerge="1">
                  <a:txBody>
                    <a:bodyPr/>
                    <a:lstStyle/>
                    <a:p>
                      <a:endParaRPr lang="en-US" sz="1400" dirty="0"/>
                    </a:p>
                  </a:txBody>
                  <a:tcPr/>
                </a:tc>
                <a:tc gridSpan="3">
                  <a:txBody>
                    <a:bodyPr/>
                    <a:lstStyle/>
                    <a:p>
                      <a:pPr algn="ctr"/>
                      <a:r>
                        <a:rPr lang="en-US" sz="1200" b="1" dirty="0" smtClean="0">
                          <a:solidFill>
                            <a:schemeClr val="tx1"/>
                          </a:solidFill>
                          <a:latin typeface="Arial" pitchFamily="34" charset="0"/>
                          <a:cs typeface="Arial" pitchFamily="34" charset="0"/>
                        </a:rPr>
                        <a:t>Exposure C</a:t>
                      </a:r>
                      <a:endParaRPr lang="en-US" sz="1200"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sz="1400" dirty="0"/>
                    </a:p>
                  </a:txBody>
                  <a:tcPr/>
                </a:tc>
                <a:tc hMerge="1">
                  <a:txBody>
                    <a:bodyPr/>
                    <a:lstStyle/>
                    <a:p>
                      <a:endParaRPr lang="en-US" sz="1400" dirty="0"/>
                    </a:p>
                  </a:txBody>
                  <a:tcPr/>
                </a:tc>
              </a:tr>
              <a:tr h="331561">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Tension strap capacity required (</a:t>
                      </a:r>
                      <a:r>
                        <a:rPr lang="en-US" sz="1200" b="1" dirty="0" err="1" smtClean="0">
                          <a:solidFill>
                            <a:schemeClr val="tx1"/>
                          </a:solidFill>
                          <a:latin typeface="Arial" pitchFamily="34" charset="0"/>
                          <a:cs typeface="Arial" pitchFamily="34" charset="0"/>
                        </a:rPr>
                        <a:t>lbf</a:t>
                      </a:r>
                      <a:r>
                        <a:rPr lang="en-US" sz="1200" b="1" dirty="0" smtClean="0">
                          <a:solidFill>
                            <a:schemeClr val="tx1"/>
                          </a:solidFill>
                          <a:latin typeface="Arial" pitchFamily="34" charset="0"/>
                          <a:cs typeface="Arial" pitchFamily="34" charset="0"/>
                        </a:rPr>
                        <a:t>)</a:t>
                      </a:r>
                      <a:endParaRPr lang="en-US" sz="1200" b="1" baseline="30000" dirty="0" smtClean="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223904">
                <a:tc row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2 ×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No. 2 Grade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18</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23904">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200" b="1" dirty="0" smtClean="0">
                          <a:solidFill>
                            <a:schemeClr val="tx1"/>
                          </a:solidFill>
                          <a:latin typeface="Arial" pitchFamily="34" charset="0"/>
                          <a:cs typeface="Arial" pitchFamily="34" charset="0"/>
                        </a:rPr>
                        <a:t>1</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3">
                  <a:txBody>
                    <a:bodyPr/>
                    <a:lstStyle/>
                    <a:p>
                      <a:pPr algn="ctr"/>
                      <a:r>
                        <a:rPr lang="en-US" sz="1200" b="1" dirty="0" smtClean="0">
                          <a:solidFill>
                            <a:schemeClr val="tx1"/>
                          </a:solidFill>
                          <a:latin typeface="Arial" pitchFamily="34" charset="0"/>
                          <a:cs typeface="Arial" pitchFamily="34" charset="0"/>
                        </a:rPr>
                        <a:t>10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9</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1275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23904">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tx1"/>
                          </a:solidFill>
                          <a:latin typeface="Arial" pitchFamily="34" charset="0"/>
                          <a:cs typeface="Arial" pitchFamily="34" charset="0"/>
                        </a:rPr>
                        <a:t>16</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1750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1800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2325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3500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23904">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tx1"/>
                          </a:solidFill>
                          <a:latin typeface="Arial" pitchFamily="34" charset="0"/>
                          <a:cs typeface="Arial" pitchFamily="34" charset="0"/>
                        </a:rPr>
                        <a:t>18</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1200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2100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2175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2725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DR</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23904">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200" b="1" dirty="0" smtClean="0">
                          <a:solidFill>
                            <a:schemeClr val="tx1"/>
                          </a:solidFill>
                          <a:latin typeface="Arial" pitchFamily="34" charset="0"/>
                          <a:cs typeface="Arial" pitchFamily="34" charset="0"/>
                        </a:rPr>
                        <a:t>2</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3">
                  <a:txBody>
                    <a:bodyPr/>
                    <a:lstStyle/>
                    <a:p>
                      <a:pPr algn="ctr"/>
                      <a:r>
                        <a:rPr lang="en-US" sz="1200" b="1" dirty="0" smtClean="0">
                          <a:solidFill>
                            <a:schemeClr val="tx1"/>
                          </a:solidFill>
                          <a:latin typeface="Arial" pitchFamily="34" charset="0"/>
                          <a:cs typeface="Arial" pitchFamily="34" charset="0"/>
                        </a:rPr>
                        <a:t>10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9</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1025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1075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1550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2500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23904">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tx1"/>
                          </a:solidFill>
                          <a:latin typeface="Arial" pitchFamily="34" charset="0"/>
                          <a:cs typeface="Arial" pitchFamily="34" charset="0"/>
                        </a:rPr>
                        <a:t>16</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1525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2025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3125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3200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3900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23904">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tx1"/>
                          </a:solidFill>
                          <a:latin typeface="Arial" pitchFamily="34" charset="0"/>
                          <a:cs typeface="Arial" pitchFamily="34" charset="0"/>
                        </a:rPr>
                        <a:t>18</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1875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2400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3575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3700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23904">
                <a:tc vMerge="1">
                  <a:txBody>
                    <a:bodyPr/>
                    <a:lstStyle/>
                    <a:p>
                      <a:pPr algn="ctr"/>
                      <a:endParaRPr lang="en-US" sz="12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US" sz="1200" b="1" dirty="0" smtClean="0">
                          <a:solidFill>
                            <a:schemeClr val="tx1"/>
                          </a:solidFill>
                          <a:latin typeface="Arial" pitchFamily="34" charset="0"/>
                          <a:cs typeface="Arial" pitchFamily="34" charset="0"/>
                        </a:rPr>
                        <a:t>2</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3">
                  <a:txBody>
                    <a:bodyPr/>
                    <a:lstStyle/>
                    <a:p>
                      <a:pPr algn="ctr"/>
                      <a:r>
                        <a:rPr lang="en-US" sz="1200" b="1" dirty="0" smtClean="0">
                          <a:solidFill>
                            <a:schemeClr val="tx1"/>
                          </a:solidFill>
                          <a:latin typeface="Arial" pitchFamily="34" charset="0"/>
                          <a:cs typeface="Arial" pitchFamily="34" charset="0"/>
                        </a:rPr>
                        <a:t>12</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9</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1200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2075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2125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2750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4000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23904">
                <a:tc vMerge="1">
                  <a:txBody>
                    <a:bodyPr/>
                    <a:lstStyle/>
                    <a:p>
                      <a:pPr algn="ctr"/>
                      <a:endParaRPr lang="en-US" sz="12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tx1"/>
                          </a:solidFill>
                          <a:latin typeface="Arial" pitchFamily="34" charset="0"/>
                          <a:cs typeface="Arial" pitchFamily="34" charset="0"/>
                        </a:rPr>
                        <a:t>16</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2600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3200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223904">
                <a:tc vMerge="1">
                  <a:txBody>
                    <a:bodyPr/>
                    <a:lstStyle/>
                    <a:p>
                      <a:pPr algn="ctr"/>
                      <a:endParaRPr lang="en-US" sz="12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solidFill>
                            <a:schemeClr val="tx1"/>
                          </a:solidFill>
                          <a:latin typeface="Arial" pitchFamily="34" charset="0"/>
                          <a:cs typeface="Arial" pitchFamily="34" charset="0"/>
                        </a:rPr>
                        <a:t>18</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3175</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solidFill>
                            <a:schemeClr val="tx1"/>
                          </a:solidFill>
                          <a:latin typeface="Arial" pitchFamily="34" charset="0"/>
                          <a:cs typeface="Arial" pitchFamily="34" charset="0"/>
                        </a:rPr>
                        <a:t>3850</a:t>
                      </a:r>
                      <a:endParaRPr lang="en-US" sz="12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bl>
          </a:graphicData>
        </a:graphic>
      </p:graphicFrame>
      <p:sp>
        <p:nvSpPr>
          <p:cNvPr id="9" name="Rectangle 8"/>
          <p:cNvSpPr/>
          <p:nvPr/>
        </p:nvSpPr>
        <p:spPr>
          <a:xfrm>
            <a:off x="228599" y="1921255"/>
            <a:ext cx="8689977" cy="584775"/>
          </a:xfrm>
          <a:prstGeom prst="rect">
            <a:avLst/>
          </a:prstGeom>
        </p:spPr>
        <p:txBody>
          <a:bodyPr wrap="square">
            <a:spAutoFit/>
          </a:bodyPr>
          <a:lstStyle/>
          <a:p>
            <a:pPr marL="2063750" indent="-2063750"/>
            <a:r>
              <a:rPr lang="en-US" sz="1600" b="1" dirty="0" smtClean="0">
                <a:solidFill>
                  <a:schemeClr val="accent3">
                    <a:lumMod val="50000"/>
                  </a:schemeClr>
                </a:solidFill>
              </a:rPr>
              <a:t>Table R602.10.4.1.1:  Tension Strap Capacity Required for Resisting Wind Pressures Perpendicular to 6:1 Aspect Ratio Walls</a:t>
            </a:r>
            <a:endParaRPr lang="en-US" sz="1600" b="1" dirty="0">
              <a:solidFill>
                <a:schemeClr val="accent3">
                  <a:lumMod val="50000"/>
                </a:schemeClr>
              </a:solidFill>
            </a:endParaRPr>
          </a:p>
        </p:txBody>
      </p:sp>
      <p:sp>
        <p:nvSpPr>
          <p:cNvPr id="6" name="Oval 5"/>
          <p:cNvSpPr/>
          <p:nvPr/>
        </p:nvSpPr>
        <p:spPr>
          <a:xfrm>
            <a:off x="5231523" y="4382814"/>
            <a:ext cx="1056734" cy="346841"/>
          </a:xfrm>
          <a:prstGeom prst="ellipse">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5" name="Rectangle 4"/>
          <p:cNvSpPr/>
          <p:nvPr/>
        </p:nvSpPr>
        <p:spPr>
          <a:xfrm>
            <a:off x="222248" y="1763256"/>
            <a:ext cx="2420793" cy="430887"/>
          </a:xfrm>
          <a:prstGeom prst="rect">
            <a:avLst/>
          </a:prstGeom>
        </p:spPr>
        <p:txBody>
          <a:bodyPr wrap="square">
            <a:spAutoFit/>
          </a:bodyPr>
          <a:lstStyle/>
          <a:p>
            <a:r>
              <a:rPr lang="en-US" sz="2200" b="1" dirty="0" smtClean="0">
                <a:solidFill>
                  <a:schemeClr val="accent1">
                    <a:lumMod val="75000"/>
                  </a:schemeClr>
                </a:solidFill>
              </a:rPr>
              <a:t>Method CS-PF </a:t>
            </a:r>
            <a:endParaRPr lang="en-US" sz="2200" b="1" dirty="0">
              <a:solidFill>
                <a:schemeClr val="accent1">
                  <a:lumMod val="75000"/>
                </a:schemeClr>
              </a:solidFill>
            </a:endParaRPr>
          </a:p>
        </p:txBody>
      </p:sp>
      <p:graphicFrame>
        <p:nvGraphicFramePr>
          <p:cNvPr id="8" name="Table 7"/>
          <p:cNvGraphicFramePr>
            <a:graphicFrameLocks noGrp="1"/>
          </p:cNvGraphicFramePr>
          <p:nvPr/>
        </p:nvGraphicFramePr>
        <p:xfrm>
          <a:off x="225423" y="3048000"/>
          <a:ext cx="8686802" cy="3566160"/>
        </p:xfrm>
        <a:graphic>
          <a:graphicData uri="http://schemas.openxmlformats.org/drawingml/2006/table">
            <a:tbl>
              <a:tblPr>
                <a:tableStyleId>{5C22544A-7EE6-4342-B048-85BDC9FD1C3A}</a:tableStyleId>
              </a:tblPr>
              <a:tblGrid>
                <a:gridCol w="1201595"/>
                <a:gridCol w="1080655"/>
                <a:gridCol w="1095116"/>
                <a:gridCol w="1093902"/>
                <a:gridCol w="677025"/>
                <a:gridCol w="740273"/>
                <a:gridCol w="784690"/>
                <a:gridCol w="717329"/>
                <a:gridCol w="598255"/>
                <a:gridCol w="697962"/>
              </a:tblGrid>
              <a:tr h="374072">
                <a:tc rowSpan="4">
                  <a:txBody>
                    <a:bodyPr/>
                    <a:lstStyle/>
                    <a:p>
                      <a:pPr algn="ctr"/>
                      <a:r>
                        <a:rPr lang="en-US" sz="1200" b="1" dirty="0" smtClean="0">
                          <a:latin typeface="Arial" pitchFamily="34" charset="0"/>
                          <a:cs typeface="Arial" pitchFamily="34" charset="0"/>
                        </a:rPr>
                        <a:t>MINIMUM WALL</a:t>
                      </a:r>
                    </a:p>
                    <a:p>
                      <a:pPr algn="ctr"/>
                      <a:r>
                        <a:rPr lang="en-US" sz="1200" b="1" dirty="0" smtClean="0">
                          <a:latin typeface="Arial" pitchFamily="34" charset="0"/>
                          <a:cs typeface="Arial" pitchFamily="34" charset="0"/>
                        </a:rPr>
                        <a:t>STUD FRAMING</a:t>
                      </a:r>
                    </a:p>
                    <a:p>
                      <a:pPr algn="ctr"/>
                      <a:r>
                        <a:rPr lang="en-US" sz="1200" b="1" dirty="0" smtClean="0">
                          <a:latin typeface="Arial" pitchFamily="34" charset="0"/>
                          <a:cs typeface="Arial" pitchFamily="34" charset="0"/>
                        </a:rPr>
                        <a:t>NOMINAL SIZE</a:t>
                      </a:r>
                    </a:p>
                    <a:p>
                      <a:pPr algn="ctr"/>
                      <a:r>
                        <a:rPr lang="en-US" sz="1200" b="1" dirty="0" smtClean="0">
                          <a:latin typeface="Arial" pitchFamily="34" charset="0"/>
                          <a:cs typeface="Arial" pitchFamily="34" charset="0"/>
                        </a:rPr>
                        <a:t>AND GRADE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4">
                  <a:txBody>
                    <a:bodyPr/>
                    <a:lstStyle/>
                    <a:p>
                      <a:pPr algn="ctr"/>
                      <a:r>
                        <a:rPr lang="en-US" sz="1200" b="1" dirty="0" smtClean="0">
                          <a:latin typeface="Arial" pitchFamily="34" charset="0"/>
                          <a:cs typeface="Arial" pitchFamily="34" charset="0"/>
                        </a:rPr>
                        <a:t>MAXIMUM</a:t>
                      </a:r>
                    </a:p>
                    <a:p>
                      <a:pPr algn="ctr"/>
                      <a:r>
                        <a:rPr lang="en-US" sz="1200" b="1" dirty="0" smtClean="0">
                          <a:latin typeface="Arial" pitchFamily="34" charset="0"/>
                          <a:cs typeface="Arial" pitchFamily="34" charset="0"/>
                        </a:rPr>
                        <a:t>PONY WALL</a:t>
                      </a:r>
                    </a:p>
                    <a:p>
                      <a:pPr algn="ctr"/>
                      <a:r>
                        <a:rPr lang="en-US" sz="1200" b="1" dirty="0" smtClean="0">
                          <a:latin typeface="Arial" pitchFamily="34" charset="0"/>
                          <a:cs typeface="Arial" pitchFamily="34" charset="0"/>
                        </a:rPr>
                        <a:t>HEIGHT (feet)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4">
                  <a:txBody>
                    <a:bodyPr/>
                    <a:lstStyle/>
                    <a:p>
                      <a:pPr algn="ctr"/>
                      <a:r>
                        <a:rPr lang="en-US" sz="1200" b="1" dirty="0" smtClean="0">
                          <a:latin typeface="Arial" pitchFamily="34" charset="0"/>
                          <a:cs typeface="Arial" pitchFamily="34" charset="0"/>
                        </a:rPr>
                        <a:t>MAXIMUM</a:t>
                      </a:r>
                    </a:p>
                    <a:p>
                      <a:pPr algn="ctr"/>
                      <a:r>
                        <a:rPr lang="en-US" sz="1200" b="1" dirty="0" smtClean="0">
                          <a:latin typeface="Arial" pitchFamily="34" charset="0"/>
                          <a:cs typeface="Arial" pitchFamily="34" charset="0"/>
                        </a:rPr>
                        <a:t>TOTAL WALL</a:t>
                      </a:r>
                    </a:p>
                    <a:p>
                      <a:pPr algn="ctr"/>
                      <a:r>
                        <a:rPr lang="en-US" sz="1200" b="1" dirty="0" smtClean="0">
                          <a:latin typeface="Arial" pitchFamily="34" charset="0"/>
                          <a:cs typeface="Arial" pitchFamily="34" charset="0"/>
                        </a:rPr>
                        <a:t>HEIGHT</a:t>
                      </a:r>
                    </a:p>
                    <a:p>
                      <a:pPr algn="ctr"/>
                      <a:r>
                        <a:rPr lang="en-US" sz="1200" b="1" dirty="0" smtClean="0">
                          <a:latin typeface="Arial" pitchFamily="34" charset="0"/>
                          <a:cs typeface="Arial" pitchFamily="34" charset="0"/>
                        </a:rPr>
                        <a:t>(feet)</a:t>
                      </a:r>
                      <a:endParaRPr lang="en-US" sz="1200"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4">
                  <a:txBody>
                    <a:bodyPr/>
                    <a:lstStyle/>
                    <a:p>
                      <a:pPr algn="ctr"/>
                      <a:r>
                        <a:rPr lang="en-US" sz="1200" b="1" dirty="0" smtClean="0">
                          <a:latin typeface="Arial" pitchFamily="34" charset="0"/>
                          <a:cs typeface="Arial" pitchFamily="34" charset="0"/>
                        </a:rPr>
                        <a:t>MAXIMUM</a:t>
                      </a:r>
                    </a:p>
                    <a:p>
                      <a:pPr algn="ctr"/>
                      <a:r>
                        <a:rPr lang="en-US" sz="1200" b="1" dirty="0" smtClean="0">
                          <a:latin typeface="Arial" pitchFamily="34" charset="0"/>
                          <a:cs typeface="Arial" pitchFamily="34" charset="0"/>
                        </a:rPr>
                        <a:t>OPENING</a:t>
                      </a:r>
                    </a:p>
                    <a:p>
                      <a:pPr algn="ctr"/>
                      <a:r>
                        <a:rPr lang="en-US" sz="1200" b="1" dirty="0" smtClean="0">
                          <a:latin typeface="Arial" pitchFamily="34" charset="0"/>
                          <a:cs typeface="Arial" pitchFamily="34" charset="0"/>
                        </a:rPr>
                        <a:t>WIDTH</a:t>
                      </a:r>
                    </a:p>
                    <a:p>
                      <a:pPr algn="ctr"/>
                      <a:r>
                        <a:rPr lang="en-US" sz="1200" b="1" dirty="0" smtClean="0">
                          <a:latin typeface="Arial" pitchFamily="34" charset="0"/>
                          <a:cs typeface="Arial" pitchFamily="34" charset="0"/>
                        </a:rPr>
                        <a:t>(feet)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BASIC WIND SPEED (mph)</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4800">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85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90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100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85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90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100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Exposure B</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sz="1400" dirty="0"/>
                    </a:p>
                  </a:txBody>
                  <a:tcPr/>
                </a:tc>
                <a:tc hMerge="1">
                  <a:txBody>
                    <a:bodyPr/>
                    <a:lstStyle/>
                    <a:p>
                      <a:endParaRPr lang="en-US" sz="1400" dirty="0"/>
                    </a:p>
                  </a:txBody>
                  <a:tcPr/>
                </a:tc>
                <a:tc gridSpan="3">
                  <a:txBody>
                    <a:bodyPr/>
                    <a:lstStyle/>
                    <a:p>
                      <a:pPr algn="ctr"/>
                      <a:r>
                        <a:rPr lang="en-US" sz="1200" b="1" dirty="0" smtClean="0">
                          <a:latin typeface="Arial" pitchFamily="34" charset="0"/>
                          <a:cs typeface="Arial" pitchFamily="34" charset="0"/>
                        </a:rPr>
                        <a:t>Exposure C</a:t>
                      </a:r>
                      <a:endParaRPr lang="en-US" sz="1200"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sz="1400" dirty="0"/>
                    </a:p>
                  </a:txBody>
                  <a:tcPr/>
                </a:tc>
                <a:tc hMerge="1">
                  <a:txBody>
                    <a:bodyPr/>
                    <a:lstStyle/>
                    <a:p>
                      <a:endParaRPr lang="en-US" sz="1400" dirty="0"/>
                    </a:p>
                  </a:txBody>
                  <a:tcPr/>
                </a:tc>
              </a:tr>
              <a:tr h="0">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Tension strap capacity required (</a:t>
                      </a:r>
                      <a:r>
                        <a:rPr lang="en-US" sz="1200" b="1" dirty="0" err="1" smtClean="0">
                          <a:latin typeface="Arial" pitchFamily="34" charset="0"/>
                          <a:cs typeface="Arial" pitchFamily="34" charset="0"/>
                        </a:rPr>
                        <a:t>lbf</a:t>
                      </a:r>
                      <a:r>
                        <a:rPr lang="en-US" sz="1200" b="1" dirty="0" smtClean="0">
                          <a:latin typeface="Arial" pitchFamily="34" charset="0"/>
                          <a:cs typeface="Arial" pitchFamily="34"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18288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2 ×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No. 2 Grade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2">
                  <a:txBody>
                    <a:bodyPr/>
                    <a:lstStyle/>
                    <a:p>
                      <a:pPr algn="ctr"/>
                      <a:r>
                        <a:rPr lang="en-US" sz="1200" b="1" dirty="0" smtClean="0">
                          <a:latin typeface="Arial" pitchFamily="34" charset="0"/>
                          <a:cs typeface="Arial" pitchFamily="34" charset="0"/>
                        </a:rPr>
                        <a:t>4</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2">
                  <a:txBody>
                    <a:bodyPr/>
                    <a:lstStyle/>
                    <a:p>
                      <a:pPr algn="ctr"/>
                      <a:r>
                        <a:rPr lang="en-US" sz="1200" b="1" dirty="0" smtClean="0">
                          <a:latin typeface="Arial" pitchFamily="34" charset="0"/>
                          <a:cs typeface="Arial" pitchFamily="34" charset="0"/>
                        </a:rPr>
                        <a:t>12</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9</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1775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2350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3500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3550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1828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Arial" pitchFamily="34" charset="0"/>
                          <a:cs typeface="Arial" pitchFamily="34" charset="0"/>
                        </a:rPr>
                        <a:t>16</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4175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DR</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182880">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2 × 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Stud Grade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3">
                  <a:txBody>
                    <a:bodyPr/>
                    <a:lstStyle/>
                    <a:p>
                      <a:pPr algn="ctr"/>
                      <a:r>
                        <a:rPr lang="en-US" sz="1200" b="1" dirty="0" smtClean="0">
                          <a:latin typeface="Arial" pitchFamily="34" charset="0"/>
                          <a:cs typeface="Arial" pitchFamily="34" charset="0"/>
                        </a:rPr>
                        <a:t>2</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3">
                  <a:txBody>
                    <a:bodyPr/>
                    <a:lstStyle/>
                    <a:p>
                      <a:pPr algn="ctr"/>
                      <a:r>
                        <a:rPr lang="en-US" sz="1200" b="1" dirty="0" smtClean="0">
                          <a:latin typeface="Arial" pitchFamily="34" charset="0"/>
                          <a:cs typeface="Arial" pitchFamily="34" charset="0"/>
                        </a:rPr>
                        <a:t>12</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9</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1000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1000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1325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1375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1750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2550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1828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Arial" pitchFamily="34" charset="0"/>
                          <a:cs typeface="Arial" pitchFamily="34" charset="0"/>
                        </a:rPr>
                        <a:t>16</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1650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2050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2925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3000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3550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1828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Arial" pitchFamily="34" charset="0"/>
                          <a:cs typeface="Arial" pitchFamily="34" charset="0"/>
                        </a:rPr>
                        <a:t>18</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2025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2450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3425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3500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4100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182880">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200" b="1" dirty="0" smtClean="0">
                          <a:latin typeface="Arial" pitchFamily="34" charset="0"/>
                          <a:cs typeface="Arial" pitchFamily="34" charset="0"/>
                        </a:rPr>
                        <a:t>4</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rowSpan="3">
                  <a:txBody>
                    <a:bodyPr/>
                    <a:lstStyle/>
                    <a:p>
                      <a:pPr algn="ctr"/>
                      <a:r>
                        <a:rPr lang="en-US" sz="1200" b="1" dirty="0" smtClean="0">
                          <a:latin typeface="Arial" pitchFamily="34" charset="0"/>
                          <a:cs typeface="Arial" pitchFamily="34" charset="0"/>
                        </a:rPr>
                        <a:t>12</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9</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1125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1500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2225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2275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2775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3800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182880">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Arial" pitchFamily="34" charset="0"/>
                          <a:cs typeface="Arial" pitchFamily="34" charset="0"/>
                        </a:rPr>
                        <a:t>16</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2650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3150</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182880">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latin typeface="Arial" pitchFamily="34" charset="0"/>
                          <a:cs typeface="Arial" pitchFamily="34" charset="0"/>
                        </a:rPr>
                        <a:t>18</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3125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200" b="1" dirty="0" smtClean="0">
                          <a:latin typeface="Arial" pitchFamily="34" charset="0"/>
                          <a:cs typeface="Arial" pitchFamily="34" charset="0"/>
                        </a:rPr>
                        <a:t>3675</a:t>
                      </a:r>
                      <a:endParaRPr lang="en-US" sz="1200" b="1" dirty="0">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DR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bl>
          </a:graphicData>
        </a:graphic>
      </p:graphicFrame>
      <p:sp>
        <p:nvSpPr>
          <p:cNvPr id="9" name="Rectangle 8"/>
          <p:cNvSpPr/>
          <p:nvPr/>
        </p:nvSpPr>
        <p:spPr>
          <a:xfrm>
            <a:off x="222248" y="2213642"/>
            <a:ext cx="8689977" cy="584775"/>
          </a:xfrm>
          <a:prstGeom prst="rect">
            <a:avLst/>
          </a:prstGeom>
        </p:spPr>
        <p:txBody>
          <a:bodyPr wrap="square">
            <a:spAutoFit/>
          </a:bodyPr>
          <a:lstStyle/>
          <a:p>
            <a:pPr marL="2522538" indent="-2522538"/>
            <a:r>
              <a:rPr lang="en-US" sz="1600" b="1" dirty="0" smtClean="0">
                <a:solidFill>
                  <a:schemeClr val="accent3">
                    <a:lumMod val="50000"/>
                  </a:schemeClr>
                </a:solidFill>
              </a:rPr>
              <a:t>Table R602.10.4.1.1 cont.: Tension Strap Capacity Required for Resisting Wind Pressures Perpendicular to 6:1 Aspect Ratio Walls</a:t>
            </a:r>
            <a:endParaRPr lang="en-US" sz="1600" b="1" dirty="0">
              <a:solidFill>
                <a:schemeClr val="accent3">
                  <a:lumMod val="50000"/>
                </a:schemeClr>
              </a:solidFill>
            </a:endParaRPr>
          </a:p>
        </p:txBody>
      </p:sp>
      <p:sp>
        <p:nvSpPr>
          <p:cNvPr id="6" name="Oval 5"/>
          <p:cNvSpPr/>
          <p:nvPr/>
        </p:nvSpPr>
        <p:spPr>
          <a:xfrm>
            <a:off x="5246763" y="5202621"/>
            <a:ext cx="1056734" cy="346841"/>
          </a:xfrm>
          <a:prstGeom prst="ellipse">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9" descr="ICC Figure 1.6a.png"/>
          <p:cNvPicPr>
            <a:picLocks noChangeAspect="1"/>
          </p:cNvPicPr>
          <p:nvPr/>
        </p:nvPicPr>
        <p:blipFill>
          <a:blip r:embed="rId3" cstate="email"/>
          <a:srcRect/>
          <a:stretch>
            <a:fillRect/>
          </a:stretch>
        </p:blipFill>
        <p:spPr bwMode="auto">
          <a:xfrm>
            <a:off x="596900" y="2646363"/>
            <a:ext cx="6642100" cy="3751262"/>
          </a:xfrm>
          <a:prstGeom prst="rect">
            <a:avLst/>
          </a:prstGeom>
          <a:noFill/>
          <a:ln w="9525">
            <a:noFill/>
            <a:miter lim="800000"/>
            <a:headEnd/>
            <a:tailEnd/>
          </a:ln>
        </p:spPr>
      </p:pic>
      <p:grpSp>
        <p:nvGrpSpPr>
          <p:cNvPr id="3" name="Group 20"/>
          <p:cNvGrpSpPr>
            <a:grpSpLocks/>
          </p:cNvGrpSpPr>
          <p:nvPr/>
        </p:nvGrpSpPr>
        <p:grpSpPr bwMode="auto">
          <a:xfrm>
            <a:off x="3181350" y="2514600"/>
            <a:ext cx="4541838" cy="309563"/>
            <a:chOff x="3428999" y="1761563"/>
            <a:chExt cx="4953001" cy="338554"/>
          </a:xfrm>
        </p:grpSpPr>
        <p:sp>
          <p:nvSpPr>
            <p:cNvPr id="7" name="Text Box 8"/>
            <p:cNvSpPr txBox="1">
              <a:spLocks noChangeArrowheads="1"/>
            </p:cNvSpPr>
            <p:nvPr/>
          </p:nvSpPr>
          <p:spPr bwMode="auto">
            <a:xfrm>
              <a:off x="5790374" y="1761563"/>
              <a:ext cx="2591626" cy="338554"/>
            </a:xfrm>
            <a:prstGeom prst="rect">
              <a:avLst/>
            </a:prstGeom>
            <a:noFill/>
            <a:ln w="12699">
              <a:noFill/>
              <a:miter lim="800000"/>
              <a:headEnd/>
              <a:tailEnd/>
            </a:ln>
          </p:spPr>
          <p:txBody>
            <a:bodyPr>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1. Ridge Beam</a:t>
              </a:r>
            </a:p>
          </p:txBody>
        </p:sp>
        <p:sp>
          <p:nvSpPr>
            <p:cNvPr id="14" name="Freeform 13"/>
            <p:cNvSpPr/>
            <p:nvPr/>
          </p:nvSpPr>
          <p:spPr>
            <a:xfrm>
              <a:off x="3428999" y="1858789"/>
              <a:ext cx="2357912" cy="157992"/>
            </a:xfrm>
            <a:custGeom>
              <a:avLst/>
              <a:gdLst>
                <a:gd name="connsiteX0" fmla="*/ 2417524 w 2417524"/>
                <a:gd name="connsiteY0" fmla="*/ 0 h 212942"/>
                <a:gd name="connsiteX1" fmla="*/ 663880 w 2417524"/>
                <a:gd name="connsiteY1" fmla="*/ 137786 h 212942"/>
                <a:gd name="connsiteX2" fmla="*/ 0 w 2417524"/>
                <a:gd name="connsiteY2" fmla="*/ 212942 h 212942"/>
                <a:gd name="connsiteX0" fmla="*/ 2417524 w 2417524"/>
                <a:gd name="connsiteY0" fmla="*/ 21486 h 75156"/>
                <a:gd name="connsiteX1" fmla="*/ 663880 w 2417524"/>
                <a:gd name="connsiteY1" fmla="*/ 0 h 75156"/>
                <a:gd name="connsiteX2" fmla="*/ 0 w 2417524"/>
                <a:gd name="connsiteY2" fmla="*/ 75156 h 75156"/>
                <a:gd name="connsiteX0" fmla="*/ 2417524 w 2417524"/>
                <a:gd name="connsiteY0" fmla="*/ 0 h 107490"/>
                <a:gd name="connsiteX1" fmla="*/ 930117 w 2417524"/>
                <a:gd name="connsiteY1" fmla="*/ 72000 h 107490"/>
                <a:gd name="connsiteX2" fmla="*/ 0 w 2417524"/>
                <a:gd name="connsiteY2" fmla="*/ 53670 h 107490"/>
                <a:gd name="connsiteX0" fmla="*/ 2417524 w 2417524"/>
                <a:gd name="connsiteY0" fmla="*/ 68229 h 121899"/>
                <a:gd name="connsiteX1" fmla="*/ 994014 w 2417524"/>
                <a:gd name="connsiteY1" fmla="*/ 0 h 121899"/>
                <a:gd name="connsiteX2" fmla="*/ 0 w 2417524"/>
                <a:gd name="connsiteY2" fmla="*/ 121899 h 121899"/>
                <a:gd name="connsiteX0" fmla="*/ 2417524 w 2417524"/>
                <a:gd name="connsiteY0" fmla="*/ 68229 h 121899"/>
                <a:gd name="connsiteX1" fmla="*/ 994014 w 2417524"/>
                <a:gd name="connsiteY1" fmla="*/ 0 h 121899"/>
                <a:gd name="connsiteX2" fmla="*/ 0 w 2417524"/>
                <a:gd name="connsiteY2" fmla="*/ 121899 h 121899"/>
                <a:gd name="connsiteX0" fmla="*/ 2417524 w 2417524"/>
                <a:gd name="connsiteY0" fmla="*/ 103719 h 157389"/>
                <a:gd name="connsiteX1" fmla="*/ 994014 w 2417524"/>
                <a:gd name="connsiteY1" fmla="*/ 35490 h 157389"/>
                <a:gd name="connsiteX2" fmla="*/ 0 w 2417524"/>
                <a:gd name="connsiteY2" fmla="*/ 157389 h 157389"/>
              </a:gdLst>
              <a:ahLst/>
              <a:cxnLst>
                <a:cxn ang="0">
                  <a:pos x="connsiteX0" y="connsiteY0"/>
                </a:cxn>
                <a:cxn ang="0">
                  <a:pos x="connsiteX1" y="connsiteY1"/>
                </a:cxn>
                <a:cxn ang="0">
                  <a:pos x="connsiteX2" y="connsiteY2"/>
                </a:cxn>
              </a:cxnLst>
              <a:rect l="l" t="t" r="r" b="b"/>
              <a:pathLst>
                <a:path w="2417524" h="157389">
                  <a:moveTo>
                    <a:pt x="2417524" y="103719"/>
                  </a:moveTo>
                  <a:cubicBezTo>
                    <a:pt x="1943021" y="80976"/>
                    <a:pt x="1396935" y="0"/>
                    <a:pt x="994014" y="35490"/>
                  </a:cubicBezTo>
                  <a:cubicBezTo>
                    <a:pt x="591093" y="70980"/>
                    <a:pt x="130479" y="137556"/>
                    <a:pt x="0" y="157389"/>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1" dirty="0">
                <a:latin typeface="Arial" pitchFamily="34" charset="0"/>
                <a:cs typeface="Arial" pitchFamily="34" charset="0"/>
              </a:endParaRPr>
            </a:p>
          </p:txBody>
        </p:sp>
      </p:grpSp>
      <p:grpSp>
        <p:nvGrpSpPr>
          <p:cNvPr id="4" name="Group 21"/>
          <p:cNvGrpSpPr>
            <a:grpSpLocks/>
          </p:cNvGrpSpPr>
          <p:nvPr/>
        </p:nvGrpSpPr>
        <p:grpSpPr bwMode="auto">
          <a:xfrm>
            <a:off x="3171825" y="3071813"/>
            <a:ext cx="4551363" cy="595312"/>
            <a:chOff x="3419605" y="2369371"/>
            <a:chExt cx="4962395" cy="649626"/>
          </a:xfrm>
        </p:grpSpPr>
        <p:sp>
          <p:nvSpPr>
            <p:cNvPr id="8" name="Text Box 8"/>
            <p:cNvSpPr txBox="1">
              <a:spLocks noChangeArrowheads="1"/>
            </p:cNvSpPr>
            <p:nvPr/>
          </p:nvSpPr>
          <p:spPr bwMode="auto">
            <a:xfrm>
              <a:off x="5790892" y="2369371"/>
              <a:ext cx="2591108" cy="337805"/>
            </a:xfrm>
            <a:prstGeom prst="rect">
              <a:avLst/>
            </a:prstGeom>
            <a:noFill/>
            <a:ln w="12699">
              <a:noFill/>
              <a:miter lim="800000"/>
              <a:headEnd/>
              <a:tailEnd/>
            </a:ln>
          </p:spPr>
          <p:txBody>
            <a:bodyPr>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2. Post</a:t>
              </a:r>
            </a:p>
          </p:txBody>
        </p:sp>
        <p:sp>
          <p:nvSpPr>
            <p:cNvPr id="15" name="Freeform 14"/>
            <p:cNvSpPr/>
            <p:nvPr/>
          </p:nvSpPr>
          <p:spPr>
            <a:xfrm>
              <a:off x="3419605" y="2561660"/>
              <a:ext cx="2353979" cy="457337"/>
            </a:xfrm>
            <a:custGeom>
              <a:avLst/>
              <a:gdLst>
                <a:gd name="connsiteX0" fmla="*/ 2430050 w 2430050"/>
                <a:gd name="connsiteY0" fmla="*/ 0 h 308976"/>
                <a:gd name="connsiteX1" fmla="*/ 801666 w 2430050"/>
                <a:gd name="connsiteY1" fmla="*/ 300625 h 308976"/>
                <a:gd name="connsiteX2" fmla="*/ 0 w 2430050"/>
                <a:gd name="connsiteY2" fmla="*/ 50105 h 308976"/>
                <a:gd name="connsiteX0" fmla="*/ 2430050 w 2430050"/>
                <a:gd name="connsiteY0" fmla="*/ 0 h 786936"/>
                <a:gd name="connsiteX1" fmla="*/ 801666 w 2430050"/>
                <a:gd name="connsiteY1" fmla="*/ 300625 h 786936"/>
                <a:gd name="connsiteX2" fmla="*/ 0 w 2430050"/>
                <a:gd name="connsiteY2" fmla="*/ 657501 h 786936"/>
                <a:gd name="connsiteX0" fmla="*/ 2430050 w 2430050"/>
                <a:gd name="connsiteY0" fmla="*/ 0 h 657500"/>
                <a:gd name="connsiteX1" fmla="*/ 801666 w 2430050"/>
                <a:gd name="connsiteY1" fmla="*/ 300625 h 657500"/>
                <a:gd name="connsiteX2" fmla="*/ 0 w 2430050"/>
                <a:gd name="connsiteY2" fmla="*/ 657501 h 657500"/>
                <a:gd name="connsiteX0" fmla="*/ 2430050 w 2430050"/>
                <a:gd name="connsiteY0" fmla="*/ 8102 h 665604"/>
                <a:gd name="connsiteX1" fmla="*/ 1216315 w 2430050"/>
                <a:gd name="connsiteY1" fmla="*/ 109582 h 665604"/>
                <a:gd name="connsiteX2" fmla="*/ 0 w 2430050"/>
                <a:gd name="connsiteY2" fmla="*/ 665603 h 665604"/>
                <a:gd name="connsiteX0" fmla="*/ 2430050 w 2430050"/>
                <a:gd name="connsiteY0" fmla="*/ 8104 h 665604"/>
                <a:gd name="connsiteX1" fmla="*/ 1216315 w 2430050"/>
                <a:gd name="connsiteY1" fmla="*/ 109584 h 665604"/>
                <a:gd name="connsiteX2" fmla="*/ 0 w 2430050"/>
                <a:gd name="connsiteY2" fmla="*/ 665605 h 665604"/>
                <a:gd name="connsiteX0" fmla="*/ 2430050 w 2430050"/>
                <a:gd name="connsiteY0" fmla="*/ 0 h 657502"/>
                <a:gd name="connsiteX1" fmla="*/ 1216315 w 2430050"/>
                <a:gd name="connsiteY1" fmla="*/ 101480 h 657502"/>
                <a:gd name="connsiteX2" fmla="*/ 0 w 2430050"/>
                <a:gd name="connsiteY2" fmla="*/ 657501 h 657502"/>
                <a:gd name="connsiteX0" fmla="*/ 2430050 w 2430050"/>
                <a:gd name="connsiteY0" fmla="*/ 0 h 657500"/>
                <a:gd name="connsiteX1" fmla="*/ 1216315 w 2430050"/>
                <a:gd name="connsiteY1" fmla="*/ 101480 h 657500"/>
                <a:gd name="connsiteX2" fmla="*/ 0 w 2430050"/>
                <a:gd name="connsiteY2" fmla="*/ 657501 h 657500"/>
                <a:gd name="connsiteX0" fmla="*/ 2430050 w 2430050"/>
                <a:gd name="connsiteY0" fmla="*/ 0 h 657502"/>
                <a:gd name="connsiteX1" fmla="*/ 1216315 w 2430050"/>
                <a:gd name="connsiteY1" fmla="*/ 101480 h 657502"/>
                <a:gd name="connsiteX2" fmla="*/ 0 w 2430050"/>
                <a:gd name="connsiteY2" fmla="*/ 657501 h 657502"/>
                <a:gd name="connsiteX0" fmla="*/ 2430050 w 2430050"/>
                <a:gd name="connsiteY0" fmla="*/ 0 h 657500"/>
                <a:gd name="connsiteX1" fmla="*/ 1216315 w 2430050"/>
                <a:gd name="connsiteY1" fmla="*/ 101480 h 657500"/>
                <a:gd name="connsiteX2" fmla="*/ 0 w 2430050"/>
                <a:gd name="connsiteY2" fmla="*/ 657501 h 657500"/>
                <a:gd name="connsiteX0" fmla="*/ 2430050 w 2430050"/>
                <a:gd name="connsiteY0" fmla="*/ 0 h 657502"/>
                <a:gd name="connsiteX1" fmla="*/ 1216315 w 2430050"/>
                <a:gd name="connsiteY1" fmla="*/ 101480 h 657502"/>
                <a:gd name="connsiteX2" fmla="*/ 0 w 2430050"/>
                <a:gd name="connsiteY2" fmla="*/ 657501 h 657502"/>
                <a:gd name="connsiteX0" fmla="*/ 2430050 w 2430050"/>
                <a:gd name="connsiteY0" fmla="*/ 0 h 657500"/>
                <a:gd name="connsiteX1" fmla="*/ 1216315 w 2430050"/>
                <a:gd name="connsiteY1" fmla="*/ 101480 h 657500"/>
                <a:gd name="connsiteX2" fmla="*/ 0 w 2430050"/>
                <a:gd name="connsiteY2" fmla="*/ 657501 h 657500"/>
                <a:gd name="connsiteX0" fmla="*/ 2430050 w 2430050"/>
                <a:gd name="connsiteY0" fmla="*/ 0 h 657502"/>
                <a:gd name="connsiteX1" fmla="*/ 1216315 w 2430050"/>
                <a:gd name="connsiteY1" fmla="*/ 101480 h 657502"/>
                <a:gd name="connsiteX2" fmla="*/ 0 w 2430050"/>
                <a:gd name="connsiteY2" fmla="*/ 657501 h 657502"/>
                <a:gd name="connsiteX0" fmla="*/ 2430050 w 2430050"/>
                <a:gd name="connsiteY0" fmla="*/ 0 h 657500"/>
                <a:gd name="connsiteX1" fmla="*/ 1216315 w 2430050"/>
                <a:gd name="connsiteY1" fmla="*/ 101480 h 657500"/>
                <a:gd name="connsiteX2" fmla="*/ 0 w 2430050"/>
                <a:gd name="connsiteY2" fmla="*/ 657501 h 657500"/>
                <a:gd name="connsiteX0" fmla="*/ 2430050 w 2430050"/>
                <a:gd name="connsiteY0" fmla="*/ 0 h 657502"/>
                <a:gd name="connsiteX1" fmla="*/ 1216315 w 2430050"/>
                <a:gd name="connsiteY1" fmla="*/ 101480 h 657502"/>
                <a:gd name="connsiteX2" fmla="*/ 0 w 2430050"/>
                <a:gd name="connsiteY2" fmla="*/ 657501 h 657502"/>
                <a:gd name="connsiteX0" fmla="*/ 2430050 w 2430050"/>
                <a:gd name="connsiteY0" fmla="*/ 0 h 657500"/>
                <a:gd name="connsiteX1" fmla="*/ 1216315 w 2430050"/>
                <a:gd name="connsiteY1" fmla="*/ 166202 h 657500"/>
                <a:gd name="connsiteX2" fmla="*/ 0 w 2430050"/>
                <a:gd name="connsiteY2" fmla="*/ 657501 h 657500"/>
                <a:gd name="connsiteX0" fmla="*/ 2430050 w 2430050"/>
                <a:gd name="connsiteY0" fmla="*/ 0 h 657502"/>
                <a:gd name="connsiteX1" fmla="*/ 1216315 w 2430050"/>
                <a:gd name="connsiteY1" fmla="*/ 166202 h 657502"/>
                <a:gd name="connsiteX2" fmla="*/ 0 w 2430050"/>
                <a:gd name="connsiteY2" fmla="*/ 657501 h 657502"/>
              </a:gdLst>
              <a:ahLst/>
              <a:cxnLst>
                <a:cxn ang="0">
                  <a:pos x="connsiteX0" y="connsiteY0"/>
                </a:cxn>
                <a:cxn ang="0">
                  <a:pos x="connsiteX1" y="connsiteY1"/>
                </a:cxn>
                <a:cxn ang="0">
                  <a:pos x="connsiteX2" y="connsiteY2"/>
                </a:cxn>
              </a:cxnLst>
              <a:rect l="l" t="t" r="r" b="b"/>
              <a:pathLst>
                <a:path w="2430050" h="657502">
                  <a:moveTo>
                    <a:pt x="2430050" y="0"/>
                  </a:moveTo>
                  <a:cubicBezTo>
                    <a:pt x="1995303" y="149871"/>
                    <a:pt x="1489958" y="127565"/>
                    <a:pt x="1216315" y="166202"/>
                  </a:cubicBezTo>
                  <a:cubicBezTo>
                    <a:pt x="942672" y="204839"/>
                    <a:pt x="449441" y="245508"/>
                    <a:pt x="0" y="657501"/>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1" dirty="0">
                <a:latin typeface="Arial" pitchFamily="34" charset="0"/>
                <a:cs typeface="Arial" pitchFamily="34" charset="0"/>
              </a:endParaRPr>
            </a:p>
          </p:txBody>
        </p:sp>
      </p:grpSp>
      <p:grpSp>
        <p:nvGrpSpPr>
          <p:cNvPr id="6" name="Group 22"/>
          <p:cNvGrpSpPr>
            <a:grpSpLocks/>
          </p:cNvGrpSpPr>
          <p:nvPr/>
        </p:nvGrpSpPr>
        <p:grpSpPr bwMode="auto">
          <a:xfrm>
            <a:off x="3344863" y="3629025"/>
            <a:ext cx="4378325" cy="762000"/>
            <a:chOff x="3607497" y="2977179"/>
            <a:chExt cx="4774503" cy="830736"/>
          </a:xfrm>
        </p:grpSpPr>
        <p:sp>
          <p:nvSpPr>
            <p:cNvPr id="9" name="Text Box 8"/>
            <p:cNvSpPr txBox="1">
              <a:spLocks noChangeArrowheads="1"/>
            </p:cNvSpPr>
            <p:nvPr/>
          </p:nvSpPr>
          <p:spPr bwMode="auto">
            <a:xfrm>
              <a:off x="5790473" y="2977179"/>
              <a:ext cx="2591527" cy="339217"/>
            </a:xfrm>
            <a:prstGeom prst="rect">
              <a:avLst/>
            </a:prstGeom>
            <a:noFill/>
            <a:ln w="12699">
              <a:noFill/>
              <a:miter lim="800000"/>
              <a:headEnd/>
              <a:tailEnd/>
            </a:ln>
          </p:spPr>
          <p:txBody>
            <a:bodyPr>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3. Header</a:t>
              </a:r>
            </a:p>
          </p:txBody>
        </p:sp>
        <p:sp>
          <p:nvSpPr>
            <p:cNvPr id="16" name="Freeform 15"/>
            <p:cNvSpPr/>
            <p:nvPr/>
          </p:nvSpPr>
          <p:spPr>
            <a:xfrm>
              <a:off x="3607497" y="3174479"/>
              <a:ext cx="2176051" cy="633436"/>
            </a:xfrm>
            <a:custGeom>
              <a:avLst/>
              <a:gdLst>
                <a:gd name="connsiteX0" fmla="*/ 2204581 w 2204581"/>
                <a:gd name="connsiteY0" fmla="*/ 0 h 676405"/>
                <a:gd name="connsiteX1" fmla="*/ 663879 w 2204581"/>
                <a:gd name="connsiteY1" fmla="*/ 187890 h 676405"/>
                <a:gd name="connsiteX2" fmla="*/ 0 w 2204581"/>
                <a:gd name="connsiteY2" fmla="*/ 676405 h 676405"/>
              </a:gdLst>
              <a:ahLst/>
              <a:cxnLst>
                <a:cxn ang="0">
                  <a:pos x="connsiteX0" y="connsiteY0"/>
                </a:cxn>
                <a:cxn ang="0">
                  <a:pos x="connsiteX1" y="connsiteY1"/>
                </a:cxn>
                <a:cxn ang="0">
                  <a:pos x="connsiteX2" y="connsiteY2"/>
                </a:cxn>
              </a:cxnLst>
              <a:rect l="l" t="t" r="r" b="b"/>
              <a:pathLst>
                <a:path w="2204581" h="676405">
                  <a:moveTo>
                    <a:pt x="2204581" y="0"/>
                  </a:moveTo>
                  <a:cubicBezTo>
                    <a:pt x="1617945" y="37578"/>
                    <a:pt x="1031309" y="75156"/>
                    <a:pt x="663879" y="187890"/>
                  </a:cubicBezTo>
                  <a:cubicBezTo>
                    <a:pt x="296449" y="300624"/>
                    <a:pt x="106471" y="603337"/>
                    <a:pt x="0" y="676405"/>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1" dirty="0">
                <a:latin typeface="Arial" pitchFamily="34" charset="0"/>
                <a:cs typeface="Arial" pitchFamily="34" charset="0"/>
              </a:endParaRPr>
            </a:p>
          </p:txBody>
        </p:sp>
      </p:grpSp>
      <p:grpSp>
        <p:nvGrpSpPr>
          <p:cNvPr id="21" name="Group 23"/>
          <p:cNvGrpSpPr>
            <a:grpSpLocks/>
          </p:cNvGrpSpPr>
          <p:nvPr/>
        </p:nvGrpSpPr>
        <p:grpSpPr bwMode="auto">
          <a:xfrm>
            <a:off x="3849688" y="4186238"/>
            <a:ext cx="3873500" cy="825500"/>
            <a:chOff x="4158641" y="3584987"/>
            <a:chExt cx="4223359" cy="899335"/>
          </a:xfrm>
        </p:grpSpPr>
        <p:sp>
          <p:nvSpPr>
            <p:cNvPr id="10" name="Text Box 8"/>
            <p:cNvSpPr txBox="1">
              <a:spLocks noChangeArrowheads="1"/>
            </p:cNvSpPr>
            <p:nvPr/>
          </p:nvSpPr>
          <p:spPr bwMode="auto">
            <a:xfrm>
              <a:off x="5790865" y="3584987"/>
              <a:ext cx="2591135" cy="338980"/>
            </a:xfrm>
            <a:prstGeom prst="rect">
              <a:avLst/>
            </a:prstGeom>
            <a:noFill/>
            <a:ln w="12699">
              <a:noFill/>
              <a:miter lim="800000"/>
              <a:headEnd/>
              <a:tailEnd/>
            </a:ln>
          </p:spPr>
          <p:txBody>
            <a:bodyPr>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4. Jack Studs</a:t>
              </a:r>
            </a:p>
          </p:txBody>
        </p:sp>
        <p:sp>
          <p:nvSpPr>
            <p:cNvPr id="17" name="Freeform 16"/>
            <p:cNvSpPr/>
            <p:nvPr/>
          </p:nvSpPr>
          <p:spPr>
            <a:xfrm>
              <a:off x="4158641" y="3776960"/>
              <a:ext cx="1594144" cy="707362"/>
            </a:xfrm>
            <a:custGeom>
              <a:avLst/>
              <a:gdLst>
                <a:gd name="connsiteX0" fmla="*/ 1603332 w 1603332"/>
                <a:gd name="connsiteY0" fmla="*/ 0 h 764088"/>
                <a:gd name="connsiteX1" fmla="*/ 551145 w 1603332"/>
                <a:gd name="connsiteY1" fmla="*/ 250521 h 764088"/>
                <a:gd name="connsiteX2" fmla="*/ 0 w 1603332"/>
                <a:gd name="connsiteY2" fmla="*/ 764088 h 764088"/>
              </a:gdLst>
              <a:ahLst/>
              <a:cxnLst>
                <a:cxn ang="0">
                  <a:pos x="connsiteX0" y="connsiteY0"/>
                </a:cxn>
                <a:cxn ang="0">
                  <a:pos x="connsiteX1" y="connsiteY1"/>
                </a:cxn>
                <a:cxn ang="0">
                  <a:pos x="connsiteX2" y="connsiteY2"/>
                </a:cxn>
              </a:cxnLst>
              <a:rect l="l" t="t" r="r" b="b"/>
              <a:pathLst>
                <a:path w="1603332" h="764088">
                  <a:moveTo>
                    <a:pt x="1603332" y="0"/>
                  </a:moveTo>
                  <a:cubicBezTo>
                    <a:pt x="1210849" y="61586"/>
                    <a:pt x="818367" y="123173"/>
                    <a:pt x="551145" y="250521"/>
                  </a:cubicBezTo>
                  <a:cubicBezTo>
                    <a:pt x="283923" y="377869"/>
                    <a:pt x="141961" y="570978"/>
                    <a:pt x="0" y="764088"/>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1" dirty="0">
                <a:latin typeface="Arial" pitchFamily="34" charset="0"/>
                <a:cs typeface="Arial" pitchFamily="34" charset="0"/>
              </a:endParaRPr>
            </a:p>
          </p:txBody>
        </p:sp>
      </p:grpSp>
      <p:grpSp>
        <p:nvGrpSpPr>
          <p:cNvPr id="22" name="Group 24"/>
          <p:cNvGrpSpPr>
            <a:grpSpLocks/>
          </p:cNvGrpSpPr>
          <p:nvPr/>
        </p:nvGrpSpPr>
        <p:grpSpPr bwMode="auto">
          <a:xfrm>
            <a:off x="3881438" y="4743450"/>
            <a:ext cx="3841750" cy="901700"/>
            <a:chOff x="4193367" y="4192794"/>
            <a:chExt cx="4188633" cy="982289"/>
          </a:xfrm>
        </p:grpSpPr>
        <p:sp>
          <p:nvSpPr>
            <p:cNvPr id="11" name="Text Box 8"/>
            <p:cNvSpPr txBox="1">
              <a:spLocks noChangeArrowheads="1"/>
            </p:cNvSpPr>
            <p:nvPr/>
          </p:nvSpPr>
          <p:spPr bwMode="auto">
            <a:xfrm>
              <a:off x="5790932" y="4192794"/>
              <a:ext cx="2591068" cy="338959"/>
            </a:xfrm>
            <a:prstGeom prst="rect">
              <a:avLst/>
            </a:prstGeom>
            <a:noFill/>
            <a:ln w="12699">
              <a:noFill/>
              <a:miter lim="800000"/>
              <a:headEnd/>
              <a:tailEnd/>
            </a:ln>
          </p:spPr>
          <p:txBody>
            <a:bodyPr>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5. Sill Plate</a:t>
              </a:r>
            </a:p>
          </p:txBody>
        </p:sp>
        <p:sp>
          <p:nvSpPr>
            <p:cNvPr id="18" name="Freeform 17"/>
            <p:cNvSpPr/>
            <p:nvPr/>
          </p:nvSpPr>
          <p:spPr>
            <a:xfrm>
              <a:off x="4193367" y="4396861"/>
              <a:ext cx="1618335" cy="778222"/>
            </a:xfrm>
            <a:custGeom>
              <a:avLst/>
              <a:gdLst>
                <a:gd name="connsiteX0" fmla="*/ 1490598 w 1490598"/>
                <a:gd name="connsiteY0" fmla="*/ 0 h 726509"/>
                <a:gd name="connsiteX1" fmla="*/ 400833 w 1490598"/>
                <a:gd name="connsiteY1" fmla="*/ 375780 h 726509"/>
                <a:gd name="connsiteX2" fmla="*/ 0 w 1490598"/>
                <a:gd name="connsiteY2" fmla="*/ 726509 h 726509"/>
                <a:gd name="connsiteX0" fmla="*/ 1618709 w 1618709"/>
                <a:gd name="connsiteY0" fmla="*/ 0 h 778446"/>
                <a:gd name="connsiteX1" fmla="*/ 528944 w 1618709"/>
                <a:gd name="connsiteY1" fmla="*/ 375780 h 778446"/>
                <a:gd name="connsiteX2" fmla="*/ 0 w 1618709"/>
                <a:gd name="connsiteY2" fmla="*/ 778446 h 778446"/>
                <a:gd name="connsiteX0" fmla="*/ 1618709 w 1618709"/>
                <a:gd name="connsiteY0" fmla="*/ 0 h 778446"/>
                <a:gd name="connsiteX1" fmla="*/ 528944 w 1618709"/>
                <a:gd name="connsiteY1" fmla="*/ 375780 h 778446"/>
                <a:gd name="connsiteX2" fmla="*/ 0 w 1618709"/>
                <a:gd name="connsiteY2" fmla="*/ 778446 h 778446"/>
                <a:gd name="connsiteX0" fmla="*/ 1618709 w 1618709"/>
                <a:gd name="connsiteY0" fmla="*/ 0 h 778446"/>
                <a:gd name="connsiteX1" fmla="*/ 625893 w 1618709"/>
                <a:gd name="connsiteY1" fmla="*/ 375780 h 778446"/>
                <a:gd name="connsiteX2" fmla="*/ 0 w 1618709"/>
                <a:gd name="connsiteY2" fmla="*/ 778446 h 778446"/>
              </a:gdLst>
              <a:ahLst/>
              <a:cxnLst>
                <a:cxn ang="0">
                  <a:pos x="connsiteX0" y="connsiteY0"/>
                </a:cxn>
                <a:cxn ang="0">
                  <a:pos x="connsiteX1" y="connsiteY1"/>
                </a:cxn>
                <a:cxn ang="0">
                  <a:pos x="connsiteX2" y="connsiteY2"/>
                </a:cxn>
              </a:cxnLst>
              <a:rect l="l" t="t" r="r" b="b"/>
              <a:pathLst>
                <a:path w="1618709" h="778446">
                  <a:moveTo>
                    <a:pt x="1618709" y="0"/>
                  </a:moveTo>
                  <a:cubicBezTo>
                    <a:pt x="1198043" y="127347"/>
                    <a:pt x="895678" y="246039"/>
                    <a:pt x="625893" y="375780"/>
                  </a:cubicBezTo>
                  <a:cubicBezTo>
                    <a:pt x="356108" y="505521"/>
                    <a:pt x="252785" y="660162"/>
                    <a:pt x="0" y="778446"/>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1" dirty="0">
                <a:latin typeface="Arial" pitchFamily="34" charset="0"/>
                <a:cs typeface="Arial" pitchFamily="34" charset="0"/>
              </a:endParaRPr>
            </a:p>
          </p:txBody>
        </p:sp>
      </p:grpSp>
      <p:grpSp>
        <p:nvGrpSpPr>
          <p:cNvPr id="23" name="Group 25"/>
          <p:cNvGrpSpPr/>
          <p:nvPr/>
        </p:nvGrpSpPr>
        <p:grpSpPr>
          <a:xfrm>
            <a:off x="3888841" y="5301025"/>
            <a:ext cx="3833975" cy="422115"/>
            <a:chOff x="4200909" y="4800600"/>
            <a:chExt cx="4181091" cy="460332"/>
          </a:xfrm>
          <a:effectLst>
            <a:glow rad="101600">
              <a:schemeClr val="bg1">
                <a:alpha val="60000"/>
              </a:schemeClr>
            </a:glow>
          </a:effectLst>
        </p:grpSpPr>
        <p:sp>
          <p:nvSpPr>
            <p:cNvPr id="12" name="Text Box 8"/>
            <p:cNvSpPr txBox="1">
              <a:spLocks noChangeArrowheads="1"/>
            </p:cNvSpPr>
            <p:nvPr/>
          </p:nvSpPr>
          <p:spPr bwMode="auto">
            <a:xfrm>
              <a:off x="5791200" y="4800600"/>
              <a:ext cx="2590800" cy="338554"/>
            </a:xfrm>
            <a:prstGeom prst="rect">
              <a:avLst/>
            </a:prstGeom>
            <a:noFill/>
            <a:ln w="12699">
              <a:noFill/>
              <a:miter lim="800000"/>
              <a:headEnd/>
              <a:tailEnd/>
            </a:ln>
          </p:spPr>
          <p:txBody>
            <a:bodyPr>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6. Foundation</a:t>
              </a:r>
            </a:p>
          </p:txBody>
        </p:sp>
        <p:sp>
          <p:nvSpPr>
            <p:cNvPr id="19" name="Freeform 18"/>
            <p:cNvSpPr/>
            <p:nvPr/>
          </p:nvSpPr>
          <p:spPr>
            <a:xfrm>
              <a:off x="4200909" y="5010411"/>
              <a:ext cx="1661273" cy="250521"/>
            </a:xfrm>
            <a:custGeom>
              <a:avLst/>
              <a:gdLst>
                <a:gd name="connsiteX0" fmla="*/ 989556 w 989556"/>
                <a:gd name="connsiteY0" fmla="*/ 0 h 250521"/>
                <a:gd name="connsiteX1" fmla="*/ 563671 w 989556"/>
                <a:gd name="connsiteY1" fmla="*/ 175364 h 250521"/>
                <a:gd name="connsiteX2" fmla="*/ 0 w 989556"/>
                <a:gd name="connsiteY2" fmla="*/ 250521 h 250521"/>
                <a:gd name="connsiteX0" fmla="*/ 1661272 w 1661272"/>
                <a:gd name="connsiteY0" fmla="*/ 0 h 250521"/>
                <a:gd name="connsiteX1" fmla="*/ 1235387 w 1661272"/>
                <a:gd name="connsiteY1" fmla="*/ 175364 h 250521"/>
                <a:gd name="connsiteX2" fmla="*/ 0 w 1661272"/>
                <a:gd name="connsiteY2" fmla="*/ 250521 h 250521"/>
                <a:gd name="connsiteX0" fmla="*/ 1661272 w 1661272"/>
                <a:gd name="connsiteY0" fmla="*/ 0 h 250521"/>
                <a:gd name="connsiteX1" fmla="*/ 972241 w 1661272"/>
                <a:gd name="connsiteY1" fmla="*/ 175365 h 250521"/>
                <a:gd name="connsiteX2" fmla="*/ 0 w 1661272"/>
                <a:gd name="connsiteY2" fmla="*/ 250521 h 250521"/>
                <a:gd name="connsiteX0" fmla="*/ 1661272 w 1661272"/>
                <a:gd name="connsiteY0" fmla="*/ 0 h 250521"/>
                <a:gd name="connsiteX1" fmla="*/ 972242 w 1661272"/>
                <a:gd name="connsiteY1" fmla="*/ 175366 h 250521"/>
                <a:gd name="connsiteX2" fmla="*/ 0 w 1661272"/>
                <a:gd name="connsiteY2" fmla="*/ 250521 h 250521"/>
                <a:gd name="connsiteX0" fmla="*/ 1661272 w 1661272"/>
                <a:gd name="connsiteY0" fmla="*/ 0 h 250521"/>
                <a:gd name="connsiteX1" fmla="*/ 972242 w 1661272"/>
                <a:gd name="connsiteY1" fmla="*/ 175366 h 250521"/>
                <a:gd name="connsiteX2" fmla="*/ 0 w 1661272"/>
                <a:gd name="connsiteY2" fmla="*/ 250521 h 250521"/>
                <a:gd name="connsiteX0" fmla="*/ 1661272 w 1661272"/>
                <a:gd name="connsiteY0" fmla="*/ 0 h 250521"/>
                <a:gd name="connsiteX1" fmla="*/ 972242 w 1661272"/>
                <a:gd name="connsiteY1" fmla="*/ 175366 h 250521"/>
                <a:gd name="connsiteX2" fmla="*/ 0 w 1661272"/>
                <a:gd name="connsiteY2" fmla="*/ 250521 h 250521"/>
              </a:gdLst>
              <a:ahLst/>
              <a:cxnLst>
                <a:cxn ang="0">
                  <a:pos x="connsiteX0" y="connsiteY0"/>
                </a:cxn>
                <a:cxn ang="0">
                  <a:pos x="connsiteX1" y="connsiteY1"/>
                </a:cxn>
                <a:cxn ang="0">
                  <a:pos x="connsiteX2" y="connsiteY2"/>
                </a:cxn>
              </a:cxnLst>
              <a:rect l="l" t="t" r="r" b="b"/>
              <a:pathLst>
                <a:path w="1661272" h="250521">
                  <a:moveTo>
                    <a:pt x="1661272" y="0"/>
                  </a:moveTo>
                  <a:cubicBezTo>
                    <a:pt x="1468468" y="35643"/>
                    <a:pt x="1249121" y="133613"/>
                    <a:pt x="972242" y="175366"/>
                  </a:cubicBezTo>
                  <a:cubicBezTo>
                    <a:pt x="695363" y="217119"/>
                    <a:pt x="324020" y="244207"/>
                    <a:pt x="0" y="250521"/>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1" dirty="0">
                <a:latin typeface="Arial" pitchFamily="34" charset="0"/>
                <a:cs typeface="Arial" pitchFamily="34" charset="0"/>
              </a:endParaRPr>
            </a:p>
          </p:txBody>
        </p:sp>
      </p:grpSp>
      <p:grpSp>
        <p:nvGrpSpPr>
          <p:cNvPr id="24" name="Group 26"/>
          <p:cNvGrpSpPr>
            <a:grpSpLocks/>
          </p:cNvGrpSpPr>
          <p:nvPr/>
        </p:nvGrpSpPr>
        <p:grpSpPr bwMode="auto">
          <a:xfrm>
            <a:off x="3862388" y="5995988"/>
            <a:ext cx="2582862" cy="334962"/>
            <a:chOff x="4133589" y="5987441"/>
            <a:chExt cx="2817309" cy="366129"/>
          </a:xfrm>
        </p:grpSpPr>
        <p:sp>
          <p:nvSpPr>
            <p:cNvPr id="13" name="Text Box 8"/>
            <p:cNvSpPr txBox="1">
              <a:spLocks noChangeArrowheads="1"/>
            </p:cNvSpPr>
            <p:nvPr/>
          </p:nvSpPr>
          <p:spPr bwMode="auto">
            <a:xfrm>
              <a:off x="5791199" y="6044781"/>
              <a:ext cx="1159699" cy="308789"/>
            </a:xfrm>
            <a:prstGeom prst="rect">
              <a:avLst/>
            </a:prstGeom>
            <a:solidFill>
              <a:schemeClr val="bg1">
                <a:alpha val="58000"/>
              </a:schemeClr>
            </a:solidFill>
            <a:ln w="12699">
              <a:noFill/>
              <a:miter lim="800000"/>
              <a:headEnd/>
              <a:tailEnd/>
            </a:ln>
            <a:effectLst>
              <a:glow rad="63500">
                <a:schemeClr val="bg1">
                  <a:alpha val="40000"/>
                </a:schemeClr>
              </a:glow>
            </a:effectLst>
          </p:spPr>
          <p:txBody>
            <a:bodyPr lIns="27432" tIns="18288" rIns="27432" bIns="18288">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7. Ground</a:t>
              </a:r>
            </a:p>
          </p:txBody>
        </p:sp>
        <p:sp>
          <p:nvSpPr>
            <p:cNvPr id="20" name="Freeform 19"/>
            <p:cNvSpPr/>
            <p:nvPr/>
          </p:nvSpPr>
          <p:spPr>
            <a:xfrm>
              <a:off x="4133589" y="5987441"/>
              <a:ext cx="1640910" cy="329852"/>
            </a:xfrm>
            <a:custGeom>
              <a:avLst/>
              <a:gdLst>
                <a:gd name="connsiteX0" fmla="*/ 1640910 w 1640910"/>
                <a:gd name="connsiteY0" fmla="*/ 250521 h 329852"/>
                <a:gd name="connsiteX1" fmla="*/ 739036 w 1640910"/>
                <a:gd name="connsiteY1" fmla="*/ 288099 h 329852"/>
                <a:gd name="connsiteX2" fmla="*/ 0 w 1640910"/>
                <a:gd name="connsiteY2" fmla="*/ 0 h 329852"/>
              </a:gdLst>
              <a:ahLst/>
              <a:cxnLst>
                <a:cxn ang="0">
                  <a:pos x="connsiteX0" y="connsiteY0"/>
                </a:cxn>
                <a:cxn ang="0">
                  <a:pos x="connsiteX1" y="connsiteY1"/>
                </a:cxn>
                <a:cxn ang="0">
                  <a:pos x="connsiteX2" y="connsiteY2"/>
                </a:cxn>
              </a:cxnLst>
              <a:rect l="l" t="t" r="r" b="b"/>
              <a:pathLst>
                <a:path w="1640910" h="329852">
                  <a:moveTo>
                    <a:pt x="1640910" y="250521"/>
                  </a:moveTo>
                  <a:cubicBezTo>
                    <a:pt x="1326715" y="290186"/>
                    <a:pt x="1012521" y="329852"/>
                    <a:pt x="739036" y="288099"/>
                  </a:cubicBezTo>
                  <a:cubicBezTo>
                    <a:pt x="465551" y="246346"/>
                    <a:pt x="232775" y="123173"/>
                    <a:pt x="0" y="0"/>
                  </a:cubicBezTo>
                </a:path>
              </a:pathLst>
            </a:custGeom>
            <a:ln>
              <a:headEnd type="none" w="med" len="med"/>
              <a:tailEnd type="triangle" w="med" len="med"/>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b="1" dirty="0">
                <a:latin typeface="Arial" pitchFamily="34" charset="0"/>
                <a:cs typeface="Arial" pitchFamily="34" charset="0"/>
              </a:endParaRPr>
            </a:p>
          </p:txBody>
        </p:sp>
      </p:grpSp>
      <p:sp>
        <p:nvSpPr>
          <p:cNvPr id="26" name="Title 1"/>
          <p:cNvSpPr>
            <a:spLocks noGrp="1"/>
          </p:cNvSpPr>
          <p:nvPr>
            <p:ph type="title"/>
          </p:nvPr>
        </p:nvSpPr>
        <p:spPr>
          <a:xfrm>
            <a:off x="225425" y="363538"/>
            <a:ext cx="8686800" cy="1184275"/>
          </a:xfrm>
        </p:spPr>
        <p:txBody>
          <a:bodyPr/>
          <a:lstStyle/>
          <a:p>
            <a:pPr fontAlgn="auto">
              <a:spcAft>
                <a:spcPts val="0"/>
              </a:spcAft>
              <a:defRPr/>
            </a:pPr>
            <a:r>
              <a:rPr lang="en-US" dirty="0"/>
              <a:t>Introduction: Load Path</a:t>
            </a:r>
            <a:endParaRPr lang="en-US" i="1" dirty="0"/>
          </a:p>
        </p:txBody>
      </p:sp>
      <p:sp>
        <p:nvSpPr>
          <p:cNvPr id="25" name="Text Box 3"/>
          <p:cNvSpPr txBox="1">
            <a:spLocks noChangeArrowheads="1"/>
          </p:cNvSpPr>
          <p:nvPr/>
        </p:nvSpPr>
        <p:spPr bwMode="auto">
          <a:xfrm>
            <a:off x="666750" y="1727200"/>
            <a:ext cx="6985000" cy="461963"/>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2400" b="1" dirty="0">
                <a:solidFill>
                  <a:schemeClr val="accent2">
                    <a:lumMod val="75000"/>
                  </a:schemeClr>
                </a:solidFill>
                <a:latin typeface="Arial" pitchFamily="34" charset="0"/>
                <a:cs typeface="Arial" pitchFamily="34" charset="0"/>
              </a:rPr>
              <a:t>Vertical (Gravity) Load Path</a:t>
            </a:r>
            <a:endParaRPr lang="en-US" b="1" dirty="0">
              <a:solidFill>
                <a:schemeClr val="accent2">
                  <a:lumMod val="75000"/>
                </a:schemeClr>
              </a:solidFill>
              <a:latin typeface="Arial" pitchFamily="34" charset="0"/>
              <a:cs typeface="Arial" pitchFamily="34" charset="0"/>
            </a:endParaRPr>
          </a:p>
        </p:txBody>
      </p:sp>
      <p:grpSp>
        <p:nvGrpSpPr>
          <p:cNvPr id="45" name="Group 44"/>
          <p:cNvGrpSpPr>
            <a:grpSpLocks/>
          </p:cNvGrpSpPr>
          <p:nvPr/>
        </p:nvGrpSpPr>
        <p:grpSpPr bwMode="auto">
          <a:xfrm>
            <a:off x="2516188" y="2789238"/>
            <a:ext cx="1155700" cy="138112"/>
            <a:chOff x="2928175" y="2418530"/>
            <a:chExt cx="1156334" cy="137160"/>
          </a:xfrm>
        </p:grpSpPr>
        <p:sp>
          <p:nvSpPr>
            <p:cNvPr id="27" name="Down Arrow 26"/>
            <p:cNvSpPr/>
            <p:nvPr/>
          </p:nvSpPr>
          <p:spPr>
            <a:xfrm rot="15026341">
              <a:off x="3042258" y="2304447"/>
              <a:ext cx="137160" cy="365325"/>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sp>
          <p:nvSpPr>
            <p:cNvPr id="28" name="Down Arrow 27"/>
            <p:cNvSpPr/>
            <p:nvPr/>
          </p:nvSpPr>
          <p:spPr>
            <a:xfrm rot="6573659" flipH="1">
              <a:off x="3833267" y="2304447"/>
              <a:ext cx="137160" cy="365325"/>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grpSp>
      <p:sp>
        <p:nvSpPr>
          <p:cNvPr id="31" name="Down Arrow 30"/>
          <p:cNvSpPr/>
          <p:nvPr/>
        </p:nvSpPr>
        <p:spPr>
          <a:xfrm flipH="1">
            <a:off x="3033713" y="2716213"/>
            <a:ext cx="136525" cy="366712"/>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sp>
        <p:nvSpPr>
          <p:cNvPr id="32" name="Down Arrow 31"/>
          <p:cNvSpPr/>
          <p:nvPr/>
        </p:nvSpPr>
        <p:spPr>
          <a:xfrm flipH="1">
            <a:off x="3033713" y="3470275"/>
            <a:ext cx="136525" cy="366713"/>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grpSp>
        <p:nvGrpSpPr>
          <p:cNvPr id="47" name="Group 46"/>
          <p:cNvGrpSpPr>
            <a:grpSpLocks/>
          </p:cNvGrpSpPr>
          <p:nvPr/>
        </p:nvGrpSpPr>
        <p:grpSpPr bwMode="auto">
          <a:xfrm>
            <a:off x="2343150" y="4768850"/>
            <a:ext cx="1511300" cy="366713"/>
            <a:chOff x="2755136" y="4398127"/>
            <a:chExt cx="1511934" cy="365760"/>
          </a:xfrm>
        </p:grpSpPr>
        <p:sp>
          <p:nvSpPr>
            <p:cNvPr id="33" name="Down Arrow 32"/>
            <p:cNvSpPr/>
            <p:nvPr/>
          </p:nvSpPr>
          <p:spPr>
            <a:xfrm flipH="1">
              <a:off x="4130488" y="4398127"/>
              <a:ext cx="136582" cy="365760"/>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sp>
          <p:nvSpPr>
            <p:cNvPr id="34" name="Down Arrow 33"/>
            <p:cNvSpPr/>
            <p:nvPr/>
          </p:nvSpPr>
          <p:spPr>
            <a:xfrm flipH="1">
              <a:off x="2755136" y="4398127"/>
              <a:ext cx="136582" cy="365760"/>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grpSp>
      <p:grpSp>
        <p:nvGrpSpPr>
          <p:cNvPr id="46" name="Group 45"/>
          <p:cNvGrpSpPr>
            <a:grpSpLocks/>
          </p:cNvGrpSpPr>
          <p:nvPr/>
        </p:nvGrpSpPr>
        <p:grpSpPr bwMode="auto">
          <a:xfrm>
            <a:off x="2555875" y="4362450"/>
            <a:ext cx="1039813" cy="136525"/>
            <a:chOff x="2968656" y="3990948"/>
            <a:chExt cx="1039639" cy="137160"/>
          </a:xfrm>
        </p:grpSpPr>
        <p:sp>
          <p:nvSpPr>
            <p:cNvPr id="35" name="Down Arrow 34"/>
            <p:cNvSpPr/>
            <p:nvPr/>
          </p:nvSpPr>
          <p:spPr>
            <a:xfrm rot="16200000" flipH="1">
              <a:off x="3757183" y="3876996"/>
              <a:ext cx="137160" cy="365064"/>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sp>
          <p:nvSpPr>
            <p:cNvPr id="36" name="Down Arrow 35"/>
            <p:cNvSpPr/>
            <p:nvPr/>
          </p:nvSpPr>
          <p:spPr>
            <a:xfrm rot="5400000">
              <a:off x="3082608" y="3876996"/>
              <a:ext cx="137160" cy="365064"/>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grpSp>
      <p:grpSp>
        <p:nvGrpSpPr>
          <p:cNvPr id="48" name="Group 47"/>
          <p:cNvGrpSpPr>
            <a:grpSpLocks/>
          </p:cNvGrpSpPr>
          <p:nvPr/>
        </p:nvGrpSpPr>
        <p:grpSpPr bwMode="auto">
          <a:xfrm>
            <a:off x="2343150" y="5540375"/>
            <a:ext cx="1511300" cy="115888"/>
            <a:chOff x="2755136" y="5168900"/>
            <a:chExt cx="1511934" cy="115686"/>
          </a:xfrm>
        </p:grpSpPr>
        <p:sp>
          <p:nvSpPr>
            <p:cNvPr id="37" name="Down Arrow 36"/>
            <p:cNvSpPr/>
            <p:nvPr/>
          </p:nvSpPr>
          <p:spPr>
            <a:xfrm flipH="1">
              <a:off x="2755136" y="5168900"/>
              <a:ext cx="136582" cy="115686"/>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sp>
          <p:nvSpPr>
            <p:cNvPr id="38" name="Down Arrow 37"/>
            <p:cNvSpPr/>
            <p:nvPr/>
          </p:nvSpPr>
          <p:spPr>
            <a:xfrm flipH="1">
              <a:off x="4130488" y="5168900"/>
              <a:ext cx="136582" cy="115686"/>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grpSp>
      <p:grpSp>
        <p:nvGrpSpPr>
          <p:cNvPr id="49" name="Group 48"/>
          <p:cNvGrpSpPr>
            <a:grpSpLocks/>
          </p:cNvGrpSpPr>
          <p:nvPr/>
        </p:nvGrpSpPr>
        <p:grpSpPr bwMode="auto">
          <a:xfrm>
            <a:off x="2343150" y="5654675"/>
            <a:ext cx="1511300" cy="115888"/>
            <a:chOff x="2755136" y="5283200"/>
            <a:chExt cx="1511934" cy="115686"/>
          </a:xfrm>
        </p:grpSpPr>
        <p:sp>
          <p:nvSpPr>
            <p:cNvPr id="39" name="Down Arrow 38"/>
            <p:cNvSpPr/>
            <p:nvPr/>
          </p:nvSpPr>
          <p:spPr>
            <a:xfrm flipH="1">
              <a:off x="2755136" y="5283200"/>
              <a:ext cx="136582" cy="115686"/>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sp>
          <p:nvSpPr>
            <p:cNvPr id="40" name="Down Arrow 39"/>
            <p:cNvSpPr/>
            <p:nvPr/>
          </p:nvSpPr>
          <p:spPr>
            <a:xfrm flipH="1">
              <a:off x="4130488" y="5283200"/>
              <a:ext cx="136582" cy="115686"/>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grpSp>
      <p:grpSp>
        <p:nvGrpSpPr>
          <p:cNvPr id="50" name="Group 49"/>
          <p:cNvGrpSpPr>
            <a:grpSpLocks/>
          </p:cNvGrpSpPr>
          <p:nvPr/>
        </p:nvGrpSpPr>
        <p:grpSpPr bwMode="auto">
          <a:xfrm>
            <a:off x="2343150" y="5911850"/>
            <a:ext cx="1511300" cy="366713"/>
            <a:chOff x="2755136" y="5541127"/>
            <a:chExt cx="1511934" cy="365760"/>
          </a:xfrm>
        </p:grpSpPr>
        <p:sp>
          <p:nvSpPr>
            <p:cNvPr id="43" name="Down Arrow 42"/>
            <p:cNvSpPr/>
            <p:nvPr/>
          </p:nvSpPr>
          <p:spPr>
            <a:xfrm flipH="1">
              <a:off x="4130488" y="5541127"/>
              <a:ext cx="136582" cy="365760"/>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sp>
          <p:nvSpPr>
            <p:cNvPr id="44" name="Down Arrow 43"/>
            <p:cNvSpPr/>
            <p:nvPr/>
          </p:nvSpPr>
          <p:spPr>
            <a:xfrm flipH="1">
              <a:off x="2755136" y="5541127"/>
              <a:ext cx="136582" cy="365760"/>
            </a:xfrm>
            <a:prstGeom prst="downArrow">
              <a:avLst>
                <a:gd name="adj1" fmla="val 60122"/>
                <a:gd name="adj2" fmla="val 50000"/>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grpSp>
      <p:grpSp>
        <p:nvGrpSpPr>
          <p:cNvPr id="52" name="Group 51"/>
          <p:cNvGrpSpPr>
            <a:grpSpLocks/>
          </p:cNvGrpSpPr>
          <p:nvPr/>
        </p:nvGrpSpPr>
        <p:grpSpPr bwMode="auto">
          <a:xfrm>
            <a:off x="1597025" y="2222500"/>
            <a:ext cx="3019425" cy="365125"/>
            <a:chOff x="2009775" y="2222500"/>
            <a:chExt cx="3018790" cy="365760"/>
          </a:xfrm>
        </p:grpSpPr>
        <p:sp>
          <p:nvSpPr>
            <p:cNvPr id="29" name="Down Arrow 28"/>
            <p:cNvSpPr/>
            <p:nvPr/>
          </p:nvSpPr>
          <p:spPr>
            <a:xfrm>
              <a:off x="2009775" y="2222500"/>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b="1" dirty="0">
                  <a:latin typeface="Arial" pitchFamily="34" charset="0"/>
                  <a:cs typeface="Arial" pitchFamily="34" charset="0"/>
                </a:rPr>
                <a:t>Load</a:t>
              </a:r>
            </a:p>
          </p:txBody>
        </p:sp>
        <p:sp>
          <p:nvSpPr>
            <p:cNvPr id="51" name="Down Arrow 50"/>
            <p:cNvSpPr/>
            <p:nvPr/>
          </p:nvSpPr>
          <p:spPr>
            <a:xfrm>
              <a:off x="4022302" y="2222500"/>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b="1" dirty="0">
                  <a:latin typeface="Arial" pitchFamily="34" charset="0"/>
                  <a:cs typeface="Arial" pitchFamily="34" charset="0"/>
                </a:rPr>
                <a:t>Load</a:t>
              </a:r>
            </a:p>
          </p:txBody>
        </p:sp>
        <p:sp>
          <p:nvSpPr>
            <p:cNvPr id="53" name="Down Arrow 52"/>
            <p:cNvSpPr/>
            <p:nvPr/>
          </p:nvSpPr>
          <p:spPr>
            <a:xfrm>
              <a:off x="3016038" y="2222500"/>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b="1" dirty="0">
                  <a:latin typeface="Arial" pitchFamily="34" charset="0"/>
                  <a:cs typeface="Arial" pitchFamily="34" charset="0"/>
                </a:rPr>
                <a:t>Load</a:t>
              </a:r>
            </a:p>
          </p:txBody>
        </p:sp>
      </p:grpSp>
      <p:sp>
        <p:nvSpPr>
          <p:cNvPr id="54" name="Rectangle 53"/>
          <p:cNvSpPr/>
          <p:nvPr/>
        </p:nvSpPr>
        <p:spPr>
          <a:xfrm>
            <a:off x="7416800" y="5892800"/>
            <a:ext cx="7239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ppt_x"/>
                                          </p:val>
                                        </p:tav>
                                        <p:tav tm="100000">
                                          <p:val>
                                            <p:strVal val="#ppt_x"/>
                                          </p:val>
                                        </p:tav>
                                      </p:tavLst>
                                    </p:anim>
                                    <p:anim calcmode="lin" valueType="num">
                                      <p:cBhvr additive="base">
                                        <p:cTn id="8" dur="10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21" fill="hold" nodeType="afterEffect">
                                  <p:stCondLst>
                                    <p:cond delay="20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1000"/>
                                        <p:tgtEl>
                                          <p:spTgt spid="45"/>
                                        </p:tgtEl>
                                      </p:cBhvr>
                                    </p:animEffect>
                                  </p:childTnLst>
                                </p:cTn>
                              </p:par>
                            </p:childTnLst>
                          </p:cTn>
                        </p:par>
                        <p:par>
                          <p:cTn id="13" fill="hold">
                            <p:stCondLst>
                              <p:cond delay="2200"/>
                            </p:stCondLst>
                            <p:childTnLst>
                              <p:par>
                                <p:cTn id="14" presetID="22" presetClass="entr" presetSubtype="1" fill="hold" grpId="0" nodeType="afterEffect">
                                  <p:stCondLst>
                                    <p:cond delay="20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1000"/>
                                        <p:tgtEl>
                                          <p:spTgt spid="31"/>
                                        </p:tgtEl>
                                      </p:cBhvr>
                                    </p:animEffect>
                                  </p:childTnLst>
                                </p:cTn>
                              </p:par>
                            </p:childTnLst>
                          </p:cTn>
                        </p:par>
                        <p:par>
                          <p:cTn id="17" fill="hold">
                            <p:stCondLst>
                              <p:cond delay="3400"/>
                            </p:stCondLst>
                            <p:childTnLst>
                              <p:par>
                                <p:cTn id="18" presetID="22" presetClass="entr" presetSubtype="8" fill="hold" nodeType="afterEffect">
                                  <p:stCondLst>
                                    <p:cond delay="2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p:stCondLst>
                              <p:cond delay="4600"/>
                            </p:stCondLst>
                            <p:childTnLst>
                              <p:par>
                                <p:cTn id="22" presetID="22" presetClass="entr" presetSubtype="1" fill="hold" grpId="0" nodeType="afterEffect">
                                  <p:stCondLst>
                                    <p:cond delay="20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1000"/>
                                        <p:tgtEl>
                                          <p:spTgt spid="32"/>
                                        </p:tgtEl>
                                      </p:cBhvr>
                                    </p:animEffect>
                                  </p:childTnLst>
                                </p:cTn>
                              </p:par>
                            </p:childTnLst>
                          </p:cTn>
                        </p:par>
                        <p:par>
                          <p:cTn id="25" fill="hold">
                            <p:stCondLst>
                              <p:cond delay="5800"/>
                            </p:stCondLst>
                            <p:childTnLst>
                              <p:par>
                                <p:cTn id="26" presetID="22" presetClass="entr" presetSubtype="8" fill="hold" nodeType="afterEffect">
                                  <p:stCondLst>
                                    <p:cond delay="20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childTnLst>
                          </p:cTn>
                        </p:par>
                        <p:par>
                          <p:cTn id="29" fill="hold">
                            <p:stCondLst>
                              <p:cond delay="7000"/>
                            </p:stCondLst>
                            <p:childTnLst>
                              <p:par>
                                <p:cTn id="30" presetID="17" presetClass="entr" presetSubtype="10" fill="hold" nodeType="afterEffect">
                                  <p:stCondLst>
                                    <p:cond delay="200"/>
                                  </p:stCondLst>
                                  <p:childTnLst>
                                    <p:set>
                                      <p:cBhvr>
                                        <p:cTn id="31" dur="1" fill="hold">
                                          <p:stCondLst>
                                            <p:cond delay="0"/>
                                          </p:stCondLst>
                                        </p:cTn>
                                        <p:tgtEl>
                                          <p:spTgt spid="46"/>
                                        </p:tgtEl>
                                        <p:attrNameLst>
                                          <p:attrName>style.visibility</p:attrName>
                                        </p:attrNameLst>
                                      </p:cBhvr>
                                      <p:to>
                                        <p:strVal val="visible"/>
                                      </p:to>
                                    </p:set>
                                    <p:anim calcmode="lin" valueType="num">
                                      <p:cBhvr>
                                        <p:cTn id="32" dur="1000" fill="hold"/>
                                        <p:tgtEl>
                                          <p:spTgt spid="46"/>
                                        </p:tgtEl>
                                        <p:attrNameLst>
                                          <p:attrName>ppt_w</p:attrName>
                                        </p:attrNameLst>
                                      </p:cBhvr>
                                      <p:tavLst>
                                        <p:tav tm="0">
                                          <p:val>
                                            <p:fltVal val="0"/>
                                          </p:val>
                                        </p:tav>
                                        <p:tav tm="100000">
                                          <p:val>
                                            <p:strVal val="#ppt_w"/>
                                          </p:val>
                                        </p:tav>
                                      </p:tavLst>
                                    </p:anim>
                                    <p:anim calcmode="lin" valueType="num">
                                      <p:cBhvr>
                                        <p:cTn id="33" dur="1000" fill="hold"/>
                                        <p:tgtEl>
                                          <p:spTgt spid="46"/>
                                        </p:tgtEl>
                                        <p:attrNameLst>
                                          <p:attrName>ppt_h</p:attrName>
                                        </p:attrNameLst>
                                      </p:cBhvr>
                                      <p:tavLst>
                                        <p:tav tm="0">
                                          <p:val>
                                            <p:strVal val="#ppt_h"/>
                                          </p:val>
                                        </p:tav>
                                        <p:tav tm="100000">
                                          <p:val>
                                            <p:strVal val="#ppt_h"/>
                                          </p:val>
                                        </p:tav>
                                      </p:tavLst>
                                    </p:anim>
                                  </p:childTnLst>
                                </p:cTn>
                              </p:par>
                            </p:childTnLst>
                          </p:cTn>
                        </p:par>
                        <p:par>
                          <p:cTn id="34" fill="hold">
                            <p:stCondLst>
                              <p:cond delay="8200"/>
                            </p:stCondLst>
                            <p:childTnLst>
                              <p:par>
                                <p:cTn id="35" presetID="22" presetClass="entr" presetSubtype="4" fill="hold" nodeType="afterEffect">
                                  <p:stCondLst>
                                    <p:cond delay="20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1000"/>
                                        <p:tgtEl>
                                          <p:spTgt spid="6"/>
                                        </p:tgtEl>
                                      </p:cBhvr>
                                    </p:animEffect>
                                  </p:childTnLst>
                                </p:cTn>
                              </p:par>
                            </p:childTnLst>
                          </p:cTn>
                        </p:par>
                        <p:par>
                          <p:cTn id="38" fill="hold">
                            <p:stCondLst>
                              <p:cond delay="9400"/>
                            </p:stCondLst>
                            <p:childTnLst>
                              <p:par>
                                <p:cTn id="39" presetID="22" presetClass="entr" presetSubtype="1" fill="hold" nodeType="afterEffect">
                                  <p:stCondLst>
                                    <p:cond delay="200"/>
                                  </p:stCondLst>
                                  <p:childTnLst>
                                    <p:set>
                                      <p:cBhvr>
                                        <p:cTn id="40" dur="1" fill="hold">
                                          <p:stCondLst>
                                            <p:cond delay="0"/>
                                          </p:stCondLst>
                                        </p:cTn>
                                        <p:tgtEl>
                                          <p:spTgt spid="47"/>
                                        </p:tgtEl>
                                        <p:attrNameLst>
                                          <p:attrName>style.visibility</p:attrName>
                                        </p:attrNameLst>
                                      </p:cBhvr>
                                      <p:to>
                                        <p:strVal val="visible"/>
                                      </p:to>
                                    </p:set>
                                    <p:animEffect transition="in" filter="wipe(up)">
                                      <p:cBhvr>
                                        <p:cTn id="41" dur="1000"/>
                                        <p:tgtEl>
                                          <p:spTgt spid="47"/>
                                        </p:tgtEl>
                                      </p:cBhvr>
                                    </p:animEffect>
                                  </p:childTnLst>
                                </p:cTn>
                              </p:par>
                            </p:childTnLst>
                          </p:cTn>
                        </p:par>
                        <p:par>
                          <p:cTn id="42" fill="hold">
                            <p:stCondLst>
                              <p:cond delay="10600"/>
                            </p:stCondLst>
                            <p:childTnLst>
                              <p:par>
                                <p:cTn id="43" presetID="22" presetClass="entr" presetSubtype="8" fill="hold" nodeType="afterEffect">
                                  <p:stCondLst>
                                    <p:cond delay="20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1000"/>
                                        <p:tgtEl>
                                          <p:spTgt spid="21"/>
                                        </p:tgtEl>
                                      </p:cBhvr>
                                    </p:animEffect>
                                  </p:childTnLst>
                                </p:cTn>
                              </p:par>
                            </p:childTnLst>
                          </p:cTn>
                        </p:par>
                        <p:par>
                          <p:cTn id="46" fill="hold">
                            <p:stCondLst>
                              <p:cond delay="11800"/>
                            </p:stCondLst>
                            <p:childTnLst>
                              <p:par>
                                <p:cTn id="47" presetID="22" presetClass="entr" presetSubtype="1" fill="hold" nodeType="after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1000"/>
                                        <p:tgtEl>
                                          <p:spTgt spid="48"/>
                                        </p:tgtEl>
                                      </p:cBhvr>
                                    </p:animEffect>
                                  </p:childTnLst>
                                </p:cTn>
                              </p:par>
                            </p:childTnLst>
                          </p:cTn>
                        </p:par>
                        <p:par>
                          <p:cTn id="50" fill="hold">
                            <p:stCondLst>
                              <p:cond delay="13000"/>
                            </p:stCondLst>
                            <p:childTnLst>
                              <p:par>
                                <p:cTn id="51" presetID="22" presetClass="entr" presetSubtype="8" fill="hold" nodeType="afterEffect">
                                  <p:stCondLst>
                                    <p:cond delay="20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1000"/>
                                        <p:tgtEl>
                                          <p:spTgt spid="22"/>
                                        </p:tgtEl>
                                      </p:cBhvr>
                                    </p:animEffect>
                                  </p:childTnLst>
                                </p:cTn>
                              </p:par>
                            </p:childTnLst>
                          </p:cTn>
                        </p:par>
                        <p:par>
                          <p:cTn id="54" fill="hold">
                            <p:stCondLst>
                              <p:cond delay="14200"/>
                            </p:stCondLst>
                            <p:childTnLst>
                              <p:par>
                                <p:cTn id="55" presetID="22" presetClass="entr" presetSubtype="1" fill="hold" nodeType="afterEffect">
                                  <p:stCondLst>
                                    <p:cond delay="200"/>
                                  </p:stCondLst>
                                  <p:childTnLst>
                                    <p:set>
                                      <p:cBhvr>
                                        <p:cTn id="56" dur="1" fill="hold">
                                          <p:stCondLst>
                                            <p:cond delay="0"/>
                                          </p:stCondLst>
                                        </p:cTn>
                                        <p:tgtEl>
                                          <p:spTgt spid="49"/>
                                        </p:tgtEl>
                                        <p:attrNameLst>
                                          <p:attrName>style.visibility</p:attrName>
                                        </p:attrNameLst>
                                      </p:cBhvr>
                                      <p:to>
                                        <p:strVal val="visible"/>
                                      </p:to>
                                    </p:set>
                                    <p:animEffect transition="in" filter="wipe(up)">
                                      <p:cBhvr>
                                        <p:cTn id="57" dur="1000"/>
                                        <p:tgtEl>
                                          <p:spTgt spid="49"/>
                                        </p:tgtEl>
                                      </p:cBhvr>
                                    </p:animEffect>
                                  </p:childTnLst>
                                </p:cTn>
                              </p:par>
                            </p:childTnLst>
                          </p:cTn>
                        </p:par>
                        <p:par>
                          <p:cTn id="58" fill="hold">
                            <p:stCondLst>
                              <p:cond delay="15400"/>
                            </p:stCondLst>
                            <p:childTnLst>
                              <p:par>
                                <p:cTn id="59" presetID="22" presetClass="entr" presetSubtype="4" fill="hold" nodeType="afterEffect">
                                  <p:stCondLst>
                                    <p:cond delay="20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1000"/>
                                        <p:tgtEl>
                                          <p:spTgt spid="23"/>
                                        </p:tgtEl>
                                      </p:cBhvr>
                                    </p:animEffect>
                                  </p:childTnLst>
                                </p:cTn>
                              </p:par>
                            </p:childTnLst>
                          </p:cTn>
                        </p:par>
                        <p:par>
                          <p:cTn id="62" fill="hold">
                            <p:stCondLst>
                              <p:cond delay="16600"/>
                            </p:stCondLst>
                            <p:childTnLst>
                              <p:par>
                                <p:cTn id="63" presetID="22" presetClass="entr" presetSubtype="1" fill="hold" nodeType="afterEffect">
                                  <p:stCondLst>
                                    <p:cond delay="200"/>
                                  </p:stCondLst>
                                  <p:childTnLst>
                                    <p:set>
                                      <p:cBhvr>
                                        <p:cTn id="64" dur="1" fill="hold">
                                          <p:stCondLst>
                                            <p:cond delay="0"/>
                                          </p:stCondLst>
                                        </p:cTn>
                                        <p:tgtEl>
                                          <p:spTgt spid="50"/>
                                        </p:tgtEl>
                                        <p:attrNameLst>
                                          <p:attrName>style.visibility</p:attrName>
                                        </p:attrNameLst>
                                      </p:cBhvr>
                                      <p:to>
                                        <p:strVal val="visible"/>
                                      </p:to>
                                    </p:set>
                                    <p:animEffect transition="in" filter="wipe(up)">
                                      <p:cBhvr>
                                        <p:cTn id="65" dur="1000"/>
                                        <p:tgtEl>
                                          <p:spTgt spid="50"/>
                                        </p:tgtEl>
                                      </p:cBhvr>
                                    </p:animEffect>
                                  </p:childTnLst>
                                </p:cTn>
                              </p:par>
                            </p:childTnLst>
                          </p:cTn>
                        </p:par>
                        <p:par>
                          <p:cTn id="66" fill="hold">
                            <p:stCondLst>
                              <p:cond delay="17800"/>
                            </p:stCondLst>
                            <p:childTnLst>
                              <p:par>
                                <p:cTn id="67" presetID="22" presetClass="entr" presetSubtype="8" fill="hold" nodeType="afterEffect">
                                  <p:stCondLst>
                                    <p:cond delay="20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8034338" y="5708650"/>
            <a:ext cx="838200" cy="88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4724" name="Text Box 9"/>
          <p:cNvSpPr txBox="1">
            <a:spLocks noChangeArrowheads="1"/>
          </p:cNvSpPr>
          <p:nvPr/>
        </p:nvSpPr>
        <p:spPr bwMode="auto">
          <a:xfrm>
            <a:off x="3883025" y="3768725"/>
            <a:ext cx="1374775" cy="400050"/>
          </a:xfrm>
          <a:prstGeom prst="rect">
            <a:avLst/>
          </a:prstGeom>
          <a:noFill/>
          <a:ln w="12699">
            <a:noFill/>
            <a:miter lim="800000"/>
            <a:headEnd/>
            <a:tailEnd/>
          </a:ln>
        </p:spPr>
        <p:txBody>
          <a:bodyPr wrap="none">
            <a:spAutoFit/>
          </a:bodyPr>
          <a:lstStyle/>
          <a:p>
            <a:pPr algn="r"/>
            <a:r>
              <a:rPr lang="en-US" sz="2000" b="1" dirty="0">
                <a:solidFill>
                  <a:srgbClr val="953735"/>
                </a:solidFill>
                <a:cs typeface="Arial" charset="0"/>
              </a:rPr>
              <a:t>Plan View</a:t>
            </a:r>
          </a:p>
        </p:txBody>
      </p:sp>
      <p:sp>
        <p:nvSpPr>
          <p:cNvPr id="250886" name="Text Box 14"/>
          <p:cNvSpPr txBox="1">
            <a:spLocks noChangeArrowheads="1"/>
          </p:cNvSpPr>
          <p:nvPr/>
        </p:nvSpPr>
        <p:spPr bwMode="auto">
          <a:xfrm>
            <a:off x="2740025" y="3121025"/>
            <a:ext cx="1830388" cy="222250"/>
          </a:xfrm>
          <a:prstGeom prst="rect">
            <a:avLst/>
          </a:prstGeom>
          <a:noFill/>
          <a:ln w="76200">
            <a:noFill/>
            <a:miter lim="800000"/>
            <a:headEnd/>
            <a:tailEnd/>
          </a:ln>
        </p:spPr>
        <p:txBody>
          <a:bodyPr lIns="0" tIns="0" rIns="0" bIns="0">
            <a:spAutoFit/>
          </a:bodyPr>
          <a:lstStyle/>
          <a:p>
            <a:pPr algn="ctr" fontAlgn="auto">
              <a:lnSpc>
                <a:spcPct val="80000"/>
              </a:lnSpc>
              <a:spcBef>
                <a:spcPts val="0"/>
              </a:spcBef>
              <a:spcAft>
                <a:spcPts val="0"/>
              </a:spcAft>
              <a:defRPr/>
            </a:pPr>
            <a:r>
              <a:rPr lang="en-US" b="1" dirty="0">
                <a:solidFill>
                  <a:schemeClr val="accent1">
                    <a:lumMod val="75000"/>
                  </a:schemeClr>
                </a:solidFill>
                <a:latin typeface="Arial" pitchFamily="34" charset="0"/>
                <a:cs typeface="Arial" pitchFamily="34" charset="0"/>
              </a:rPr>
              <a:t>Garage Door</a:t>
            </a:r>
          </a:p>
        </p:txBody>
      </p:sp>
      <p:grpSp>
        <p:nvGrpSpPr>
          <p:cNvPr id="39" name="Group 38"/>
          <p:cNvGrpSpPr/>
          <p:nvPr/>
        </p:nvGrpSpPr>
        <p:grpSpPr>
          <a:xfrm>
            <a:off x="1071426" y="1917145"/>
            <a:ext cx="7254875" cy="1156255"/>
            <a:chOff x="1138238" y="1719263"/>
            <a:chExt cx="7493000" cy="1354137"/>
          </a:xfrm>
        </p:grpSpPr>
        <p:sp>
          <p:nvSpPr>
            <p:cNvPr id="25" name="L-Shape 24"/>
            <p:cNvSpPr/>
            <p:nvPr/>
          </p:nvSpPr>
          <p:spPr bwMode="auto">
            <a:xfrm>
              <a:off x="1222375" y="1873250"/>
              <a:ext cx="538163" cy="1173163"/>
            </a:xfrm>
            <a:prstGeom prst="corner">
              <a:avLst>
                <a:gd name="adj1" fmla="val 17403"/>
                <a:gd name="adj2" fmla="val 16814"/>
              </a:avLst>
            </a:prstGeom>
            <a:solidFill>
              <a:srgbClr val="DEB783"/>
            </a:solidFill>
            <a:ln w="6350"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2" name="Group 23"/>
            <p:cNvGrpSpPr>
              <a:grpSpLocks/>
            </p:cNvGrpSpPr>
            <p:nvPr/>
          </p:nvGrpSpPr>
          <p:grpSpPr bwMode="auto">
            <a:xfrm>
              <a:off x="1138238" y="1719263"/>
              <a:ext cx="7493000" cy="304800"/>
              <a:chOff x="1138007" y="1708150"/>
              <a:chExt cx="7493000" cy="304800"/>
            </a:xfrm>
          </p:grpSpPr>
          <p:sp>
            <p:nvSpPr>
              <p:cNvPr id="250887" name="Freeform 15"/>
              <p:cNvSpPr>
                <a:spLocks/>
              </p:cNvSpPr>
              <p:nvPr/>
            </p:nvSpPr>
            <p:spPr bwMode="auto">
              <a:xfrm>
                <a:off x="1138007" y="1708150"/>
                <a:ext cx="1447800" cy="304800"/>
              </a:xfrm>
              <a:custGeom>
                <a:avLst/>
                <a:gdLst>
                  <a:gd name="T0" fmla="*/ 0 w 912"/>
                  <a:gd name="T1" fmla="*/ 2147483647 h 192"/>
                  <a:gd name="T2" fmla="*/ 2147483647 w 912"/>
                  <a:gd name="T3" fmla="*/ 2147483647 h 192"/>
                  <a:gd name="T4" fmla="*/ 2147483647 w 912"/>
                  <a:gd name="T5" fmla="*/ 0 h 192"/>
                  <a:gd name="T6" fmla="*/ 2147483647 w 912"/>
                  <a:gd name="T7" fmla="*/ 2147483647 h 192"/>
                  <a:gd name="T8" fmla="*/ 2147483647 w 912"/>
                  <a:gd name="T9" fmla="*/ 2147483647 h 192"/>
                  <a:gd name="T10" fmla="*/ 2147483647 w 912"/>
                  <a:gd name="T11" fmla="*/ 2147483647 h 192"/>
                  <a:gd name="T12" fmla="*/ 0 60000 65536"/>
                  <a:gd name="T13" fmla="*/ 0 60000 65536"/>
                  <a:gd name="T14" fmla="*/ 0 60000 65536"/>
                  <a:gd name="T15" fmla="*/ 0 60000 65536"/>
                  <a:gd name="T16" fmla="*/ 0 60000 65536"/>
                  <a:gd name="T17" fmla="*/ 0 60000 65536"/>
                  <a:gd name="T18" fmla="*/ 0 w 912"/>
                  <a:gd name="T19" fmla="*/ 0 h 192"/>
                  <a:gd name="T20" fmla="*/ 912 w 91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912" h="192">
                    <a:moveTo>
                      <a:pt x="0" y="96"/>
                    </a:moveTo>
                    <a:lnTo>
                      <a:pt x="480" y="96"/>
                    </a:lnTo>
                    <a:lnTo>
                      <a:pt x="480" y="0"/>
                    </a:lnTo>
                    <a:lnTo>
                      <a:pt x="576" y="192"/>
                    </a:lnTo>
                    <a:lnTo>
                      <a:pt x="576" y="96"/>
                    </a:lnTo>
                    <a:lnTo>
                      <a:pt x="912" y="96"/>
                    </a:lnTo>
                  </a:path>
                </a:pathLst>
              </a:custGeom>
              <a:noFill/>
              <a:ln w="6350">
                <a:solidFill>
                  <a:schemeClr val="tx1"/>
                </a:solidFill>
                <a:round/>
                <a:headEnd/>
                <a:tailEnd/>
              </a:ln>
            </p:spPr>
            <p:txBody>
              <a:bodyPr lIns="0" tIns="0" rIns="0" bIns="0" anchor="ctr">
                <a:spAutoFit/>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50888" name="Line 17"/>
              <p:cNvSpPr>
                <a:spLocks noChangeShapeType="1"/>
              </p:cNvSpPr>
              <p:nvPr/>
            </p:nvSpPr>
            <p:spPr bwMode="auto">
              <a:xfrm>
                <a:off x="2414357" y="1860550"/>
                <a:ext cx="1981200" cy="0"/>
              </a:xfrm>
              <a:prstGeom prst="line">
                <a:avLst/>
              </a:prstGeom>
              <a:noFill/>
              <a:ln w="6350">
                <a:solidFill>
                  <a:schemeClr val="tx1"/>
                </a:solidFill>
                <a:round/>
                <a:headEnd/>
                <a:tailEnd/>
              </a:ln>
            </p:spPr>
            <p:txBody>
              <a:bodyPr lIns="0" tIns="0" rIns="0" bIns="0" anchor="ctr">
                <a:spAutoFit/>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50889" name="Freeform 18"/>
              <p:cNvSpPr>
                <a:spLocks/>
              </p:cNvSpPr>
              <p:nvPr/>
            </p:nvSpPr>
            <p:spPr bwMode="auto">
              <a:xfrm>
                <a:off x="4109807" y="1708150"/>
                <a:ext cx="1447800" cy="304800"/>
              </a:xfrm>
              <a:custGeom>
                <a:avLst/>
                <a:gdLst>
                  <a:gd name="T0" fmla="*/ 0 w 912"/>
                  <a:gd name="T1" fmla="*/ 2147483647 h 192"/>
                  <a:gd name="T2" fmla="*/ 2147483647 w 912"/>
                  <a:gd name="T3" fmla="*/ 2147483647 h 192"/>
                  <a:gd name="T4" fmla="*/ 2147483647 w 912"/>
                  <a:gd name="T5" fmla="*/ 0 h 192"/>
                  <a:gd name="T6" fmla="*/ 2147483647 w 912"/>
                  <a:gd name="T7" fmla="*/ 2147483647 h 192"/>
                  <a:gd name="T8" fmla="*/ 2147483647 w 912"/>
                  <a:gd name="T9" fmla="*/ 2147483647 h 192"/>
                  <a:gd name="T10" fmla="*/ 2147483647 w 912"/>
                  <a:gd name="T11" fmla="*/ 2147483647 h 192"/>
                  <a:gd name="T12" fmla="*/ 0 60000 65536"/>
                  <a:gd name="T13" fmla="*/ 0 60000 65536"/>
                  <a:gd name="T14" fmla="*/ 0 60000 65536"/>
                  <a:gd name="T15" fmla="*/ 0 60000 65536"/>
                  <a:gd name="T16" fmla="*/ 0 60000 65536"/>
                  <a:gd name="T17" fmla="*/ 0 60000 65536"/>
                  <a:gd name="T18" fmla="*/ 0 w 912"/>
                  <a:gd name="T19" fmla="*/ 0 h 192"/>
                  <a:gd name="T20" fmla="*/ 912 w 91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912" h="192">
                    <a:moveTo>
                      <a:pt x="0" y="96"/>
                    </a:moveTo>
                    <a:lnTo>
                      <a:pt x="480" y="96"/>
                    </a:lnTo>
                    <a:lnTo>
                      <a:pt x="480" y="0"/>
                    </a:lnTo>
                    <a:lnTo>
                      <a:pt x="576" y="192"/>
                    </a:lnTo>
                    <a:lnTo>
                      <a:pt x="576" y="96"/>
                    </a:lnTo>
                    <a:lnTo>
                      <a:pt x="912" y="96"/>
                    </a:lnTo>
                  </a:path>
                </a:pathLst>
              </a:custGeom>
              <a:noFill/>
              <a:ln w="6350">
                <a:solidFill>
                  <a:schemeClr val="tx1"/>
                </a:solidFill>
                <a:round/>
                <a:headEnd/>
                <a:tailEnd/>
              </a:ln>
            </p:spPr>
            <p:txBody>
              <a:bodyPr lIns="0" tIns="0" rIns="0" bIns="0" anchor="ctr">
                <a:spAutoFit/>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50890" name="Line 19"/>
              <p:cNvSpPr>
                <a:spLocks noChangeShapeType="1"/>
              </p:cNvSpPr>
              <p:nvPr/>
            </p:nvSpPr>
            <p:spPr bwMode="auto">
              <a:xfrm>
                <a:off x="5352819" y="1860550"/>
                <a:ext cx="2357438" cy="0"/>
              </a:xfrm>
              <a:prstGeom prst="line">
                <a:avLst/>
              </a:prstGeom>
              <a:noFill/>
              <a:ln w="6350">
                <a:solidFill>
                  <a:schemeClr val="tx1"/>
                </a:solidFill>
                <a:round/>
                <a:headEnd/>
                <a:tailEnd/>
              </a:ln>
            </p:spPr>
            <p:txBody>
              <a:bodyPr lIns="0" tIns="0" rIns="0" bIns="0" anchor="ctr">
                <a:spAutoFit/>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50894" name="Freeform 18"/>
              <p:cNvSpPr>
                <a:spLocks/>
              </p:cNvSpPr>
              <p:nvPr/>
            </p:nvSpPr>
            <p:spPr bwMode="auto">
              <a:xfrm>
                <a:off x="7183207" y="1708150"/>
                <a:ext cx="1447800" cy="304800"/>
              </a:xfrm>
              <a:custGeom>
                <a:avLst/>
                <a:gdLst>
                  <a:gd name="T0" fmla="*/ 0 w 912"/>
                  <a:gd name="T1" fmla="*/ 2147483647 h 192"/>
                  <a:gd name="T2" fmla="*/ 2147483647 w 912"/>
                  <a:gd name="T3" fmla="*/ 2147483647 h 192"/>
                  <a:gd name="T4" fmla="*/ 2147483647 w 912"/>
                  <a:gd name="T5" fmla="*/ 0 h 192"/>
                  <a:gd name="T6" fmla="*/ 2147483647 w 912"/>
                  <a:gd name="T7" fmla="*/ 2147483647 h 192"/>
                  <a:gd name="T8" fmla="*/ 2147483647 w 912"/>
                  <a:gd name="T9" fmla="*/ 2147483647 h 192"/>
                  <a:gd name="T10" fmla="*/ 2147483647 w 912"/>
                  <a:gd name="T11" fmla="*/ 2147483647 h 192"/>
                  <a:gd name="T12" fmla="*/ 0 60000 65536"/>
                  <a:gd name="T13" fmla="*/ 0 60000 65536"/>
                  <a:gd name="T14" fmla="*/ 0 60000 65536"/>
                  <a:gd name="T15" fmla="*/ 0 60000 65536"/>
                  <a:gd name="T16" fmla="*/ 0 60000 65536"/>
                  <a:gd name="T17" fmla="*/ 0 60000 65536"/>
                  <a:gd name="T18" fmla="*/ 0 w 912"/>
                  <a:gd name="T19" fmla="*/ 0 h 192"/>
                  <a:gd name="T20" fmla="*/ 912 w 91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912" h="192">
                    <a:moveTo>
                      <a:pt x="0" y="96"/>
                    </a:moveTo>
                    <a:lnTo>
                      <a:pt x="480" y="96"/>
                    </a:lnTo>
                    <a:lnTo>
                      <a:pt x="480" y="0"/>
                    </a:lnTo>
                    <a:lnTo>
                      <a:pt x="576" y="192"/>
                    </a:lnTo>
                    <a:lnTo>
                      <a:pt x="576" y="96"/>
                    </a:lnTo>
                    <a:lnTo>
                      <a:pt x="912" y="96"/>
                    </a:lnTo>
                  </a:path>
                </a:pathLst>
              </a:custGeom>
              <a:noFill/>
              <a:ln w="6350">
                <a:solidFill>
                  <a:schemeClr val="tx1"/>
                </a:solidFill>
                <a:round/>
                <a:headEnd/>
                <a:tailEnd/>
              </a:ln>
            </p:spPr>
            <p:txBody>
              <a:bodyPr lIns="0" tIns="0" rIns="0" bIns="0" anchor="ctr">
                <a:spAutoFit/>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sp>
          <p:nvSpPr>
            <p:cNvPr id="29" name="L-Shape 28"/>
            <p:cNvSpPr/>
            <p:nvPr/>
          </p:nvSpPr>
          <p:spPr bwMode="auto">
            <a:xfrm flipH="1">
              <a:off x="7907338" y="1873250"/>
              <a:ext cx="538162" cy="733425"/>
            </a:xfrm>
            <a:prstGeom prst="corner">
              <a:avLst>
                <a:gd name="adj1" fmla="val 17403"/>
                <a:gd name="adj2" fmla="val 16814"/>
              </a:avLst>
            </a:prstGeom>
            <a:solidFill>
              <a:srgbClr val="DEB783"/>
            </a:solidFill>
            <a:ln w="6350"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50896" name="Rectangle 11"/>
            <p:cNvSpPr>
              <a:spLocks noChangeArrowheads="1"/>
            </p:cNvSpPr>
            <p:nvPr/>
          </p:nvSpPr>
          <p:spPr bwMode="auto">
            <a:xfrm>
              <a:off x="1738313" y="2936875"/>
              <a:ext cx="3797300" cy="136525"/>
            </a:xfrm>
            <a:prstGeom prst="rect">
              <a:avLst/>
            </a:prstGeom>
            <a:solidFill>
              <a:schemeClr val="bg1"/>
            </a:solidFill>
            <a:ln w="6350">
              <a:solidFill>
                <a:schemeClr val="tx1"/>
              </a:solidFill>
              <a:miter lim="800000"/>
              <a:headEnd/>
              <a:tailEnd/>
            </a:ln>
          </p:spPr>
          <p:txBody>
            <a:bodyPr lIns="0" tIns="0" rIns="0" bIns="0" anchor="ctr">
              <a:spAutoFit/>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50897" name="Rectangle 12"/>
            <p:cNvSpPr>
              <a:spLocks noChangeArrowheads="1"/>
            </p:cNvSpPr>
            <p:nvPr/>
          </p:nvSpPr>
          <p:spPr bwMode="auto">
            <a:xfrm>
              <a:off x="6169025" y="2487613"/>
              <a:ext cx="1860550" cy="136525"/>
            </a:xfrm>
            <a:prstGeom prst="rect">
              <a:avLst/>
            </a:prstGeom>
            <a:solidFill>
              <a:schemeClr val="bg1"/>
            </a:solidFill>
            <a:ln w="6350">
              <a:solidFill>
                <a:schemeClr val="tx1"/>
              </a:solidFill>
              <a:miter lim="800000"/>
              <a:headEnd/>
              <a:tailEnd/>
            </a:ln>
          </p:spPr>
          <p:txBody>
            <a:bodyPr lIns="0" tIns="0" rIns="0" bIns="0" anchor="ctr">
              <a:spAutoFit/>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2" name="Rectangle 31"/>
            <p:cNvSpPr/>
            <p:nvPr/>
          </p:nvSpPr>
          <p:spPr bwMode="auto">
            <a:xfrm>
              <a:off x="5986463" y="2516188"/>
              <a:ext cx="182562" cy="90487"/>
            </a:xfrm>
            <a:prstGeom prst="rect">
              <a:avLst/>
            </a:prstGeom>
            <a:solidFill>
              <a:srgbClr val="DEB783"/>
            </a:solidFill>
            <a:ln w="6350"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8" name="L-Shape 27"/>
            <p:cNvSpPr/>
            <p:nvPr/>
          </p:nvSpPr>
          <p:spPr bwMode="auto">
            <a:xfrm flipH="1">
              <a:off x="5535613" y="1873250"/>
              <a:ext cx="538162" cy="1173163"/>
            </a:xfrm>
            <a:prstGeom prst="corner">
              <a:avLst>
                <a:gd name="adj1" fmla="val 17403"/>
                <a:gd name="adj2" fmla="val 16814"/>
              </a:avLst>
            </a:prstGeom>
            <a:solidFill>
              <a:srgbClr val="DEB783"/>
            </a:solidFill>
            <a:ln w="6350"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sp>
        <p:nvSpPr>
          <p:cNvPr id="250900" name="Text Box 14"/>
          <p:cNvSpPr txBox="1">
            <a:spLocks noChangeArrowheads="1"/>
          </p:cNvSpPr>
          <p:nvPr/>
        </p:nvSpPr>
        <p:spPr bwMode="auto">
          <a:xfrm>
            <a:off x="6007235" y="2774950"/>
            <a:ext cx="1830388" cy="222250"/>
          </a:xfrm>
          <a:prstGeom prst="rect">
            <a:avLst/>
          </a:prstGeom>
          <a:noFill/>
          <a:ln w="76200">
            <a:noFill/>
            <a:miter lim="800000"/>
            <a:headEnd/>
            <a:tailEnd/>
          </a:ln>
        </p:spPr>
        <p:txBody>
          <a:bodyPr lIns="0" tIns="0" rIns="0" bIns="0">
            <a:spAutoFit/>
          </a:bodyPr>
          <a:lstStyle/>
          <a:p>
            <a:pPr algn="ctr" fontAlgn="auto">
              <a:lnSpc>
                <a:spcPct val="80000"/>
              </a:lnSpc>
              <a:spcBef>
                <a:spcPts val="0"/>
              </a:spcBef>
              <a:spcAft>
                <a:spcPts val="0"/>
              </a:spcAft>
              <a:defRPr/>
            </a:pPr>
            <a:r>
              <a:rPr lang="en-US" b="1" dirty="0">
                <a:solidFill>
                  <a:schemeClr val="accent1">
                    <a:lumMod val="75000"/>
                  </a:schemeClr>
                </a:solidFill>
                <a:latin typeface="Arial" pitchFamily="34" charset="0"/>
                <a:cs typeface="Arial" pitchFamily="34" charset="0"/>
              </a:rPr>
              <a:t>Garage Door</a:t>
            </a:r>
          </a:p>
        </p:txBody>
      </p:sp>
      <p:sp>
        <p:nvSpPr>
          <p:cNvPr id="250901" name="Freeform 41"/>
          <p:cNvSpPr>
            <a:spLocks noChangeArrowheads="1"/>
          </p:cNvSpPr>
          <p:nvPr/>
        </p:nvSpPr>
        <p:spPr bwMode="auto">
          <a:xfrm>
            <a:off x="7378701" y="2689788"/>
            <a:ext cx="655638" cy="772549"/>
          </a:xfrm>
          <a:custGeom>
            <a:avLst/>
            <a:gdLst>
              <a:gd name="T0" fmla="*/ 10618 w 835818"/>
              <a:gd name="T1" fmla="*/ 856009 h 897202"/>
              <a:gd name="T2" fmla="*/ 124951 w 835818"/>
              <a:gd name="T3" fmla="*/ 597953 h 897202"/>
              <a:gd name="T4" fmla="*/ 598632 w 835818"/>
              <a:gd name="T5" fmla="*/ 465770 h 897202"/>
              <a:gd name="T6" fmla="*/ 859970 w 835818"/>
              <a:gd name="T7" fmla="*/ 0 h 897202"/>
              <a:gd name="T8" fmla="*/ 0 60000 65536"/>
              <a:gd name="T9" fmla="*/ 0 60000 65536"/>
              <a:gd name="T10" fmla="*/ 0 60000 65536"/>
              <a:gd name="T11" fmla="*/ 0 60000 65536"/>
              <a:gd name="T12" fmla="*/ 0 w 835818"/>
              <a:gd name="T13" fmla="*/ 0 h 897202"/>
              <a:gd name="T14" fmla="*/ 835818 w 835818"/>
              <a:gd name="T15" fmla="*/ 897202 h 897202"/>
            </a:gdLst>
            <a:ahLst/>
            <a:cxnLst>
              <a:cxn ang="T8">
                <a:pos x="T0" y="T1"/>
              </a:cxn>
              <a:cxn ang="T9">
                <a:pos x="T2" y="T3"/>
              </a:cxn>
              <a:cxn ang="T10">
                <a:pos x="T4" y="T5"/>
              </a:cxn>
              <a:cxn ang="T11">
                <a:pos x="T6" y="T7"/>
              </a:cxn>
            </a:cxnLst>
            <a:rect l="T12" t="T13" r="T14" b="T15"/>
            <a:pathLst>
              <a:path w="835818" h="897202">
                <a:moveTo>
                  <a:pt x="10318" y="863600"/>
                </a:moveTo>
                <a:cubicBezTo>
                  <a:pt x="0" y="897202"/>
                  <a:pt x="26193" y="668868"/>
                  <a:pt x="121443" y="603251"/>
                </a:cubicBezTo>
                <a:cubicBezTo>
                  <a:pt x="216693" y="537634"/>
                  <a:pt x="462756" y="570442"/>
                  <a:pt x="581818" y="469900"/>
                </a:cubicBezTo>
                <a:cubicBezTo>
                  <a:pt x="700881" y="369358"/>
                  <a:pt x="777609" y="162983"/>
                  <a:pt x="835818" y="0"/>
                </a:cubicBezTo>
              </a:path>
            </a:pathLst>
          </a:custGeom>
          <a:noFill/>
          <a:ln w="25400" algn="ctr">
            <a:solidFill>
              <a:srgbClr val="008080"/>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50902" name="Freeform 42"/>
          <p:cNvSpPr>
            <a:spLocks noChangeArrowheads="1"/>
          </p:cNvSpPr>
          <p:nvPr/>
        </p:nvSpPr>
        <p:spPr bwMode="auto">
          <a:xfrm>
            <a:off x="5672138" y="3121025"/>
            <a:ext cx="1714500" cy="352425"/>
          </a:xfrm>
          <a:custGeom>
            <a:avLst/>
            <a:gdLst>
              <a:gd name="T0" fmla="*/ 0 w 1504950"/>
              <a:gd name="T1" fmla="*/ 0 h 428625"/>
              <a:gd name="T2" fmla="*/ 247650 w 1504950"/>
              <a:gd name="T3" fmla="*/ 304800 h 428625"/>
              <a:gd name="T4" fmla="*/ 904875 w 1504950"/>
              <a:gd name="T5" fmla="*/ 190500 h 428625"/>
              <a:gd name="T6" fmla="*/ 1504950 w 1504950"/>
              <a:gd name="T7" fmla="*/ 428625 h 428625"/>
              <a:gd name="T8" fmla="*/ 0 60000 65536"/>
              <a:gd name="T9" fmla="*/ 0 60000 65536"/>
              <a:gd name="T10" fmla="*/ 0 60000 65536"/>
              <a:gd name="T11" fmla="*/ 0 60000 65536"/>
              <a:gd name="T12" fmla="*/ 0 w 1504950"/>
              <a:gd name="T13" fmla="*/ 0 h 428625"/>
              <a:gd name="T14" fmla="*/ 1504950 w 1504950"/>
              <a:gd name="T15" fmla="*/ 428625 h 428625"/>
            </a:gdLst>
            <a:ahLst/>
            <a:cxnLst>
              <a:cxn ang="T8">
                <a:pos x="T0" y="T1"/>
              </a:cxn>
              <a:cxn ang="T9">
                <a:pos x="T2" y="T3"/>
              </a:cxn>
              <a:cxn ang="T10">
                <a:pos x="T4" y="T5"/>
              </a:cxn>
              <a:cxn ang="T11">
                <a:pos x="T6" y="T7"/>
              </a:cxn>
            </a:cxnLst>
            <a:rect l="T12" t="T13" r="T14" b="T15"/>
            <a:pathLst>
              <a:path w="1504950" h="428625">
                <a:moveTo>
                  <a:pt x="0" y="0"/>
                </a:moveTo>
                <a:cubicBezTo>
                  <a:pt x="48419" y="136525"/>
                  <a:pt x="96838" y="273050"/>
                  <a:pt x="247650" y="304800"/>
                </a:cubicBezTo>
                <a:cubicBezTo>
                  <a:pt x="398463" y="336550"/>
                  <a:pt x="695325" y="169863"/>
                  <a:pt x="904875" y="190500"/>
                </a:cubicBezTo>
                <a:cubicBezTo>
                  <a:pt x="1114425" y="211137"/>
                  <a:pt x="1309687" y="319881"/>
                  <a:pt x="1504950" y="428625"/>
                </a:cubicBezTo>
              </a:path>
            </a:pathLst>
          </a:custGeom>
          <a:noFill/>
          <a:ln w="25400" algn="ctr">
            <a:solidFill>
              <a:srgbClr val="008080"/>
            </a:solidFill>
            <a:round/>
            <a:headEnd type="triangle" w="med" len="me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4"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grpSp>
        <p:nvGrpSpPr>
          <p:cNvPr id="37" name="Group 36"/>
          <p:cNvGrpSpPr/>
          <p:nvPr/>
        </p:nvGrpSpPr>
        <p:grpSpPr>
          <a:xfrm>
            <a:off x="328613" y="3416300"/>
            <a:ext cx="3195637" cy="3200400"/>
            <a:chOff x="328613" y="3416300"/>
            <a:chExt cx="3195637" cy="3200400"/>
          </a:xfrm>
        </p:grpSpPr>
        <p:pic>
          <p:nvPicPr>
            <p:cNvPr id="414723" name="Picture 6" descr="C:\APA\greg\My Pictures\16return.bmp"/>
            <p:cNvPicPr>
              <a:picLocks noChangeAspect="1" noChangeArrowheads="1"/>
            </p:cNvPicPr>
            <p:nvPr/>
          </p:nvPicPr>
          <p:blipFill>
            <a:blip r:embed="rId3" cstate="email"/>
            <a:srcRect/>
            <a:stretch>
              <a:fillRect/>
            </a:stretch>
          </p:blipFill>
          <p:spPr bwMode="auto">
            <a:xfrm>
              <a:off x="328613" y="3416300"/>
              <a:ext cx="3195637" cy="3200400"/>
            </a:xfrm>
            <a:prstGeom prst="rect">
              <a:avLst/>
            </a:prstGeom>
            <a:noFill/>
            <a:ln w="9525">
              <a:noFill/>
              <a:miter lim="800000"/>
              <a:headEnd/>
              <a:tailEnd/>
            </a:ln>
          </p:spPr>
        </p:pic>
        <p:sp>
          <p:nvSpPr>
            <p:cNvPr id="27" name="Rectangle 26"/>
            <p:cNvSpPr/>
            <p:nvPr/>
          </p:nvSpPr>
          <p:spPr>
            <a:xfrm>
              <a:off x="1738313" y="5705622"/>
              <a:ext cx="825500" cy="444808"/>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5672138" y="3422650"/>
            <a:ext cx="3200400" cy="3194050"/>
            <a:chOff x="5586413" y="3422650"/>
            <a:chExt cx="3200400" cy="3194050"/>
          </a:xfrm>
        </p:grpSpPr>
        <p:pic>
          <p:nvPicPr>
            <p:cNvPr id="414722" name="Picture 3" descr="C:\APA\greg\My Pictures\16return2.bmp"/>
            <p:cNvPicPr>
              <a:picLocks noChangeAspect="1" noChangeArrowheads="1"/>
            </p:cNvPicPr>
            <p:nvPr/>
          </p:nvPicPr>
          <p:blipFill>
            <a:blip r:embed="rId4" cstate="email"/>
            <a:srcRect/>
            <a:stretch>
              <a:fillRect/>
            </a:stretch>
          </p:blipFill>
          <p:spPr bwMode="auto">
            <a:xfrm>
              <a:off x="5586413" y="3422650"/>
              <a:ext cx="3200400" cy="3194050"/>
            </a:xfrm>
            <a:prstGeom prst="rect">
              <a:avLst/>
            </a:prstGeom>
            <a:noFill/>
            <a:ln w="9525">
              <a:noFill/>
              <a:miter lim="800000"/>
              <a:headEnd/>
              <a:tailEnd/>
            </a:ln>
          </p:spPr>
        </p:pic>
        <p:sp>
          <p:nvSpPr>
            <p:cNvPr id="30" name="Rectangle 29"/>
            <p:cNvSpPr/>
            <p:nvPr/>
          </p:nvSpPr>
          <p:spPr>
            <a:xfrm>
              <a:off x="6564086" y="5635618"/>
              <a:ext cx="619352" cy="444808"/>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7183438" y="5635618"/>
              <a:ext cx="152400" cy="444808"/>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69"/>
          <p:cNvSpPr txBox="1">
            <a:spLocks noChangeArrowheads="1"/>
          </p:cNvSpPr>
          <p:nvPr/>
        </p:nvSpPr>
        <p:spPr bwMode="auto">
          <a:xfrm>
            <a:off x="4698864" y="6283523"/>
            <a:ext cx="1308371"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R602.10.4.1.1</a:t>
            </a:r>
          </a:p>
        </p:txBody>
      </p:sp>
      <p:sp>
        <p:nvSpPr>
          <p:cNvPr id="38" name="Rectangle 37"/>
          <p:cNvSpPr/>
          <p:nvPr/>
        </p:nvSpPr>
        <p:spPr>
          <a:xfrm>
            <a:off x="225167" y="1547813"/>
            <a:ext cx="2008883" cy="400110"/>
          </a:xfrm>
          <a:prstGeom prst="rect">
            <a:avLst/>
          </a:prstGeom>
        </p:spPr>
        <p:txBody>
          <a:bodyPr wrap="none">
            <a:spAutoFit/>
          </a:bodyPr>
          <a:lstStyle/>
          <a:p>
            <a:r>
              <a:rPr lang="en-US" sz="2000" b="1" dirty="0" smtClean="0">
                <a:solidFill>
                  <a:schemeClr val="accent1">
                    <a:lumMod val="75000"/>
                  </a:schemeClr>
                </a:solidFill>
              </a:rPr>
              <a:t>Method CS-PF </a:t>
            </a:r>
            <a:endParaRPr lang="en-US" sz="2000" b="1" dirty="0">
              <a:solidFill>
                <a:schemeClr val="accent1">
                  <a:lumMod val="75000"/>
                </a:schemeClr>
              </a:solidFill>
            </a:endParaRPr>
          </a:p>
        </p:txBody>
      </p:sp>
      <p:sp>
        <p:nvSpPr>
          <p:cNvPr id="250903" name="Freeform 43"/>
          <p:cNvSpPr>
            <a:spLocks noChangeArrowheads="1"/>
          </p:cNvSpPr>
          <p:nvPr/>
        </p:nvSpPr>
        <p:spPr bwMode="auto">
          <a:xfrm>
            <a:off x="1195388" y="3050357"/>
            <a:ext cx="361950" cy="423093"/>
          </a:xfrm>
          <a:custGeom>
            <a:avLst/>
            <a:gdLst>
              <a:gd name="T0" fmla="*/ 247650 w 247650"/>
              <a:gd name="T1" fmla="*/ 495300 h 495300"/>
              <a:gd name="T2" fmla="*/ 19050 w 247650"/>
              <a:gd name="T3" fmla="*/ 292100 h 495300"/>
              <a:gd name="T4" fmla="*/ 133350 w 247650"/>
              <a:gd name="T5" fmla="*/ 0 h 495300"/>
              <a:gd name="T6" fmla="*/ 0 60000 65536"/>
              <a:gd name="T7" fmla="*/ 0 60000 65536"/>
              <a:gd name="T8" fmla="*/ 0 60000 65536"/>
              <a:gd name="T9" fmla="*/ 0 w 247650"/>
              <a:gd name="T10" fmla="*/ 0 h 495300"/>
              <a:gd name="T11" fmla="*/ 247650 w 247650"/>
              <a:gd name="T12" fmla="*/ 495300 h 495300"/>
            </a:gdLst>
            <a:ahLst/>
            <a:cxnLst>
              <a:cxn ang="T6">
                <a:pos x="T0" y="T1"/>
              </a:cxn>
              <a:cxn ang="T7">
                <a:pos x="T2" y="T3"/>
              </a:cxn>
              <a:cxn ang="T8">
                <a:pos x="T4" y="T5"/>
              </a:cxn>
            </a:cxnLst>
            <a:rect l="T9" t="T10" r="T11" b="T12"/>
            <a:pathLst>
              <a:path w="247650" h="495300">
                <a:moveTo>
                  <a:pt x="247650" y="495300"/>
                </a:moveTo>
                <a:cubicBezTo>
                  <a:pt x="142875" y="434975"/>
                  <a:pt x="38100" y="374650"/>
                  <a:pt x="19050" y="292100"/>
                </a:cubicBezTo>
                <a:cubicBezTo>
                  <a:pt x="0" y="209550"/>
                  <a:pt x="66675" y="104775"/>
                  <a:pt x="133350" y="0"/>
                </a:cubicBezTo>
              </a:path>
            </a:pathLst>
          </a:custGeom>
          <a:noFill/>
          <a:ln w="25400" algn="ctr">
            <a:solidFill>
              <a:srgbClr val="008080"/>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0" name="TextBox 3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69" name="Picture 3" descr="C:\APA\greg\bracing presentation revisions\OSB_wall_NWBM_5-06.jpg"/>
          <p:cNvPicPr>
            <a:picLocks noChangeAspect="1" noChangeArrowheads="1"/>
          </p:cNvPicPr>
          <p:nvPr/>
        </p:nvPicPr>
        <p:blipFill>
          <a:blip r:embed="rId3" cstate="email"/>
          <a:srcRect r="-92"/>
          <a:stretch>
            <a:fillRect/>
          </a:stretch>
        </p:blipFill>
        <p:spPr bwMode="auto">
          <a:xfrm>
            <a:off x="225425" y="1547813"/>
            <a:ext cx="8712200" cy="5084762"/>
          </a:xfrm>
          <a:prstGeom prst="rect">
            <a:avLst/>
          </a:prstGeom>
          <a:noFill/>
          <a:ln w="9525">
            <a:noFill/>
            <a:miter lim="800000"/>
            <a:headEnd/>
            <a:tailEnd/>
          </a:ln>
        </p:spPr>
      </p:pic>
      <p:sp>
        <p:nvSpPr>
          <p:cNvPr id="416770" name="Text Box 8"/>
          <p:cNvSpPr txBox="1">
            <a:spLocks noChangeArrowheads="1"/>
          </p:cNvSpPr>
          <p:nvPr/>
        </p:nvSpPr>
        <p:spPr bwMode="auto">
          <a:xfrm>
            <a:off x="7391400" y="4267200"/>
            <a:ext cx="127000" cy="219075"/>
          </a:xfrm>
          <a:prstGeom prst="rect">
            <a:avLst/>
          </a:prstGeom>
          <a:noFill/>
          <a:ln w="76200">
            <a:noFill/>
            <a:miter lim="800000"/>
            <a:headEnd/>
            <a:tailEnd/>
          </a:ln>
        </p:spPr>
        <p:txBody>
          <a:bodyPr wrap="none" lIns="0" tIns="0" rIns="0" bIns="0">
            <a:spAutoFit/>
          </a:bodyPr>
          <a:lstStyle/>
          <a:p>
            <a:pPr algn="ctr">
              <a:lnSpc>
                <a:spcPct val="80000"/>
              </a:lnSpc>
            </a:pPr>
            <a:r>
              <a:rPr lang="en-US" b="1" dirty="0">
                <a:latin typeface="Calibri" pitchFamily="34" charset="0"/>
              </a:rPr>
              <a:t>4</a:t>
            </a:r>
          </a:p>
        </p:txBody>
      </p:sp>
      <p:sp>
        <p:nvSpPr>
          <p:cNvPr id="416771" name="Text Box 8"/>
          <p:cNvSpPr txBox="1">
            <a:spLocks noChangeArrowheads="1"/>
          </p:cNvSpPr>
          <p:nvPr/>
        </p:nvSpPr>
        <p:spPr bwMode="auto">
          <a:xfrm>
            <a:off x="1697038" y="1773238"/>
            <a:ext cx="2125662" cy="430887"/>
          </a:xfrm>
          <a:prstGeom prst="rect">
            <a:avLst/>
          </a:prstGeom>
          <a:noFill/>
          <a:ln w="76200">
            <a:noFill/>
            <a:miter lim="800000"/>
            <a:headEnd/>
            <a:tailEnd/>
          </a:ln>
        </p:spPr>
        <p:txBody>
          <a:bodyPr tIns="91440" bIns="91440">
            <a:spAutoFit/>
          </a:bodyPr>
          <a:lstStyle/>
          <a:p>
            <a:pPr>
              <a:lnSpc>
                <a:spcPct val="80000"/>
              </a:lnSpc>
            </a:pPr>
            <a:r>
              <a:rPr lang="en-US" sz="2000" b="1" dirty="0">
                <a:solidFill>
                  <a:schemeClr val="bg1"/>
                </a:solidFill>
                <a:cs typeface="Arial" charset="0"/>
              </a:rPr>
              <a:t>CS-G</a:t>
            </a:r>
          </a:p>
        </p:txBody>
      </p:sp>
      <p:sp>
        <p:nvSpPr>
          <p:cNvPr id="416772" name="Text Box 8"/>
          <p:cNvSpPr txBox="1">
            <a:spLocks noChangeArrowheads="1"/>
          </p:cNvSpPr>
          <p:nvPr/>
        </p:nvSpPr>
        <p:spPr bwMode="auto">
          <a:xfrm>
            <a:off x="4857750" y="1773238"/>
            <a:ext cx="2235200" cy="430887"/>
          </a:xfrm>
          <a:prstGeom prst="rect">
            <a:avLst/>
          </a:prstGeom>
          <a:noFill/>
          <a:ln w="76200">
            <a:noFill/>
            <a:miter lim="800000"/>
            <a:headEnd/>
            <a:tailEnd/>
          </a:ln>
        </p:spPr>
        <p:txBody>
          <a:bodyPr tIns="91440" bIns="91440">
            <a:spAutoFit/>
          </a:bodyPr>
          <a:lstStyle/>
          <a:p>
            <a:pPr>
              <a:lnSpc>
                <a:spcPct val="80000"/>
              </a:lnSpc>
            </a:pPr>
            <a:r>
              <a:rPr lang="en-US" sz="2000" b="1" dirty="0">
                <a:solidFill>
                  <a:schemeClr val="bg1"/>
                </a:solidFill>
                <a:cs typeface="Arial" charset="0"/>
              </a:rPr>
              <a:t>CS-PF</a:t>
            </a:r>
          </a:p>
        </p:txBody>
      </p:sp>
      <p:sp>
        <p:nvSpPr>
          <p:cNvPr id="17" name="Freeform 16"/>
          <p:cNvSpPr/>
          <p:nvPr/>
        </p:nvSpPr>
        <p:spPr>
          <a:xfrm>
            <a:off x="755650" y="2108200"/>
            <a:ext cx="844550" cy="3365500"/>
          </a:xfrm>
          <a:custGeom>
            <a:avLst/>
            <a:gdLst>
              <a:gd name="connsiteX0" fmla="*/ 844550 w 844550"/>
              <a:gd name="connsiteY0" fmla="*/ 0 h 3365500"/>
              <a:gd name="connsiteX1" fmla="*/ 69850 w 844550"/>
              <a:gd name="connsiteY1" fmla="*/ 1473200 h 3365500"/>
              <a:gd name="connsiteX2" fmla="*/ 425450 w 844550"/>
              <a:gd name="connsiteY2" fmla="*/ 3365500 h 3365500"/>
            </a:gdLst>
            <a:ahLst/>
            <a:cxnLst>
              <a:cxn ang="0">
                <a:pos x="connsiteX0" y="connsiteY0"/>
              </a:cxn>
              <a:cxn ang="0">
                <a:pos x="connsiteX1" y="connsiteY1"/>
              </a:cxn>
              <a:cxn ang="0">
                <a:pos x="connsiteX2" y="connsiteY2"/>
              </a:cxn>
            </a:cxnLst>
            <a:rect l="l" t="t" r="r" b="b"/>
            <a:pathLst>
              <a:path w="844550" h="3365500">
                <a:moveTo>
                  <a:pt x="844550" y="0"/>
                </a:moveTo>
                <a:cubicBezTo>
                  <a:pt x="492125" y="456141"/>
                  <a:pt x="139700" y="912283"/>
                  <a:pt x="69850" y="1473200"/>
                </a:cubicBezTo>
                <a:cubicBezTo>
                  <a:pt x="0" y="2034117"/>
                  <a:pt x="212725" y="2699808"/>
                  <a:pt x="425450" y="3365500"/>
                </a:cubicBezTo>
              </a:path>
            </a:pathLst>
          </a:cu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 name="Freeform 17"/>
          <p:cNvSpPr/>
          <p:nvPr/>
        </p:nvSpPr>
        <p:spPr>
          <a:xfrm>
            <a:off x="1250950" y="2105025"/>
            <a:ext cx="1163638" cy="3524250"/>
          </a:xfrm>
          <a:custGeom>
            <a:avLst/>
            <a:gdLst>
              <a:gd name="connsiteX0" fmla="*/ 354012 w 1163637"/>
              <a:gd name="connsiteY0" fmla="*/ 0 h 3524250"/>
              <a:gd name="connsiteX1" fmla="*/ 134937 w 1163637"/>
              <a:gd name="connsiteY1" fmla="*/ 1581150 h 3524250"/>
              <a:gd name="connsiteX2" fmla="*/ 1163637 w 1163637"/>
              <a:gd name="connsiteY2" fmla="*/ 3524250 h 3524250"/>
            </a:gdLst>
            <a:ahLst/>
            <a:cxnLst>
              <a:cxn ang="0">
                <a:pos x="connsiteX0" y="connsiteY0"/>
              </a:cxn>
              <a:cxn ang="0">
                <a:pos x="connsiteX1" y="connsiteY1"/>
              </a:cxn>
              <a:cxn ang="0">
                <a:pos x="connsiteX2" y="connsiteY2"/>
              </a:cxn>
            </a:cxnLst>
            <a:rect l="l" t="t" r="r" b="b"/>
            <a:pathLst>
              <a:path w="1163637" h="3524250">
                <a:moveTo>
                  <a:pt x="354012" y="0"/>
                </a:moveTo>
                <a:cubicBezTo>
                  <a:pt x="177006" y="496887"/>
                  <a:pt x="0" y="993775"/>
                  <a:pt x="134937" y="1581150"/>
                </a:cubicBezTo>
                <a:cubicBezTo>
                  <a:pt x="269874" y="2168525"/>
                  <a:pt x="716755" y="2846387"/>
                  <a:pt x="1163637" y="3524250"/>
                </a:cubicBezTo>
              </a:path>
            </a:pathLst>
          </a:cu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9" name="Freeform 18"/>
          <p:cNvSpPr/>
          <p:nvPr/>
        </p:nvSpPr>
        <p:spPr>
          <a:xfrm>
            <a:off x="2533650" y="1962150"/>
            <a:ext cx="2333625" cy="3629025"/>
          </a:xfrm>
          <a:custGeom>
            <a:avLst/>
            <a:gdLst>
              <a:gd name="connsiteX0" fmla="*/ 2333625 w 2333625"/>
              <a:gd name="connsiteY0" fmla="*/ 0 h 3629025"/>
              <a:gd name="connsiteX1" fmla="*/ 371475 w 2333625"/>
              <a:gd name="connsiteY1" fmla="*/ 2476500 h 3629025"/>
              <a:gd name="connsiteX2" fmla="*/ 104775 w 2333625"/>
              <a:gd name="connsiteY2" fmla="*/ 3629025 h 3629025"/>
              <a:gd name="connsiteX0" fmla="*/ 2333625 w 2333625"/>
              <a:gd name="connsiteY0" fmla="*/ 0 h 3641725"/>
              <a:gd name="connsiteX1" fmla="*/ 371475 w 2333625"/>
              <a:gd name="connsiteY1" fmla="*/ 2476500 h 3641725"/>
              <a:gd name="connsiteX2" fmla="*/ 104775 w 2333625"/>
              <a:gd name="connsiteY2" fmla="*/ 3629025 h 3641725"/>
              <a:gd name="connsiteX0" fmla="*/ 2333625 w 2333625"/>
              <a:gd name="connsiteY0" fmla="*/ 0 h 3629025"/>
              <a:gd name="connsiteX1" fmla="*/ 371475 w 2333625"/>
              <a:gd name="connsiteY1" fmla="*/ 2476500 h 3629025"/>
              <a:gd name="connsiteX2" fmla="*/ 104775 w 2333625"/>
              <a:gd name="connsiteY2" fmla="*/ 3629025 h 3629025"/>
            </a:gdLst>
            <a:ahLst/>
            <a:cxnLst>
              <a:cxn ang="0">
                <a:pos x="connsiteX0" y="connsiteY0"/>
              </a:cxn>
              <a:cxn ang="0">
                <a:pos x="connsiteX1" y="connsiteY1"/>
              </a:cxn>
              <a:cxn ang="0">
                <a:pos x="connsiteX2" y="connsiteY2"/>
              </a:cxn>
            </a:cxnLst>
            <a:rect l="l" t="t" r="r" b="b"/>
            <a:pathLst>
              <a:path w="2333625" h="3629025">
                <a:moveTo>
                  <a:pt x="2333625" y="0"/>
                </a:moveTo>
                <a:cubicBezTo>
                  <a:pt x="1538287" y="935831"/>
                  <a:pt x="742950" y="1871663"/>
                  <a:pt x="371475" y="2476500"/>
                </a:cubicBezTo>
                <a:cubicBezTo>
                  <a:pt x="0" y="3081337"/>
                  <a:pt x="114300" y="3305175"/>
                  <a:pt x="104775" y="3629025"/>
                </a:cubicBezTo>
              </a:path>
            </a:pathLst>
          </a:cu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 name="Freeform 19"/>
          <p:cNvSpPr/>
          <p:nvPr/>
        </p:nvSpPr>
        <p:spPr>
          <a:xfrm>
            <a:off x="3352800" y="1990725"/>
            <a:ext cx="1490663" cy="3657600"/>
          </a:xfrm>
          <a:custGeom>
            <a:avLst/>
            <a:gdLst>
              <a:gd name="connsiteX0" fmla="*/ 1716087 w 1716087"/>
              <a:gd name="connsiteY0" fmla="*/ 0 h 3657600"/>
              <a:gd name="connsiteX1" fmla="*/ 220662 w 1716087"/>
              <a:gd name="connsiteY1" fmla="*/ 2333625 h 3657600"/>
              <a:gd name="connsiteX2" fmla="*/ 392112 w 1716087"/>
              <a:gd name="connsiteY2" fmla="*/ 3657600 h 3657600"/>
              <a:gd name="connsiteX0" fmla="*/ 1520031 w 1520031"/>
              <a:gd name="connsiteY0" fmla="*/ 0 h 3657600"/>
              <a:gd name="connsiteX1" fmla="*/ 250031 w 1520031"/>
              <a:gd name="connsiteY1" fmla="*/ 2187575 h 3657600"/>
              <a:gd name="connsiteX2" fmla="*/ 196056 w 1520031"/>
              <a:gd name="connsiteY2" fmla="*/ 3657600 h 3657600"/>
              <a:gd name="connsiteX0" fmla="*/ 1490662 w 1490662"/>
              <a:gd name="connsiteY0" fmla="*/ 0 h 3657600"/>
              <a:gd name="connsiteX1" fmla="*/ 220662 w 1490662"/>
              <a:gd name="connsiteY1" fmla="*/ 2187575 h 3657600"/>
              <a:gd name="connsiteX2" fmla="*/ 166687 w 1490662"/>
              <a:gd name="connsiteY2" fmla="*/ 3657600 h 3657600"/>
            </a:gdLst>
            <a:ahLst/>
            <a:cxnLst>
              <a:cxn ang="0">
                <a:pos x="connsiteX0" y="connsiteY0"/>
              </a:cxn>
              <a:cxn ang="0">
                <a:pos x="connsiteX1" y="connsiteY1"/>
              </a:cxn>
              <a:cxn ang="0">
                <a:pos x="connsiteX2" y="connsiteY2"/>
              </a:cxn>
            </a:cxnLst>
            <a:rect l="l" t="t" r="r" b="b"/>
            <a:pathLst>
              <a:path w="1490662" h="3657600">
                <a:moveTo>
                  <a:pt x="1490662" y="0"/>
                </a:moveTo>
                <a:cubicBezTo>
                  <a:pt x="853280" y="862012"/>
                  <a:pt x="441324" y="1577975"/>
                  <a:pt x="220662" y="2187575"/>
                </a:cubicBezTo>
                <a:cubicBezTo>
                  <a:pt x="0" y="2797175"/>
                  <a:pt x="90487" y="3217862"/>
                  <a:pt x="166687" y="3657600"/>
                </a:cubicBezTo>
              </a:path>
            </a:pathLst>
          </a:cu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p:txBody>
          <a:bodyPr>
            <a:normAutofit/>
          </a:bodyPr>
          <a:lstStyle/>
          <a:p>
            <a:pPr eaLnBrk="1" fontAlgn="auto" hangingPunct="1">
              <a:spcAft>
                <a:spcPts val="0"/>
              </a:spcAft>
              <a:defRPr/>
            </a:pPr>
            <a:r>
              <a:rPr lang="en-US" dirty="0" smtClean="0"/>
              <a:t>APA Whole House Bracing Test</a:t>
            </a:r>
            <a:endParaRPr lang="en-US" i="1" dirty="0"/>
          </a:p>
        </p:txBody>
      </p:sp>
      <p:pic>
        <p:nvPicPr>
          <p:cNvPr id="4" name="Picture 11" descr="Q:\TSD\TDS\House Tests\Continuous Sheathing\5b 2ft returns\616_1659.JPG"/>
          <p:cNvPicPr>
            <a:picLocks noChangeAspect="1" noChangeArrowheads="1"/>
          </p:cNvPicPr>
          <p:nvPr/>
        </p:nvPicPr>
        <p:blipFill>
          <a:blip r:embed="rId3" cstate="email"/>
          <a:srcRect/>
          <a:stretch>
            <a:fillRect/>
          </a:stretch>
        </p:blipFill>
        <p:spPr bwMode="auto">
          <a:xfrm>
            <a:off x="985851" y="1546223"/>
            <a:ext cx="7142162" cy="5105530"/>
          </a:xfrm>
          <a:prstGeom prst="rect">
            <a:avLst/>
          </a:prstGeom>
          <a:noFill/>
          <a:ln w="9525">
            <a:noFill/>
            <a:miter lim="800000"/>
            <a:headEnd/>
            <a:tailEnd/>
          </a:ln>
        </p:spPr>
      </p:pic>
      <p:sp>
        <p:nvSpPr>
          <p:cNvPr id="5" name="TextBox 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2000"/>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a:spLocks noGrp="1"/>
          </p:cNvSpPr>
          <p:nvPr>
            <p:ph type="title"/>
          </p:nvPr>
        </p:nvSpPr>
        <p:spPr>
          <a:xfrm>
            <a:off x="225425" y="363538"/>
            <a:ext cx="8686800" cy="1184275"/>
          </a:xfrm>
        </p:spPr>
        <p:txBody>
          <a:bodyPr/>
          <a:lstStyle/>
          <a:p>
            <a:pPr fontAlgn="auto">
              <a:spcAft>
                <a:spcPts val="0"/>
              </a:spcAft>
              <a:defRPr/>
            </a:pPr>
            <a:r>
              <a:rPr/>
              <a:t>Bracing Basics: Continuous Method</a:t>
            </a:r>
          </a:p>
        </p:txBody>
      </p:sp>
      <p:graphicFrame>
        <p:nvGraphicFramePr>
          <p:cNvPr id="2050" name="Object 2"/>
          <p:cNvGraphicFramePr>
            <a:graphicFrameLocks noChangeAspect="1"/>
          </p:cNvGraphicFramePr>
          <p:nvPr/>
        </p:nvGraphicFramePr>
        <p:xfrm>
          <a:off x="265113" y="1585913"/>
          <a:ext cx="8596312" cy="4995862"/>
        </p:xfrm>
        <a:graphic>
          <a:graphicData uri="http://schemas.openxmlformats.org/presentationml/2006/ole">
            <p:oleObj spid="_x0000_s1026" name="Chart" r:id="rId4" imgW="11484000" imgH="7200000" progId="Excel.Sheet.8">
              <p:embed/>
            </p:oleObj>
          </a:graphicData>
        </a:graphic>
      </p:graphicFrame>
      <p:sp>
        <p:nvSpPr>
          <p:cNvPr id="2052" name="TextBox 10"/>
          <p:cNvSpPr txBox="1">
            <a:spLocks noChangeArrowheads="1"/>
          </p:cNvSpPr>
          <p:nvPr/>
        </p:nvSpPr>
        <p:spPr bwMode="auto">
          <a:xfrm>
            <a:off x="7954963" y="5461000"/>
            <a:ext cx="538162" cy="430213"/>
          </a:xfrm>
          <a:prstGeom prst="rect">
            <a:avLst/>
          </a:prstGeom>
          <a:noFill/>
          <a:ln w="9525">
            <a:noFill/>
            <a:miter lim="800000"/>
            <a:headEnd/>
            <a:tailEnd/>
          </a:ln>
        </p:spPr>
        <p:txBody>
          <a:bodyPr wrap="none">
            <a:spAutoFit/>
          </a:bodyPr>
          <a:lstStyle/>
          <a:p>
            <a:pPr algn="ctr"/>
            <a:r>
              <a:rPr lang="en-US" sz="1100"/>
              <a:t>2,000</a:t>
            </a:r>
          </a:p>
          <a:p>
            <a:pPr algn="ctr"/>
            <a:r>
              <a:rPr lang="en-US" sz="1100"/>
              <a:t>lbf</a:t>
            </a:r>
          </a:p>
        </p:txBody>
      </p:sp>
      <p:sp>
        <p:nvSpPr>
          <p:cNvPr id="2053" name="TextBox 11"/>
          <p:cNvSpPr txBox="1">
            <a:spLocks noChangeArrowheads="1"/>
          </p:cNvSpPr>
          <p:nvPr/>
        </p:nvSpPr>
        <p:spPr bwMode="auto">
          <a:xfrm>
            <a:off x="7937500" y="4672013"/>
            <a:ext cx="538163" cy="431800"/>
          </a:xfrm>
          <a:prstGeom prst="rect">
            <a:avLst/>
          </a:prstGeom>
          <a:noFill/>
          <a:ln w="9525">
            <a:noFill/>
            <a:miter lim="800000"/>
            <a:headEnd/>
            <a:tailEnd/>
          </a:ln>
        </p:spPr>
        <p:txBody>
          <a:bodyPr wrap="none">
            <a:spAutoFit/>
          </a:bodyPr>
          <a:lstStyle/>
          <a:p>
            <a:pPr algn="ctr"/>
            <a:r>
              <a:rPr lang="en-US" sz="1100"/>
              <a:t>4,000</a:t>
            </a:r>
          </a:p>
          <a:p>
            <a:pPr algn="ctr"/>
            <a:r>
              <a:rPr lang="en-US" sz="1100"/>
              <a:t>lbf</a:t>
            </a:r>
          </a:p>
        </p:txBody>
      </p:sp>
      <p:sp>
        <p:nvSpPr>
          <p:cNvPr id="2054" name="TextBox 12"/>
          <p:cNvSpPr txBox="1">
            <a:spLocks noChangeArrowheads="1"/>
          </p:cNvSpPr>
          <p:nvPr/>
        </p:nvSpPr>
        <p:spPr bwMode="auto">
          <a:xfrm>
            <a:off x="7937500" y="3862388"/>
            <a:ext cx="538163" cy="430212"/>
          </a:xfrm>
          <a:prstGeom prst="rect">
            <a:avLst/>
          </a:prstGeom>
          <a:noFill/>
          <a:ln w="9525">
            <a:noFill/>
            <a:miter lim="800000"/>
            <a:headEnd/>
            <a:tailEnd/>
          </a:ln>
        </p:spPr>
        <p:txBody>
          <a:bodyPr wrap="none">
            <a:spAutoFit/>
          </a:bodyPr>
          <a:lstStyle/>
          <a:p>
            <a:pPr algn="ctr"/>
            <a:r>
              <a:rPr lang="en-US" sz="1100"/>
              <a:t>6,000</a:t>
            </a:r>
          </a:p>
          <a:p>
            <a:pPr algn="ctr"/>
            <a:r>
              <a:rPr lang="en-US" sz="1100"/>
              <a:t>lbf</a:t>
            </a:r>
          </a:p>
        </p:txBody>
      </p:sp>
      <p:sp>
        <p:nvSpPr>
          <p:cNvPr id="2055" name="TextBox 13"/>
          <p:cNvSpPr txBox="1">
            <a:spLocks noChangeArrowheads="1"/>
          </p:cNvSpPr>
          <p:nvPr/>
        </p:nvSpPr>
        <p:spPr bwMode="auto">
          <a:xfrm>
            <a:off x="7924800" y="3065463"/>
            <a:ext cx="536575" cy="430212"/>
          </a:xfrm>
          <a:prstGeom prst="rect">
            <a:avLst/>
          </a:prstGeom>
          <a:noFill/>
          <a:ln w="9525">
            <a:noFill/>
            <a:miter lim="800000"/>
            <a:headEnd/>
            <a:tailEnd/>
          </a:ln>
        </p:spPr>
        <p:txBody>
          <a:bodyPr wrap="none">
            <a:spAutoFit/>
          </a:bodyPr>
          <a:lstStyle/>
          <a:p>
            <a:pPr algn="ctr"/>
            <a:r>
              <a:rPr lang="en-US" sz="1100"/>
              <a:t>8,000</a:t>
            </a:r>
          </a:p>
          <a:p>
            <a:pPr algn="ctr"/>
            <a:r>
              <a:rPr lang="en-US" sz="1100"/>
              <a:t>lbf</a:t>
            </a:r>
          </a:p>
        </p:txBody>
      </p:sp>
      <p:sp>
        <p:nvSpPr>
          <p:cNvPr id="2056" name="TextBox 14"/>
          <p:cNvSpPr txBox="1">
            <a:spLocks noChangeArrowheads="1"/>
          </p:cNvSpPr>
          <p:nvPr/>
        </p:nvSpPr>
        <p:spPr bwMode="auto">
          <a:xfrm>
            <a:off x="7902575" y="2233613"/>
            <a:ext cx="615950" cy="430212"/>
          </a:xfrm>
          <a:prstGeom prst="rect">
            <a:avLst/>
          </a:prstGeom>
          <a:noFill/>
          <a:ln w="9525">
            <a:noFill/>
            <a:miter lim="800000"/>
            <a:headEnd/>
            <a:tailEnd/>
          </a:ln>
        </p:spPr>
        <p:txBody>
          <a:bodyPr wrap="none">
            <a:spAutoFit/>
          </a:bodyPr>
          <a:lstStyle/>
          <a:p>
            <a:pPr algn="ctr"/>
            <a:r>
              <a:rPr lang="en-US" sz="1100"/>
              <a:t>10,000</a:t>
            </a:r>
          </a:p>
          <a:p>
            <a:pPr algn="ctr"/>
            <a:r>
              <a:rPr lang="en-US" sz="1100"/>
              <a:t>lbf</a:t>
            </a:r>
          </a:p>
        </p:txBody>
      </p:sp>
      <p:sp>
        <p:nvSpPr>
          <p:cNvPr id="9" name="TextBox 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200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sp>
        <p:nvSpPr>
          <p:cNvPr id="61" name="TextBox 69"/>
          <p:cNvSpPr txBox="1">
            <a:spLocks noChangeArrowheads="1"/>
          </p:cNvSpPr>
          <p:nvPr/>
        </p:nvSpPr>
        <p:spPr bwMode="auto">
          <a:xfrm>
            <a:off x="6243128" y="6229350"/>
            <a:ext cx="1010213"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R602.10.5</a:t>
            </a:r>
          </a:p>
        </p:txBody>
      </p:sp>
      <p:sp>
        <p:nvSpPr>
          <p:cNvPr id="76" name="Content Placeholder 2"/>
          <p:cNvSpPr>
            <a:spLocks noGrp="1"/>
          </p:cNvSpPr>
          <p:nvPr>
            <p:ph idx="1"/>
          </p:nvPr>
        </p:nvSpPr>
        <p:spPr>
          <a:xfrm>
            <a:off x="457198" y="1547813"/>
            <a:ext cx="8229600" cy="2854066"/>
          </a:xfrm>
          <a:solidFill>
            <a:schemeClr val="bg1">
              <a:alpha val="50000"/>
            </a:schemeClr>
          </a:solidFill>
        </p:spPr>
        <p:txBody>
          <a:bodyPr/>
          <a:lstStyle/>
          <a:p>
            <a:pPr algn="ctr">
              <a:buNone/>
            </a:pPr>
            <a:r>
              <a:rPr lang="en-US" dirty="0" smtClean="0"/>
              <a:t>Method CS-SFB  </a:t>
            </a:r>
          </a:p>
          <a:p>
            <a:pPr algn="ctr">
              <a:buNone/>
            </a:pPr>
            <a:r>
              <a:rPr lang="en-US" dirty="0" smtClean="0"/>
              <a:t>Continuous </a:t>
            </a:r>
            <a:r>
              <a:rPr lang="en-US" dirty="0"/>
              <a:t>Sheathing </a:t>
            </a:r>
            <a:r>
              <a:rPr lang="en-US" dirty="0" smtClean="0"/>
              <a:t>with Structural Fiberboard </a:t>
            </a:r>
            <a:endParaRPr lang="en-US" dirty="0"/>
          </a:p>
          <a:p>
            <a:pPr>
              <a:buNone/>
            </a:pPr>
            <a:endParaRPr lang="en-US" sz="1800" dirty="0">
              <a:solidFill>
                <a:schemeClr val="accent3">
                  <a:lumMod val="50000"/>
                </a:schemeClr>
              </a:solidFill>
            </a:endParaRPr>
          </a:p>
          <a:p>
            <a:pPr marL="463550" indent="-230188"/>
            <a:r>
              <a:rPr lang="en-US" sz="1800" dirty="0" smtClean="0">
                <a:solidFill>
                  <a:schemeClr val="accent3">
                    <a:lumMod val="50000"/>
                  </a:schemeClr>
                </a:solidFill>
              </a:rPr>
              <a:t>Wall </a:t>
            </a:r>
            <a:r>
              <a:rPr lang="en-US" sz="1800" dirty="0">
                <a:solidFill>
                  <a:schemeClr val="accent3">
                    <a:lumMod val="50000"/>
                  </a:schemeClr>
                </a:solidFill>
              </a:rPr>
              <a:t>minimum length </a:t>
            </a:r>
            <a:r>
              <a:rPr lang="en-US" sz="1800" dirty="0" smtClean="0">
                <a:solidFill>
                  <a:schemeClr val="accent3">
                    <a:lumMod val="50000"/>
                  </a:schemeClr>
                </a:solidFill>
              </a:rPr>
              <a:t>based </a:t>
            </a:r>
            <a:r>
              <a:rPr lang="en-US" sz="1800" dirty="0">
                <a:solidFill>
                  <a:schemeClr val="accent3">
                    <a:lumMod val="50000"/>
                  </a:schemeClr>
                </a:solidFill>
              </a:rPr>
              <a:t>on wall height and height of adjacent clear </a:t>
            </a:r>
            <a:r>
              <a:rPr lang="en-US" sz="1800" dirty="0" smtClean="0">
                <a:solidFill>
                  <a:schemeClr val="accent3">
                    <a:lumMod val="50000"/>
                  </a:schemeClr>
                </a:solidFill>
              </a:rPr>
              <a:t>opening</a:t>
            </a:r>
            <a:endParaRPr lang="en-US" sz="1800" dirty="0">
              <a:solidFill>
                <a:schemeClr val="accent3">
                  <a:lumMod val="50000"/>
                </a:schemeClr>
              </a:solidFill>
            </a:endParaRPr>
          </a:p>
          <a:p>
            <a:pPr marL="463550" indent="-230188"/>
            <a:r>
              <a:rPr lang="en-US" sz="1800" dirty="0" smtClean="0">
                <a:solidFill>
                  <a:schemeClr val="accent3">
                    <a:lumMod val="50000"/>
                  </a:schemeClr>
                </a:solidFill>
              </a:rPr>
              <a:t>Maximum wall height = 10′</a:t>
            </a:r>
          </a:p>
          <a:p>
            <a:pPr marL="463550" indent="-230188"/>
            <a:r>
              <a:rPr lang="en-US" sz="1800" dirty="0" smtClean="0">
                <a:solidFill>
                  <a:schemeClr val="accent3">
                    <a:lumMod val="50000"/>
                  </a:schemeClr>
                </a:solidFill>
              </a:rPr>
              <a:t>Length requirements for braced wall panels in Table R602.10.5.2</a:t>
            </a:r>
          </a:p>
          <a:p>
            <a:pPr marL="463550" indent="-230188"/>
            <a:endParaRPr lang="en-US" sz="1800" dirty="0">
              <a:solidFill>
                <a:schemeClr val="accent3">
                  <a:lumMod val="50000"/>
                </a:schemeClr>
              </a:solidFill>
            </a:endParaRPr>
          </a:p>
        </p:txBody>
      </p:sp>
      <p:sp>
        <p:nvSpPr>
          <p:cNvPr id="5" name="Rectangle 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p>
        </p:txBody>
      </p:sp>
      <p:pic>
        <p:nvPicPr>
          <p:cNvPr id="396290" name="Picture 2" descr="ICC Figure 5.3.png"/>
          <p:cNvPicPr>
            <a:picLocks noChangeAspect="1"/>
          </p:cNvPicPr>
          <p:nvPr/>
        </p:nvPicPr>
        <p:blipFill>
          <a:blip r:embed="rId3" cstate="email"/>
          <a:srcRect/>
          <a:stretch>
            <a:fillRect/>
          </a:stretch>
        </p:blipFill>
        <p:spPr bwMode="auto">
          <a:xfrm>
            <a:off x="1467201" y="2246313"/>
            <a:ext cx="2652713" cy="2554287"/>
          </a:xfrm>
          <a:prstGeom prst="rect">
            <a:avLst/>
          </a:prstGeom>
          <a:noFill/>
          <a:ln w="9525">
            <a:noFill/>
            <a:miter lim="800000"/>
            <a:headEnd/>
            <a:tailEnd/>
          </a:ln>
        </p:spPr>
      </p:pic>
      <p:pic>
        <p:nvPicPr>
          <p:cNvPr id="396291" name="Picture 3" descr="ICC Figure 5.3.png"/>
          <p:cNvPicPr>
            <a:picLocks noChangeAspect="1"/>
          </p:cNvPicPr>
          <p:nvPr/>
        </p:nvPicPr>
        <p:blipFill>
          <a:blip r:embed="rId4" cstate="email"/>
          <a:srcRect/>
          <a:stretch>
            <a:fillRect/>
          </a:stretch>
        </p:blipFill>
        <p:spPr bwMode="auto">
          <a:xfrm>
            <a:off x="5437539" y="2246313"/>
            <a:ext cx="2654300" cy="2619375"/>
          </a:xfrm>
          <a:prstGeom prst="rect">
            <a:avLst/>
          </a:prstGeom>
          <a:noFill/>
          <a:ln w="9525">
            <a:noFill/>
            <a:miter lim="800000"/>
            <a:headEnd/>
            <a:tailEnd/>
          </a:ln>
        </p:spPr>
      </p:pic>
      <p:sp>
        <p:nvSpPr>
          <p:cNvPr id="5" name="TextBox 4"/>
          <p:cNvSpPr txBox="1"/>
          <p:nvPr/>
        </p:nvSpPr>
        <p:spPr>
          <a:xfrm>
            <a:off x="855220" y="5463381"/>
            <a:ext cx="3348038" cy="461963"/>
          </a:xfrm>
          <a:prstGeom prst="rect">
            <a:avLst/>
          </a:prstGeom>
          <a:noFill/>
        </p:spPr>
        <p:txBody>
          <a:bodyPr wrap="none">
            <a:spAutoFit/>
          </a:bodyPr>
          <a:lstStyle/>
          <a:p>
            <a:pPr fontAlgn="auto">
              <a:spcBef>
                <a:spcPts val="0"/>
              </a:spcBef>
              <a:spcAft>
                <a:spcPts val="0"/>
              </a:spcAft>
              <a:defRPr/>
            </a:pPr>
            <a:r>
              <a:rPr lang="en-US" sz="2400" b="1" dirty="0">
                <a:solidFill>
                  <a:schemeClr val="accent2">
                    <a:lumMod val="75000"/>
                  </a:schemeClr>
                </a:solidFill>
                <a:latin typeface="Arial" pitchFamily="34" charset="0"/>
                <a:cs typeface="Arial" pitchFamily="34" charset="0"/>
              </a:rPr>
              <a:t>Outside Corner Detail</a:t>
            </a:r>
          </a:p>
        </p:txBody>
      </p:sp>
      <p:sp>
        <p:nvSpPr>
          <p:cNvPr id="6" name="TextBox 5"/>
          <p:cNvSpPr txBox="1"/>
          <p:nvPr/>
        </p:nvSpPr>
        <p:spPr>
          <a:xfrm>
            <a:off x="5098608" y="5463381"/>
            <a:ext cx="3090862" cy="461963"/>
          </a:xfrm>
          <a:prstGeom prst="rect">
            <a:avLst/>
          </a:prstGeom>
          <a:noFill/>
        </p:spPr>
        <p:txBody>
          <a:bodyPr wrap="none">
            <a:spAutoFit/>
          </a:bodyPr>
          <a:lstStyle/>
          <a:p>
            <a:pPr fontAlgn="auto">
              <a:spcBef>
                <a:spcPts val="0"/>
              </a:spcBef>
              <a:spcAft>
                <a:spcPts val="0"/>
              </a:spcAft>
              <a:defRPr/>
            </a:pPr>
            <a:r>
              <a:rPr lang="en-US" sz="2400" b="1" dirty="0">
                <a:solidFill>
                  <a:schemeClr val="accent2">
                    <a:lumMod val="75000"/>
                  </a:schemeClr>
                </a:solidFill>
                <a:latin typeface="Arial" pitchFamily="34" charset="0"/>
                <a:cs typeface="Arial" pitchFamily="34" charset="0"/>
              </a:rPr>
              <a:t>Inside Corner Detail</a:t>
            </a:r>
          </a:p>
        </p:txBody>
      </p:sp>
      <p:sp>
        <p:nvSpPr>
          <p:cNvPr id="7" name="TextBox 6"/>
          <p:cNvSpPr txBox="1"/>
          <p:nvPr/>
        </p:nvSpPr>
        <p:spPr>
          <a:xfrm>
            <a:off x="2516539" y="2305050"/>
            <a:ext cx="1211262" cy="400050"/>
          </a:xfrm>
          <a:prstGeom prst="rect">
            <a:avLst/>
          </a:prstGeom>
          <a:noFill/>
        </p:spPr>
        <p:txBody>
          <a:bodyPr wrap="non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Gypsum</a:t>
            </a:r>
          </a:p>
        </p:txBody>
      </p:sp>
      <p:sp>
        <p:nvSpPr>
          <p:cNvPr id="9" name="TextBox 8"/>
          <p:cNvSpPr txBox="1"/>
          <p:nvPr/>
        </p:nvSpPr>
        <p:spPr>
          <a:xfrm>
            <a:off x="487713" y="4878457"/>
            <a:ext cx="3994151" cy="707886"/>
          </a:xfrm>
          <a:prstGeom prst="rect">
            <a:avLst/>
          </a:prstGeom>
          <a:noFill/>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Plywood/OSB or Structural Fiberboard</a:t>
            </a:r>
          </a:p>
        </p:txBody>
      </p:sp>
      <p:sp>
        <p:nvSpPr>
          <p:cNvPr id="10" name="TextBox 9"/>
          <p:cNvSpPr txBox="1"/>
          <p:nvPr/>
        </p:nvSpPr>
        <p:spPr>
          <a:xfrm>
            <a:off x="2484789" y="3178175"/>
            <a:ext cx="2425700" cy="400050"/>
          </a:xfrm>
          <a:prstGeom prst="rect">
            <a:avLst/>
          </a:prstGeom>
          <a:noFill/>
        </p:spPr>
        <p:txBody>
          <a:bodyPr wrap="non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16d nail at 12" o.c.</a:t>
            </a:r>
          </a:p>
        </p:txBody>
      </p:sp>
      <p:sp>
        <p:nvSpPr>
          <p:cNvPr id="11" name="Freeform 10"/>
          <p:cNvSpPr/>
          <p:nvPr/>
        </p:nvSpPr>
        <p:spPr>
          <a:xfrm>
            <a:off x="1964089" y="2522538"/>
            <a:ext cx="533400" cy="392112"/>
          </a:xfrm>
          <a:custGeom>
            <a:avLst/>
            <a:gdLst>
              <a:gd name="connsiteX0" fmla="*/ 533400 w 533400"/>
              <a:gd name="connsiteY0" fmla="*/ 0 h 391885"/>
              <a:gd name="connsiteX1" fmla="*/ 228600 w 533400"/>
              <a:gd name="connsiteY1" fmla="*/ 130628 h 391885"/>
              <a:gd name="connsiteX2" fmla="*/ 0 w 533400"/>
              <a:gd name="connsiteY2" fmla="*/ 391885 h 391885"/>
            </a:gdLst>
            <a:ahLst/>
            <a:cxnLst>
              <a:cxn ang="0">
                <a:pos x="connsiteX0" y="connsiteY0"/>
              </a:cxn>
              <a:cxn ang="0">
                <a:pos x="connsiteX1" y="connsiteY1"/>
              </a:cxn>
              <a:cxn ang="0">
                <a:pos x="connsiteX2" y="connsiteY2"/>
              </a:cxn>
            </a:cxnLst>
            <a:rect l="l" t="t" r="r" b="b"/>
            <a:pathLst>
              <a:path w="533400" h="391885">
                <a:moveTo>
                  <a:pt x="533400" y="0"/>
                </a:moveTo>
                <a:cubicBezTo>
                  <a:pt x="425450" y="32657"/>
                  <a:pt x="317500" y="65314"/>
                  <a:pt x="228600" y="130628"/>
                </a:cubicBezTo>
                <a:cubicBezTo>
                  <a:pt x="139700" y="195942"/>
                  <a:pt x="69850" y="293913"/>
                  <a:pt x="0" y="391885"/>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TextBox 11"/>
          <p:cNvSpPr txBox="1"/>
          <p:nvPr/>
        </p:nvSpPr>
        <p:spPr>
          <a:xfrm>
            <a:off x="6632635" y="2038669"/>
            <a:ext cx="1211263" cy="400110"/>
          </a:xfrm>
          <a:prstGeom prst="rect">
            <a:avLst/>
          </a:prstGeom>
          <a:noFill/>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Gypsum</a:t>
            </a:r>
          </a:p>
        </p:txBody>
      </p:sp>
      <p:sp>
        <p:nvSpPr>
          <p:cNvPr id="13" name="Freeform 12"/>
          <p:cNvSpPr/>
          <p:nvPr/>
        </p:nvSpPr>
        <p:spPr>
          <a:xfrm>
            <a:off x="6137626" y="2246313"/>
            <a:ext cx="533400" cy="392112"/>
          </a:xfrm>
          <a:custGeom>
            <a:avLst/>
            <a:gdLst>
              <a:gd name="connsiteX0" fmla="*/ 533400 w 533400"/>
              <a:gd name="connsiteY0" fmla="*/ 0 h 391885"/>
              <a:gd name="connsiteX1" fmla="*/ 228600 w 533400"/>
              <a:gd name="connsiteY1" fmla="*/ 130628 h 391885"/>
              <a:gd name="connsiteX2" fmla="*/ 0 w 533400"/>
              <a:gd name="connsiteY2" fmla="*/ 391885 h 391885"/>
            </a:gdLst>
            <a:ahLst/>
            <a:cxnLst>
              <a:cxn ang="0">
                <a:pos x="connsiteX0" y="connsiteY0"/>
              </a:cxn>
              <a:cxn ang="0">
                <a:pos x="connsiteX1" y="connsiteY1"/>
              </a:cxn>
              <a:cxn ang="0">
                <a:pos x="connsiteX2" y="connsiteY2"/>
              </a:cxn>
            </a:cxnLst>
            <a:rect l="l" t="t" r="r" b="b"/>
            <a:pathLst>
              <a:path w="533400" h="391885">
                <a:moveTo>
                  <a:pt x="533400" y="0"/>
                </a:moveTo>
                <a:cubicBezTo>
                  <a:pt x="425450" y="32657"/>
                  <a:pt x="317500" y="65314"/>
                  <a:pt x="228600" y="130628"/>
                </a:cubicBezTo>
                <a:cubicBezTo>
                  <a:pt x="139700" y="195942"/>
                  <a:pt x="69850" y="293913"/>
                  <a:pt x="0" y="391885"/>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 name="Freeform 14"/>
          <p:cNvSpPr/>
          <p:nvPr/>
        </p:nvSpPr>
        <p:spPr>
          <a:xfrm>
            <a:off x="5926489" y="4286250"/>
            <a:ext cx="717550" cy="206375"/>
          </a:xfrm>
          <a:custGeom>
            <a:avLst/>
            <a:gdLst>
              <a:gd name="connsiteX0" fmla="*/ 718457 w 718457"/>
              <a:gd name="connsiteY0" fmla="*/ 206829 h 206829"/>
              <a:gd name="connsiteX1" fmla="*/ 206829 w 718457"/>
              <a:gd name="connsiteY1" fmla="*/ 119743 h 206829"/>
              <a:gd name="connsiteX2" fmla="*/ 0 w 718457"/>
              <a:gd name="connsiteY2" fmla="*/ 0 h 206829"/>
            </a:gdLst>
            <a:ahLst/>
            <a:cxnLst>
              <a:cxn ang="0">
                <a:pos x="connsiteX0" y="connsiteY0"/>
              </a:cxn>
              <a:cxn ang="0">
                <a:pos x="connsiteX1" y="connsiteY1"/>
              </a:cxn>
              <a:cxn ang="0">
                <a:pos x="connsiteX2" y="connsiteY2"/>
              </a:cxn>
            </a:cxnLst>
            <a:rect l="l" t="t" r="r" b="b"/>
            <a:pathLst>
              <a:path w="718457" h="206829">
                <a:moveTo>
                  <a:pt x="718457" y="206829"/>
                </a:moveTo>
                <a:cubicBezTo>
                  <a:pt x="522514" y="180521"/>
                  <a:pt x="326572" y="154214"/>
                  <a:pt x="206829" y="119743"/>
                </a:cubicBezTo>
                <a:cubicBezTo>
                  <a:pt x="87086" y="85272"/>
                  <a:pt x="43543" y="42636"/>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 name="Freeform 15"/>
          <p:cNvSpPr/>
          <p:nvPr/>
        </p:nvSpPr>
        <p:spPr>
          <a:xfrm>
            <a:off x="2311751" y="4492625"/>
            <a:ext cx="728663" cy="479425"/>
          </a:xfrm>
          <a:custGeom>
            <a:avLst/>
            <a:gdLst>
              <a:gd name="connsiteX0" fmla="*/ 0 w 729343"/>
              <a:gd name="connsiteY0" fmla="*/ 478971 h 478971"/>
              <a:gd name="connsiteX1" fmla="*/ 424543 w 729343"/>
              <a:gd name="connsiteY1" fmla="*/ 348343 h 478971"/>
              <a:gd name="connsiteX2" fmla="*/ 729343 w 729343"/>
              <a:gd name="connsiteY2" fmla="*/ 0 h 478971"/>
            </a:gdLst>
            <a:ahLst/>
            <a:cxnLst>
              <a:cxn ang="0">
                <a:pos x="connsiteX0" y="connsiteY0"/>
              </a:cxn>
              <a:cxn ang="0">
                <a:pos x="connsiteX1" y="connsiteY1"/>
              </a:cxn>
              <a:cxn ang="0">
                <a:pos x="connsiteX2" y="connsiteY2"/>
              </a:cxn>
            </a:cxnLst>
            <a:rect l="l" t="t" r="r" b="b"/>
            <a:pathLst>
              <a:path w="729343" h="478971">
                <a:moveTo>
                  <a:pt x="0" y="478971"/>
                </a:moveTo>
                <a:cubicBezTo>
                  <a:pt x="151493" y="453571"/>
                  <a:pt x="302986" y="428171"/>
                  <a:pt x="424543" y="348343"/>
                </a:cubicBezTo>
                <a:cubicBezTo>
                  <a:pt x="546100" y="268515"/>
                  <a:pt x="637721" y="134257"/>
                  <a:pt x="729343"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7" name="Freeform 16"/>
          <p:cNvSpPr/>
          <p:nvPr/>
        </p:nvSpPr>
        <p:spPr>
          <a:xfrm>
            <a:off x="1667226" y="3382963"/>
            <a:ext cx="862013" cy="565150"/>
          </a:xfrm>
          <a:custGeom>
            <a:avLst/>
            <a:gdLst>
              <a:gd name="connsiteX0" fmla="*/ 861785 w 861785"/>
              <a:gd name="connsiteY0" fmla="*/ 0 h 566057"/>
              <a:gd name="connsiteX1" fmla="*/ 143328 w 861785"/>
              <a:gd name="connsiteY1" fmla="*/ 239486 h 566057"/>
              <a:gd name="connsiteX2" fmla="*/ 1814 w 861785"/>
              <a:gd name="connsiteY2" fmla="*/ 566057 h 566057"/>
            </a:gdLst>
            <a:ahLst/>
            <a:cxnLst>
              <a:cxn ang="0">
                <a:pos x="connsiteX0" y="connsiteY0"/>
              </a:cxn>
              <a:cxn ang="0">
                <a:pos x="connsiteX1" y="connsiteY1"/>
              </a:cxn>
              <a:cxn ang="0">
                <a:pos x="connsiteX2" y="connsiteY2"/>
              </a:cxn>
            </a:cxnLst>
            <a:rect l="l" t="t" r="r" b="b"/>
            <a:pathLst>
              <a:path w="861785" h="566057">
                <a:moveTo>
                  <a:pt x="861785" y="0"/>
                </a:moveTo>
                <a:cubicBezTo>
                  <a:pt x="574220" y="72571"/>
                  <a:pt x="286656" y="145143"/>
                  <a:pt x="143328" y="239486"/>
                </a:cubicBezTo>
                <a:cubicBezTo>
                  <a:pt x="0" y="333829"/>
                  <a:pt x="907" y="449943"/>
                  <a:pt x="1814" y="566057"/>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 name="TextBox 19"/>
          <p:cNvSpPr txBox="1"/>
          <p:nvPr/>
        </p:nvSpPr>
        <p:spPr>
          <a:xfrm>
            <a:off x="6323013" y="3486150"/>
            <a:ext cx="2425700" cy="400050"/>
          </a:xfrm>
          <a:prstGeom prst="rect">
            <a:avLst/>
          </a:prstGeom>
          <a:noFill/>
        </p:spPr>
        <p:txBody>
          <a:bodyPr wrap="non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16d nail at 12" o.c.</a:t>
            </a:r>
          </a:p>
        </p:txBody>
      </p:sp>
      <p:sp>
        <p:nvSpPr>
          <p:cNvPr id="21" name="Freeform 20"/>
          <p:cNvSpPr/>
          <p:nvPr/>
        </p:nvSpPr>
        <p:spPr>
          <a:xfrm>
            <a:off x="5648676" y="3115469"/>
            <a:ext cx="755650" cy="554038"/>
          </a:xfrm>
          <a:custGeom>
            <a:avLst/>
            <a:gdLst>
              <a:gd name="connsiteX0" fmla="*/ 756558 w 756558"/>
              <a:gd name="connsiteY0" fmla="*/ 555172 h 555172"/>
              <a:gd name="connsiteX1" fmla="*/ 669472 w 756558"/>
              <a:gd name="connsiteY1" fmla="*/ 533400 h 555172"/>
              <a:gd name="connsiteX2" fmla="*/ 81643 w 756558"/>
              <a:gd name="connsiteY2" fmla="*/ 381000 h 555172"/>
              <a:gd name="connsiteX3" fmla="*/ 179615 w 756558"/>
              <a:gd name="connsiteY3" fmla="*/ 0 h 555172"/>
            </a:gdLst>
            <a:ahLst/>
            <a:cxnLst>
              <a:cxn ang="0">
                <a:pos x="connsiteX0" y="connsiteY0"/>
              </a:cxn>
              <a:cxn ang="0">
                <a:pos x="connsiteX1" y="connsiteY1"/>
              </a:cxn>
              <a:cxn ang="0">
                <a:pos x="connsiteX2" y="connsiteY2"/>
              </a:cxn>
              <a:cxn ang="0">
                <a:pos x="connsiteX3" y="connsiteY3"/>
              </a:cxn>
            </a:cxnLst>
            <a:rect l="l" t="t" r="r" b="b"/>
            <a:pathLst>
              <a:path w="756558" h="555172">
                <a:moveTo>
                  <a:pt x="756558" y="555172"/>
                </a:moveTo>
                <a:lnTo>
                  <a:pt x="669472" y="533400"/>
                </a:lnTo>
                <a:cubicBezTo>
                  <a:pt x="556986" y="504371"/>
                  <a:pt x="163286" y="469900"/>
                  <a:pt x="81643" y="381000"/>
                </a:cubicBezTo>
                <a:cubicBezTo>
                  <a:pt x="0" y="292100"/>
                  <a:pt x="89807" y="146050"/>
                  <a:pt x="179615"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9" name="TextBox 69"/>
          <p:cNvSpPr txBox="1">
            <a:spLocks noChangeArrowheads="1"/>
          </p:cNvSpPr>
          <p:nvPr/>
        </p:nvSpPr>
        <p:spPr bwMode="auto">
          <a:xfrm>
            <a:off x="4884738" y="6229350"/>
            <a:ext cx="2353529"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R602.10.4.4 &amp; R602.10.5.3</a:t>
            </a:r>
          </a:p>
        </p:txBody>
      </p:sp>
      <p:sp>
        <p:nvSpPr>
          <p:cNvPr id="22" name="Rectangle 21"/>
          <p:cNvSpPr/>
          <p:nvPr/>
        </p:nvSpPr>
        <p:spPr>
          <a:xfrm>
            <a:off x="442470" y="1604575"/>
            <a:ext cx="8078788" cy="461665"/>
          </a:xfrm>
          <a:prstGeom prst="rect">
            <a:avLst/>
          </a:prstGeom>
        </p:spPr>
        <p:txBody>
          <a:bodyPr wrap="square">
            <a:spAutoFit/>
          </a:bodyPr>
          <a:lstStyle/>
          <a:p>
            <a:pPr>
              <a:buNone/>
            </a:pPr>
            <a:r>
              <a:rPr lang="en-US" sz="2400" b="1" dirty="0" smtClean="0">
                <a:solidFill>
                  <a:schemeClr val="accent1">
                    <a:lumMod val="75000"/>
                  </a:schemeClr>
                </a:solidFill>
              </a:rPr>
              <a:t>Continuous Sheathing  Corner </a:t>
            </a:r>
            <a:r>
              <a:rPr lang="en-US" sz="2400" b="1" dirty="0">
                <a:solidFill>
                  <a:schemeClr val="accent1">
                    <a:lumMod val="75000"/>
                  </a:schemeClr>
                </a:solidFill>
              </a:rPr>
              <a:t>Requirements</a:t>
            </a:r>
          </a:p>
        </p:txBody>
      </p:sp>
      <p:sp>
        <p:nvSpPr>
          <p:cNvPr id="23" name="TextBox 22"/>
          <p:cNvSpPr txBox="1"/>
          <p:nvPr/>
        </p:nvSpPr>
        <p:spPr>
          <a:xfrm>
            <a:off x="6644039" y="4248318"/>
            <a:ext cx="1922462" cy="1015663"/>
          </a:xfrm>
          <a:prstGeom prst="rect">
            <a:avLst/>
          </a:prstGeom>
          <a:noFill/>
        </p:spPr>
        <p:txBody>
          <a:bodyPr>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Plywood/OSB or Structural Fiberboard</a:t>
            </a:r>
          </a:p>
        </p:txBody>
      </p:sp>
      <p:sp>
        <p:nvSpPr>
          <p:cNvPr id="24" name="Rectangle 2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7197725" y="5648325"/>
            <a:ext cx="17145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itle 88"/>
          <p:cNvSpPr>
            <a:spLocks noGrp="1"/>
          </p:cNvSpPr>
          <p:nvPr>
            <p:ph type="title"/>
          </p:nvPr>
        </p:nvSpPr>
        <p:spPr>
          <a:xfrm>
            <a:off x="225425" y="363538"/>
            <a:ext cx="8686800" cy="1184275"/>
          </a:xfrm>
        </p:spPr>
        <p:txBody>
          <a:bodyPr/>
          <a:lstStyle/>
          <a:p>
            <a:pPr fontAlgn="auto">
              <a:spcAft>
                <a:spcPts val="0"/>
              </a:spcAft>
              <a:defRPr/>
            </a:pPr>
            <a:r>
              <a:rPr dirty="0"/>
              <a:t>Bracing Basics: Continuous Method</a:t>
            </a:r>
            <a:endParaRPr lang="en-US" dirty="0"/>
          </a:p>
        </p:txBody>
      </p:sp>
      <p:sp>
        <p:nvSpPr>
          <p:cNvPr id="51" name="TextBox 86"/>
          <p:cNvSpPr txBox="1">
            <a:spLocks noChangeArrowheads="1"/>
          </p:cNvSpPr>
          <p:nvPr/>
        </p:nvSpPr>
        <p:spPr bwMode="auto">
          <a:xfrm>
            <a:off x="3610605" y="2074406"/>
            <a:ext cx="3854778" cy="605294"/>
          </a:xfrm>
          <a:prstGeom prst="rect">
            <a:avLst/>
          </a:prstGeom>
          <a:noFill/>
          <a:ln w="9525">
            <a:noFill/>
            <a:miter lim="800000"/>
            <a:headEnd/>
            <a:tailEnd/>
          </a:ln>
        </p:spPr>
        <p:txBody>
          <a:bodyPr wrap="square">
            <a:spAutoFit/>
          </a:bodyPr>
          <a:lstStyle/>
          <a:p>
            <a:pPr fontAlgn="auto">
              <a:lnSpc>
                <a:spcPts val="2000"/>
              </a:lnSpc>
              <a:spcBef>
                <a:spcPts val="0"/>
              </a:spcBef>
              <a:spcAft>
                <a:spcPts val="0"/>
              </a:spcAft>
              <a:defRPr/>
            </a:pPr>
            <a:r>
              <a:rPr lang="en-US" sz="1600" b="1" dirty="0" smtClean="0">
                <a:solidFill>
                  <a:schemeClr val="accent3">
                    <a:lumMod val="50000"/>
                  </a:schemeClr>
                </a:solidFill>
                <a:latin typeface="Arial" pitchFamily="34" charset="0"/>
                <a:cs typeface="Arial" pitchFamily="34" charset="0"/>
              </a:rPr>
              <a:t>Minimum required 	    CS-WSP = 24</a:t>
            </a:r>
            <a:r>
              <a:rPr lang="en-US" sz="1600" b="1" dirty="0" smtClean="0">
                <a:solidFill>
                  <a:schemeClr val="accent3">
                    <a:lumMod val="50000"/>
                  </a:schemeClr>
                </a:solidFill>
                <a:cs typeface="Arial" charset="0"/>
              </a:rPr>
              <a:t>"</a:t>
            </a:r>
          </a:p>
          <a:p>
            <a:pPr fontAlgn="auto">
              <a:lnSpc>
                <a:spcPts val="2000"/>
              </a:lnSpc>
              <a:spcBef>
                <a:spcPts val="0"/>
              </a:spcBef>
              <a:spcAft>
                <a:spcPts val="0"/>
              </a:spcAft>
              <a:defRPr/>
            </a:pPr>
            <a:r>
              <a:rPr lang="en-US" sz="1600" b="1" dirty="0" smtClean="0">
                <a:solidFill>
                  <a:schemeClr val="accent3">
                    <a:lumMod val="50000"/>
                  </a:schemeClr>
                </a:solidFill>
                <a:latin typeface="Arial" pitchFamily="34" charset="0"/>
                <a:cs typeface="Arial" pitchFamily="34" charset="0"/>
              </a:rPr>
              <a:t>     corner detail 	    CS-SFB  = 32</a:t>
            </a:r>
            <a:r>
              <a:rPr lang="en-US" sz="1600" b="1" dirty="0" smtClean="0">
                <a:solidFill>
                  <a:schemeClr val="accent3">
                    <a:lumMod val="50000"/>
                  </a:schemeClr>
                </a:solidFill>
                <a:cs typeface="Arial" charset="0"/>
              </a:rPr>
              <a:t>"</a:t>
            </a:r>
            <a:endParaRPr lang="en-US" sz="1600" b="1" dirty="0" smtClean="0">
              <a:solidFill>
                <a:schemeClr val="accent3">
                  <a:lumMod val="50000"/>
                </a:schemeClr>
              </a:solidFill>
              <a:latin typeface="Arial" pitchFamily="34" charset="0"/>
              <a:cs typeface="Arial" pitchFamily="34" charset="0"/>
            </a:endParaRPr>
          </a:p>
        </p:txBody>
      </p:sp>
      <p:sp>
        <p:nvSpPr>
          <p:cNvPr id="90" name="TextBox 69"/>
          <p:cNvSpPr txBox="1">
            <a:spLocks noChangeArrowheads="1"/>
          </p:cNvSpPr>
          <p:nvPr/>
        </p:nvSpPr>
        <p:spPr bwMode="auto">
          <a:xfrm>
            <a:off x="144359" y="5648325"/>
            <a:ext cx="1208985" cy="738664"/>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R602.10.4.4</a:t>
            </a:r>
          </a:p>
          <a:p>
            <a:pPr algn="ct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 &amp;</a:t>
            </a:r>
          </a:p>
          <a:p>
            <a:pPr algn="ct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 </a:t>
            </a:r>
            <a:r>
              <a:rPr lang="en-US" sz="1400" dirty="0">
                <a:solidFill>
                  <a:schemeClr val="accent1">
                    <a:lumMod val="75000"/>
                  </a:schemeClr>
                </a:solidFill>
                <a:latin typeface="Arial" pitchFamily="34" charset="0"/>
                <a:cs typeface="Arial" pitchFamily="34" charset="0"/>
              </a:rPr>
              <a:t>R602.10.5.3</a:t>
            </a:r>
          </a:p>
        </p:txBody>
      </p:sp>
      <p:grpSp>
        <p:nvGrpSpPr>
          <p:cNvPr id="79" name="Group 78"/>
          <p:cNvGrpSpPr/>
          <p:nvPr/>
        </p:nvGrpSpPr>
        <p:grpSpPr>
          <a:xfrm>
            <a:off x="1219200" y="2447925"/>
            <a:ext cx="7538244" cy="4171950"/>
            <a:chOff x="615156" y="2233613"/>
            <a:chExt cx="7538244" cy="4171950"/>
          </a:xfrm>
        </p:grpSpPr>
        <p:cxnSp>
          <p:nvCxnSpPr>
            <p:cNvPr id="4" name="Straight Connector 3"/>
            <p:cNvCxnSpPr/>
            <p:nvPr/>
          </p:nvCxnSpPr>
          <p:spPr>
            <a:xfrm rot="5400000">
              <a:off x="919163" y="6146800"/>
              <a:ext cx="515938" cy="1587"/>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6200000" flipH="1">
              <a:off x="7762875" y="6145213"/>
              <a:ext cx="51752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12838" y="6211888"/>
              <a:ext cx="7040562" cy="1587"/>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1095375" y="6132513"/>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937500" y="6134100"/>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4247" name="TextBox 86"/>
            <p:cNvSpPr txBox="1">
              <a:spLocks noChangeArrowheads="1"/>
            </p:cNvSpPr>
            <p:nvPr/>
          </p:nvSpPr>
          <p:spPr bwMode="auto">
            <a:xfrm>
              <a:off x="4365625" y="5888038"/>
              <a:ext cx="530225" cy="400050"/>
            </a:xfrm>
            <a:prstGeom prst="rect">
              <a:avLst/>
            </a:prstGeom>
            <a:noFill/>
            <a:ln w="9525">
              <a:noFill/>
              <a:miter lim="800000"/>
              <a:headEnd/>
              <a:tailEnd/>
            </a:ln>
          </p:spPr>
          <p:txBody>
            <a:bodyPr wrap="none">
              <a:spAutoFit/>
            </a:bodyPr>
            <a:lstStyle/>
            <a:p>
              <a:r>
                <a:rPr lang="en-US" sz="2000" b="1" dirty="0">
                  <a:solidFill>
                    <a:srgbClr val="953735"/>
                  </a:solidFill>
                  <a:cs typeface="Arial" charset="0"/>
                </a:rPr>
                <a:t>18'</a:t>
              </a:r>
            </a:p>
          </p:txBody>
        </p:sp>
        <p:cxnSp>
          <p:nvCxnSpPr>
            <p:cNvPr id="394249" name="Straight Connector 80"/>
            <p:cNvCxnSpPr>
              <a:cxnSpLocks noChangeShapeType="1"/>
            </p:cNvCxnSpPr>
            <p:nvPr/>
          </p:nvCxnSpPr>
          <p:spPr bwMode="auto">
            <a:xfrm rot="10800000">
              <a:off x="638175" y="2378075"/>
              <a:ext cx="474663" cy="0"/>
            </a:xfrm>
            <a:prstGeom prst="line">
              <a:avLst/>
            </a:prstGeom>
            <a:noFill/>
            <a:ln w="9525" algn="ctr">
              <a:solidFill>
                <a:schemeClr val="tx1"/>
              </a:solidFill>
              <a:round/>
              <a:headEnd/>
              <a:tailEnd/>
            </a:ln>
          </p:spPr>
        </p:cxnSp>
        <p:cxnSp>
          <p:nvCxnSpPr>
            <p:cNvPr id="394250" name="Straight Connector 81"/>
            <p:cNvCxnSpPr>
              <a:cxnSpLocks noChangeShapeType="1"/>
            </p:cNvCxnSpPr>
            <p:nvPr/>
          </p:nvCxnSpPr>
          <p:spPr bwMode="auto">
            <a:xfrm rot="10800000">
              <a:off x="625475" y="5816600"/>
              <a:ext cx="476250" cy="0"/>
            </a:xfrm>
            <a:prstGeom prst="line">
              <a:avLst/>
            </a:prstGeom>
            <a:noFill/>
            <a:ln w="9525" algn="ctr">
              <a:solidFill>
                <a:schemeClr val="tx1"/>
              </a:solidFill>
              <a:round/>
              <a:headEnd/>
              <a:tailEnd/>
            </a:ln>
          </p:spPr>
        </p:cxnSp>
        <p:cxnSp>
          <p:nvCxnSpPr>
            <p:cNvPr id="394251" name="Straight Connector 82"/>
            <p:cNvCxnSpPr>
              <a:cxnSpLocks noChangeShapeType="1"/>
            </p:cNvCxnSpPr>
            <p:nvPr/>
          </p:nvCxnSpPr>
          <p:spPr bwMode="auto">
            <a:xfrm rot="5400000">
              <a:off x="-1038225" y="4108451"/>
              <a:ext cx="3749675" cy="0"/>
            </a:xfrm>
            <a:prstGeom prst="line">
              <a:avLst/>
            </a:prstGeom>
            <a:noFill/>
            <a:ln w="9525" algn="ctr">
              <a:solidFill>
                <a:schemeClr val="tx1"/>
              </a:solidFill>
              <a:round/>
              <a:headEnd/>
              <a:tailEnd/>
            </a:ln>
          </p:spPr>
        </p:cxnSp>
        <p:cxnSp>
          <p:nvCxnSpPr>
            <p:cNvPr id="48" name="Straight Connector 47"/>
            <p:cNvCxnSpPr/>
            <p:nvPr/>
          </p:nvCxnSpPr>
          <p:spPr bwMode="auto">
            <a:xfrm rot="5400000" flipH="1" flipV="1">
              <a:off x="749300" y="2308225"/>
              <a:ext cx="157163" cy="157163"/>
            </a:xfrm>
            <a:prstGeom prst="lin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flipH="1" flipV="1">
              <a:off x="748507" y="5733256"/>
              <a:ext cx="158750" cy="157163"/>
            </a:xfrm>
            <a:prstGeom prst="lin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4254" name="TextBox 86"/>
            <p:cNvSpPr txBox="1">
              <a:spLocks noChangeArrowheads="1"/>
            </p:cNvSpPr>
            <p:nvPr/>
          </p:nvSpPr>
          <p:spPr bwMode="auto">
            <a:xfrm>
              <a:off x="615156" y="4121944"/>
              <a:ext cx="388938" cy="400050"/>
            </a:xfrm>
            <a:prstGeom prst="rect">
              <a:avLst/>
            </a:prstGeom>
            <a:solidFill>
              <a:schemeClr val="bg1"/>
            </a:solidFill>
            <a:ln w="9525">
              <a:noFill/>
              <a:miter lim="800000"/>
              <a:headEnd/>
              <a:tailEnd/>
            </a:ln>
          </p:spPr>
          <p:txBody>
            <a:bodyPr wrap="none">
              <a:spAutoFit/>
            </a:bodyPr>
            <a:lstStyle/>
            <a:p>
              <a:r>
                <a:rPr lang="en-US" sz="2000" b="1" dirty="0">
                  <a:solidFill>
                    <a:srgbClr val="953735"/>
                  </a:solidFill>
                  <a:cs typeface="Arial" charset="0"/>
                </a:rPr>
                <a:t>9'</a:t>
              </a:r>
            </a:p>
          </p:txBody>
        </p:sp>
        <p:grpSp>
          <p:nvGrpSpPr>
            <p:cNvPr id="394256" name="Group 75"/>
            <p:cNvGrpSpPr>
              <a:grpSpLocks/>
            </p:cNvGrpSpPr>
            <p:nvPr/>
          </p:nvGrpSpPr>
          <p:grpSpPr bwMode="auto">
            <a:xfrm>
              <a:off x="1177925" y="2374900"/>
              <a:ext cx="6843713" cy="3455988"/>
              <a:chOff x="1177779" y="2545528"/>
              <a:chExt cx="6843515" cy="3067643"/>
            </a:xfrm>
          </p:grpSpPr>
          <p:sp>
            <p:nvSpPr>
              <p:cNvPr id="10" name="Flowchart: Process 9"/>
              <p:cNvSpPr/>
              <p:nvPr/>
            </p:nvSpPr>
            <p:spPr>
              <a:xfrm>
                <a:off x="1177779" y="2545528"/>
                <a:ext cx="6840340" cy="47910"/>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11" name="Flowchart: Process 10"/>
              <p:cNvSpPr/>
              <p:nvPr/>
            </p:nvSpPr>
            <p:spPr>
              <a:xfrm>
                <a:off x="1177779" y="2584983"/>
                <a:ext cx="6840340" cy="47910"/>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13" name="Flowchart: Process 12"/>
              <p:cNvSpPr/>
              <p:nvPr/>
            </p:nvSpPr>
            <p:spPr>
              <a:xfrm rot="5400000">
                <a:off x="-53640" y="4076674"/>
                <a:ext cx="2929550"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14" name="Flowchart: Process 13"/>
              <p:cNvSpPr/>
              <p:nvPr/>
            </p:nvSpPr>
            <p:spPr>
              <a:xfrm rot="5400000">
                <a:off x="958452" y="4075970"/>
                <a:ext cx="2930958"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15" name="Flowchart: Process 14"/>
              <p:cNvSpPr/>
              <p:nvPr/>
            </p:nvSpPr>
            <p:spPr>
              <a:xfrm rot="5400000">
                <a:off x="1465554" y="4076674"/>
                <a:ext cx="2929550"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16" name="Flowchart: Process 15"/>
              <p:cNvSpPr/>
              <p:nvPr/>
            </p:nvSpPr>
            <p:spPr>
              <a:xfrm rot="5400000">
                <a:off x="1973539" y="4076674"/>
                <a:ext cx="2929550"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17" name="Flowchart: Process 16"/>
              <p:cNvSpPr/>
              <p:nvPr/>
            </p:nvSpPr>
            <p:spPr>
              <a:xfrm rot="5400000">
                <a:off x="2479233" y="4077378"/>
                <a:ext cx="2930958"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18" name="Flowchart: Process 17"/>
              <p:cNvSpPr/>
              <p:nvPr/>
            </p:nvSpPr>
            <p:spPr>
              <a:xfrm rot="5400000">
                <a:off x="2985631" y="4075970"/>
                <a:ext cx="2930958"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19" name="Flowchart: Process 18"/>
              <p:cNvSpPr/>
              <p:nvPr/>
            </p:nvSpPr>
            <p:spPr>
              <a:xfrm rot="5400000">
                <a:off x="3492733" y="4078083"/>
                <a:ext cx="2929549"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20" name="Flowchart: Process 19"/>
              <p:cNvSpPr/>
              <p:nvPr/>
            </p:nvSpPr>
            <p:spPr>
              <a:xfrm rot="5400000">
                <a:off x="5520706" y="4078877"/>
                <a:ext cx="2929549" cy="46037"/>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21" name="Flowchart: Process 20"/>
              <p:cNvSpPr/>
              <p:nvPr/>
            </p:nvSpPr>
            <p:spPr>
              <a:xfrm rot="5400000">
                <a:off x="6026399" y="4075354"/>
                <a:ext cx="2930958" cy="46036"/>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22" name="Flowchart: Process 21"/>
              <p:cNvSpPr/>
              <p:nvPr/>
            </p:nvSpPr>
            <p:spPr>
              <a:xfrm rot="5400000">
                <a:off x="6524860" y="4075354"/>
                <a:ext cx="2930958" cy="46036"/>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24" name="Flowchart: Process 23"/>
              <p:cNvSpPr/>
              <p:nvPr/>
            </p:nvSpPr>
            <p:spPr>
              <a:xfrm rot="5400000">
                <a:off x="4000719" y="4075265"/>
                <a:ext cx="2929549"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26" name="Flowchart: Process 25"/>
              <p:cNvSpPr/>
              <p:nvPr/>
            </p:nvSpPr>
            <p:spPr>
              <a:xfrm rot="5400000">
                <a:off x="452759" y="4075265"/>
                <a:ext cx="2929549"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27" name="Flowchart: Process 26"/>
              <p:cNvSpPr/>
              <p:nvPr/>
            </p:nvSpPr>
            <p:spPr>
              <a:xfrm rot="5400000">
                <a:off x="-260009" y="4076674"/>
                <a:ext cx="2929550" cy="47624"/>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394278" name="Rectangle 25"/>
              <p:cNvSpPr>
                <a:spLocks noChangeArrowheads="1"/>
              </p:cNvSpPr>
              <p:nvPr/>
            </p:nvSpPr>
            <p:spPr bwMode="auto">
              <a:xfrm>
                <a:off x="1903653" y="2934565"/>
                <a:ext cx="1187440" cy="2627755"/>
              </a:xfrm>
              <a:prstGeom prst="rect">
                <a:avLst/>
              </a:prstGeom>
              <a:solidFill>
                <a:schemeClr val="bg1"/>
              </a:solidFill>
              <a:ln w="3175">
                <a:solidFill>
                  <a:schemeClr val="tx1"/>
                </a:solidFill>
                <a:miter lim="800000"/>
                <a:headEnd/>
                <a:tailEnd/>
              </a:ln>
            </p:spPr>
            <p:txBody>
              <a:bodyPr wrap="none" anchor="ctr"/>
              <a:lstStyle/>
              <a:p>
                <a:endParaRPr lang="en-US" sz="2000" dirty="0">
                  <a:cs typeface="Arial" charset="0"/>
                </a:endParaRPr>
              </a:p>
            </p:txBody>
          </p:sp>
          <p:grpSp>
            <p:nvGrpSpPr>
              <p:cNvPr id="2" name="Group 144"/>
              <p:cNvGrpSpPr>
                <a:grpSpLocks/>
              </p:cNvGrpSpPr>
              <p:nvPr/>
            </p:nvGrpSpPr>
            <p:grpSpPr bwMode="auto">
              <a:xfrm>
                <a:off x="1808824" y="2633583"/>
                <a:ext cx="94830" cy="2928737"/>
                <a:chOff x="9247992" y="-974724"/>
                <a:chExt cx="109537" cy="3382963"/>
              </a:xfrm>
              <a:solidFill>
                <a:srgbClr val="E1C298"/>
              </a:solidFill>
            </p:grpSpPr>
            <p:sp>
              <p:nvSpPr>
                <p:cNvPr id="86" name="Flowchart: Process 85"/>
                <p:cNvSpPr/>
                <p:nvPr/>
              </p:nvSpPr>
              <p:spPr>
                <a:xfrm rot="5400000">
                  <a:off x="7638266" y="688977"/>
                  <a:ext cx="3382963" cy="55562"/>
                </a:xfrm>
                <a:prstGeom prst="flowChartProces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87" name="Flowchart: Process 77"/>
                <p:cNvSpPr/>
                <p:nvPr/>
              </p:nvSpPr>
              <p:spPr>
                <a:xfrm rot="5400000">
                  <a:off x="7584291" y="688977"/>
                  <a:ext cx="3382963" cy="55562"/>
                </a:xfrm>
                <a:prstGeom prst="flowChartProces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grpSp>
          <p:grpSp>
            <p:nvGrpSpPr>
              <p:cNvPr id="3" name="Group 143"/>
              <p:cNvGrpSpPr>
                <a:grpSpLocks/>
              </p:cNvGrpSpPr>
              <p:nvPr/>
            </p:nvGrpSpPr>
            <p:grpSpPr bwMode="auto">
              <a:xfrm>
                <a:off x="3086968" y="2632207"/>
                <a:ext cx="96205" cy="2930112"/>
                <a:chOff x="10724363" y="-976313"/>
                <a:chExt cx="111126" cy="3384551"/>
              </a:xfrm>
              <a:solidFill>
                <a:srgbClr val="E1C298"/>
              </a:solidFill>
            </p:grpSpPr>
            <p:sp>
              <p:nvSpPr>
                <p:cNvPr id="84" name="Flowchart: Process 78"/>
                <p:cNvSpPr/>
                <p:nvPr/>
              </p:nvSpPr>
              <p:spPr>
                <a:xfrm rot="5400000">
                  <a:off x="9060662" y="687389"/>
                  <a:ext cx="3382964" cy="55562"/>
                </a:xfrm>
                <a:prstGeom prst="flowChartProces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85" name="Flowchart: Process 84"/>
                <p:cNvSpPr/>
                <p:nvPr/>
              </p:nvSpPr>
              <p:spPr>
                <a:xfrm rot="5400000">
                  <a:off x="9115432" y="688181"/>
                  <a:ext cx="3384551" cy="55563"/>
                </a:xfrm>
                <a:prstGeom prst="flowChartProces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grpSp>
          <p:sp>
            <p:nvSpPr>
              <p:cNvPr id="81" name="Flowchart: Process 80"/>
              <p:cNvSpPr/>
              <p:nvPr/>
            </p:nvSpPr>
            <p:spPr bwMode="auto">
              <a:xfrm rot="5400000">
                <a:off x="2345384" y="2144718"/>
                <a:ext cx="301551" cy="1277901"/>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cxnSp>
            <p:nvCxnSpPr>
              <p:cNvPr id="82" name="Straight Connector 146"/>
              <p:cNvCxnSpPr>
                <a:cxnSpLocks noChangeShapeType="1"/>
              </p:cNvCxnSpPr>
              <p:nvPr/>
            </p:nvCxnSpPr>
            <p:spPr bwMode="auto">
              <a:xfrm rot="16200000" flipH="1">
                <a:off x="1187004" y="3650686"/>
                <a:ext cx="2616726" cy="1184241"/>
              </a:xfrm>
              <a:prstGeom prst="line">
                <a:avLst/>
              </a:prstGeom>
              <a:solidFill>
                <a:schemeClr val="bg1">
                  <a:lumMod val="85000"/>
                </a:schemeClr>
              </a:solidFill>
              <a:ln w="3175" algn="ctr">
                <a:solidFill>
                  <a:schemeClr val="tx1"/>
                </a:solidFill>
                <a:round/>
                <a:headEnd/>
                <a:tailEnd/>
              </a:ln>
            </p:spPr>
          </p:cxnSp>
          <p:cxnSp>
            <p:nvCxnSpPr>
              <p:cNvPr id="83" name="Straight Connector 148"/>
              <p:cNvCxnSpPr>
                <a:cxnSpLocks noChangeShapeType="1"/>
              </p:cNvCxnSpPr>
              <p:nvPr/>
            </p:nvCxnSpPr>
            <p:spPr bwMode="auto">
              <a:xfrm rot="5400000">
                <a:off x="1187004" y="3650686"/>
                <a:ext cx="2616726" cy="1184241"/>
              </a:xfrm>
              <a:prstGeom prst="line">
                <a:avLst/>
              </a:prstGeom>
              <a:solidFill>
                <a:schemeClr val="bg1">
                  <a:lumMod val="85000"/>
                </a:schemeClr>
              </a:solidFill>
              <a:ln w="3175" algn="ctr">
                <a:solidFill>
                  <a:schemeClr val="tx1"/>
                </a:solidFill>
                <a:round/>
                <a:headEnd/>
                <a:tailEnd/>
              </a:ln>
            </p:spPr>
          </p:cxnSp>
          <p:sp>
            <p:nvSpPr>
              <p:cNvPr id="394284" name="Rectangle 25"/>
              <p:cNvSpPr>
                <a:spLocks noChangeArrowheads="1"/>
              </p:cNvSpPr>
              <p:nvPr/>
            </p:nvSpPr>
            <p:spPr bwMode="auto">
              <a:xfrm>
                <a:off x="6094763" y="2933191"/>
                <a:ext cx="1187439" cy="2627755"/>
              </a:xfrm>
              <a:prstGeom prst="rect">
                <a:avLst/>
              </a:prstGeom>
              <a:solidFill>
                <a:schemeClr val="bg1"/>
              </a:solidFill>
              <a:ln w="3175">
                <a:solidFill>
                  <a:schemeClr val="tx1"/>
                </a:solidFill>
                <a:miter lim="800000"/>
                <a:headEnd/>
                <a:tailEnd/>
              </a:ln>
            </p:spPr>
            <p:txBody>
              <a:bodyPr wrap="none" anchor="ctr"/>
              <a:lstStyle/>
              <a:p>
                <a:endParaRPr lang="en-US" sz="2000" dirty="0">
                  <a:cs typeface="Arial" charset="0"/>
                </a:endParaRPr>
              </a:p>
            </p:txBody>
          </p:sp>
          <p:grpSp>
            <p:nvGrpSpPr>
              <p:cNvPr id="23" name="Group 144"/>
              <p:cNvGrpSpPr>
                <a:grpSpLocks/>
              </p:cNvGrpSpPr>
              <p:nvPr/>
            </p:nvGrpSpPr>
            <p:grpSpPr bwMode="auto">
              <a:xfrm>
                <a:off x="5999932" y="2632209"/>
                <a:ext cx="94831" cy="2928738"/>
                <a:chOff x="9247990" y="-974724"/>
                <a:chExt cx="109538" cy="3382964"/>
              </a:xfrm>
              <a:solidFill>
                <a:srgbClr val="E1C298"/>
              </a:solidFill>
            </p:grpSpPr>
            <p:sp>
              <p:nvSpPr>
                <p:cNvPr id="66" name="Flowchart: Process 65"/>
                <p:cNvSpPr/>
                <p:nvPr/>
              </p:nvSpPr>
              <p:spPr>
                <a:xfrm rot="5400000">
                  <a:off x="7638265" y="688976"/>
                  <a:ext cx="3382964" cy="55563"/>
                </a:xfrm>
                <a:prstGeom prst="flowChartProces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67" name="Flowchart: Process 66"/>
                <p:cNvSpPr/>
                <p:nvPr/>
              </p:nvSpPr>
              <p:spPr>
                <a:xfrm rot="5400000">
                  <a:off x="7584290" y="688976"/>
                  <a:ext cx="3382964" cy="55563"/>
                </a:xfrm>
                <a:prstGeom prst="flowChartProces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grpSp>
          <p:grpSp>
            <p:nvGrpSpPr>
              <p:cNvPr id="25" name="Group 143"/>
              <p:cNvGrpSpPr>
                <a:grpSpLocks/>
              </p:cNvGrpSpPr>
              <p:nvPr/>
            </p:nvGrpSpPr>
            <p:grpSpPr bwMode="auto">
              <a:xfrm>
                <a:off x="7278077" y="2630833"/>
                <a:ext cx="96205" cy="2930112"/>
                <a:chOff x="10724364" y="-976313"/>
                <a:chExt cx="111125" cy="3384551"/>
              </a:xfrm>
              <a:solidFill>
                <a:srgbClr val="E1C298"/>
              </a:solidFill>
            </p:grpSpPr>
            <p:sp>
              <p:nvSpPr>
                <p:cNvPr id="64" name="Flowchart: Process 63"/>
                <p:cNvSpPr/>
                <p:nvPr/>
              </p:nvSpPr>
              <p:spPr>
                <a:xfrm rot="5400000">
                  <a:off x="9060664" y="687387"/>
                  <a:ext cx="3382963" cy="55563"/>
                </a:xfrm>
                <a:prstGeom prst="flowChartProces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sp>
              <p:nvSpPr>
                <p:cNvPr id="65" name="Flowchart: Process 64"/>
                <p:cNvSpPr/>
                <p:nvPr/>
              </p:nvSpPr>
              <p:spPr>
                <a:xfrm rot="5400000">
                  <a:off x="9115432" y="688182"/>
                  <a:ext cx="3384551" cy="55562"/>
                </a:xfrm>
                <a:prstGeom prst="flowChartProcess">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grpSp>
          <p:sp>
            <p:nvSpPr>
              <p:cNvPr id="61" name="Flowchart: Process 60"/>
              <p:cNvSpPr/>
              <p:nvPr/>
            </p:nvSpPr>
            <p:spPr bwMode="auto">
              <a:xfrm rot="5400000">
                <a:off x="6536968" y="2144014"/>
                <a:ext cx="300142" cy="1277901"/>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cxnSp>
            <p:nvCxnSpPr>
              <p:cNvPr id="62" name="Straight Connector 131"/>
              <p:cNvCxnSpPr>
                <a:cxnSpLocks noChangeShapeType="1"/>
              </p:cNvCxnSpPr>
              <p:nvPr/>
            </p:nvCxnSpPr>
            <p:spPr bwMode="auto">
              <a:xfrm rot="16200000" flipH="1">
                <a:off x="5377882" y="3649277"/>
                <a:ext cx="2616725" cy="1184241"/>
              </a:xfrm>
              <a:prstGeom prst="line">
                <a:avLst/>
              </a:prstGeom>
              <a:solidFill>
                <a:schemeClr val="bg1">
                  <a:lumMod val="85000"/>
                </a:schemeClr>
              </a:solidFill>
              <a:ln w="3175" algn="ctr">
                <a:solidFill>
                  <a:schemeClr val="tx1"/>
                </a:solidFill>
                <a:round/>
                <a:headEnd/>
                <a:tailEnd/>
              </a:ln>
            </p:spPr>
          </p:cxnSp>
          <p:cxnSp>
            <p:nvCxnSpPr>
              <p:cNvPr id="63" name="Straight Connector 132"/>
              <p:cNvCxnSpPr>
                <a:cxnSpLocks noChangeShapeType="1"/>
              </p:cNvCxnSpPr>
              <p:nvPr/>
            </p:nvCxnSpPr>
            <p:spPr bwMode="auto">
              <a:xfrm rot="5400000">
                <a:off x="5377882" y="3649277"/>
                <a:ext cx="2616725" cy="1184241"/>
              </a:xfrm>
              <a:prstGeom prst="line">
                <a:avLst/>
              </a:prstGeom>
              <a:solidFill>
                <a:schemeClr val="bg1">
                  <a:lumMod val="85000"/>
                </a:schemeClr>
              </a:solidFill>
              <a:ln w="3175" algn="ctr">
                <a:solidFill>
                  <a:schemeClr val="tx1"/>
                </a:solidFill>
                <a:round/>
                <a:headEnd/>
                <a:tailEnd/>
              </a:ln>
            </p:spPr>
          </p:cxnSp>
          <p:sp>
            <p:nvSpPr>
              <p:cNvPr id="41" name="Text Box 14"/>
              <p:cNvSpPr txBox="1">
                <a:spLocks noChangeArrowheads="1"/>
              </p:cNvSpPr>
              <p:nvPr/>
            </p:nvSpPr>
            <p:spPr bwMode="auto">
              <a:xfrm>
                <a:off x="1985794" y="3979056"/>
                <a:ext cx="990571" cy="327831"/>
              </a:xfrm>
              <a:prstGeom prst="rect">
                <a:avLst/>
              </a:prstGeom>
              <a:solidFill>
                <a:schemeClr val="bg1"/>
              </a:solidFill>
              <a:ln w="3175">
                <a:noFill/>
                <a:miter lim="800000"/>
                <a:headEnd/>
                <a:tailEnd/>
              </a:ln>
            </p:spPr>
            <p:txBody>
              <a:bodyPr>
                <a:spAutoFit/>
              </a:bodyPr>
              <a:lstStyle/>
              <a:p>
                <a:pPr algn="ctr" fontAlgn="auto">
                  <a:spcBef>
                    <a:spcPts val="0"/>
                  </a:spcBef>
                  <a:spcAft>
                    <a:spcPts val="0"/>
                  </a:spcAft>
                  <a:defRPr/>
                </a:pPr>
                <a:r>
                  <a:rPr lang="en-US" b="1" dirty="0" smtClean="0">
                    <a:solidFill>
                      <a:schemeClr val="accent1">
                        <a:lumMod val="75000"/>
                      </a:schemeClr>
                    </a:solidFill>
                    <a:latin typeface="Arial" pitchFamily="34" charset="0"/>
                    <a:cs typeface="Arial" pitchFamily="34" charset="0"/>
                  </a:rPr>
                  <a:t>84</a:t>
                </a:r>
                <a:r>
                  <a:rPr lang="en-US" b="1" dirty="0" smtClean="0">
                    <a:solidFill>
                      <a:schemeClr val="accent1">
                        <a:lumMod val="75000"/>
                      </a:schemeClr>
                    </a:solidFill>
                    <a:cs typeface="Arial" charset="0"/>
                  </a:rPr>
                  <a:t>"</a:t>
                </a:r>
                <a:endParaRPr lang="en-US" b="1" dirty="0">
                  <a:solidFill>
                    <a:schemeClr val="accent1">
                      <a:lumMod val="75000"/>
                    </a:schemeClr>
                  </a:solidFill>
                  <a:latin typeface="Arial" pitchFamily="34" charset="0"/>
                  <a:cs typeface="Arial" pitchFamily="34" charset="0"/>
                </a:endParaRPr>
              </a:p>
            </p:txBody>
          </p:sp>
          <p:sp>
            <p:nvSpPr>
              <p:cNvPr id="42" name="Text Box 14"/>
              <p:cNvSpPr txBox="1">
                <a:spLocks noChangeArrowheads="1"/>
              </p:cNvSpPr>
              <p:nvPr/>
            </p:nvSpPr>
            <p:spPr bwMode="auto">
              <a:xfrm>
                <a:off x="6308431" y="3932344"/>
                <a:ext cx="888974" cy="327831"/>
              </a:xfrm>
              <a:prstGeom prst="rect">
                <a:avLst/>
              </a:prstGeom>
              <a:solidFill>
                <a:schemeClr val="bg1"/>
              </a:solidFill>
              <a:ln w="3175">
                <a:noFill/>
                <a:miter lim="800000"/>
                <a:headEnd/>
                <a:tailEnd/>
              </a:ln>
            </p:spPr>
            <p:txBody>
              <a:bodyPr>
                <a:spAutoFit/>
              </a:bodyPr>
              <a:lstStyle/>
              <a:p>
                <a:pPr algn="ctr" fontAlgn="auto">
                  <a:spcBef>
                    <a:spcPts val="0"/>
                  </a:spcBef>
                  <a:spcAft>
                    <a:spcPts val="0"/>
                  </a:spcAft>
                  <a:defRPr/>
                </a:pPr>
                <a:r>
                  <a:rPr lang="en-US" b="1" dirty="0" smtClean="0">
                    <a:solidFill>
                      <a:schemeClr val="accent1">
                        <a:lumMod val="75000"/>
                      </a:schemeClr>
                    </a:solidFill>
                    <a:latin typeface="Arial" pitchFamily="34" charset="0"/>
                    <a:cs typeface="Arial" pitchFamily="34" charset="0"/>
                  </a:rPr>
                  <a:t>84</a:t>
                </a:r>
                <a:r>
                  <a:rPr lang="en-US" b="1" dirty="0" smtClean="0">
                    <a:solidFill>
                      <a:schemeClr val="accent1">
                        <a:lumMod val="75000"/>
                      </a:schemeClr>
                    </a:solidFill>
                    <a:cs typeface="Arial" charset="0"/>
                  </a:rPr>
                  <a:t>"</a:t>
                </a:r>
                <a:endParaRPr lang="en-US" b="1" dirty="0">
                  <a:solidFill>
                    <a:schemeClr val="accent1">
                      <a:lumMod val="75000"/>
                    </a:schemeClr>
                  </a:solidFill>
                  <a:latin typeface="Arial" pitchFamily="34" charset="0"/>
                  <a:cs typeface="Arial" pitchFamily="34" charset="0"/>
                </a:endParaRPr>
              </a:p>
            </p:txBody>
          </p:sp>
          <p:sp>
            <p:nvSpPr>
              <p:cNvPr id="97" name="Flowchart: Process 96"/>
              <p:cNvSpPr/>
              <p:nvPr/>
            </p:nvSpPr>
            <p:spPr bwMode="auto">
              <a:xfrm rot="10800000">
                <a:off x="4112982" y="2933035"/>
                <a:ext cx="949298" cy="1900895"/>
              </a:xfrm>
              <a:prstGeom prst="flowChartProcess">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cxnSp>
            <p:nvCxnSpPr>
              <p:cNvPr id="99" name="Straight Connector 94"/>
              <p:cNvCxnSpPr>
                <a:cxnSpLocks noChangeShapeType="1"/>
              </p:cNvCxnSpPr>
              <p:nvPr/>
            </p:nvCxnSpPr>
            <p:spPr bwMode="auto">
              <a:xfrm rot="16200000" flipH="1">
                <a:off x="3644326" y="3442785"/>
                <a:ext cx="1900896" cy="884212"/>
              </a:xfrm>
              <a:prstGeom prst="line">
                <a:avLst/>
              </a:prstGeom>
              <a:solidFill>
                <a:schemeClr val="bg1">
                  <a:lumMod val="85000"/>
                </a:schemeClr>
              </a:solidFill>
              <a:ln w="3175" algn="ctr">
                <a:solidFill>
                  <a:schemeClr val="tx1"/>
                </a:solidFill>
                <a:round/>
                <a:headEnd/>
                <a:tailEnd/>
              </a:ln>
            </p:spPr>
          </p:cxnSp>
          <p:cxnSp>
            <p:nvCxnSpPr>
              <p:cNvPr id="100" name="Straight Connector 98"/>
              <p:cNvCxnSpPr>
                <a:cxnSpLocks noChangeShapeType="1"/>
              </p:cNvCxnSpPr>
              <p:nvPr/>
            </p:nvCxnSpPr>
            <p:spPr bwMode="auto">
              <a:xfrm rot="5400000">
                <a:off x="3648910" y="3444195"/>
                <a:ext cx="1898078" cy="884212"/>
              </a:xfrm>
              <a:prstGeom prst="line">
                <a:avLst/>
              </a:prstGeom>
              <a:solidFill>
                <a:schemeClr val="bg1">
                  <a:lumMod val="85000"/>
                </a:schemeClr>
              </a:solidFill>
              <a:ln w="3175" algn="ctr">
                <a:solidFill>
                  <a:schemeClr val="tx1"/>
                </a:solidFill>
                <a:round/>
                <a:headEnd/>
                <a:tailEnd/>
              </a:ln>
            </p:spPr>
          </p:cxnSp>
          <p:sp>
            <p:nvSpPr>
              <p:cNvPr id="12" name="Flowchart: Process 11"/>
              <p:cNvSpPr/>
              <p:nvPr/>
            </p:nvSpPr>
            <p:spPr>
              <a:xfrm>
                <a:off x="1177779" y="5565261"/>
                <a:ext cx="6840340" cy="47910"/>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grpSp>
            <p:nvGrpSpPr>
              <p:cNvPr id="394296" name="Group 71"/>
              <p:cNvGrpSpPr>
                <a:grpSpLocks/>
              </p:cNvGrpSpPr>
              <p:nvPr/>
            </p:nvGrpSpPr>
            <p:grpSpPr bwMode="auto">
              <a:xfrm>
                <a:off x="1177779" y="2573110"/>
                <a:ext cx="6843515" cy="3040061"/>
                <a:chOff x="8448375" y="2573110"/>
                <a:chExt cx="6843515" cy="3040061"/>
              </a:xfrm>
            </p:grpSpPr>
            <p:sp>
              <p:nvSpPr>
                <p:cNvPr id="37" name="Rectangle 24" descr="70%"/>
                <p:cNvSpPr>
                  <a:spLocks noChangeArrowheads="1"/>
                </p:cNvSpPr>
                <p:nvPr/>
              </p:nvSpPr>
              <p:spPr bwMode="auto">
                <a:xfrm>
                  <a:off x="12339225" y="2573710"/>
                  <a:ext cx="996921" cy="3039461"/>
                </a:xfrm>
                <a:prstGeom prst="rect">
                  <a:avLst/>
                </a:prstGeom>
                <a:solidFill>
                  <a:srgbClr val="DEB783"/>
                </a:solidFill>
                <a:ln w="3175"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2000" b="1" dirty="0">
                      <a:latin typeface="Arial" pitchFamily="34" charset="0"/>
                      <a:cs typeface="Arial" pitchFamily="34" charset="0"/>
                    </a:rPr>
                    <a:t>32" </a:t>
                  </a:r>
                  <a:br>
                    <a:rPr lang="en-US" sz="2000" b="1" dirty="0">
                      <a:latin typeface="Arial" pitchFamily="34" charset="0"/>
                      <a:cs typeface="Arial" pitchFamily="34" charset="0"/>
                    </a:rPr>
                  </a:br>
                  <a:r>
                    <a:rPr lang="en-US" sz="2000" b="1" dirty="0">
                      <a:latin typeface="Arial" pitchFamily="34" charset="0"/>
                      <a:cs typeface="Arial" pitchFamily="34" charset="0"/>
                    </a:rPr>
                    <a:t>BWP</a:t>
                  </a:r>
                </a:p>
              </p:txBody>
            </p:sp>
            <p:grpSp>
              <p:nvGrpSpPr>
                <p:cNvPr id="28" name="Group 155"/>
                <p:cNvGrpSpPr>
                  <a:grpSpLocks/>
                </p:cNvGrpSpPr>
                <p:nvPr/>
              </p:nvGrpSpPr>
              <p:grpSpPr bwMode="auto">
                <a:xfrm>
                  <a:off x="9174250" y="2573110"/>
                  <a:ext cx="5374423" cy="3040059"/>
                  <a:chOff x="1287814" y="2428585"/>
                  <a:chExt cx="6207837" cy="3511840"/>
                </a:xfrm>
                <a:solidFill>
                  <a:srgbClr val="DEB783"/>
                </a:solidFill>
              </p:grpSpPr>
              <p:sp>
                <p:nvSpPr>
                  <p:cNvPr id="56" name="Rectangle 24" descr="70%"/>
                  <p:cNvSpPr>
                    <a:spLocks noChangeArrowheads="1"/>
                  </p:cNvSpPr>
                  <p:nvPr/>
                </p:nvSpPr>
                <p:spPr bwMode="auto">
                  <a:xfrm>
                    <a:off x="1287814" y="2428585"/>
                    <a:ext cx="1366811" cy="420722"/>
                  </a:xfrm>
                  <a:prstGeom prst="rect">
                    <a:avLst/>
                  </a:prstGeom>
                  <a:grpFill/>
                  <a:ln w="3175"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2000" b="1" dirty="0">
                      <a:latin typeface="Arial" pitchFamily="34" charset="0"/>
                      <a:cs typeface="Arial" pitchFamily="34" charset="0"/>
                    </a:endParaRPr>
                  </a:p>
                </p:txBody>
              </p:sp>
              <p:sp>
                <p:nvSpPr>
                  <p:cNvPr id="57" name="Rectangle 24" descr="70%"/>
                  <p:cNvSpPr>
                    <a:spLocks noChangeArrowheads="1"/>
                  </p:cNvSpPr>
                  <p:nvPr/>
                </p:nvSpPr>
                <p:spPr bwMode="auto">
                  <a:xfrm>
                    <a:off x="6128841" y="2428586"/>
                    <a:ext cx="1366810" cy="420722"/>
                  </a:xfrm>
                  <a:prstGeom prst="rect">
                    <a:avLst/>
                  </a:prstGeom>
                  <a:grpFill/>
                  <a:ln w="3175"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2000" b="1" dirty="0">
                      <a:latin typeface="Arial" pitchFamily="34" charset="0"/>
                      <a:cs typeface="Arial" pitchFamily="34" charset="0"/>
                    </a:endParaRPr>
                  </a:p>
                </p:txBody>
              </p:sp>
              <p:sp>
                <p:nvSpPr>
                  <p:cNvPr id="54" name="Rectangle 24" descr="70%"/>
                  <p:cNvSpPr>
                    <a:spLocks noChangeArrowheads="1"/>
                  </p:cNvSpPr>
                  <p:nvPr/>
                </p:nvSpPr>
                <p:spPr bwMode="auto">
                  <a:xfrm>
                    <a:off x="3854722" y="5032301"/>
                    <a:ext cx="1081610" cy="908124"/>
                  </a:xfrm>
                  <a:prstGeom prst="rect">
                    <a:avLst/>
                  </a:prstGeom>
                  <a:grpFill/>
                  <a:ln w="3175"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2000" b="1" dirty="0">
                      <a:latin typeface="Arial" pitchFamily="34" charset="0"/>
                      <a:cs typeface="Arial" pitchFamily="34" charset="0"/>
                    </a:endParaRPr>
                  </a:p>
                </p:txBody>
              </p:sp>
              <p:sp>
                <p:nvSpPr>
                  <p:cNvPr id="55" name="Rectangle 24" descr="70%"/>
                  <p:cNvSpPr>
                    <a:spLocks noChangeArrowheads="1"/>
                  </p:cNvSpPr>
                  <p:nvPr/>
                </p:nvSpPr>
                <p:spPr bwMode="auto">
                  <a:xfrm>
                    <a:off x="3847757" y="2428586"/>
                    <a:ext cx="1097445" cy="420723"/>
                  </a:xfrm>
                  <a:prstGeom prst="rect">
                    <a:avLst/>
                  </a:prstGeom>
                  <a:grpFill/>
                  <a:ln w="3175"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2000" b="1" dirty="0">
                      <a:latin typeface="Arial" pitchFamily="34" charset="0"/>
                      <a:cs typeface="Arial" pitchFamily="34" charset="0"/>
                    </a:endParaRPr>
                  </a:p>
                </p:txBody>
              </p:sp>
            </p:grpSp>
            <p:sp>
              <p:nvSpPr>
                <p:cNvPr id="101" name="Rectangle 24" descr="70%"/>
                <p:cNvSpPr>
                  <a:spLocks noChangeArrowheads="1"/>
                </p:cNvSpPr>
                <p:nvPr/>
              </p:nvSpPr>
              <p:spPr bwMode="auto">
                <a:xfrm>
                  <a:off x="10399357" y="2573710"/>
                  <a:ext cx="996921" cy="3039461"/>
                </a:xfrm>
                <a:prstGeom prst="rect">
                  <a:avLst/>
                </a:prstGeom>
                <a:solidFill>
                  <a:srgbClr val="DEB783"/>
                </a:solidFill>
                <a:ln w="3175"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2000" b="1" dirty="0">
                      <a:latin typeface="Arial" pitchFamily="34" charset="0"/>
                      <a:cs typeface="Arial" pitchFamily="34" charset="0"/>
                    </a:rPr>
                    <a:t>32" </a:t>
                  </a:r>
                  <a:br>
                    <a:rPr lang="en-US" sz="2000" b="1" dirty="0">
                      <a:latin typeface="Arial" pitchFamily="34" charset="0"/>
                      <a:cs typeface="Arial" pitchFamily="34" charset="0"/>
                    </a:rPr>
                  </a:br>
                  <a:r>
                    <a:rPr lang="en-US" sz="2000" b="1" dirty="0">
                      <a:latin typeface="Arial" pitchFamily="34" charset="0"/>
                      <a:cs typeface="Arial" pitchFamily="34" charset="0"/>
                    </a:rPr>
                    <a:t>BWP</a:t>
                  </a:r>
                </a:p>
              </p:txBody>
            </p:sp>
            <p:sp>
              <p:nvSpPr>
                <p:cNvPr id="36" name="Rectangle 24" descr="70%"/>
                <p:cNvSpPr>
                  <a:spLocks noChangeArrowheads="1"/>
                </p:cNvSpPr>
                <p:nvPr/>
              </p:nvSpPr>
              <p:spPr bwMode="auto">
                <a:xfrm>
                  <a:off x="14548674" y="2573111"/>
                  <a:ext cx="743216" cy="3040060"/>
                </a:xfrm>
                <a:prstGeom prst="rect">
                  <a:avLst/>
                </a:prstGeom>
                <a:solidFill>
                  <a:srgbClr val="DEB783"/>
                </a:solidFill>
                <a:ln w="3175"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r>
                    <a:rPr lang="en-US" b="1" dirty="0">
                      <a:latin typeface="Arial" pitchFamily="34" charset="0"/>
                      <a:cs typeface="Arial" pitchFamily="34" charset="0"/>
                    </a:rPr>
                    <a:t>24" Corner</a:t>
                  </a:r>
                </a:p>
              </p:txBody>
            </p:sp>
            <p:sp>
              <p:nvSpPr>
                <p:cNvPr id="73" name="Rectangle 24" descr="70%"/>
                <p:cNvSpPr>
                  <a:spLocks noChangeArrowheads="1"/>
                </p:cNvSpPr>
                <p:nvPr/>
              </p:nvSpPr>
              <p:spPr bwMode="auto">
                <a:xfrm>
                  <a:off x="12332876" y="2573710"/>
                  <a:ext cx="1031845" cy="3039461"/>
                </a:xfrm>
                <a:prstGeom prst="rect">
                  <a:avLst/>
                </a:prstGeom>
                <a:solidFill>
                  <a:srgbClr val="DEB783"/>
                </a:solidFill>
                <a:ln w="3175"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2000" b="1" dirty="0">
                    <a:latin typeface="Arial" pitchFamily="34" charset="0"/>
                    <a:cs typeface="Arial" pitchFamily="34" charset="0"/>
                  </a:endParaRPr>
                </a:p>
              </p:txBody>
            </p:sp>
            <p:sp>
              <p:nvSpPr>
                <p:cNvPr id="75" name="Rectangle 24" descr="70%"/>
                <p:cNvSpPr>
                  <a:spLocks noChangeArrowheads="1"/>
                </p:cNvSpPr>
                <p:nvPr/>
              </p:nvSpPr>
              <p:spPr bwMode="auto">
                <a:xfrm>
                  <a:off x="10358083" y="2573710"/>
                  <a:ext cx="1031845" cy="3039461"/>
                </a:xfrm>
                <a:prstGeom prst="rect">
                  <a:avLst/>
                </a:prstGeom>
                <a:solidFill>
                  <a:srgbClr val="DEB783"/>
                </a:solidFill>
                <a:ln w="3175"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endParaRPr lang="en-US" sz="2000" b="1" dirty="0">
                    <a:latin typeface="Arial" pitchFamily="34" charset="0"/>
                    <a:cs typeface="Arial" pitchFamily="34" charset="0"/>
                  </a:endParaRPr>
                </a:p>
              </p:txBody>
            </p:sp>
            <p:sp>
              <p:nvSpPr>
                <p:cNvPr id="34" name="Rectangle 24" descr="70%"/>
                <p:cNvSpPr>
                  <a:spLocks noChangeArrowheads="1"/>
                </p:cNvSpPr>
                <p:nvPr/>
              </p:nvSpPr>
              <p:spPr bwMode="auto">
                <a:xfrm>
                  <a:off x="8448375" y="2573111"/>
                  <a:ext cx="725875" cy="3040060"/>
                </a:xfrm>
                <a:prstGeom prst="rect">
                  <a:avLst/>
                </a:prstGeom>
                <a:solidFill>
                  <a:srgbClr val="DEB783"/>
                </a:solidFill>
                <a:ln w="3175" cap="sq" cmpd="sng">
                  <a:solidFill>
                    <a:schemeClr val="tx1"/>
                  </a:solidFill>
                  <a:bevel/>
                  <a:headEnd/>
                  <a:tailEnd/>
                </a:ln>
                <a:effectLst>
                  <a:outerShdw sx="1000" sy="1000" algn="ctr" rotWithShape="0">
                    <a:srgbClr val="000000"/>
                  </a:outerShdw>
                </a:effectLst>
              </p:spPr>
              <p:txBody>
                <a:bodyPr vert="vert270" wrap="none" anchor="ctr"/>
                <a:lstStyle/>
                <a:p>
                  <a:pPr algn="ctr" fontAlgn="auto">
                    <a:spcBef>
                      <a:spcPts val="0"/>
                    </a:spcBef>
                    <a:spcAft>
                      <a:spcPts val="0"/>
                    </a:spcAft>
                    <a:defRPr/>
                  </a:pPr>
                  <a:r>
                    <a:rPr lang="en-US" b="1" dirty="0">
                      <a:latin typeface="Arial" pitchFamily="34" charset="0"/>
                      <a:cs typeface="Arial" pitchFamily="34" charset="0"/>
                    </a:rPr>
                    <a:t>24" Corner</a:t>
                  </a:r>
                </a:p>
              </p:txBody>
            </p:sp>
          </p:grpSp>
        </p:grpSp>
        <p:pic>
          <p:nvPicPr>
            <p:cNvPr id="394257" name="Picture 78" descr="Hatch2c.jpg"/>
            <p:cNvPicPr>
              <a:picLocks noChangeAspect="1"/>
            </p:cNvPicPr>
            <p:nvPr/>
          </p:nvPicPr>
          <p:blipFill>
            <a:blip r:embed="rId3" cstate="email"/>
            <a:srcRect b="-35"/>
            <a:stretch>
              <a:fillRect/>
            </a:stretch>
          </p:blipFill>
          <p:spPr bwMode="auto">
            <a:xfrm>
              <a:off x="3113088" y="2424113"/>
              <a:ext cx="1000125" cy="3403600"/>
            </a:xfrm>
            <a:prstGeom prst="rect">
              <a:avLst/>
            </a:prstGeom>
            <a:noFill/>
            <a:ln w="9525">
              <a:noFill/>
              <a:miter lim="800000"/>
              <a:headEnd/>
              <a:tailEnd/>
            </a:ln>
          </p:spPr>
        </p:pic>
        <p:sp>
          <p:nvSpPr>
            <p:cNvPr id="394258" name="TextBox 79"/>
            <p:cNvSpPr txBox="1">
              <a:spLocks noChangeArrowheads="1"/>
            </p:cNvSpPr>
            <p:nvPr/>
          </p:nvSpPr>
          <p:spPr bwMode="auto">
            <a:xfrm>
              <a:off x="3284538" y="3830638"/>
              <a:ext cx="723900" cy="647700"/>
            </a:xfrm>
            <a:prstGeom prst="rect">
              <a:avLst/>
            </a:prstGeom>
            <a:solidFill>
              <a:srgbClr val="E1C298">
                <a:alpha val="41176"/>
              </a:srgbClr>
            </a:solidFill>
            <a:ln w="9525">
              <a:noFill/>
              <a:miter lim="800000"/>
              <a:headEnd/>
              <a:tailEnd/>
            </a:ln>
          </p:spPr>
          <p:txBody>
            <a:bodyPr wrap="none">
              <a:spAutoFit/>
            </a:bodyPr>
            <a:lstStyle/>
            <a:p>
              <a:pPr algn="ctr"/>
              <a:r>
                <a:rPr lang="en-US" b="1" dirty="0">
                  <a:cs typeface="Arial" charset="0"/>
                </a:rPr>
                <a:t>36" </a:t>
              </a:r>
              <a:br>
                <a:rPr lang="en-US" b="1" dirty="0">
                  <a:cs typeface="Arial" charset="0"/>
                </a:rPr>
              </a:br>
              <a:r>
                <a:rPr lang="en-US" b="1" dirty="0">
                  <a:cs typeface="Arial" charset="0"/>
                </a:rPr>
                <a:t>BWP</a:t>
              </a:r>
            </a:p>
          </p:txBody>
        </p:sp>
        <p:pic>
          <p:nvPicPr>
            <p:cNvPr id="394259" name="Picture 90" descr="Hatch2c.jpg"/>
            <p:cNvPicPr>
              <a:picLocks noChangeAspect="1"/>
            </p:cNvPicPr>
            <p:nvPr/>
          </p:nvPicPr>
          <p:blipFill>
            <a:blip r:embed="rId3" cstate="email"/>
            <a:srcRect b="-35"/>
            <a:stretch>
              <a:fillRect/>
            </a:stretch>
          </p:blipFill>
          <p:spPr bwMode="auto">
            <a:xfrm>
              <a:off x="5087938" y="2424113"/>
              <a:ext cx="1000125" cy="3403600"/>
            </a:xfrm>
            <a:prstGeom prst="rect">
              <a:avLst/>
            </a:prstGeom>
            <a:noFill/>
            <a:ln w="9525">
              <a:noFill/>
              <a:miter lim="800000"/>
              <a:headEnd/>
              <a:tailEnd/>
            </a:ln>
          </p:spPr>
        </p:pic>
        <p:sp>
          <p:nvSpPr>
            <p:cNvPr id="394260" name="TextBox 87"/>
            <p:cNvSpPr txBox="1">
              <a:spLocks noChangeArrowheads="1"/>
            </p:cNvSpPr>
            <p:nvPr/>
          </p:nvSpPr>
          <p:spPr bwMode="auto">
            <a:xfrm>
              <a:off x="5229225" y="3830638"/>
              <a:ext cx="722313" cy="647700"/>
            </a:xfrm>
            <a:prstGeom prst="rect">
              <a:avLst/>
            </a:prstGeom>
            <a:solidFill>
              <a:srgbClr val="E1C298">
                <a:alpha val="70195"/>
              </a:srgbClr>
            </a:solidFill>
            <a:ln w="9525">
              <a:noFill/>
              <a:miter lim="800000"/>
              <a:headEnd/>
              <a:tailEnd/>
            </a:ln>
          </p:spPr>
          <p:txBody>
            <a:bodyPr wrap="none">
              <a:spAutoFit/>
            </a:bodyPr>
            <a:lstStyle/>
            <a:p>
              <a:pPr algn="ctr"/>
              <a:r>
                <a:rPr lang="en-US" b="1" dirty="0">
                  <a:cs typeface="Arial" charset="0"/>
                </a:rPr>
                <a:t>36" </a:t>
              </a:r>
              <a:br>
                <a:rPr lang="en-US" b="1" dirty="0">
                  <a:cs typeface="Arial" charset="0"/>
                </a:rPr>
              </a:br>
              <a:r>
                <a:rPr lang="en-US" b="1" dirty="0">
                  <a:cs typeface="Arial" charset="0"/>
                </a:rPr>
                <a:t>BWP</a:t>
              </a:r>
            </a:p>
          </p:txBody>
        </p:sp>
      </p:grpSp>
      <p:sp>
        <p:nvSpPr>
          <p:cNvPr id="52" name="Freeform 149"/>
          <p:cNvSpPr>
            <a:spLocks noChangeArrowheads="1"/>
          </p:cNvSpPr>
          <p:nvPr/>
        </p:nvSpPr>
        <p:spPr bwMode="auto">
          <a:xfrm flipH="1">
            <a:off x="2021126" y="2447923"/>
            <a:ext cx="1670085" cy="724695"/>
          </a:xfrm>
          <a:custGeom>
            <a:avLst/>
            <a:gdLst>
              <a:gd name="T0" fmla="*/ 0 w 872837"/>
              <a:gd name="T1" fmla="*/ 0 h 928254"/>
              <a:gd name="T2" fmla="*/ 526473 w 872837"/>
              <a:gd name="T3" fmla="*/ 235527 h 928254"/>
              <a:gd name="T4" fmla="*/ 872837 w 872837"/>
              <a:gd name="T5" fmla="*/ 928254 h 928254"/>
              <a:gd name="T6" fmla="*/ 0 60000 65536"/>
              <a:gd name="T7" fmla="*/ 0 60000 65536"/>
              <a:gd name="T8" fmla="*/ 0 60000 65536"/>
              <a:gd name="T9" fmla="*/ 0 w 872837"/>
              <a:gd name="T10" fmla="*/ 0 h 928254"/>
              <a:gd name="T11" fmla="*/ 872837 w 872837"/>
              <a:gd name="T12" fmla="*/ 928254 h 928254"/>
            </a:gdLst>
            <a:ahLst/>
            <a:cxnLst>
              <a:cxn ang="T6">
                <a:pos x="T0" y="T1"/>
              </a:cxn>
              <a:cxn ang="T7">
                <a:pos x="T2" y="T3"/>
              </a:cxn>
              <a:cxn ang="T8">
                <a:pos x="T4" y="T5"/>
              </a:cxn>
            </a:cxnLst>
            <a:rect l="T9" t="T10" r="T11" b="T12"/>
            <a:pathLst>
              <a:path w="872837" h="928254">
                <a:moveTo>
                  <a:pt x="0" y="0"/>
                </a:moveTo>
                <a:cubicBezTo>
                  <a:pt x="190500" y="40409"/>
                  <a:pt x="381000" y="80818"/>
                  <a:pt x="526473" y="235527"/>
                </a:cubicBezTo>
                <a:cubicBezTo>
                  <a:pt x="671946" y="390236"/>
                  <a:pt x="772391" y="659245"/>
                  <a:pt x="872837" y="928254"/>
                </a:cubicBezTo>
              </a:path>
            </a:pathLst>
          </a:custGeom>
          <a:noFill/>
          <a:ln w="9525" algn="ctr">
            <a:solidFill>
              <a:schemeClr val="accent1">
                <a:lumMod val="75000"/>
              </a:schemeClr>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03" name="Freeform 149"/>
          <p:cNvSpPr>
            <a:spLocks noChangeArrowheads="1"/>
          </p:cNvSpPr>
          <p:nvPr/>
        </p:nvSpPr>
        <p:spPr bwMode="auto">
          <a:xfrm>
            <a:off x="7197725" y="2447924"/>
            <a:ext cx="1135217" cy="1105695"/>
          </a:xfrm>
          <a:custGeom>
            <a:avLst/>
            <a:gdLst>
              <a:gd name="T0" fmla="*/ 0 w 872837"/>
              <a:gd name="T1" fmla="*/ 0 h 928254"/>
              <a:gd name="T2" fmla="*/ 526473 w 872837"/>
              <a:gd name="T3" fmla="*/ 235527 h 928254"/>
              <a:gd name="T4" fmla="*/ 872837 w 872837"/>
              <a:gd name="T5" fmla="*/ 928254 h 928254"/>
              <a:gd name="T6" fmla="*/ 0 60000 65536"/>
              <a:gd name="T7" fmla="*/ 0 60000 65536"/>
              <a:gd name="T8" fmla="*/ 0 60000 65536"/>
              <a:gd name="T9" fmla="*/ 0 w 872837"/>
              <a:gd name="T10" fmla="*/ 0 h 928254"/>
              <a:gd name="T11" fmla="*/ 872837 w 872837"/>
              <a:gd name="T12" fmla="*/ 928254 h 928254"/>
            </a:gdLst>
            <a:ahLst/>
            <a:cxnLst>
              <a:cxn ang="T6">
                <a:pos x="T0" y="T1"/>
              </a:cxn>
              <a:cxn ang="T7">
                <a:pos x="T2" y="T3"/>
              </a:cxn>
              <a:cxn ang="T8">
                <a:pos x="T4" y="T5"/>
              </a:cxn>
            </a:cxnLst>
            <a:rect l="T9" t="T10" r="T11" b="T12"/>
            <a:pathLst>
              <a:path w="872837" h="928254">
                <a:moveTo>
                  <a:pt x="0" y="0"/>
                </a:moveTo>
                <a:cubicBezTo>
                  <a:pt x="190500" y="40409"/>
                  <a:pt x="381000" y="80818"/>
                  <a:pt x="526473" y="235527"/>
                </a:cubicBezTo>
                <a:cubicBezTo>
                  <a:pt x="671946" y="390236"/>
                  <a:pt x="772391" y="659245"/>
                  <a:pt x="872837" y="928254"/>
                </a:cubicBezTo>
              </a:path>
            </a:pathLst>
          </a:custGeom>
          <a:noFill/>
          <a:ln w="9525" algn="ctr">
            <a:solidFill>
              <a:schemeClr val="accent1">
                <a:lumMod val="75000"/>
              </a:schemeClr>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77" name="Rectangle 76"/>
          <p:cNvSpPr/>
          <p:nvPr/>
        </p:nvSpPr>
        <p:spPr>
          <a:xfrm>
            <a:off x="254154" y="1612741"/>
            <a:ext cx="8078788" cy="461665"/>
          </a:xfrm>
          <a:prstGeom prst="rect">
            <a:avLst/>
          </a:prstGeom>
        </p:spPr>
        <p:txBody>
          <a:bodyPr wrap="square">
            <a:spAutoFit/>
          </a:bodyPr>
          <a:lstStyle/>
          <a:p>
            <a:pPr>
              <a:buNone/>
            </a:pPr>
            <a:r>
              <a:rPr lang="en-US" sz="2400" b="1" dirty="0" smtClean="0">
                <a:solidFill>
                  <a:schemeClr val="accent1">
                    <a:lumMod val="75000"/>
                  </a:schemeClr>
                </a:solidFill>
              </a:rPr>
              <a:t>Continuous Sheathing  Corner </a:t>
            </a:r>
            <a:r>
              <a:rPr lang="en-US" sz="2400" b="1" dirty="0">
                <a:solidFill>
                  <a:schemeClr val="accent1">
                    <a:lumMod val="75000"/>
                  </a:schemeClr>
                </a:solidFill>
              </a:rPr>
              <a:t>Requirements</a:t>
            </a:r>
          </a:p>
        </p:txBody>
      </p:sp>
      <p:sp>
        <p:nvSpPr>
          <p:cNvPr id="80" name="TextBox 7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1" cy="757237"/>
            <a:chOff x="1805453" y="380999"/>
            <a:chExt cx="5987765"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299614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7" name="Round Same Side Corner Rectangle 6"/>
            <p:cNvSpPr/>
            <p:nvPr/>
          </p:nvSpPr>
          <p:spPr bwMode="auto">
            <a:xfrm>
              <a:off x="4186839" y="380999"/>
              <a:ext cx="1353986"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Bracing</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Basics</a:t>
              </a:r>
            </a:p>
          </p:txBody>
        </p:sp>
        <p:sp>
          <p:nvSpPr>
            <p:cNvPr id="8" name="Round Same Side Corner Rectangle 7"/>
            <p:cNvSpPr/>
            <p:nvPr/>
          </p:nvSpPr>
          <p:spPr bwMode="auto">
            <a:xfrm>
              <a:off x="5540824" y="380999"/>
              <a:ext cx="1189064"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729888" y="380999"/>
              <a:ext cx="1063330"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4" name="Rectangle 13"/>
          <p:cNvSpPr/>
          <p:nvPr/>
        </p:nvSpPr>
        <p:spPr bwMode="auto">
          <a:xfrm>
            <a:off x="3771899" y="2541588"/>
            <a:ext cx="1767663" cy="3941099"/>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Braced Panel Construction </a:t>
            </a:r>
          </a:p>
          <a:p>
            <a:pPr fontAlgn="auto">
              <a:lnSpc>
                <a:spcPts val="1700"/>
              </a:lnSpc>
              <a:spcBef>
                <a:spcPts val="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Intermittent 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Continuous Bracing Methods</a:t>
            </a:r>
          </a:p>
          <a:p>
            <a:pPr fontAlgn="auto">
              <a:lnSpc>
                <a:spcPts val="1700"/>
              </a:lnSpc>
              <a:spcBef>
                <a:spcPts val="1600"/>
              </a:spcBef>
              <a:spcAft>
                <a:spcPts val="0"/>
              </a:spcAft>
              <a:defRPr/>
            </a:pPr>
            <a:r>
              <a:rPr lang="en-US" sz="1600" u="sng" dirty="0" smtClean="0">
                <a:solidFill>
                  <a:schemeClr val="bg1"/>
                </a:solidFill>
                <a:latin typeface="Arial" pitchFamily="34" charset="0"/>
                <a:cs typeface="Arial" pitchFamily="34" charset="0"/>
              </a:rPr>
              <a:t>Mixing </a:t>
            </a:r>
            <a:r>
              <a:rPr lang="en-US" sz="1600" u="sng" dirty="0">
                <a:solidFill>
                  <a:schemeClr val="bg1"/>
                </a:solidFill>
                <a:latin typeface="Arial" pitchFamily="34" charset="0"/>
                <a:cs typeface="Arial" pitchFamily="34" charset="0"/>
              </a:rPr>
              <a:t>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Placement</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BWL Spacing</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Required Bracing Length</a:t>
            </a: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2"/>
          <p:cNvGrpSpPr/>
          <p:nvPr/>
        </p:nvGrpSpPr>
        <p:grpSpPr>
          <a:xfrm>
            <a:off x="3967813" y="2445313"/>
            <a:ext cx="4229130" cy="3617804"/>
            <a:chOff x="2066472" y="2165139"/>
            <a:chExt cx="4953000" cy="4237038"/>
          </a:xfrm>
          <a:solidFill>
            <a:srgbClr val="009999"/>
          </a:solidFill>
        </p:grpSpPr>
        <p:sp>
          <p:nvSpPr>
            <p:cNvPr id="4" name="Freeform 8"/>
            <p:cNvSpPr>
              <a:spLocks/>
            </p:cNvSpPr>
            <p:nvPr/>
          </p:nvSpPr>
          <p:spPr bwMode="auto">
            <a:xfrm>
              <a:off x="4290268" y="3976103"/>
              <a:ext cx="2729204" cy="2426073"/>
            </a:xfrm>
            <a:custGeom>
              <a:avLst/>
              <a:gdLst>
                <a:gd name="T0" fmla="*/ 0 w 1296"/>
                <a:gd name="T1" fmla="*/ 768 h 1152"/>
                <a:gd name="T2" fmla="*/ 1296 w 1296"/>
                <a:gd name="T3" fmla="*/ 0 h 1152"/>
                <a:gd name="T4" fmla="*/ 1296 w 1296"/>
                <a:gd name="T5" fmla="*/ 384 h 1152"/>
                <a:gd name="T6" fmla="*/ 0 w 1296"/>
                <a:gd name="T7" fmla="*/ 1152 h 1152"/>
                <a:gd name="T8" fmla="*/ 0 w 1296"/>
                <a:gd name="T9" fmla="*/ 768 h 1152"/>
                <a:gd name="T10" fmla="*/ 0 60000 65536"/>
                <a:gd name="T11" fmla="*/ 0 60000 65536"/>
                <a:gd name="T12" fmla="*/ 0 60000 65536"/>
                <a:gd name="T13" fmla="*/ 0 60000 65536"/>
                <a:gd name="T14" fmla="*/ 0 60000 65536"/>
                <a:gd name="T15" fmla="*/ 0 w 1296"/>
                <a:gd name="T16" fmla="*/ 0 h 1152"/>
                <a:gd name="T17" fmla="*/ 1296 w 1296"/>
                <a:gd name="T18" fmla="*/ 1152 h 1152"/>
              </a:gdLst>
              <a:ahLst/>
              <a:cxnLst>
                <a:cxn ang="T10">
                  <a:pos x="T0" y="T1"/>
                </a:cxn>
                <a:cxn ang="T11">
                  <a:pos x="T2" y="T3"/>
                </a:cxn>
                <a:cxn ang="T12">
                  <a:pos x="T4" y="T5"/>
                </a:cxn>
                <a:cxn ang="T13">
                  <a:pos x="T6" y="T7"/>
                </a:cxn>
                <a:cxn ang="T14">
                  <a:pos x="T8" y="T9"/>
                </a:cxn>
              </a:cxnLst>
              <a:rect l="T15" t="T16" r="T17" b="T18"/>
              <a:pathLst>
                <a:path w="1296" h="1152">
                  <a:moveTo>
                    <a:pt x="0" y="768"/>
                  </a:moveTo>
                  <a:lnTo>
                    <a:pt x="1296" y="0"/>
                  </a:lnTo>
                  <a:lnTo>
                    <a:pt x="1296" y="384"/>
                  </a:lnTo>
                  <a:lnTo>
                    <a:pt x="0" y="1152"/>
                  </a:lnTo>
                  <a:lnTo>
                    <a:pt x="0" y="768"/>
                  </a:lnTo>
                  <a:close/>
                </a:path>
              </a:pathLst>
            </a:custGeom>
            <a:solidFill>
              <a:srgbClr val="C4C491"/>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5" name="Freeform 7"/>
            <p:cNvSpPr>
              <a:spLocks/>
            </p:cNvSpPr>
            <p:nvPr/>
          </p:nvSpPr>
          <p:spPr bwMode="auto">
            <a:xfrm>
              <a:off x="2066472" y="4784795"/>
              <a:ext cx="2223796" cy="1617382"/>
            </a:xfrm>
            <a:custGeom>
              <a:avLst/>
              <a:gdLst>
                <a:gd name="T0" fmla="*/ 0 w 1056"/>
                <a:gd name="T1" fmla="*/ 480 h 864"/>
                <a:gd name="T2" fmla="*/ 1056 w 1056"/>
                <a:gd name="T3" fmla="*/ 864 h 864"/>
                <a:gd name="T4" fmla="*/ 1056 w 1056"/>
                <a:gd name="T5" fmla="*/ 480 h 864"/>
                <a:gd name="T6" fmla="*/ 528 w 1056"/>
                <a:gd name="T7" fmla="*/ 0 h 864"/>
                <a:gd name="T8" fmla="*/ 0 w 1056"/>
                <a:gd name="T9" fmla="*/ 96 h 864"/>
                <a:gd name="T10" fmla="*/ 0 w 1056"/>
                <a:gd name="T11" fmla="*/ 480 h 864"/>
                <a:gd name="T12" fmla="*/ 0 60000 65536"/>
                <a:gd name="T13" fmla="*/ 0 60000 65536"/>
                <a:gd name="T14" fmla="*/ 0 60000 65536"/>
                <a:gd name="T15" fmla="*/ 0 60000 65536"/>
                <a:gd name="T16" fmla="*/ 0 60000 65536"/>
                <a:gd name="T17" fmla="*/ 0 60000 65536"/>
                <a:gd name="T18" fmla="*/ 0 w 1056"/>
                <a:gd name="T19" fmla="*/ 0 h 864"/>
                <a:gd name="T20" fmla="*/ 1056 w 1056"/>
                <a:gd name="T21" fmla="*/ 864 h 864"/>
                <a:gd name="connsiteX0" fmla="*/ 0 w 1056"/>
                <a:gd name="connsiteY0" fmla="*/ 384 h 768"/>
                <a:gd name="connsiteX1" fmla="*/ 1056 w 1056"/>
                <a:gd name="connsiteY1" fmla="*/ 768 h 768"/>
                <a:gd name="connsiteX2" fmla="*/ 1056 w 1056"/>
                <a:gd name="connsiteY2" fmla="*/ 384 h 768"/>
                <a:gd name="connsiteX3" fmla="*/ 0 w 1056"/>
                <a:gd name="connsiteY3" fmla="*/ 0 h 768"/>
                <a:gd name="connsiteX4" fmla="*/ 0 w 1056"/>
                <a:gd name="connsiteY4" fmla="*/ 384 h 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 h="768">
                  <a:moveTo>
                    <a:pt x="0" y="384"/>
                  </a:moveTo>
                  <a:lnTo>
                    <a:pt x="1056" y="768"/>
                  </a:lnTo>
                  <a:lnTo>
                    <a:pt x="1056" y="384"/>
                  </a:lnTo>
                  <a:lnTo>
                    <a:pt x="0" y="0"/>
                  </a:lnTo>
                  <a:lnTo>
                    <a:pt x="0" y="384"/>
                  </a:lnTo>
                  <a:close/>
                </a:path>
              </a:pathLst>
            </a:custGeom>
            <a:solidFill>
              <a:schemeClr val="bg1"/>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6" name="Freeform 7"/>
            <p:cNvSpPr>
              <a:spLocks/>
            </p:cNvSpPr>
            <p:nvPr/>
          </p:nvSpPr>
          <p:spPr bwMode="auto">
            <a:xfrm>
              <a:off x="2066472" y="3782521"/>
              <a:ext cx="2223796" cy="1010864"/>
            </a:xfrm>
            <a:custGeom>
              <a:avLst/>
              <a:gdLst>
                <a:gd name="T0" fmla="*/ 0 w 1056"/>
                <a:gd name="T1" fmla="*/ 480 h 864"/>
                <a:gd name="T2" fmla="*/ 1056 w 1056"/>
                <a:gd name="T3" fmla="*/ 864 h 864"/>
                <a:gd name="T4" fmla="*/ 1056 w 1056"/>
                <a:gd name="T5" fmla="*/ 480 h 864"/>
                <a:gd name="T6" fmla="*/ 528 w 1056"/>
                <a:gd name="T7" fmla="*/ 0 h 864"/>
                <a:gd name="T8" fmla="*/ 0 w 1056"/>
                <a:gd name="T9" fmla="*/ 96 h 864"/>
                <a:gd name="T10" fmla="*/ 0 w 1056"/>
                <a:gd name="T11" fmla="*/ 480 h 864"/>
                <a:gd name="T12" fmla="*/ 0 60000 65536"/>
                <a:gd name="T13" fmla="*/ 0 60000 65536"/>
                <a:gd name="T14" fmla="*/ 0 60000 65536"/>
                <a:gd name="T15" fmla="*/ 0 60000 65536"/>
                <a:gd name="T16" fmla="*/ 0 60000 65536"/>
                <a:gd name="T17" fmla="*/ 0 60000 65536"/>
                <a:gd name="T18" fmla="*/ 0 w 1056"/>
                <a:gd name="T19" fmla="*/ 0 h 864"/>
                <a:gd name="T20" fmla="*/ 1056 w 1056"/>
                <a:gd name="T21" fmla="*/ 864 h 864"/>
                <a:gd name="connsiteX0" fmla="*/ 0 w 1056"/>
                <a:gd name="connsiteY0" fmla="*/ 480 h 864"/>
                <a:gd name="connsiteX1" fmla="*/ 1056 w 1056"/>
                <a:gd name="connsiteY1" fmla="*/ 864 h 864"/>
                <a:gd name="connsiteX2" fmla="*/ 1056 w 1056"/>
                <a:gd name="connsiteY2" fmla="*/ 480 h 864"/>
                <a:gd name="connsiteX3" fmla="*/ 528 w 1056"/>
                <a:gd name="connsiteY3" fmla="*/ 0 h 864"/>
                <a:gd name="connsiteX4" fmla="*/ 0 w 1056"/>
                <a:gd name="connsiteY4" fmla="*/ 96 h 864"/>
                <a:gd name="connsiteX5" fmla="*/ 0 w 1056"/>
                <a:gd name="connsiteY5" fmla="*/ 480 h 864"/>
                <a:gd name="connsiteX0" fmla="*/ 0 w 1056"/>
                <a:gd name="connsiteY0" fmla="*/ 96 h 864"/>
                <a:gd name="connsiteX1" fmla="*/ 1056 w 1056"/>
                <a:gd name="connsiteY1" fmla="*/ 864 h 864"/>
                <a:gd name="connsiteX2" fmla="*/ 1056 w 1056"/>
                <a:gd name="connsiteY2" fmla="*/ 480 h 864"/>
                <a:gd name="connsiteX3" fmla="*/ 528 w 1056"/>
                <a:gd name="connsiteY3" fmla="*/ 0 h 864"/>
                <a:gd name="connsiteX4" fmla="*/ 0 w 1056"/>
                <a:gd name="connsiteY4" fmla="*/ 96 h 864"/>
                <a:gd name="connsiteX0" fmla="*/ 0 w 1056"/>
                <a:gd name="connsiteY0" fmla="*/ 96 h 480"/>
                <a:gd name="connsiteX1" fmla="*/ 1056 w 1056"/>
                <a:gd name="connsiteY1" fmla="*/ 480 h 480"/>
                <a:gd name="connsiteX2" fmla="*/ 528 w 1056"/>
                <a:gd name="connsiteY2" fmla="*/ 0 h 480"/>
                <a:gd name="connsiteX3" fmla="*/ 0 w 1056"/>
                <a:gd name="connsiteY3" fmla="*/ 96 h 480"/>
              </a:gdLst>
              <a:ahLst/>
              <a:cxnLst>
                <a:cxn ang="0">
                  <a:pos x="connsiteX0" y="connsiteY0"/>
                </a:cxn>
                <a:cxn ang="0">
                  <a:pos x="connsiteX1" y="connsiteY1"/>
                </a:cxn>
                <a:cxn ang="0">
                  <a:pos x="connsiteX2" y="connsiteY2"/>
                </a:cxn>
                <a:cxn ang="0">
                  <a:pos x="connsiteX3" y="connsiteY3"/>
                </a:cxn>
              </a:cxnLst>
              <a:rect l="l" t="t" r="r" b="b"/>
              <a:pathLst>
                <a:path w="1056" h="480">
                  <a:moveTo>
                    <a:pt x="0" y="96"/>
                  </a:moveTo>
                  <a:lnTo>
                    <a:pt x="1056" y="480"/>
                  </a:lnTo>
                  <a:lnTo>
                    <a:pt x="528" y="0"/>
                  </a:lnTo>
                  <a:lnTo>
                    <a:pt x="0" y="96"/>
                  </a:lnTo>
                  <a:close/>
                </a:path>
              </a:pathLst>
            </a:custGeom>
            <a:solidFill>
              <a:schemeClr val="bg1"/>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7" name="Freeform 8"/>
            <p:cNvSpPr>
              <a:spLocks/>
            </p:cNvSpPr>
            <p:nvPr/>
          </p:nvSpPr>
          <p:spPr bwMode="auto">
            <a:xfrm>
              <a:off x="4290268" y="3176003"/>
              <a:ext cx="2729204" cy="2426073"/>
            </a:xfrm>
            <a:custGeom>
              <a:avLst/>
              <a:gdLst>
                <a:gd name="T0" fmla="*/ 0 w 1296"/>
                <a:gd name="T1" fmla="*/ 768 h 1152"/>
                <a:gd name="T2" fmla="*/ 1296 w 1296"/>
                <a:gd name="T3" fmla="*/ 0 h 1152"/>
                <a:gd name="T4" fmla="*/ 1296 w 1296"/>
                <a:gd name="T5" fmla="*/ 384 h 1152"/>
                <a:gd name="T6" fmla="*/ 0 w 1296"/>
                <a:gd name="T7" fmla="*/ 1152 h 1152"/>
                <a:gd name="T8" fmla="*/ 0 w 1296"/>
                <a:gd name="T9" fmla="*/ 768 h 1152"/>
                <a:gd name="T10" fmla="*/ 0 60000 65536"/>
                <a:gd name="T11" fmla="*/ 0 60000 65536"/>
                <a:gd name="T12" fmla="*/ 0 60000 65536"/>
                <a:gd name="T13" fmla="*/ 0 60000 65536"/>
                <a:gd name="T14" fmla="*/ 0 60000 65536"/>
                <a:gd name="T15" fmla="*/ 0 w 1296"/>
                <a:gd name="T16" fmla="*/ 0 h 1152"/>
                <a:gd name="T17" fmla="*/ 1296 w 1296"/>
                <a:gd name="T18" fmla="*/ 1152 h 1152"/>
              </a:gdLst>
              <a:ahLst/>
              <a:cxnLst>
                <a:cxn ang="T10">
                  <a:pos x="T0" y="T1"/>
                </a:cxn>
                <a:cxn ang="T11">
                  <a:pos x="T2" y="T3"/>
                </a:cxn>
                <a:cxn ang="T12">
                  <a:pos x="T4" y="T5"/>
                </a:cxn>
                <a:cxn ang="T13">
                  <a:pos x="T6" y="T7"/>
                </a:cxn>
                <a:cxn ang="T14">
                  <a:pos x="T8" y="T9"/>
                </a:cxn>
              </a:cxnLst>
              <a:rect l="T15" t="T16" r="T17" b="T18"/>
              <a:pathLst>
                <a:path w="1296" h="1152">
                  <a:moveTo>
                    <a:pt x="0" y="768"/>
                  </a:moveTo>
                  <a:lnTo>
                    <a:pt x="1296" y="0"/>
                  </a:lnTo>
                  <a:lnTo>
                    <a:pt x="1296" y="384"/>
                  </a:lnTo>
                  <a:lnTo>
                    <a:pt x="0" y="1152"/>
                  </a:lnTo>
                  <a:lnTo>
                    <a:pt x="0" y="768"/>
                  </a:lnTo>
                  <a:close/>
                </a:path>
              </a:pathLst>
            </a:custGeom>
            <a:solidFill>
              <a:schemeClr val="bg1"/>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8" name="Freeform 9"/>
            <p:cNvSpPr>
              <a:spLocks/>
            </p:cNvSpPr>
            <p:nvPr/>
          </p:nvSpPr>
          <p:spPr bwMode="auto">
            <a:xfrm>
              <a:off x="3178370" y="2165139"/>
              <a:ext cx="3841102" cy="2628246"/>
            </a:xfrm>
            <a:custGeom>
              <a:avLst/>
              <a:gdLst>
                <a:gd name="T0" fmla="*/ 0 w 1824"/>
                <a:gd name="T1" fmla="*/ 768 h 1248"/>
                <a:gd name="T2" fmla="*/ 1296 w 1824"/>
                <a:gd name="T3" fmla="*/ 0 h 1248"/>
                <a:gd name="T4" fmla="*/ 1824 w 1824"/>
                <a:gd name="T5" fmla="*/ 480 h 1248"/>
                <a:gd name="T6" fmla="*/ 528 w 1824"/>
                <a:gd name="T7" fmla="*/ 1248 h 1248"/>
                <a:gd name="T8" fmla="*/ 0 w 1824"/>
                <a:gd name="T9" fmla="*/ 768 h 1248"/>
                <a:gd name="T10" fmla="*/ 0 60000 65536"/>
                <a:gd name="T11" fmla="*/ 0 60000 65536"/>
                <a:gd name="T12" fmla="*/ 0 60000 65536"/>
                <a:gd name="T13" fmla="*/ 0 60000 65536"/>
                <a:gd name="T14" fmla="*/ 0 60000 65536"/>
                <a:gd name="T15" fmla="*/ 0 w 1824"/>
                <a:gd name="T16" fmla="*/ 0 h 1248"/>
                <a:gd name="T17" fmla="*/ 1824 w 1824"/>
                <a:gd name="T18" fmla="*/ 1248 h 1248"/>
              </a:gdLst>
              <a:ahLst/>
              <a:cxnLst>
                <a:cxn ang="T10">
                  <a:pos x="T0" y="T1"/>
                </a:cxn>
                <a:cxn ang="T11">
                  <a:pos x="T2" y="T3"/>
                </a:cxn>
                <a:cxn ang="T12">
                  <a:pos x="T4" y="T5"/>
                </a:cxn>
                <a:cxn ang="T13">
                  <a:pos x="T6" y="T7"/>
                </a:cxn>
                <a:cxn ang="T14">
                  <a:pos x="T8" y="T9"/>
                </a:cxn>
              </a:cxnLst>
              <a:rect l="T15" t="T16" r="T17" b="T18"/>
              <a:pathLst>
                <a:path w="1824" h="1248">
                  <a:moveTo>
                    <a:pt x="0" y="768"/>
                  </a:moveTo>
                  <a:lnTo>
                    <a:pt x="1296" y="0"/>
                  </a:lnTo>
                  <a:lnTo>
                    <a:pt x="1824" y="480"/>
                  </a:lnTo>
                  <a:lnTo>
                    <a:pt x="528" y="1248"/>
                  </a:lnTo>
                  <a:lnTo>
                    <a:pt x="0" y="768"/>
                  </a:lnTo>
                  <a:close/>
                </a:path>
              </a:pathLst>
            </a:custGeom>
            <a:solidFill>
              <a:srgbClr val="D1D2D3"/>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9" name="Freeform 10"/>
            <p:cNvSpPr>
              <a:spLocks/>
            </p:cNvSpPr>
            <p:nvPr/>
          </p:nvSpPr>
          <p:spPr bwMode="auto">
            <a:xfrm>
              <a:off x="2066472" y="2165139"/>
              <a:ext cx="3841102" cy="1819555"/>
            </a:xfrm>
            <a:custGeom>
              <a:avLst/>
              <a:gdLst>
                <a:gd name="T0" fmla="*/ 0 w 1824"/>
                <a:gd name="T1" fmla="*/ 864 h 864"/>
                <a:gd name="T2" fmla="*/ 528 w 1824"/>
                <a:gd name="T3" fmla="*/ 768 h 864"/>
                <a:gd name="T4" fmla="*/ 1824 w 1824"/>
                <a:gd name="T5" fmla="*/ 0 h 864"/>
                <a:gd name="T6" fmla="*/ 1296 w 1824"/>
                <a:gd name="T7" fmla="*/ 96 h 864"/>
                <a:gd name="T8" fmla="*/ 0 w 1824"/>
                <a:gd name="T9" fmla="*/ 864 h 864"/>
                <a:gd name="T10" fmla="*/ 0 60000 65536"/>
                <a:gd name="T11" fmla="*/ 0 60000 65536"/>
                <a:gd name="T12" fmla="*/ 0 60000 65536"/>
                <a:gd name="T13" fmla="*/ 0 60000 65536"/>
                <a:gd name="T14" fmla="*/ 0 60000 65536"/>
                <a:gd name="T15" fmla="*/ 0 w 1824"/>
                <a:gd name="T16" fmla="*/ 0 h 864"/>
                <a:gd name="T17" fmla="*/ 1824 w 1824"/>
                <a:gd name="T18" fmla="*/ 864 h 864"/>
              </a:gdLst>
              <a:ahLst/>
              <a:cxnLst>
                <a:cxn ang="T10">
                  <a:pos x="T0" y="T1"/>
                </a:cxn>
                <a:cxn ang="T11">
                  <a:pos x="T2" y="T3"/>
                </a:cxn>
                <a:cxn ang="T12">
                  <a:pos x="T4" y="T5"/>
                </a:cxn>
                <a:cxn ang="T13">
                  <a:pos x="T6" y="T7"/>
                </a:cxn>
                <a:cxn ang="T14">
                  <a:pos x="T8" y="T9"/>
                </a:cxn>
              </a:cxnLst>
              <a:rect l="T15" t="T16" r="T17" b="T18"/>
              <a:pathLst>
                <a:path w="1824" h="864">
                  <a:moveTo>
                    <a:pt x="0" y="864"/>
                  </a:moveTo>
                  <a:lnTo>
                    <a:pt x="528" y="768"/>
                  </a:lnTo>
                  <a:lnTo>
                    <a:pt x="1824" y="0"/>
                  </a:lnTo>
                  <a:lnTo>
                    <a:pt x="1296" y="96"/>
                  </a:lnTo>
                  <a:lnTo>
                    <a:pt x="0" y="864"/>
                  </a:lnTo>
                  <a:close/>
                </a:path>
              </a:pathLst>
            </a:custGeom>
            <a:solidFill>
              <a:srgbClr val="D1D2D3"/>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10" name="Freeform 7"/>
            <p:cNvSpPr>
              <a:spLocks/>
            </p:cNvSpPr>
            <p:nvPr/>
          </p:nvSpPr>
          <p:spPr bwMode="auto">
            <a:xfrm>
              <a:off x="2066472" y="3986946"/>
              <a:ext cx="2223796" cy="1617382"/>
            </a:xfrm>
            <a:custGeom>
              <a:avLst/>
              <a:gdLst>
                <a:gd name="T0" fmla="*/ 0 w 1056"/>
                <a:gd name="T1" fmla="*/ 480 h 864"/>
                <a:gd name="T2" fmla="*/ 1056 w 1056"/>
                <a:gd name="T3" fmla="*/ 864 h 864"/>
                <a:gd name="T4" fmla="*/ 1056 w 1056"/>
                <a:gd name="T5" fmla="*/ 480 h 864"/>
                <a:gd name="T6" fmla="*/ 528 w 1056"/>
                <a:gd name="T7" fmla="*/ 0 h 864"/>
                <a:gd name="T8" fmla="*/ 0 w 1056"/>
                <a:gd name="T9" fmla="*/ 96 h 864"/>
                <a:gd name="T10" fmla="*/ 0 w 1056"/>
                <a:gd name="T11" fmla="*/ 480 h 864"/>
                <a:gd name="T12" fmla="*/ 0 60000 65536"/>
                <a:gd name="T13" fmla="*/ 0 60000 65536"/>
                <a:gd name="T14" fmla="*/ 0 60000 65536"/>
                <a:gd name="T15" fmla="*/ 0 60000 65536"/>
                <a:gd name="T16" fmla="*/ 0 60000 65536"/>
                <a:gd name="T17" fmla="*/ 0 60000 65536"/>
                <a:gd name="T18" fmla="*/ 0 w 1056"/>
                <a:gd name="T19" fmla="*/ 0 h 864"/>
                <a:gd name="T20" fmla="*/ 1056 w 1056"/>
                <a:gd name="T21" fmla="*/ 864 h 864"/>
                <a:gd name="connsiteX0" fmla="*/ 0 w 1056"/>
                <a:gd name="connsiteY0" fmla="*/ 384 h 768"/>
                <a:gd name="connsiteX1" fmla="*/ 1056 w 1056"/>
                <a:gd name="connsiteY1" fmla="*/ 768 h 768"/>
                <a:gd name="connsiteX2" fmla="*/ 1056 w 1056"/>
                <a:gd name="connsiteY2" fmla="*/ 384 h 768"/>
                <a:gd name="connsiteX3" fmla="*/ 0 w 1056"/>
                <a:gd name="connsiteY3" fmla="*/ 0 h 768"/>
                <a:gd name="connsiteX4" fmla="*/ 0 w 1056"/>
                <a:gd name="connsiteY4" fmla="*/ 384 h 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 h="768">
                  <a:moveTo>
                    <a:pt x="0" y="384"/>
                  </a:moveTo>
                  <a:lnTo>
                    <a:pt x="1056" y="768"/>
                  </a:lnTo>
                  <a:lnTo>
                    <a:pt x="1056" y="384"/>
                  </a:lnTo>
                  <a:lnTo>
                    <a:pt x="0" y="0"/>
                  </a:lnTo>
                  <a:lnTo>
                    <a:pt x="0" y="384"/>
                  </a:lnTo>
                  <a:close/>
                </a:path>
              </a:pathLst>
            </a:custGeom>
            <a:solidFill>
              <a:srgbClr val="C4C491"/>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grpSp>
      <p:sp>
        <p:nvSpPr>
          <p:cNvPr id="11" name="TextBox 40"/>
          <p:cNvSpPr txBox="1">
            <a:spLocks noChangeArrowheads="1"/>
          </p:cNvSpPr>
          <p:nvPr/>
        </p:nvSpPr>
        <p:spPr bwMode="auto">
          <a:xfrm>
            <a:off x="225425" y="2502879"/>
            <a:ext cx="4529138" cy="132343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BWP method variation permitted from BWL to BWL within a story for intermittent and continuous sheathing </a:t>
            </a:r>
          </a:p>
        </p:txBody>
      </p:sp>
      <p:sp>
        <p:nvSpPr>
          <p:cNvPr id="12" name="Freeform 11"/>
          <p:cNvSpPr/>
          <p:nvPr/>
        </p:nvSpPr>
        <p:spPr bwMode="auto">
          <a:xfrm>
            <a:off x="1655763" y="3860800"/>
            <a:ext cx="2873375" cy="633413"/>
          </a:xfrm>
          <a:custGeom>
            <a:avLst/>
            <a:gdLst>
              <a:gd name="connsiteX0" fmla="*/ 0 w 2627086"/>
              <a:gd name="connsiteY0" fmla="*/ 0 h 827314"/>
              <a:gd name="connsiteX1" fmla="*/ 696686 w 2627086"/>
              <a:gd name="connsiteY1" fmla="*/ 667657 h 827314"/>
              <a:gd name="connsiteX2" fmla="*/ 2627086 w 2627086"/>
              <a:gd name="connsiteY2" fmla="*/ 827314 h 827314"/>
            </a:gdLst>
            <a:ahLst/>
            <a:cxnLst>
              <a:cxn ang="0">
                <a:pos x="connsiteX0" y="connsiteY0"/>
              </a:cxn>
              <a:cxn ang="0">
                <a:pos x="connsiteX1" y="connsiteY1"/>
              </a:cxn>
              <a:cxn ang="0">
                <a:pos x="connsiteX2" y="connsiteY2"/>
              </a:cxn>
            </a:cxnLst>
            <a:rect l="l" t="t" r="r" b="b"/>
            <a:pathLst>
              <a:path w="2627086" h="827314">
                <a:moveTo>
                  <a:pt x="0" y="0"/>
                </a:moveTo>
                <a:cubicBezTo>
                  <a:pt x="129419" y="264885"/>
                  <a:pt x="258838" y="529771"/>
                  <a:pt x="696686" y="667657"/>
                </a:cubicBezTo>
                <a:cubicBezTo>
                  <a:pt x="1134534" y="805543"/>
                  <a:pt x="1880810" y="816428"/>
                  <a:pt x="2627086" y="827314"/>
                </a:cubicBezTo>
              </a:path>
            </a:pathLst>
          </a:custGeom>
          <a:noFill/>
          <a:ln w="9525" cap="flat" cmpd="sng" algn="ctr">
            <a:solidFill>
              <a:srgbClr val="4A7EBB"/>
            </a:solidFill>
            <a:prstDash val="solid"/>
            <a:round/>
            <a:headEnd type="none" w="med" len="med"/>
            <a:tailEnd type="triangle" w="lg" len="med"/>
          </a:ln>
          <a:effectLst/>
        </p:spPr>
        <p:txBody>
          <a:bodyPr/>
          <a:lstStyle/>
          <a:p>
            <a:pPr fontAlgn="auto">
              <a:spcBef>
                <a:spcPts val="0"/>
              </a:spcBef>
              <a:spcAft>
                <a:spcPts val="0"/>
              </a:spcAft>
              <a:defRPr/>
            </a:pPr>
            <a:endParaRPr lang="en-US" dirty="0">
              <a:ln w="19050">
                <a:solidFill>
                  <a:schemeClr val="tx1"/>
                </a:solidFill>
              </a:ln>
              <a:latin typeface="+mn-lt"/>
            </a:endParaRPr>
          </a:p>
        </p:txBody>
      </p:sp>
      <p:sp>
        <p:nvSpPr>
          <p:cNvPr id="13" name="Freeform 12"/>
          <p:cNvSpPr/>
          <p:nvPr/>
        </p:nvSpPr>
        <p:spPr bwMode="auto">
          <a:xfrm>
            <a:off x="1662113" y="3856038"/>
            <a:ext cx="4772025" cy="1187450"/>
          </a:xfrm>
          <a:custGeom>
            <a:avLst/>
            <a:gdLst>
              <a:gd name="connsiteX0" fmla="*/ 0 w 2627086"/>
              <a:gd name="connsiteY0" fmla="*/ 0 h 827314"/>
              <a:gd name="connsiteX1" fmla="*/ 696686 w 2627086"/>
              <a:gd name="connsiteY1" fmla="*/ 667657 h 827314"/>
              <a:gd name="connsiteX2" fmla="*/ 2627086 w 2627086"/>
              <a:gd name="connsiteY2" fmla="*/ 827314 h 827314"/>
              <a:gd name="connsiteX0" fmla="*/ 0 w 2627086"/>
              <a:gd name="connsiteY0" fmla="*/ 0 h 994416"/>
              <a:gd name="connsiteX1" fmla="*/ 696686 w 2627086"/>
              <a:gd name="connsiteY1" fmla="*/ 856530 h 994416"/>
              <a:gd name="connsiteX2" fmla="*/ 2627086 w 2627086"/>
              <a:gd name="connsiteY2" fmla="*/ 827314 h 994416"/>
            </a:gdLst>
            <a:ahLst/>
            <a:cxnLst>
              <a:cxn ang="0">
                <a:pos x="connsiteX0" y="connsiteY0"/>
              </a:cxn>
              <a:cxn ang="0">
                <a:pos x="connsiteX1" y="connsiteY1"/>
              </a:cxn>
              <a:cxn ang="0">
                <a:pos x="connsiteX2" y="connsiteY2"/>
              </a:cxn>
            </a:cxnLst>
            <a:rect l="l" t="t" r="r" b="b"/>
            <a:pathLst>
              <a:path w="2627086" h="994416">
                <a:moveTo>
                  <a:pt x="0" y="0"/>
                </a:moveTo>
                <a:cubicBezTo>
                  <a:pt x="129419" y="264885"/>
                  <a:pt x="258838" y="718644"/>
                  <a:pt x="696686" y="856530"/>
                </a:cubicBezTo>
                <a:cubicBezTo>
                  <a:pt x="1134534" y="994416"/>
                  <a:pt x="1880810" y="816428"/>
                  <a:pt x="2627086" y="827314"/>
                </a:cubicBezTo>
              </a:path>
            </a:pathLst>
          </a:custGeom>
          <a:noFill/>
          <a:ln w="9525" cap="flat" cmpd="sng" algn="ctr">
            <a:solidFill>
              <a:srgbClr val="4A7EBB"/>
            </a:solidFill>
            <a:prstDash val="solid"/>
            <a:round/>
            <a:headEnd type="none" w="med" len="med"/>
            <a:tailEnd type="triangle" w="lg" len="med"/>
          </a:ln>
          <a:effectLst/>
        </p:spPr>
        <p:txBody>
          <a:bodyPr/>
          <a:lstStyle/>
          <a:p>
            <a:pPr fontAlgn="auto">
              <a:spcBef>
                <a:spcPts val="0"/>
              </a:spcBef>
              <a:spcAft>
                <a:spcPts val="0"/>
              </a:spcAft>
              <a:defRPr/>
            </a:pPr>
            <a:endParaRPr lang="en-US" dirty="0">
              <a:ln w="19050">
                <a:solidFill>
                  <a:schemeClr val="tx1"/>
                </a:solidFill>
              </a:ln>
              <a:latin typeface="+mn-lt"/>
            </a:endParaRPr>
          </a:p>
        </p:txBody>
      </p:sp>
      <p:sp>
        <p:nvSpPr>
          <p:cNvPr id="14" name="TextBox 51"/>
          <p:cNvSpPr txBox="1">
            <a:spLocks noChangeArrowheads="1"/>
          </p:cNvSpPr>
          <p:nvPr/>
        </p:nvSpPr>
        <p:spPr bwMode="auto">
          <a:xfrm>
            <a:off x="225425" y="5043488"/>
            <a:ext cx="3742388" cy="83099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rPr>
              <a:t>For continuous sheathing,</a:t>
            </a:r>
            <a:br>
              <a:rPr lang="en-US" sz="1600" b="1" dirty="0">
                <a:solidFill>
                  <a:schemeClr val="accent3">
                    <a:lumMod val="50000"/>
                  </a:schemeClr>
                </a:solidFill>
                <a:latin typeface="Arial" pitchFamily="34" charset="0"/>
                <a:cs typeface="Arial" pitchFamily="34" charset="0"/>
              </a:rPr>
            </a:br>
            <a:r>
              <a:rPr lang="en-US" sz="1600" b="1" dirty="0">
                <a:solidFill>
                  <a:schemeClr val="accent3">
                    <a:lumMod val="50000"/>
                  </a:schemeClr>
                </a:solidFill>
                <a:latin typeface="Arial" pitchFamily="34" charset="0"/>
                <a:cs typeface="Arial" pitchFamily="34" charset="0"/>
              </a:rPr>
              <a:t>this variation may only be used in </a:t>
            </a:r>
          </a:p>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rPr>
              <a:t>SDC A-C with winds </a:t>
            </a:r>
            <a:r>
              <a:rPr lang="en-US" sz="1600" b="1" u="sng" dirty="0">
                <a:solidFill>
                  <a:schemeClr val="accent3">
                    <a:lumMod val="50000"/>
                  </a:schemeClr>
                </a:solidFill>
                <a:latin typeface="Arial" pitchFamily="34" charset="0"/>
                <a:cs typeface="Arial" pitchFamily="34" charset="0"/>
              </a:rPr>
              <a:t>&lt;</a:t>
            </a:r>
            <a:r>
              <a:rPr lang="en-US" sz="1600" b="1" dirty="0">
                <a:solidFill>
                  <a:schemeClr val="accent3">
                    <a:lumMod val="50000"/>
                  </a:schemeClr>
                </a:solidFill>
                <a:latin typeface="Arial" pitchFamily="34" charset="0"/>
                <a:cs typeface="Arial" pitchFamily="34" charset="0"/>
              </a:rPr>
              <a:t> 100 mph</a:t>
            </a:r>
          </a:p>
        </p:txBody>
      </p:sp>
      <p:sp>
        <p:nvSpPr>
          <p:cNvPr id="15" name="TextBox 7"/>
          <p:cNvSpPr txBox="1">
            <a:spLocks noChangeArrowheads="1"/>
          </p:cNvSpPr>
          <p:nvPr/>
        </p:nvSpPr>
        <p:spPr bwMode="auto">
          <a:xfrm>
            <a:off x="1556217" y="1784350"/>
            <a:ext cx="6031566" cy="52322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800" b="1" dirty="0">
                <a:solidFill>
                  <a:schemeClr val="accent2">
                    <a:lumMod val="75000"/>
                  </a:schemeClr>
                </a:solidFill>
                <a:latin typeface="Arial" pitchFamily="34" charset="0"/>
                <a:cs typeface="Arial" pitchFamily="34" charset="0"/>
              </a:rPr>
              <a:t>R602.10.1.1.2 Braced Wall Panels</a:t>
            </a:r>
          </a:p>
        </p:txBody>
      </p:sp>
      <p:sp>
        <p:nvSpPr>
          <p:cNvPr id="16" name="Title 1"/>
          <p:cNvSpPr txBox="1">
            <a:spLocks/>
          </p:cNvSpPr>
          <p:nvPr/>
        </p:nvSpPr>
        <p:spPr>
          <a:xfrm>
            <a:off x="225424" y="363537"/>
            <a:ext cx="8590771" cy="1184275"/>
          </a:xfrm>
          <a:prstGeom prst="rect">
            <a:avLst/>
          </a:prstGeom>
        </p:spPr>
        <p:txBody>
          <a:bodyPr anchor="ctr">
            <a:normAutofit/>
          </a:body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4000" i="0" u="none" strike="noStrike" kern="1200" cap="none" spc="-150" normalizeH="0" baseline="0" noProof="0" dirty="0">
                <a:ln>
                  <a:noFill/>
                </a:ln>
                <a:solidFill>
                  <a:schemeClr val="tx1"/>
                </a:solidFill>
                <a:effectLst/>
                <a:uLnTx/>
                <a:uFillTx/>
                <a:latin typeface="IowanOldSt BT"/>
                <a:ea typeface="+mj-ea"/>
                <a:cs typeface="+mj-cs"/>
              </a:rPr>
              <a:t>Bracing Basics: </a:t>
            </a:r>
            <a:br>
              <a:rPr kumimoji="0" lang="en-US" sz="4000" i="0" u="none" strike="noStrike" kern="1200" cap="none" spc="-150" normalizeH="0" baseline="0" noProof="0" dirty="0">
                <a:ln>
                  <a:noFill/>
                </a:ln>
                <a:solidFill>
                  <a:schemeClr val="tx1"/>
                </a:solidFill>
                <a:effectLst/>
                <a:uLnTx/>
                <a:uFillTx/>
                <a:latin typeface="IowanOldSt BT"/>
                <a:ea typeface="+mj-ea"/>
                <a:cs typeface="+mj-cs"/>
              </a:rPr>
            </a:br>
            <a:r>
              <a:rPr kumimoji="0" lang="en-US" sz="4000" i="0" u="none" strike="noStrike" kern="1200" cap="none" spc="-150" normalizeH="0" baseline="0" noProof="0" dirty="0">
                <a:ln>
                  <a:noFill/>
                </a:ln>
                <a:solidFill>
                  <a:schemeClr val="tx1"/>
                </a:solidFill>
                <a:effectLst/>
                <a:uLnTx/>
                <a:uFillTx/>
                <a:latin typeface="IowanOldSt BT"/>
                <a:ea typeface="+mj-ea"/>
                <a:cs typeface="Arial" pitchFamily="34" charset="0"/>
              </a:rPr>
              <a:t>Mixing Bracing Methods</a:t>
            </a:r>
            <a:endParaRPr kumimoji="0" lang="en-US" sz="4000" i="0" u="none" strike="noStrike" kern="1200" cap="none" spc="-150" normalizeH="0" baseline="0" noProof="0" dirty="0">
              <a:ln>
                <a:noFill/>
              </a:ln>
              <a:solidFill>
                <a:schemeClr val="tx1"/>
              </a:solidFill>
              <a:effectLst/>
              <a:uLnTx/>
              <a:uFillTx/>
              <a:latin typeface="IowanOldSt BT" pitchFamily="18" charset="0"/>
              <a:ea typeface="+mj-ea"/>
              <a:cs typeface="+mj-cs"/>
            </a:endParaRPr>
          </a:p>
        </p:txBody>
      </p:sp>
      <p:sp>
        <p:nvSpPr>
          <p:cNvPr id="17" name="Rectangle 1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2"/>
          <p:cNvGrpSpPr/>
          <p:nvPr/>
        </p:nvGrpSpPr>
        <p:grpSpPr>
          <a:xfrm>
            <a:off x="3967813" y="2445313"/>
            <a:ext cx="4229130" cy="3617804"/>
            <a:chOff x="2066472" y="2165139"/>
            <a:chExt cx="4953000" cy="4237038"/>
          </a:xfrm>
          <a:solidFill>
            <a:schemeClr val="bg1"/>
          </a:solidFill>
        </p:grpSpPr>
        <p:sp>
          <p:nvSpPr>
            <p:cNvPr id="4" name="Freeform 8"/>
            <p:cNvSpPr>
              <a:spLocks/>
            </p:cNvSpPr>
            <p:nvPr/>
          </p:nvSpPr>
          <p:spPr bwMode="auto">
            <a:xfrm>
              <a:off x="4290268" y="3976104"/>
              <a:ext cx="2729204" cy="2426073"/>
            </a:xfrm>
            <a:custGeom>
              <a:avLst/>
              <a:gdLst>
                <a:gd name="T0" fmla="*/ 0 w 1296"/>
                <a:gd name="T1" fmla="*/ 768 h 1152"/>
                <a:gd name="T2" fmla="*/ 1296 w 1296"/>
                <a:gd name="T3" fmla="*/ 0 h 1152"/>
                <a:gd name="T4" fmla="*/ 1296 w 1296"/>
                <a:gd name="T5" fmla="*/ 384 h 1152"/>
                <a:gd name="T6" fmla="*/ 0 w 1296"/>
                <a:gd name="T7" fmla="*/ 1152 h 1152"/>
                <a:gd name="T8" fmla="*/ 0 w 1296"/>
                <a:gd name="T9" fmla="*/ 768 h 1152"/>
                <a:gd name="T10" fmla="*/ 0 60000 65536"/>
                <a:gd name="T11" fmla="*/ 0 60000 65536"/>
                <a:gd name="T12" fmla="*/ 0 60000 65536"/>
                <a:gd name="T13" fmla="*/ 0 60000 65536"/>
                <a:gd name="T14" fmla="*/ 0 60000 65536"/>
                <a:gd name="T15" fmla="*/ 0 w 1296"/>
                <a:gd name="T16" fmla="*/ 0 h 1152"/>
                <a:gd name="T17" fmla="*/ 1296 w 1296"/>
                <a:gd name="T18" fmla="*/ 1152 h 1152"/>
              </a:gdLst>
              <a:ahLst/>
              <a:cxnLst>
                <a:cxn ang="T10">
                  <a:pos x="T0" y="T1"/>
                </a:cxn>
                <a:cxn ang="T11">
                  <a:pos x="T2" y="T3"/>
                </a:cxn>
                <a:cxn ang="T12">
                  <a:pos x="T4" y="T5"/>
                </a:cxn>
                <a:cxn ang="T13">
                  <a:pos x="T6" y="T7"/>
                </a:cxn>
                <a:cxn ang="T14">
                  <a:pos x="T8" y="T9"/>
                </a:cxn>
              </a:cxnLst>
              <a:rect l="T15" t="T16" r="T17" b="T18"/>
              <a:pathLst>
                <a:path w="1296" h="1152">
                  <a:moveTo>
                    <a:pt x="0" y="768"/>
                  </a:moveTo>
                  <a:lnTo>
                    <a:pt x="1296" y="0"/>
                  </a:lnTo>
                  <a:lnTo>
                    <a:pt x="1296" y="384"/>
                  </a:lnTo>
                  <a:lnTo>
                    <a:pt x="0" y="1152"/>
                  </a:lnTo>
                  <a:lnTo>
                    <a:pt x="0" y="768"/>
                  </a:lnTo>
                  <a:close/>
                </a:path>
              </a:pathLst>
            </a:custGeom>
            <a:grp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5" name="Freeform 7"/>
            <p:cNvSpPr>
              <a:spLocks/>
            </p:cNvSpPr>
            <p:nvPr/>
          </p:nvSpPr>
          <p:spPr bwMode="auto">
            <a:xfrm>
              <a:off x="2066472" y="4784795"/>
              <a:ext cx="2223796" cy="1617382"/>
            </a:xfrm>
            <a:custGeom>
              <a:avLst/>
              <a:gdLst>
                <a:gd name="T0" fmla="*/ 0 w 1056"/>
                <a:gd name="T1" fmla="*/ 480 h 864"/>
                <a:gd name="T2" fmla="*/ 1056 w 1056"/>
                <a:gd name="T3" fmla="*/ 864 h 864"/>
                <a:gd name="T4" fmla="*/ 1056 w 1056"/>
                <a:gd name="T5" fmla="*/ 480 h 864"/>
                <a:gd name="T6" fmla="*/ 528 w 1056"/>
                <a:gd name="T7" fmla="*/ 0 h 864"/>
                <a:gd name="T8" fmla="*/ 0 w 1056"/>
                <a:gd name="T9" fmla="*/ 96 h 864"/>
                <a:gd name="T10" fmla="*/ 0 w 1056"/>
                <a:gd name="T11" fmla="*/ 480 h 864"/>
                <a:gd name="T12" fmla="*/ 0 60000 65536"/>
                <a:gd name="T13" fmla="*/ 0 60000 65536"/>
                <a:gd name="T14" fmla="*/ 0 60000 65536"/>
                <a:gd name="T15" fmla="*/ 0 60000 65536"/>
                <a:gd name="T16" fmla="*/ 0 60000 65536"/>
                <a:gd name="T17" fmla="*/ 0 60000 65536"/>
                <a:gd name="T18" fmla="*/ 0 w 1056"/>
                <a:gd name="T19" fmla="*/ 0 h 864"/>
                <a:gd name="T20" fmla="*/ 1056 w 1056"/>
                <a:gd name="T21" fmla="*/ 864 h 864"/>
                <a:gd name="connsiteX0" fmla="*/ 0 w 1056"/>
                <a:gd name="connsiteY0" fmla="*/ 384 h 768"/>
                <a:gd name="connsiteX1" fmla="*/ 1056 w 1056"/>
                <a:gd name="connsiteY1" fmla="*/ 768 h 768"/>
                <a:gd name="connsiteX2" fmla="*/ 1056 w 1056"/>
                <a:gd name="connsiteY2" fmla="*/ 384 h 768"/>
                <a:gd name="connsiteX3" fmla="*/ 0 w 1056"/>
                <a:gd name="connsiteY3" fmla="*/ 0 h 768"/>
                <a:gd name="connsiteX4" fmla="*/ 0 w 1056"/>
                <a:gd name="connsiteY4" fmla="*/ 384 h 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 h="768">
                  <a:moveTo>
                    <a:pt x="0" y="384"/>
                  </a:moveTo>
                  <a:lnTo>
                    <a:pt x="1056" y="768"/>
                  </a:lnTo>
                  <a:lnTo>
                    <a:pt x="1056" y="384"/>
                  </a:lnTo>
                  <a:lnTo>
                    <a:pt x="0" y="0"/>
                  </a:lnTo>
                  <a:lnTo>
                    <a:pt x="0" y="384"/>
                  </a:lnTo>
                  <a:close/>
                </a:path>
              </a:pathLst>
            </a:custGeom>
            <a:grp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6" name="Freeform 7"/>
            <p:cNvSpPr>
              <a:spLocks/>
            </p:cNvSpPr>
            <p:nvPr/>
          </p:nvSpPr>
          <p:spPr bwMode="auto">
            <a:xfrm>
              <a:off x="2066472" y="3782521"/>
              <a:ext cx="2223796" cy="1010864"/>
            </a:xfrm>
            <a:custGeom>
              <a:avLst/>
              <a:gdLst>
                <a:gd name="T0" fmla="*/ 0 w 1056"/>
                <a:gd name="T1" fmla="*/ 480 h 864"/>
                <a:gd name="T2" fmla="*/ 1056 w 1056"/>
                <a:gd name="T3" fmla="*/ 864 h 864"/>
                <a:gd name="T4" fmla="*/ 1056 w 1056"/>
                <a:gd name="T5" fmla="*/ 480 h 864"/>
                <a:gd name="T6" fmla="*/ 528 w 1056"/>
                <a:gd name="T7" fmla="*/ 0 h 864"/>
                <a:gd name="T8" fmla="*/ 0 w 1056"/>
                <a:gd name="T9" fmla="*/ 96 h 864"/>
                <a:gd name="T10" fmla="*/ 0 w 1056"/>
                <a:gd name="T11" fmla="*/ 480 h 864"/>
                <a:gd name="T12" fmla="*/ 0 60000 65536"/>
                <a:gd name="T13" fmla="*/ 0 60000 65536"/>
                <a:gd name="T14" fmla="*/ 0 60000 65536"/>
                <a:gd name="T15" fmla="*/ 0 60000 65536"/>
                <a:gd name="T16" fmla="*/ 0 60000 65536"/>
                <a:gd name="T17" fmla="*/ 0 60000 65536"/>
                <a:gd name="T18" fmla="*/ 0 w 1056"/>
                <a:gd name="T19" fmla="*/ 0 h 864"/>
                <a:gd name="T20" fmla="*/ 1056 w 1056"/>
                <a:gd name="T21" fmla="*/ 864 h 864"/>
                <a:gd name="connsiteX0" fmla="*/ 0 w 1056"/>
                <a:gd name="connsiteY0" fmla="*/ 480 h 864"/>
                <a:gd name="connsiteX1" fmla="*/ 1056 w 1056"/>
                <a:gd name="connsiteY1" fmla="*/ 864 h 864"/>
                <a:gd name="connsiteX2" fmla="*/ 1056 w 1056"/>
                <a:gd name="connsiteY2" fmla="*/ 480 h 864"/>
                <a:gd name="connsiteX3" fmla="*/ 528 w 1056"/>
                <a:gd name="connsiteY3" fmla="*/ 0 h 864"/>
                <a:gd name="connsiteX4" fmla="*/ 0 w 1056"/>
                <a:gd name="connsiteY4" fmla="*/ 96 h 864"/>
                <a:gd name="connsiteX5" fmla="*/ 0 w 1056"/>
                <a:gd name="connsiteY5" fmla="*/ 480 h 864"/>
                <a:gd name="connsiteX0" fmla="*/ 0 w 1056"/>
                <a:gd name="connsiteY0" fmla="*/ 96 h 864"/>
                <a:gd name="connsiteX1" fmla="*/ 1056 w 1056"/>
                <a:gd name="connsiteY1" fmla="*/ 864 h 864"/>
                <a:gd name="connsiteX2" fmla="*/ 1056 w 1056"/>
                <a:gd name="connsiteY2" fmla="*/ 480 h 864"/>
                <a:gd name="connsiteX3" fmla="*/ 528 w 1056"/>
                <a:gd name="connsiteY3" fmla="*/ 0 h 864"/>
                <a:gd name="connsiteX4" fmla="*/ 0 w 1056"/>
                <a:gd name="connsiteY4" fmla="*/ 96 h 864"/>
                <a:gd name="connsiteX0" fmla="*/ 0 w 1056"/>
                <a:gd name="connsiteY0" fmla="*/ 96 h 480"/>
                <a:gd name="connsiteX1" fmla="*/ 1056 w 1056"/>
                <a:gd name="connsiteY1" fmla="*/ 480 h 480"/>
                <a:gd name="connsiteX2" fmla="*/ 528 w 1056"/>
                <a:gd name="connsiteY2" fmla="*/ 0 h 480"/>
                <a:gd name="connsiteX3" fmla="*/ 0 w 1056"/>
                <a:gd name="connsiteY3" fmla="*/ 96 h 480"/>
              </a:gdLst>
              <a:ahLst/>
              <a:cxnLst>
                <a:cxn ang="0">
                  <a:pos x="connsiteX0" y="connsiteY0"/>
                </a:cxn>
                <a:cxn ang="0">
                  <a:pos x="connsiteX1" y="connsiteY1"/>
                </a:cxn>
                <a:cxn ang="0">
                  <a:pos x="connsiteX2" y="connsiteY2"/>
                </a:cxn>
                <a:cxn ang="0">
                  <a:pos x="connsiteX3" y="connsiteY3"/>
                </a:cxn>
              </a:cxnLst>
              <a:rect l="l" t="t" r="r" b="b"/>
              <a:pathLst>
                <a:path w="1056" h="480">
                  <a:moveTo>
                    <a:pt x="0" y="96"/>
                  </a:moveTo>
                  <a:lnTo>
                    <a:pt x="1056" y="480"/>
                  </a:lnTo>
                  <a:lnTo>
                    <a:pt x="528" y="0"/>
                  </a:lnTo>
                  <a:lnTo>
                    <a:pt x="0" y="96"/>
                  </a:lnTo>
                  <a:close/>
                </a:path>
              </a:pathLst>
            </a:custGeom>
            <a:grp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7" name="Freeform 8"/>
            <p:cNvSpPr>
              <a:spLocks/>
            </p:cNvSpPr>
            <p:nvPr/>
          </p:nvSpPr>
          <p:spPr bwMode="auto">
            <a:xfrm>
              <a:off x="4290268" y="3176003"/>
              <a:ext cx="2729204" cy="2426073"/>
            </a:xfrm>
            <a:custGeom>
              <a:avLst/>
              <a:gdLst>
                <a:gd name="T0" fmla="*/ 0 w 1296"/>
                <a:gd name="T1" fmla="*/ 768 h 1152"/>
                <a:gd name="T2" fmla="*/ 1296 w 1296"/>
                <a:gd name="T3" fmla="*/ 0 h 1152"/>
                <a:gd name="T4" fmla="*/ 1296 w 1296"/>
                <a:gd name="T5" fmla="*/ 384 h 1152"/>
                <a:gd name="T6" fmla="*/ 0 w 1296"/>
                <a:gd name="T7" fmla="*/ 1152 h 1152"/>
                <a:gd name="T8" fmla="*/ 0 w 1296"/>
                <a:gd name="T9" fmla="*/ 768 h 1152"/>
                <a:gd name="T10" fmla="*/ 0 60000 65536"/>
                <a:gd name="T11" fmla="*/ 0 60000 65536"/>
                <a:gd name="T12" fmla="*/ 0 60000 65536"/>
                <a:gd name="T13" fmla="*/ 0 60000 65536"/>
                <a:gd name="T14" fmla="*/ 0 60000 65536"/>
                <a:gd name="T15" fmla="*/ 0 w 1296"/>
                <a:gd name="T16" fmla="*/ 0 h 1152"/>
                <a:gd name="T17" fmla="*/ 1296 w 1296"/>
                <a:gd name="T18" fmla="*/ 1152 h 1152"/>
              </a:gdLst>
              <a:ahLst/>
              <a:cxnLst>
                <a:cxn ang="T10">
                  <a:pos x="T0" y="T1"/>
                </a:cxn>
                <a:cxn ang="T11">
                  <a:pos x="T2" y="T3"/>
                </a:cxn>
                <a:cxn ang="T12">
                  <a:pos x="T4" y="T5"/>
                </a:cxn>
                <a:cxn ang="T13">
                  <a:pos x="T6" y="T7"/>
                </a:cxn>
                <a:cxn ang="T14">
                  <a:pos x="T8" y="T9"/>
                </a:cxn>
              </a:cxnLst>
              <a:rect l="T15" t="T16" r="T17" b="T18"/>
              <a:pathLst>
                <a:path w="1296" h="1152">
                  <a:moveTo>
                    <a:pt x="0" y="768"/>
                  </a:moveTo>
                  <a:lnTo>
                    <a:pt x="1296" y="0"/>
                  </a:lnTo>
                  <a:lnTo>
                    <a:pt x="1296" y="384"/>
                  </a:lnTo>
                  <a:lnTo>
                    <a:pt x="0" y="1152"/>
                  </a:lnTo>
                  <a:lnTo>
                    <a:pt x="0" y="768"/>
                  </a:lnTo>
                  <a:close/>
                </a:path>
              </a:pathLst>
            </a:custGeom>
            <a:grp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8" name="Freeform 9"/>
            <p:cNvSpPr>
              <a:spLocks/>
            </p:cNvSpPr>
            <p:nvPr/>
          </p:nvSpPr>
          <p:spPr bwMode="auto">
            <a:xfrm>
              <a:off x="3178370" y="2165139"/>
              <a:ext cx="3841102" cy="2628246"/>
            </a:xfrm>
            <a:custGeom>
              <a:avLst/>
              <a:gdLst>
                <a:gd name="T0" fmla="*/ 0 w 1824"/>
                <a:gd name="T1" fmla="*/ 768 h 1248"/>
                <a:gd name="T2" fmla="*/ 1296 w 1824"/>
                <a:gd name="T3" fmla="*/ 0 h 1248"/>
                <a:gd name="T4" fmla="*/ 1824 w 1824"/>
                <a:gd name="T5" fmla="*/ 480 h 1248"/>
                <a:gd name="T6" fmla="*/ 528 w 1824"/>
                <a:gd name="T7" fmla="*/ 1248 h 1248"/>
                <a:gd name="T8" fmla="*/ 0 w 1824"/>
                <a:gd name="T9" fmla="*/ 768 h 1248"/>
                <a:gd name="T10" fmla="*/ 0 60000 65536"/>
                <a:gd name="T11" fmla="*/ 0 60000 65536"/>
                <a:gd name="T12" fmla="*/ 0 60000 65536"/>
                <a:gd name="T13" fmla="*/ 0 60000 65536"/>
                <a:gd name="T14" fmla="*/ 0 60000 65536"/>
                <a:gd name="T15" fmla="*/ 0 w 1824"/>
                <a:gd name="T16" fmla="*/ 0 h 1248"/>
                <a:gd name="T17" fmla="*/ 1824 w 1824"/>
                <a:gd name="T18" fmla="*/ 1248 h 1248"/>
              </a:gdLst>
              <a:ahLst/>
              <a:cxnLst>
                <a:cxn ang="T10">
                  <a:pos x="T0" y="T1"/>
                </a:cxn>
                <a:cxn ang="T11">
                  <a:pos x="T2" y="T3"/>
                </a:cxn>
                <a:cxn ang="T12">
                  <a:pos x="T4" y="T5"/>
                </a:cxn>
                <a:cxn ang="T13">
                  <a:pos x="T6" y="T7"/>
                </a:cxn>
                <a:cxn ang="T14">
                  <a:pos x="T8" y="T9"/>
                </a:cxn>
              </a:cxnLst>
              <a:rect l="T15" t="T16" r="T17" b="T18"/>
              <a:pathLst>
                <a:path w="1824" h="1248">
                  <a:moveTo>
                    <a:pt x="0" y="768"/>
                  </a:moveTo>
                  <a:lnTo>
                    <a:pt x="1296" y="0"/>
                  </a:lnTo>
                  <a:lnTo>
                    <a:pt x="1824" y="480"/>
                  </a:lnTo>
                  <a:lnTo>
                    <a:pt x="528" y="1248"/>
                  </a:lnTo>
                  <a:lnTo>
                    <a:pt x="0" y="768"/>
                  </a:lnTo>
                  <a:close/>
                </a:path>
              </a:pathLst>
            </a:custGeom>
            <a:solidFill>
              <a:srgbClr val="D1D2D3"/>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9" name="Freeform 10"/>
            <p:cNvSpPr>
              <a:spLocks/>
            </p:cNvSpPr>
            <p:nvPr/>
          </p:nvSpPr>
          <p:spPr bwMode="auto">
            <a:xfrm>
              <a:off x="2066472" y="2165139"/>
              <a:ext cx="3841102" cy="1819555"/>
            </a:xfrm>
            <a:custGeom>
              <a:avLst/>
              <a:gdLst>
                <a:gd name="T0" fmla="*/ 0 w 1824"/>
                <a:gd name="T1" fmla="*/ 864 h 864"/>
                <a:gd name="T2" fmla="*/ 528 w 1824"/>
                <a:gd name="T3" fmla="*/ 768 h 864"/>
                <a:gd name="T4" fmla="*/ 1824 w 1824"/>
                <a:gd name="T5" fmla="*/ 0 h 864"/>
                <a:gd name="T6" fmla="*/ 1296 w 1824"/>
                <a:gd name="T7" fmla="*/ 96 h 864"/>
                <a:gd name="T8" fmla="*/ 0 w 1824"/>
                <a:gd name="T9" fmla="*/ 864 h 864"/>
                <a:gd name="T10" fmla="*/ 0 60000 65536"/>
                <a:gd name="T11" fmla="*/ 0 60000 65536"/>
                <a:gd name="T12" fmla="*/ 0 60000 65536"/>
                <a:gd name="T13" fmla="*/ 0 60000 65536"/>
                <a:gd name="T14" fmla="*/ 0 60000 65536"/>
                <a:gd name="T15" fmla="*/ 0 w 1824"/>
                <a:gd name="T16" fmla="*/ 0 h 864"/>
                <a:gd name="T17" fmla="*/ 1824 w 1824"/>
                <a:gd name="T18" fmla="*/ 864 h 864"/>
              </a:gdLst>
              <a:ahLst/>
              <a:cxnLst>
                <a:cxn ang="T10">
                  <a:pos x="T0" y="T1"/>
                </a:cxn>
                <a:cxn ang="T11">
                  <a:pos x="T2" y="T3"/>
                </a:cxn>
                <a:cxn ang="T12">
                  <a:pos x="T4" y="T5"/>
                </a:cxn>
                <a:cxn ang="T13">
                  <a:pos x="T6" y="T7"/>
                </a:cxn>
                <a:cxn ang="T14">
                  <a:pos x="T8" y="T9"/>
                </a:cxn>
              </a:cxnLst>
              <a:rect l="T15" t="T16" r="T17" b="T18"/>
              <a:pathLst>
                <a:path w="1824" h="864">
                  <a:moveTo>
                    <a:pt x="0" y="864"/>
                  </a:moveTo>
                  <a:lnTo>
                    <a:pt x="528" y="768"/>
                  </a:lnTo>
                  <a:lnTo>
                    <a:pt x="1824" y="0"/>
                  </a:lnTo>
                  <a:lnTo>
                    <a:pt x="1296" y="96"/>
                  </a:lnTo>
                  <a:lnTo>
                    <a:pt x="0" y="864"/>
                  </a:lnTo>
                  <a:close/>
                </a:path>
              </a:pathLst>
            </a:custGeom>
            <a:solidFill>
              <a:srgbClr val="D1D2D3"/>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sp>
          <p:nvSpPr>
            <p:cNvPr id="10" name="Freeform 7"/>
            <p:cNvSpPr>
              <a:spLocks/>
            </p:cNvSpPr>
            <p:nvPr/>
          </p:nvSpPr>
          <p:spPr bwMode="auto">
            <a:xfrm>
              <a:off x="2066472" y="3986946"/>
              <a:ext cx="2223796" cy="1617382"/>
            </a:xfrm>
            <a:custGeom>
              <a:avLst/>
              <a:gdLst>
                <a:gd name="T0" fmla="*/ 0 w 1056"/>
                <a:gd name="T1" fmla="*/ 480 h 864"/>
                <a:gd name="T2" fmla="*/ 1056 w 1056"/>
                <a:gd name="T3" fmla="*/ 864 h 864"/>
                <a:gd name="T4" fmla="*/ 1056 w 1056"/>
                <a:gd name="T5" fmla="*/ 480 h 864"/>
                <a:gd name="T6" fmla="*/ 528 w 1056"/>
                <a:gd name="T7" fmla="*/ 0 h 864"/>
                <a:gd name="T8" fmla="*/ 0 w 1056"/>
                <a:gd name="T9" fmla="*/ 96 h 864"/>
                <a:gd name="T10" fmla="*/ 0 w 1056"/>
                <a:gd name="T11" fmla="*/ 480 h 864"/>
                <a:gd name="T12" fmla="*/ 0 60000 65536"/>
                <a:gd name="T13" fmla="*/ 0 60000 65536"/>
                <a:gd name="T14" fmla="*/ 0 60000 65536"/>
                <a:gd name="T15" fmla="*/ 0 60000 65536"/>
                <a:gd name="T16" fmla="*/ 0 60000 65536"/>
                <a:gd name="T17" fmla="*/ 0 60000 65536"/>
                <a:gd name="T18" fmla="*/ 0 w 1056"/>
                <a:gd name="T19" fmla="*/ 0 h 864"/>
                <a:gd name="T20" fmla="*/ 1056 w 1056"/>
                <a:gd name="T21" fmla="*/ 864 h 864"/>
                <a:gd name="connsiteX0" fmla="*/ 0 w 1056"/>
                <a:gd name="connsiteY0" fmla="*/ 384 h 768"/>
                <a:gd name="connsiteX1" fmla="*/ 1056 w 1056"/>
                <a:gd name="connsiteY1" fmla="*/ 768 h 768"/>
                <a:gd name="connsiteX2" fmla="*/ 1056 w 1056"/>
                <a:gd name="connsiteY2" fmla="*/ 384 h 768"/>
                <a:gd name="connsiteX3" fmla="*/ 0 w 1056"/>
                <a:gd name="connsiteY3" fmla="*/ 0 h 768"/>
                <a:gd name="connsiteX4" fmla="*/ 0 w 1056"/>
                <a:gd name="connsiteY4" fmla="*/ 384 h 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 h="768">
                  <a:moveTo>
                    <a:pt x="0" y="384"/>
                  </a:moveTo>
                  <a:lnTo>
                    <a:pt x="1056" y="768"/>
                  </a:lnTo>
                  <a:lnTo>
                    <a:pt x="1056" y="384"/>
                  </a:lnTo>
                  <a:lnTo>
                    <a:pt x="0" y="0"/>
                  </a:lnTo>
                  <a:lnTo>
                    <a:pt x="0" y="384"/>
                  </a:lnTo>
                  <a:close/>
                </a:path>
              </a:pathLst>
            </a:custGeom>
            <a:solidFill>
              <a:srgbClr val="C4C491"/>
            </a:solidFill>
            <a:ln w="12700">
              <a:solidFill>
                <a:schemeClr val="tx1"/>
              </a:solidFill>
              <a:round/>
              <a:headEnd/>
              <a:tailEnd/>
            </a:ln>
          </p:spPr>
          <p:txBody>
            <a:bodyPr>
              <a:spAutoFit/>
            </a:bodyPr>
            <a:lstStyle/>
            <a:p>
              <a:pPr fontAlgn="auto">
                <a:spcBef>
                  <a:spcPts val="0"/>
                </a:spcBef>
                <a:spcAft>
                  <a:spcPts val="0"/>
                </a:spcAft>
                <a:defRPr/>
              </a:pPr>
              <a:endParaRPr lang="en-US" dirty="0">
                <a:latin typeface="+mn-lt"/>
              </a:endParaRPr>
            </a:p>
          </p:txBody>
        </p:sp>
      </p:grpSp>
      <p:sp>
        <p:nvSpPr>
          <p:cNvPr id="11" name="TextBox 40"/>
          <p:cNvSpPr txBox="1">
            <a:spLocks noChangeArrowheads="1"/>
          </p:cNvSpPr>
          <p:nvPr/>
        </p:nvSpPr>
        <p:spPr bwMode="auto">
          <a:xfrm>
            <a:off x="457200" y="2724884"/>
            <a:ext cx="4139478" cy="1631216"/>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BWP method variation </a:t>
            </a:r>
            <a:r>
              <a:rPr lang="en-US" sz="2000" b="1" dirty="0" smtClean="0">
                <a:solidFill>
                  <a:schemeClr val="accent1">
                    <a:lumMod val="75000"/>
                  </a:schemeClr>
                </a:solidFill>
                <a:latin typeface="Arial" pitchFamily="34" charset="0"/>
                <a:cs typeface="Arial" pitchFamily="34" charset="0"/>
              </a:rPr>
              <a:t>within </a:t>
            </a:r>
            <a:r>
              <a:rPr lang="en-US" sz="2000" b="1" dirty="0">
                <a:solidFill>
                  <a:schemeClr val="accent1">
                    <a:lumMod val="75000"/>
                  </a:schemeClr>
                </a:solidFill>
                <a:latin typeface="Arial" pitchFamily="34" charset="0"/>
                <a:cs typeface="Arial" pitchFamily="34" charset="0"/>
              </a:rPr>
              <a:t>a BWL permitted </a:t>
            </a:r>
            <a:r>
              <a:rPr lang="en-US" sz="2000" b="1" i="1" dirty="0">
                <a:solidFill>
                  <a:schemeClr val="accent1">
                    <a:lumMod val="75000"/>
                  </a:schemeClr>
                </a:solidFill>
                <a:latin typeface="Arial" pitchFamily="34" charset="0"/>
                <a:cs typeface="Arial" pitchFamily="34" charset="0"/>
              </a:rPr>
              <a:t>ONLY</a:t>
            </a:r>
            <a:r>
              <a:rPr lang="en-US" sz="2000" b="1" dirty="0">
                <a:solidFill>
                  <a:schemeClr val="accent1">
                    <a:lumMod val="75000"/>
                  </a:schemeClr>
                </a:solidFill>
                <a:latin typeface="Arial" pitchFamily="34" charset="0"/>
                <a:cs typeface="Arial" pitchFamily="34" charset="0"/>
              </a:rPr>
              <a:t> in </a:t>
            </a:r>
            <a:endParaRPr lang="en-US" sz="2000" b="1" dirty="0" smtClean="0">
              <a:solidFill>
                <a:schemeClr val="accent1">
                  <a:lumMod val="75000"/>
                </a:schemeClr>
              </a:solidFill>
              <a:latin typeface="Arial" pitchFamily="34" charset="0"/>
              <a:cs typeface="Arial" pitchFamily="34" charset="0"/>
            </a:endParaRPr>
          </a:p>
          <a:p>
            <a:pPr fontAlgn="auto">
              <a:spcBef>
                <a:spcPts val="0"/>
              </a:spcBef>
              <a:spcAft>
                <a:spcPts val="0"/>
              </a:spcAft>
              <a:defRPr/>
            </a:pPr>
            <a:r>
              <a:rPr lang="en-US" sz="2000" b="1" dirty="0" smtClean="0">
                <a:solidFill>
                  <a:schemeClr val="accent1">
                    <a:lumMod val="75000"/>
                  </a:schemeClr>
                </a:solidFill>
                <a:latin typeface="Arial" pitchFamily="34" charset="0"/>
                <a:cs typeface="Arial" pitchFamily="34" charset="0"/>
              </a:rPr>
              <a:t>SDC </a:t>
            </a:r>
            <a:r>
              <a:rPr lang="en-US" sz="2000" b="1" dirty="0">
                <a:solidFill>
                  <a:schemeClr val="accent1">
                    <a:lumMod val="75000"/>
                  </a:schemeClr>
                </a:solidFill>
                <a:latin typeface="Arial" pitchFamily="34" charset="0"/>
                <a:cs typeface="Arial" pitchFamily="34" charset="0"/>
              </a:rPr>
              <a:t>A-B and for detached houses in SDC C with </a:t>
            </a:r>
            <a:r>
              <a:rPr lang="en-US" sz="2000" b="1" i="1" dirty="0">
                <a:solidFill>
                  <a:schemeClr val="accent1">
                    <a:lumMod val="75000"/>
                  </a:schemeClr>
                </a:solidFill>
                <a:latin typeface="Arial" pitchFamily="34" charset="0"/>
                <a:cs typeface="Arial" pitchFamily="34" charset="0"/>
              </a:rPr>
              <a:t>intermittent bracing</a:t>
            </a:r>
            <a:endParaRPr lang="en-US" sz="2000" b="1" i="1" u="sng" dirty="0">
              <a:solidFill>
                <a:schemeClr val="accent1">
                  <a:lumMod val="75000"/>
                </a:schemeClr>
              </a:solidFill>
              <a:latin typeface="Arial" pitchFamily="34" charset="0"/>
              <a:cs typeface="Arial" pitchFamily="34" charset="0"/>
            </a:endParaRPr>
          </a:p>
        </p:txBody>
      </p:sp>
      <p:sp>
        <p:nvSpPr>
          <p:cNvPr id="12" name="Freeform 11"/>
          <p:cNvSpPr/>
          <p:nvPr/>
        </p:nvSpPr>
        <p:spPr bwMode="auto">
          <a:xfrm>
            <a:off x="1662113" y="4356100"/>
            <a:ext cx="2867025" cy="138113"/>
          </a:xfrm>
          <a:custGeom>
            <a:avLst/>
            <a:gdLst>
              <a:gd name="connsiteX0" fmla="*/ 0 w 2627086"/>
              <a:gd name="connsiteY0" fmla="*/ 0 h 827314"/>
              <a:gd name="connsiteX1" fmla="*/ 696686 w 2627086"/>
              <a:gd name="connsiteY1" fmla="*/ 667657 h 827314"/>
              <a:gd name="connsiteX2" fmla="*/ 2627086 w 2627086"/>
              <a:gd name="connsiteY2" fmla="*/ 827314 h 827314"/>
            </a:gdLst>
            <a:ahLst/>
            <a:cxnLst>
              <a:cxn ang="0">
                <a:pos x="connsiteX0" y="connsiteY0"/>
              </a:cxn>
              <a:cxn ang="0">
                <a:pos x="connsiteX1" y="connsiteY1"/>
              </a:cxn>
              <a:cxn ang="0">
                <a:pos x="connsiteX2" y="connsiteY2"/>
              </a:cxn>
            </a:cxnLst>
            <a:rect l="l" t="t" r="r" b="b"/>
            <a:pathLst>
              <a:path w="2627086" h="827314">
                <a:moveTo>
                  <a:pt x="0" y="0"/>
                </a:moveTo>
                <a:cubicBezTo>
                  <a:pt x="129419" y="264885"/>
                  <a:pt x="258838" y="529771"/>
                  <a:pt x="696686" y="667657"/>
                </a:cubicBezTo>
                <a:cubicBezTo>
                  <a:pt x="1134534" y="805543"/>
                  <a:pt x="1880810" y="816428"/>
                  <a:pt x="2627086" y="827314"/>
                </a:cubicBezTo>
              </a:path>
            </a:pathLst>
          </a:custGeom>
          <a:noFill/>
          <a:ln w="9525" cap="flat" cmpd="sng" algn="ctr">
            <a:solidFill>
              <a:srgbClr val="4A7EBB"/>
            </a:solidFill>
            <a:prstDash val="solid"/>
            <a:round/>
            <a:headEnd type="none" w="med" len="med"/>
            <a:tailEnd type="triangle" w="lg" len="med"/>
          </a:ln>
          <a:effectLst/>
        </p:spPr>
        <p:txBody>
          <a:bodyPr/>
          <a:lstStyle/>
          <a:p>
            <a:pPr fontAlgn="auto">
              <a:spcBef>
                <a:spcPts val="0"/>
              </a:spcBef>
              <a:spcAft>
                <a:spcPts val="0"/>
              </a:spcAft>
              <a:defRPr/>
            </a:pPr>
            <a:endParaRPr lang="en-US" dirty="0">
              <a:ln w="19050">
                <a:solidFill>
                  <a:schemeClr val="tx1"/>
                </a:solidFill>
              </a:ln>
              <a:latin typeface="+mn-lt"/>
            </a:endParaRPr>
          </a:p>
        </p:txBody>
      </p:sp>
      <p:sp>
        <p:nvSpPr>
          <p:cNvPr id="14" name="TextBox 51"/>
          <p:cNvSpPr txBox="1">
            <a:spLocks noChangeArrowheads="1"/>
          </p:cNvSpPr>
          <p:nvPr/>
        </p:nvSpPr>
        <p:spPr bwMode="auto">
          <a:xfrm>
            <a:off x="481878" y="5770729"/>
            <a:ext cx="4114800" cy="584775"/>
          </a:xfrm>
          <a:prstGeom prst="rect">
            <a:avLst/>
          </a:prstGeom>
          <a:noFill/>
          <a:ln w="9525">
            <a:noFill/>
            <a:miter lim="800000"/>
            <a:headEnd/>
            <a:tailEnd/>
          </a:ln>
        </p:spPr>
        <p:txBody>
          <a:bodyPr>
            <a:spAutoFit/>
          </a:bodyPr>
          <a:lstStyle/>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rPr>
              <a:t>Not applicable for use with continuous sheathing or dwellings in SDC D</a:t>
            </a:r>
            <a:r>
              <a:rPr lang="en-US" sz="1600" b="1" baseline="-25000" dirty="0">
                <a:solidFill>
                  <a:schemeClr val="accent3">
                    <a:lumMod val="50000"/>
                  </a:schemeClr>
                </a:solidFill>
                <a:latin typeface="Arial" pitchFamily="34" charset="0"/>
                <a:cs typeface="Arial" pitchFamily="34" charset="0"/>
              </a:rPr>
              <a:t>0</a:t>
            </a:r>
            <a:r>
              <a:rPr lang="en-US" sz="1600" b="1" dirty="0">
                <a:solidFill>
                  <a:schemeClr val="accent3">
                    <a:lumMod val="50000"/>
                  </a:schemeClr>
                </a:solidFill>
                <a:latin typeface="Arial" pitchFamily="34" charset="0"/>
                <a:cs typeface="Arial" pitchFamily="34" charset="0"/>
              </a:rPr>
              <a:t>-D</a:t>
            </a:r>
            <a:r>
              <a:rPr lang="en-US" sz="1600" b="1" baseline="-25000" dirty="0">
                <a:solidFill>
                  <a:schemeClr val="accent3">
                    <a:lumMod val="50000"/>
                  </a:schemeClr>
                </a:solidFill>
                <a:latin typeface="Arial" pitchFamily="34" charset="0"/>
                <a:cs typeface="Arial" pitchFamily="34" charset="0"/>
              </a:rPr>
              <a:t>2</a:t>
            </a:r>
            <a:endParaRPr lang="en-US" sz="1600" b="1" dirty="0">
              <a:solidFill>
                <a:schemeClr val="accent3">
                  <a:lumMod val="50000"/>
                </a:schemeClr>
              </a:solidFill>
              <a:latin typeface="Arial" pitchFamily="34" charset="0"/>
              <a:cs typeface="Arial" pitchFamily="34" charset="0"/>
            </a:endParaRPr>
          </a:p>
        </p:txBody>
      </p:sp>
      <p:sp>
        <p:nvSpPr>
          <p:cNvPr id="15" name="TextBox 7"/>
          <p:cNvSpPr txBox="1">
            <a:spLocks noChangeArrowheads="1"/>
          </p:cNvSpPr>
          <p:nvPr/>
        </p:nvSpPr>
        <p:spPr bwMode="auto">
          <a:xfrm>
            <a:off x="1610005" y="1783080"/>
            <a:ext cx="5923990" cy="52322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800" b="1" dirty="0">
                <a:solidFill>
                  <a:schemeClr val="accent2">
                    <a:lumMod val="75000"/>
                  </a:schemeClr>
                </a:solidFill>
                <a:latin typeface="Arial" pitchFamily="34" charset="0"/>
                <a:cs typeface="Arial" pitchFamily="34" charset="0"/>
              </a:rPr>
              <a:t>R602.10.1.1.3 Braced Wall Panels</a:t>
            </a:r>
          </a:p>
        </p:txBody>
      </p:sp>
      <p:sp>
        <p:nvSpPr>
          <p:cNvPr id="750599" name="Freeform 37"/>
          <p:cNvSpPr>
            <a:spLocks noChangeArrowheads="1"/>
          </p:cNvSpPr>
          <p:nvPr/>
        </p:nvSpPr>
        <p:spPr bwMode="auto">
          <a:xfrm>
            <a:off x="4941888" y="4356100"/>
            <a:ext cx="927100" cy="1035050"/>
          </a:xfrm>
          <a:custGeom>
            <a:avLst/>
            <a:gdLst>
              <a:gd name="T0" fmla="*/ 4052 w 1090612"/>
              <a:gd name="T1" fmla="*/ 0 h 1195388"/>
              <a:gd name="T2" fmla="*/ 0 w 1090612"/>
              <a:gd name="T3" fmla="*/ 696907 h 1195388"/>
              <a:gd name="T4" fmla="*/ 928021 w 1090612"/>
              <a:gd name="T5" fmla="*/ 1035051 h 1195388"/>
              <a:gd name="T6" fmla="*/ 928021 w 1090612"/>
              <a:gd name="T7" fmla="*/ 334021 h 1195388"/>
              <a:gd name="T8" fmla="*/ 4052 w 1090612"/>
              <a:gd name="T9" fmla="*/ 0 h 1195388"/>
              <a:gd name="T10" fmla="*/ 0 60000 65536"/>
              <a:gd name="T11" fmla="*/ 0 60000 65536"/>
              <a:gd name="T12" fmla="*/ 0 60000 65536"/>
              <a:gd name="T13" fmla="*/ 0 60000 65536"/>
              <a:gd name="T14" fmla="*/ 0 60000 65536"/>
              <a:gd name="T15" fmla="*/ 0 w 1090612"/>
              <a:gd name="T16" fmla="*/ 0 h 1195388"/>
              <a:gd name="T17" fmla="*/ 1090612 w 1090612"/>
              <a:gd name="T18" fmla="*/ 1195388 h 1195388"/>
            </a:gdLst>
            <a:ahLst/>
            <a:cxnLst>
              <a:cxn ang="T10">
                <a:pos x="T0" y="T1"/>
              </a:cxn>
              <a:cxn ang="T11">
                <a:pos x="T2" y="T3"/>
              </a:cxn>
              <a:cxn ang="T12">
                <a:pos x="T4" y="T5"/>
              </a:cxn>
              <a:cxn ang="T13">
                <a:pos x="T6" y="T7"/>
              </a:cxn>
              <a:cxn ang="T14">
                <a:pos x="T8" y="T9"/>
              </a:cxn>
            </a:cxnLst>
            <a:rect l="T15" t="T16" r="T17" b="T18"/>
            <a:pathLst>
              <a:path w="1090612" h="1195388">
                <a:moveTo>
                  <a:pt x="4762" y="0"/>
                </a:moveTo>
                <a:cubicBezTo>
                  <a:pt x="3175" y="268288"/>
                  <a:pt x="1587" y="536575"/>
                  <a:pt x="0" y="804863"/>
                </a:cubicBezTo>
                <a:lnTo>
                  <a:pt x="1090612" y="1195388"/>
                </a:lnTo>
                <a:lnTo>
                  <a:pt x="1090612" y="385763"/>
                </a:lnTo>
                <a:lnTo>
                  <a:pt x="4762" y="0"/>
                </a:lnTo>
                <a:close/>
              </a:path>
            </a:pathLst>
          </a:custGeom>
          <a:solidFill>
            <a:schemeClr val="bg1"/>
          </a:solidFill>
          <a:ln w="12700" algn="ctr">
            <a:solidFill>
              <a:schemeClr val="tx1"/>
            </a:solidFill>
            <a:round/>
            <a:headEnd/>
            <a:tailEnd/>
          </a:ln>
        </p:spPr>
        <p:txBody>
          <a:bodyPr/>
          <a:lstStyle/>
          <a:p>
            <a:endParaRPr lang="en-US" dirty="0">
              <a:latin typeface="Calibri" pitchFamily="34" charset="0"/>
            </a:endParaRPr>
          </a:p>
        </p:txBody>
      </p:sp>
      <p:sp>
        <p:nvSpPr>
          <p:cNvPr id="13" name="Freeform 12"/>
          <p:cNvSpPr/>
          <p:nvPr/>
        </p:nvSpPr>
        <p:spPr bwMode="auto">
          <a:xfrm>
            <a:off x="1662113" y="4356100"/>
            <a:ext cx="3844925" cy="839788"/>
          </a:xfrm>
          <a:custGeom>
            <a:avLst/>
            <a:gdLst>
              <a:gd name="connsiteX0" fmla="*/ 0 w 2627086"/>
              <a:gd name="connsiteY0" fmla="*/ 0 h 827314"/>
              <a:gd name="connsiteX1" fmla="*/ 696686 w 2627086"/>
              <a:gd name="connsiteY1" fmla="*/ 667657 h 827314"/>
              <a:gd name="connsiteX2" fmla="*/ 2627086 w 2627086"/>
              <a:gd name="connsiteY2" fmla="*/ 827314 h 827314"/>
              <a:gd name="connsiteX0" fmla="*/ 0 w 3922813"/>
              <a:gd name="connsiteY0" fmla="*/ 0 h 789526"/>
              <a:gd name="connsiteX1" fmla="*/ 696686 w 3922813"/>
              <a:gd name="connsiteY1" fmla="*/ 667657 h 789526"/>
              <a:gd name="connsiteX2" fmla="*/ 3922813 w 3922813"/>
              <a:gd name="connsiteY2" fmla="*/ 731212 h 789526"/>
              <a:gd name="connsiteX0" fmla="*/ 0 w 3922813"/>
              <a:gd name="connsiteY0" fmla="*/ 0 h 881450"/>
              <a:gd name="connsiteX1" fmla="*/ 933156 w 3922813"/>
              <a:gd name="connsiteY1" fmla="*/ 759581 h 881450"/>
              <a:gd name="connsiteX2" fmla="*/ 3922813 w 3922813"/>
              <a:gd name="connsiteY2" fmla="*/ 731212 h 881450"/>
            </a:gdLst>
            <a:ahLst/>
            <a:cxnLst>
              <a:cxn ang="0">
                <a:pos x="connsiteX0" y="connsiteY0"/>
              </a:cxn>
              <a:cxn ang="0">
                <a:pos x="connsiteX1" y="connsiteY1"/>
              </a:cxn>
              <a:cxn ang="0">
                <a:pos x="connsiteX2" y="connsiteY2"/>
              </a:cxn>
            </a:cxnLst>
            <a:rect l="l" t="t" r="r" b="b"/>
            <a:pathLst>
              <a:path w="3922813" h="881450">
                <a:moveTo>
                  <a:pt x="0" y="0"/>
                </a:moveTo>
                <a:cubicBezTo>
                  <a:pt x="129419" y="264885"/>
                  <a:pt x="279354" y="637712"/>
                  <a:pt x="933156" y="759581"/>
                </a:cubicBezTo>
                <a:cubicBezTo>
                  <a:pt x="1586958" y="881450"/>
                  <a:pt x="3176537" y="720326"/>
                  <a:pt x="3922813" y="731212"/>
                </a:cubicBezTo>
              </a:path>
            </a:pathLst>
          </a:custGeom>
          <a:noFill/>
          <a:ln w="9525" cap="flat" cmpd="sng" algn="ctr">
            <a:solidFill>
              <a:srgbClr val="4A7EBB"/>
            </a:solidFill>
            <a:prstDash val="solid"/>
            <a:round/>
            <a:headEnd type="none" w="med" len="med"/>
            <a:tailEnd type="triangle" w="lg" len="med"/>
          </a:ln>
          <a:effectLst/>
        </p:spPr>
        <p:txBody>
          <a:bodyPr/>
          <a:lstStyle/>
          <a:p>
            <a:pPr fontAlgn="auto">
              <a:spcBef>
                <a:spcPts val="0"/>
              </a:spcBef>
              <a:spcAft>
                <a:spcPts val="0"/>
              </a:spcAft>
              <a:defRPr/>
            </a:pPr>
            <a:endParaRPr lang="en-US" dirty="0">
              <a:ln w="19050">
                <a:solidFill>
                  <a:schemeClr val="tx1"/>
                </a:solidFill>
              </a:ln>
              <a:latin typeface="+mn-lt"/>
            </a:endParaRPr>
          </a:p>
        </p:txBody>
      </p:sp>
      <p:sp>
        <p:nvSpPr>
          <p:cNvPr id="23" name="Freeform 22"/>
          <p:cNvSpPr/>
          <p:nvPr/>
        </p:nvSpPr>
        <p:spPr>
          <a:xfrm>
            <a:off x="5859463" y="4670425"/>
            <a:ext cx="1189037" cy="1395413"/>
          </a:xfrm>
          <a:custGeom>
            <a:avLst/>
            <a:gdLst>
              <a:gd name="connsiteX0" fmla="*/ 7620 w 1188720"/>
              <a:gd name="connsiteY0" fmla="*/ 1394460 h 1394460"/>
              <a:gd name="connsiteX1" fmla="*/ 1188720 w 1188720"/>
              <a:gd name="connsiteY1" fmla="*/ 693420 h 1394460"/>
              <a:gd name="connsiteX2" fmla="*/ 1188720 w 1188720"/>
              <a:gd name="connsiteY2" fmla="*/ 0 h 1394460"/>
              <a:gd name="connsiteX3" fmla="*/ 0 w 1188720"/>
              <a:gd name="connsiteY3" fmla="*/ 708660 h 1394460"/>
              <a:gd name="connsiteX4" fmla="*/ 7620 w 1188720"/>
              <a:gd name="connsiteY4" fmla="*/ 1394460 h 139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1394460">
                <a:moveTo>
                  <a:pt x="7620" y="1394460"/>
                </a:moveTo>
                <a:lnTo>
                  <a:pt x="1188720" y="693420"/>
                </a:lnTo>
                <a:lnTo>
                  <a:pt x="1188720" y="0"/>
                </a:lnTo>
                <a:lnTo>
                  <a:pt x="0" y="708660"/>
                </a:lnTo>
                <a:lnTo>
                  <a:pt x="7620" y="1394460"/>
                </a:lnTo>
                <a:close/>
              </a:path>
            </a:pathLst>
          </a:custGeom>
          <a:solidFill>
            <a:srgbClr val="C4C4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itle 1"/>
          <p:cNvSpPr txBox="1">
            <a:spLocks/>
          </p:cNvSpPr>
          <p:nvPr/>
        </p:nvSpPr>
        <p:spPr>
          <a:xfrm>
            <a:off x="225424" y="363538"/>
            <a:ext cx="8590771" cy="1184275"/>
          </a:xfrm>
          <a:prstGeom prst="rect">
            <a:avLst/>
          </a:prstGeom>
        </p:spPr>
        <p:txBody>
          <a:bodyPr anchor="ctr">
            <a:normAutofit/>
          </a:body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4000" i="0" u="none" strike="noStrike" kern="1200" cap="none" spc="-150" normalizeH="0" baseline="0" noProof="0" dirty="0">
                <a:ln>
                  <a:noFill/>
                </a:ln>
                <a:solidFill>
                  <a:schemeClr val="tx1"/>
                </a:solidFill>
                <a:effectLst/>
                <a:uLnTx/>
                <a:uFillTx/>
                <a:latin typeface="IowanOldSt BT"/>
                <a:ea typeface="+mj-ea"/>
                <a:cs typeface="+mj-cs"/>
              </a:rPr>
              <a:t>Bracing Basics: </a:t>
            </a:r>
            <a:br>
              <a:rPr kumimoji="0" lang="en-US" sz="4000" i="0" u="none" strike="noStrike" kern="1200" cap="none" spc="-150" normalizeH="0" baseline="0" noProof="0" dirty="0">
                <a:ln>
                  <a:noFill/>
                </a:ln>
                <a:solidFill>
                  <a:schemeClr val="tx1"/>
                </a:solidFill>
                <a:effectLst/>
                <a:uLnTx/>
                <a:uFillTx/>
                <a:latin typeface="IowanOldSt BT"/>
                <a:ea typeface="+mj-ea"/>
                <a:cs typeface="+mj-cs"/>
              </a:rPr>
            </a:br>
            <a:r>
              <a:rPr kumimoji="0" lang="en-US" sz="4000" i="0" u="none" strike="noStrike" kern="1200" cap="none" spc="-150" normalizeH="0" baseline="0" noProof="0" dirty="0">
                <a:ln>
                  <a:noFill/>
                </a:ln>
                <a:solidFill>
                  <a:schemeClr val="tx1"/>
                </a:solidFill>
                <a:effectLst/>
                <a:uLnTx/>
                <a:uFillTx/>
                <a:latin typeface="IowanOldSt BT"/>
                <a:ea typeface="+mj-ea"/>
                <a:cs typeface="Arial" pitchFamily="34" charset="0"/>
              </a:rPr>
              <a:t>Mixing Bracing Methods</a:t>
            </a:r>
            <a:endParaRPr kumimoji="0" lang="en-US" sz="4000" i="0" u="none" strike="noStrike" kern="1200" cap="none" spc="-150" normalizeH="0" baseline="0" noProof="0" dirty="0">
              <a:ln>
                <a:noFill/>
              </a:ln>
              <a:solidFill>
                <a:schemeClr val="tx1"/>
              </a:solidFill>
              <a:effectLst/>
              <a:uLnTx/>
              <a:uFillTx/>
              <a:latin typeface="IowanOldSt BT" pitchFamily="18" charset="0"/>
              <a:ea typeface="+mj-ea"/>
              <a:cs typeface="+mj-cs"/>
            </a:endParaRPr>
          </a:p>
        </p:txBody>
      </p:sp>
      <p:sp>
        <p:nvSpPr>
          <p:cNvPr id="19" name="Rectangle 18"/>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9" descr="ICC Figure 1.6a.png"/>
          <p:cNvPicPr>
            <a:picLocks noChangeAspect="1"/>
          </p:cNvPicPr>
          <p:nvPr/>
        </p:nvPicPr>
        <p:blipFill>
          <a:blip r:embed="rId3" cstate="email"/>
          <a:srcRect/>
          <a:stretch>
            <a:fillRect/>
          </a:stretch>
        </p:blipFill>
        <p:spPr bwMode="auto">
          <a:xfrm>
            <a:off x="2728913" y="2582863"/>
            <a:ext cx="3671887" cy="3879850"/>
          </a:xfrm>
          <a:prstGeom prst="rect">
            <a:avLst/>
          </a:prstGeom>
          <a:noFill/>
          <a:ln w="9525">
            <a:noFill/>
            <a:miter lim="800000"/>
            <a:headEnd/>
            <a:tailEnd/>
          </a:ln>
        </p:spPr>
      </p:pic>
      <p:sp>
        <p:nvSpPr>
          <p:cNvPr id="26" name="Title 1"/>
          <p:cNvSpPr>
            <a:spLocks noGrp="1"/>
          </p:cNvSpPr>
          <p:nvPr>
            <p:ph type="title"/>
          </p:nvPr>
        </p:nvSpPr>
        <p:spPr>
          <a:xfrm>
            <a:off x="225425" y="363538"/>
            <a:ext cx="8686800" cy="1184275"/>
          </a:xfrm>
        </p:spPr>
        <p:txBody>
          <a:bodyPr/>
          <a:lstStyle/>
          <a:p>
            <a:pPr fontAlgn="auto">
              <a:spcAft>
                <a:spcPts val="0"/>
              </a:spcAft>
              <a:defRPr/>
            </a:pPr>
            <a:r>
              <a:rPr lang="en-US" dirty="0"/>
              <a:t>Introduction: Load Path</a:t>
            </a:r>
            <a:endParaRPr lang="en-US" i="1" dirty="0"/>
          </a:p>
        </p:txBody>
      </p:sp>
      <p:grpSp>
        <p:nvGrpSpPr>
          <p:cNvPr id="29" name="Group 28"/>
          <p:cNvGrpSpPr/>
          <p:nvPr/>
        </p:nvGrpSpPr>
        <p:grpSpPr>
          <a:xfrm>
            <a:off x="2001182" y="4181203"/>
            <a:ext cx="692644" cy="681767"/>
            <a:chOff x="776376" y="3571336"/>
            <a:chExt cx="946516" cy="931653"/>
          </a:xfrm>
          <a:solidFill>
            <a:schemeClr val="accent1">
              <a:lumMod val="75000"/>
            </a:schemeClr>
          </a:solidFill>
        </p:grpSpPr>
        <p:sp>
          <p:nvSpPr>
            <p:cNvPr id="27" name="Block Arc 26"/>
            <p:cNvSpPr/>
            <p:nvPr/>
          </p:nvSpPr>
          <p:spPr>
            <a:xfrm>
              <a:off x="776376" y="3571336"/>
              <a:ext cx="874686" cy="931653"/>
            </a:xfrm>
            <a:prstGeom prst="blockArc">
              <a:avLst>
                <a:gd name="adj1" fmla="val 3412081"/>
                <a:gd name="adj2" fmla="val 107829"/>
                <a:gd name="adj3" fmla="val 135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8" name="Isosceles Triangle 27"/>
            <p:cNvSpPr/>
            <p:nvPr/>
          </p:nvSpPr>
          <p:spPr>
            <a:xfrm flipV="1">
              <a:off x="1395412" y="4010023"/>
              <a:ext cx="327480" cy="28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8" name="Text Box 3"/>
          <p:cNvSpPr txBox="1">
            <a:spLocks noChangeArrowheads="1"/>
          </p:cNvSpPr>
          <p:nvPr/>
        </p:nvSpPr>
        <p:spPr bwMode="auto">
          <a:xfrm>
            <a:off x="1079500" y="1727200"/>
            <a:ext cx="6985000" cy="461963"/>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2400" b="1" dirty="0">
                <a:solidFill>
                  <a:schemeClr val="accent2">
                    <a:lumMod val="75000"/>
                  </a:schemeClr>
                </a:solidFill>
                <a:latin typeface="Arial" pitchFamily="34" charset="0"/>
                <a:cs typeface="Arial" pitchFamily="34" charset="0"/>
              </a:rPr>
              <a:t>Lateral (Sideways) Load Path</a:t>
            </a:r>
            <a:endParaRPr lang="en-US" b="1" dirty="0">
              <a:solidFill>
                <a:schemeClr val="accent2">
                  <a:lumMod val="75000"/>
                </a:schemeClr>
              </a:solidFill>
              <a:latin typeface="Arial" pitchFamily="34" charset="0"/>
              <a:cs typeface="Arial" pitchFamily="34" charset="0"/>
            </a:endParaRPr>
          </a:p>
        </p:txBody>
      </p:sp>
      <p:grpSp>
        <p:nvGrpSpPr>
          <p:cNvPr id="11" name="Group 10"/>
          <p:cNvGrpSpPr>
            <a:grpSpLocks/>
          </p:cNvGrpSpPr>
          <p:nvPr/>
        </p:nvGrpSpPr>
        <p:grpSpPr bwMode="auto">
          <a:xfrm>
            <a:off x="3448050" y="2395538"/>
            <a:ext cx="3019425" cy="365125"/>
            <a:chOff x="2009775" y="2222500"/>
            <a:chExt cx="3018790" cy="365760"/>
          </a:xfrm>
        </p:grpSpPr>
        <p:sp>
          <p:nvSpPr>
            <p:cNvPr id="12" name="Down Arrow 11"/>
            <p:cNvSpPr/>
            <p:nvPr/>
          </p:nvSpPr>
          <p:spPr>
            <a:xfrm>
              <a:off x="2009775" y="2222500"/>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b="1" dirty="0">
                  <a:latin typeface="Arial" pitchFamily="34" charset="0"/>
                  <a:cs typeface="Arial" pitchFamily="34" charset="0"/>
                </a:rPr>
                <a:t>Load</a:t>
              </a:r>
            </a:p>
          </p:txBody>
        </p:sp>
        <p:sp>
          <p:nvSpPr>
            <p:cNvPr id="13" name="Down Arrow 12"/>
            <p:cNvSpPr/>
            <p:nvPr/>
          </p:nvSpPr>
          <p:spPr>
            <a:xfrm>
              <a:off x="4022302" y="2222500"/>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b="1" dirty="0">
                  <a:latin typeface="Arial" pitchFamily="34" charset="0"/>
                  <a:cs typeface="Arial" pitchFamily="34" charset="0"/>
                </a:rPr>
                <a:t>Load</a:t>
              </a:r>
            </a:p>
          </p:txBody>
        </p:sp>
        <p:sp>
          <p:nvSpPr>
            <p:cNvPr id="14" name="Down Arrow 13"/>
            <p:cNvSpPr/>
            <p:nvPr/>
          </p:nvSpPr>
          <p:spPr>
            <a:xfrm>
              <a:off x="3016038" y="2222500"/>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b="1" dirty="0">
                  <a:latin typeface="Arial" pitchFamily="34" charset="0"/>
                  <a:cs typeface="Arial" pitchFamily="34" charset="0"/>
                </a:rPr>
                <a:t>Load</a:t>
              </a:r>
            </a:p>
          </p:txBody>
        </p:sp>
      </p:grpSp>
      <p:grpSp>
        <p:nvGrpSpPr>
          <p:cNvPr id="19" name="Group 18"/>
          <p:cNvGrpSpPr>
            <a:grpSpLocks/>
          </p:cNvGrpSpPr>
          <p:nvPr/>
        </p:nvGrpSpPr>
        <p:grpSpPr bwMode="auto">
          <a:xfrm>
            <a:off x="2768600" y="2973388"/>
            <a:ext cx="2439988" cy="2554287"/>
            <a:chOff x="2768600" y="2973435"/>
            <a:chExt cx="2440031" cy="2554240"/>
          </a:xfrm>
        </p:grpSpPr>
        <p:sp>
          <p:nvSpPr>
            <p:cNvPr id="15" name="Bent-Up Arrow 14"/>
            <p:cNvSpPr/>
            <p:nvPr/>
          </p:nvSpPr>
          <p:spPr>
            <a:xfrm rot="10800000">
              <a:off x="2768600" y="4298973"/>
              <a:ext cx="1200171" cy="1228702"/>
            </a:xfrm>
            <a:prstGeom prst="bentUpArrow">
              <a:avLst>
                <a:gd name="adj1" fmla="val 24471"/>
                <a:gd name="adj2" fmla="val 21032"/>
                <a:gd name="adj3" fmla="val 36905"/>
              </a:avLst>
            </a:prstGeom>
            <a:solidFill>
              <a:srgbClr val="E46C0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Bent-Up Arrow 16"/>
            <p:cNvSpPr/>
            <p:nvPr/>
          </p:nvSpPr>
          <p:spPr>
            <a:xfrm rot="5400000" flipV="1">
              <a:off x="3400467" y="3067066"/>
              <a:ext cx="1738281" cy="1604991"/>
            </a:xfrm>
            <a:prstGeom prst="bentUpArrow">
              <a:avLst>
                <a:gd name="adj1" fmla="val 18717"/>
                <a:gd name="adj2" fmla="val 18361"/>
                <a:gd name="adj3" fmla="val 28175"/>
              </a:avLst>
            </a:prstGeom>
            <a:solidFill>
              <a:srgbClr val="E46C0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Down Arrow 17"/>
            <p:cNvSpPr/>
            <p:nvPr/>
          </p:nvSpPr>
          <p:spPr>
            <a:xfrm flipH="1">
              <a:off x="4635533" y="2973435"/>
              <a:ext cx="573098" cy="1176315"/>
            </a:xfrm>
            <a:prstGeom prst="downArrow">
              <a:avLst>
                <a:gd name="adj1" fmla="val 60122"/>
                <a:gd name="adj2" fmla="val 78249"/>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grpSp>
      <p:sp>
        <p:nvSpPr>
          <p:cNvPr id="20" name="Rectangle 19"/>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1" cy="757237"/>
            <a:chOff x="1805453" y="380999"/>
            <a:chExt cx="5987765"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299614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7" name="Round Same Side Corner Rectangle 6"/>
            <p:cNvSpPr/>
            <p:nvPr/>
          </p:nvSpPr>
          <p:spPr bwMode="auto">
            <a:xfrm>
              <a:off x="4186839" y="380999"/>
              <a:ext cx="1353986"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Bracing</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Basics</a:t>
              </a:r>
            </a:p>
          </p:txBody>
        </p:sp>
        <p:sp>
          <p:nvSpPr>
            <p:cNvPr id="8" name="Round Same Side Corner Rectangle 7"/>
            <p:cNvSpPr/>
            <p:nvPr/>
          </p:nvSpPr>
          <p:spPr bwMode="auto">
            <a:xfrm>
              <a:off x="5540824" y="380999"/>
              <a:ext cx="1189064"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729888" y="380999"/>
              <a:ext cx="1063330"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4" name="Rectangle 13"/>
          <p:cNvSpPr/>
          <p:nvPr/>
        </p:nvSpPr>
        <p:spPr bwMode="auto">
          <a:xfrm>
            <a:off x="3771899" y="2541588"/>
            <a:ext cx="1767663" cy="3913803"/>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Braced Panel Construction </a:t>
            </a:r>
          </a:p>
          <a:p>
            <a:pPr fontAlgn="auto">
              <a:lnSpc>
                <a:spcPts val="1700"/>
              </a:lnSpc>
              <a:spcBef>
                <a:spcPts val="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Intermittent 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Continuous Bracing Methods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Mixing </a:t>
            </a:r>
            <a:r>
              <a:rPr lang="en-US" sz="1600" dirty="0">
                <a:solidFill>
                  <a:schemeClr val="tx1"/>
                </a:solidFill>
                <a:latin typeface="Arial" pitchFamily="34" charset="0"/>
                <a:cs typeface="Arial" pitchFamily="34" charset="0"/>
              </a:rPr>
              <a:t>Bracing Methods</a:t>
            </a:r>
          </a:p>
          <a:p>
            <a:pPr fontAlgn="auto">
              <a:lnSpc>
                <a:spcPts val="1700"/>
              </a:lnSpc>
              <a:spcBef>
                <a:spcPts val="1600"/>
              </a:spcBef>
              <a:spcAft>
                <a:spcPts val="0"/>
              </a:spcAft>
              <a:defRPr/>
            </a:pPr>
            <a:r>
              <a:rPr lang="en-US" sz="1600" u="sng" dirty="0">
                <a:solidFill>
                  <a:schemeClr val="bg1"/>
                </a:solidFill>
                <a:latin typeface="Arial" pitchFamily="34" charset="0"/>
                <a:cs typeface="Arial" pitchFamily="34" charset="0"/>
              </a:rPr>
              <a:t>BWP Placement</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BWL Spacing</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Required Bracing Length</a:t>
            </a: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Bracing Basics: BWP Placement</a:t>
            </a:r>
            <a:endParaRPr lang="en-US" dirty="0"/>
          </a:p>
        </p:txBody>
      </p:sp>
      <p:graphicFrame>
        <p:nvGraphicFramePr>
          <p:cNvPr id="4" name="Content Placeholder 3"/>
          <p:cNvGraphicFramePr>
            <a:graphicFrameLocks/>
          </p:cNvGraphicFramePr>
          <p:nvPr/>
        </p:nvGraphicFramePr>
        <p:xfrm>
          <a:off x="500063" y="2251880"/>
          <a:ext cx="8185155" cy="2616961"/>
        </p:xfrm>
        <a:graphic>
          <a:graphicData uri="http://schemas.openxmlformats.org/drawingml/2006/table">
            <a:tbl>
              <a:tblPr/>
              <a:tblGrid>
                <a:gridCol w="1424271"/>
                <a:gridCol w="1251919"/>
                <a:gridCol w="1101793"/>
                <a:gridCol w="1101793"/>
                <a:gridCol w="1101793"/>
                <a:gridCol w="1101793"/>
                <a:gridCol w="1101793"/>
              </a:tblGrid>
              <a:tr h="436729">
                <a:tc rowSpan="2">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Wall Bracing Parameter</a:t>
                      </a:r>
                      <a:endParaRPr lang="en-US" sz="1800" dirty="0">
                        <a:latin typeface="Arial" pitchFamily="34" charset="0"/>
                        <a:ea typeface="Calibri"/>
                        <a:cs typeface="Arial" pitchFamily="34" charset="0"/>
                      </a:endParaRP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Intermittent</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CS-WSP</a:t>
                      </a:r>
                      <a:endParaRPr lang="en-US" sz="1800" dirty="0">
                        <a:latin typeface="Arial" pitchFamily="34" charset="0"/>
                        <a:ea typeface="Calibri"/>
                        <a:cs typeface="Arial" pitchFamily="34" charset="0"/>
                      </a:endParaRP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CS-SFB</a:t>
                      </a:r>
                      <a:endParaRPr lang="en-US" sz="1800" dirty="0">
                        <a:latin typeface="Arial" pitchFamily="34" charset="0"/>
                        <a:ea typeface="Calibri"/>
                        <a:cs typeface="Arial" pitchFamily="34" charset="0"/>
                      </a:endParaRP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a:p>
                  </a:txBody>
                  <a:tcPr/>
                </a:tc>
              </a:tr>
              <a:tr h="726744">
                <a:tc vMerge="1">
                  <a:txBody>
                    <a:bodyPr/>
                    <a:lstStyle/>
                    <a:p>
                      <a:endParaRPr lang="en-US"/>
                    </a:p>
                  </a:txBody>
                  <a:tcPr/>
                </a:tc>
                <a:tc>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Wind &amp; SDC A-C</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SDC</a:t>
                      </a:r>
                      <a:br>
                        <a:rPr lang="en-US" sz="1800" b="1" dirty="0">
                          <a:latin typeface="Arial" pitchFamily="34" charset="0"/>
                          <a:ea typeface="Calibri"/>
                          <a:cs typeface="Arial" pitchFamily="34" charset="0"/>
                        </a:rPr>
                      </a:br>
                      <a:r>
                        <a:rPr lang="en-US" sz="1800" b="1" dirty="0">
                          <a:latin typeface="Arial" pitchFamily="34" charset="0"/>
                          <a:ea typeface="Calibri"/>
                          <a:cs typeface="Arial" pitchFamily="34" charset="0"/>
                        </a:rPr>
                        <a:t>D</a:t>
                      </a:r>
                      <a:r>
                        <a:rPr lang="en-US" sz="1800" b="1" baseline="-25000" dirty="0">
                          <a:latin typeface="Arial" pitchFamily="34" charset="0"/>
                          <a:ea typeface="Calibri"/>
                          <a:cs typeface="Arial" pitchFamily="34" charset="0"/>
                        </a:rPr>
                        <a:t>0</a:t>
                      </a:r>
                      <a:r>
                        <a:rPr lang="en-US" sz="1800" b="1" dirty="0">
                          <a:latin typeface="Arial" pitchFamily="34" charset="0"/>
                          <a:ea typeface="Calibri"/>
                          <a:cs typeface="Arial" pitchFamily="34" charset="0"/>
                        </a:rPr>
                        <a:t>-D</a:t>
                      </a:r>
                      <a:r>
                        <a:rPr lang="en-US" sz="1800" b="1" baseline="-25000" dirty="0">
                          <a:latin typeface="Arial" pitchFamily="34" charset="0"/>
                          <a:ea typeface="Calibri"/>
                          <a:cs typeface="Arial" pitchFamily="34" charset="0"/>
                        </a:rPr>
                        <a:t>2</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Wind &amp; SDC A-C</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SDC</a:t>
                      </a:r>
                      <a:br>
                        <a:rPr lang="en-US" sz="1800" b="1" dirty="0">
                          <a:latin typeface="Arial" pitchFamily="34" charset="0"/>
                          <a:ea typeface="Calibri"/>
                          <a:cs typeface="Arial" pitchFamily="34" charset="0"/>
                        </a:rPr>
                      </a:br>
                      <a:r>
                        <a:rPr lang="en-US" sz="1800" b="1" dirty="0">
                          <a:latin typeface="Arial" pitchFamily="34" charset="0"/>
                          <a:ea typeface="Calibri"/>
                          <a:cs typeface="Arial" pitchFamily="34" charset="0"/>
                        </a:rPr>
                        <a:t>D</a:t>
                      </a:r>
                      <a:r>
                        <a:rPr lang="en-US" sz="1800" b="1" baseline="-25000" dirty="0">
                          <a:latin typeface="Arial" pitchFamily="34" charset="0"/>
                          <a:ea typeface="Calibri"/>
                          <a:cs typeface="Arial" pitchFamily="34" charset="0"/>
                        </a:rPr>
                        <a:t>0</a:t>
                      </a:r>
                      <a:r>
                        <a:rPr lang="en-US" sz="1800" b="1" dirty="0">
                          <a:latin typeface="Arial" pitchFamily="34" charset="0"/>
                          <a:ea typeface="Calibri"/>
                          <a:cs typeface="Arial" pitchFamily="34" charset="0"/>
                        </a:rPr>
                        <a:t>-D</a:t>
                      </a:r>
                      <a:r>
                        <a:rPr lang="en-US" sz="1800" b="1" baseline="-25000" dirty="0">
                          <a:latin typeface="Arial" pitchFamily="34" charset="0"/>
                          <a:ea typeface="Calibri"/>
                          <a:cs typeface="Arial" pitchFamily="34" charset="0"/>
                        </a:rPr>
                        <a:t>2</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Wind &amp; SDC A-C</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Arial" pitchFamily="34" charset="0"/>
                          <a:ea typeface="Calibri"/>
                          <a:cs typeface="Arial" pitchFamily="34" charset="0"/>
                        </a:rPr>
                        <a:t>SDC</a:t>
                      </a:r>
                      <a:br>
                        <a:rPr lang="en-US" sz="1800" b="1" dirty="0">
                          <a:latin typeface="Arial" pitchFamily="34" charset="0"/>
                          <a:ea typeface="Calibri"/>
                          <a:cs typeface="Arial" pitchFamily="34" charset="0"/>
                        </a:rPr>
                      </a:br>
                      <a:r>
                        <a:rPr lang="en-US" sz="1800" b="1" dirty="0">
                          <a:latin typeface="Arial" pitchFamily="34" charset="0"/>
                          <a:ea typeface="Calibri"/>
                          <a:cs typeface="Arial" pitchFamily="34" charset="0"/>
                        </a:rPr>
                        <a:t>D</a:t>
                      </a:r>
                      <a:r>
                        <a:rPr lang="en-US" sz="1800" b="1" baseline="-25000" dirty="0">
                          <a:latin typeface="Arial" pitchFamily="34" charset="0"/>
                          <a:ea typeface="Calibri"/>
                          <a:cs typeface="Arial" pitchFamily="34" charset="0"/>
                        </a:rPr>
                        <a:t>0</a:t>
                      </a:r>
                      <a:r>
                        <a:rPr lang="en-US" sz="1800" b="1" dirty="0">
                          <a:latin typeface="Arial" pitchFamily="34" charset="0"/>
                          <a:ea typeface="Calibri"/>
                          <a:cs typeface="Arial" pitchFamily="34" charset="0"/>
                        </a:rPr>
                        <a:t>-D</a:t>
                      </a:r>
                      <a:r>
                        <a:rPr lang="en-US" sz="1800" b="1" baseline="-25000" dirty="0">
                          <a:latin typeface="Arial" pitchFamily="34" charset="0"/>
                          <a:ea typeface="Calibri"/>
                          <a:cs typeface="Arial" pitchFamily="34" charset="0"/>
                        </a:rPr>
                        <a:t>2</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726744">
                <a:tc>
                  <a:txBody>
                    <a:bodyPr/>
                    <a:lstStyle/>
                    <a:p>
                      <a:pPr marL="0" marR="0" algn="ctr">
                        <a:lnSpc>
                          <a:spcPct val="115000"/>
                        </a:lnSpc>
                        <a:spcBef>
                          <a:spcPts val="0"/>
                        </a:spcBef>
                        <a:spcAft>
                          <a:spcPts val="0"/>
                        </a:spcAft>
                      </a:pPr>
                      <a:r>
                        <a:rPr lang="en-US" sz="1600" b="1" dirty="0">
                          <a:solidFill>
                            <a:schemeClr val="tx1"/>
                          </a:solidFill>
                          <a:latin typeface="Arial" pitchFamily="34" charset="0"/>
                          <a:ea typeface="Calibri"/>
                          <a:cs typeface="Arial" pitchFamily="34" charset="0"/>
                        </a:rPr>
                        <a:t>Panel end distance</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latin typeface="Arial" pitchFamily="34" charset="0"/>
                          <a:ea typeface="Calibri"/>
                          <a:cs typeface="Arial" pitchFamily="34" charset="0"/>
                        </a:rPr>
                        <a:t>12.5'</a:t>
                      </a:r>
                      <a:br>
                        <a:rPr lang="en-US" sz="1600" b="1" dirty="0">
                          <a:solidFill>
                            <a:schemeClr val="tx1"/>
                          </a:solidFill>
                          <a:latin typeface="Arial" pitchFamily="34" charset="0"/>
                          <a:ea typeface="Calibri"/>
                          <a:cs typeface="Arial" pitchFamily="34" charset="0"/>
                        </a:rPr>
                      </a:br>
                      <a:r>
                        <a:rPr lang="en-US" sz="1600" b="1" dirty="0">
                          <a:solidFill>
                            <a:schemeClr val="tx1"/>
                          </a:solidFill>
                          <a:latin typeface="Arial" pitchFamily="34" charset="0"/>
                          <a:ea typeface="Calibri"/>
                          <a:cs typeface="Arial" pitchFamily="34" charset="0"/>
                        </a:rPr>
                        <a:t>Combined</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solidFill>
                            <a:schemeClr val="tx1"/>
                          </a:solidFill>
                          <a:latin typeface="Arial" pitchFamily="34" charset="0"/>
                          <a:ea typeface="Calibri"/>
                          <a:cs typeface="Arial" pitchFamily="34" charset="0"/>
                        </a:rPr>
                        <a:t>0' or 8'</a:t>
                      </a:r>
                      <a:r>
                        <a:rPr lang="en-US" sz="1600" b="1" baseline="0" dirty="0">
                          <a:solidFill>
                            <a:schemeClr val="tx1"/>
                          </a:solidFill>
                          <a:latin typeface="Arial" pitchFamily="34" charset="0"/>
                          <a:ea typeface="Calibri"/>
                          <a:cs typeface="Arial" pitchFamily="34" charset="0"/>
                        </a:rPr>
                        <a:t> </a:t>
                      </a:r>
                      <a:r>
                        <a:rPr lang="en-US" sz="1600" b="1" baseline="30000" dirty="0">
                          <a:solidFill>
                            <a:schemeClr val="tx1"/>
                          </a:solidFill>
                          <a:latin typeface="Arial" pitchFamily="34" charset="0"/>
                          <a:ea typeface="Calibri"/>
                          <a:cs typeface="Arial" pitchFamily="34" charset="0"/>
                        </a:rPr>
                        <a:t>(a)</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solidFill>
                            <a:schemeClr val="tx1"/>
                          </a:solidFill>
                          <a:latin typeface="Arial" pitchFamily="34" charset="0"/>
                          <a:ea typeface="Calibri"/>
                          <a:cs typeface="Arial" pitchFamily="34" charset="0"/>
                        </a:rPr>
                        <a:t>12.5'</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solidFill>
                            <a:schemeClr val="tx1"/>
                          </a:solidFill>
                          <a:latin typeface="Arial" pitchFamily="34" charset="0"/>
                          <a:ea typeface="Calibri"/>
                          <a:cs typeface="Arial" pitchFamily="34" charset="0"/>
                        </a:rPr>
                        <a:t>8'</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solidFill>
                            <a:schemeClr val="tx1"/>
                          </a:solidFill>
                          <a:latin typeface="Arial" pitchFamily="34" charset="0"/>
                          <a:ea typeface="Calibri"/>
                          <a:cs typeface="Arial" pitchFamily="34" charset="0"/>
                        </a:rPr>
                        <a:t>12.5'</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latin typeface="Arial" pitchFamily="34" charset="0"/>
                          <a:ea typeface="Calibri"/>
                          <a:cs typeface="Arial" pitchFamily="34" charset="0"/>
                        </a:rPr>
                        <a:t>Not Permitted</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726744">
                <a:tc>
                  <a:txBody>
                    <a:bodyPr/>
                    <a:lstStyle/>
                    <a:p>
                      <a:pPr marL="0" marR="0" algn="ctr">
                        <a:lnSpc>
                          <a:spcPct val="115000"/>
                        </a:lnSpc>
                        <a:spcBef>
                          <a:spcPts val="0"/>
                        </a:spcBef>
                        <a:spcAft>
                          <a:spcPts val="0"/>
                        </a:spcAft>
                      </a:pPr>
                      <a:r>
                        <a:rPr lang="en-US" sz="1600" b="1" dirty="0">
                          <a:solidFill>
                            <a:schemeClr val="tx1"/>
                          </a:solidFill>
                          <a:latin typeface="Arial" pitchFamily="34" charset="0"/>
                          <a:ea typeface="Calibri"/>
                          <a:cs typeface="Arial" pitchFamily="34" charset="0"/>
                        </a:rPr>
                        <a:t>Corner return length</a:t>
                      </a: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600" b="1" dirty="0" smtClean="0">
                          <a:solidFill>
                            <a:schemeClr val="tx1"/>
                          </a:solidFill>
                          <a:latin typeface="Arial" pitchFamily="34" charset="0"/>
                          <a:ea typeface="Calibri"/>
                          <a:cs typeface="Arial" pitchFamily="34" charset="0"/>
                        </a:rPr>
                        <a:t>Not required</a:t>
                      </a:r>
                      <a:endParaRPr lang="en-US" sz="1600" b="1" dirty="0">
                        <a:solidFill>
                          <a:schemeClr val="tx1"/>
                        </a:solidFill>
                        <a:latin typeface="Arial" pitchFamily="34" charset="0"/>
                        <a:ea typeface="Calibri"/>
                        <a:cs typeface="Arial" pitchFamily="34" charset="0"/>
                      </a:endParaRP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US" sz="1400" dirty="0">
                        <a:latin typeface="Arial" pitchFamily="34" charset="0"/>
                        <a:ea typeface="Calibri"/>
                        <a:cs typeface="Arial" pitchFamily="34" charset="0"/>
                      </a:endParaRPr>
                    </a:p>
                  </a:txBody>
                  <a:tcPr marL="62306" marR="62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1600" b="1" dirty="0" smtClean="0">
                          <a:solidFill>
                            <a:schemeClr val="tx1"/>
                          </a:solidFill>
                          <a:latin typeface="Arial" pitchFamily="34" charset="0"/>
                          <a:ea typeface="Calibri"/>
                          <a:cs typeface="Arial" pitchFamily="34" charset="0"/>
                        </a:rPr>
                        <a:t>24</a:t>
                      </a:r>
                      <a:r>
                        <a:rPr lang="en-US" sz="1600" b="1"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ea typeface="Calibri"/>
                          <a:cs typeface="Arial" pitchFamily="34" charset="0"/>
                        </a:rPr>
                        <a:t> </a:t>
                      </a:r>
                      <a:r>
                        <a:rPr lang="en-US" sz="1600" b="1" dirty="0">
                          <a:solidFill>
                            <a:schemeClr val="tx1"/>
                          </a:solidFill>
                          <a:latin typeface="Arial" pitchFamily="34" charset="0"/>
                          <a:ea typeface="Calibri"/>
                          <a:cs typeface="Arial" pitchFamily="34" charset="0"/>
                        </a:rPr>
                        <a:t>Min. </a:t>
                      </a:r>
                      <a:r>
                        <a:rPr lang="en-US" sz="1600" b="1" baseline="30000" dirty="0">
                          <a:solidFill>
                            <a:schemeClr val="tx1"/>
                          </a:solidFill>
                          <a:latin typeface="Arial" pitchFamily="34" charset="0"/>
                          <a:ea typeface="Calibri"/>
                          <a:cs typeface="Arial" pitchFamily="34" charset="0"/>
                        </a:rPr>
                        <a:t>(b)</a:t>
                      </a:r>
                      <a:endParaRPr lang="en-US" sz="1600" b="1" dirty="0">
                        <a:solidFill>
                          <a:schemeClr val="tx1"/>
                        </a:solidFill>
                        <a:latin typeface="Arial" pitchFamily="34" charset="0"/>
                        <a:ea typeface="Calibri"/>
                        <a:cs typeface="Arial" pitchFamily="34" charset="0"/>
                      </a:endParaRP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b="1" dirty="0" smtClean="0">
                          <a:solidFill>
                            <a:schemeClr val="tx1"/>
                          </a:solidFill>
                          <a:latin typeface="Arial" pitchFamily="34" charset="0"/>
                          <a:ea typeface="Calibri"/>
                          <a:cs typeface="Arial" pitchFamily="34" charset="0"/>
                        </a:rPr>
                        <a:t>32</a:t>
                      </a:r>
                      <a:r>
                        <a:rPr lang="en-US" sz="1600" b="1"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ea typeface="Calibri"/>
                          <a:cs typeface="Arial" pitchFamily="34" charset="0"/>
                        </a:rPr>
                        <a:t> </a:t>
                      </a:r>
                      <a:r>
                        <a:rPr lang="en-US" sz="1600" b="1" dirty="0">
                          <a:solidFill>
                            <a:schemeClr val="tx1"/>
                          </a:solidFill>
                          <a:latin typeface="Arial" pitchFamily="34" charset="0"/>
                          <a:ea typeface="Calibri"/>
                          <a:cs typeface="Arial" pitchFamily="34" charset="0"/>
                        </a:rPr>
                        <a:t>Min.</a:t>
                      </a:r>
                      <a:r>
                        <a:rPr lang="en-US" sz="1600" b="1" baseline="0" dirty="0">
                          <a:solidFill>
                            <a:schemeClr val="tx1"/>
                          </a:solidFill>
                          <a:latin typeface="Arial" pitchFamily="34" charset="0"/>
                          <a:ea typeface="Calibri"/>
                          <a:cs typeface="Arial" pitchFamily="34" charset="0"/>
                        </a:rPr>
                        <a:t> </a:t>
                      </a:r>
                      <a:r>
                        <a:rPr lang="en-US" sz="1600" b="1" baseline="30000" dirty="0">
                          <a:solidFill>
                            <a:schemeClr val="tx1"/>
                          </a:solidFill>
                          <a:latin typeface="Arial" pitchFamily="34" charset="0"/>
                          <a:ea typeface="Calibri"/>
                          <a:cs typeface="Arial" pitchFamily="34" charset="0"/>
                        </a:rPr>
                        <a:t>(b)</a:t>
                      </a:r>
                      <a:endParaRPr lang="en-US" sz="1600" b="1" dirty="0">
                        <a:solidFill>
                          <a:schemeClr val="tx1"/>
                        </a:solidFill>
                        <a:latin typeface="Arial" pitchFamily="34" charset="0"/>
                        <a:ea typeface="Calibri"/>
                        <a:cs typeface="Arial" pitchFamily="34" charset="0"/>
                      </a:endParaRPr>
                    </a:p>
                  </a:txBody>
                  <a:tcPr marL="62306" marR="62306"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a:p>
                  </a:txBody>
                  <a:tcPr/>
                </a:tc>
              </a:tr>
            </a:tbl>
          </a:graphicData>
        </a:graphic>
      </p:graphicFrame>
      <p:sp>
        <p:nvSpPr>
          <p:cNvPr id="5" name="TextBox 4"/>
          <p:cNvSpPr txBox="1"/>
          <p:nvPr/>
        </p:nvSpPr>
        <p:spPr>
          <a:xfrm>
            <a:off x="500063" y="5104263"/>
            <a:ext cx="8185155" cy="738664"/>
          </a:xfrm>
          <a:prstGeom prst="rect">
            <a:avLst/>
          </a:prstGeom>
          <a:noFill/>
        </p:spPr>
        <p:txBody>
          <a:bodyPr wrap="square" rtlCol="0">
            <a:spAutoFit/>
          </a:bodyPr>
          <a:lstStyle/>
          <a:p>
            <a:pPr marL="342900" indent="-342900"/>
            <a:r>
              <a:rPr lang="en-US" sz="1400" dirty="0"/>
              <a:t>(a) 	8' with 24" panel at corner or 1,800 lb hold down per </a:t>
            </a:r>
            <a:r>
              <a:rPr lang="en-US" sz="1400" dirty="0" smtClean="0"/>
              <a:t>R602.10.1.4.1, exception items 1 &amp; 2.</a:t>
            </a:r>
            <a:endParaRPr lang="en-US" sz="1400" dirty="0"/>
          </a:p>
          <a:p>
            <a:pPr marL="342900" lvl="2" indent="-342900"/>
            <a:r>
              <a:rPr lang="en-US" sz="1400" dirty="0"/>
              <a:t>(b)	In lieu of a corner return, an 800 lb hold-down may be fastened to the side of the BWP closest to the </a:t>
            </a:r>
            <a:r>
              <a:rPr lang="en-US" sz="1400" dirty="0" smtClean="0"/>
              <a:t>corner per R602.10.5.3, exception item 2.</a:t>
            </a:r>
            <a:endParaRPr lang="en-US" sz="1400" dirty="0"/>
          </a:p>
        </p:txBody>
      </p:sp>
      <p:sp>
        <p:nvSpPr>
          <p:cNvPr id="6" name="TextBox 7"/>
          <p:cNvSpPr txBox="1">
            <a:spLocks noChangeArrowheads="1"/>
          </p:cNvSpPr>
          <p:nvPr/>
        </p:nvSpPr>
        <p:spPr bwMode="auto">
          <a:xfrm>
            <a:off x="500063" y="1547814"/>
            <a:ext cx="2438400"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800" b="1" dirty="0" smtClean="0">
                <a:solidFill>
                  <a:schemeClr val="accent1">
                    <a:lumMod val="75000"/>
                  </a:schemeClr>
                </a:solidFill>
                <a:latin typeface="Arial" pitchFamily="34" charset="0"/>
                <a:cs typeface="Arial" pitchFamily="34" charset="0"/>
              </a:rPr>
              <a:t>Overview</a:t>
            </a:r>
            <a:endParaRPr lang="en-US" sz="2000" b="1" dirty="0">
              <a:solidFill>
                <a:schemeClr val="accent1">
                  <a:lumMod val="75000"/>
                </a:schemeClr>
              </a:solidFill>
              <a:latin typeface="Arial" pitchFamily="34" charset="0"/>
              <a:cs typeface="Arial" pitchFamily="34" charset="0"/>
            </a:endParaRPr>
          </a:p>
        </p:txBody>
      </p:sp>
      <p:sp>
        <p:nvSpPr>
          <p:cNvPr id="7" name="Rectangle 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92120" y="5936776"/>
            <a:ext cx="2020105" cy="696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sp>
        <p:nvSpPr>
          <p:cNvPr id="3" name="Content Placeholder 2"/>
          <p:cNvSpPr>
            <a:spLocks noGrp="1"/>
          </p:cNvSpPr>
          <p:nvPr>
            <p:ph idx="1"/>
          </p:nvPr>
        </p:nvSpPr>
        <p:spPr>
          <a:xfrm>
            <a:off x="399500" y="2277035"/>
            <a:ext cx="8040199" cy="1894633"/>
          </a:xfrm>
        </p:spPr>
        <p:txBody>
          <a:bodyPr/>
          <a:lstStyle/>
          <a:p>
            <a:pPr fontAlgn="auto">
              <a:spcAft>
                <a:spcPts val="0"/>
              </a:spcAft>
              <a:buFont typeface="Wingdings" pitchFamily="2" charset="2"/>
              <a:buNone/>
              <a:defRPr/>
            </a:pPr>
            <a:r>
              <a:rPr lang="en-US" sz="2000" dirty="0"/>
              <a:t>Placement Requirements</a:t>
            </a:r>
          </a:p>
          <a:p>
            <a:pPr lvl="1" fontAlgn="auto">
              <a:spcAft>
                <a:spcPts val="0"/>
              </a:spcAft>
              <a:defRPr/>
            </a:pPr>
            <a:r>
              <a:rPr lang="en-US" sz="1600" dirty="0"/>
              <a:t>BWP to begin no more than "X" feet from the end of a BWL.</a:t>
            </a:r>
          </a:p>
          <a:p>
            <a:pPr lvl="1" fontAlgn="auto">
              <a:spcAft>
                <a:spcPts val="0"/>
              </a:spcAft>
              <a:defRPr/>
            </a:pPr>
            <a:r>
              <a:rPr lang="en-US" sz="1600" dirty="0"/>
              <a:t>Total combined distance of the end panels to each wall end shall not be more than "X" feet.</a:t>
            </a:r>
          </a:p>
          <a:p>
            <a:pPr lvl="1" fontAlgn="auto">
              <a:spcAft>
                <a:spcPts val="0"/>
              </a:spcAft>
              <a:defRPr/>
            </a:pPr>
            <a:r>
              <a:rPr lang="en-US" sz="1600" dirty="0"/>
              <a:t>BWP located not more than 25' o.c.</a:t>
            </a:r>
          </a:p>
          <a:p>
            <a:pPr lvl="1" fontAlgn="auto">
              <a:spcAft>
                <a:spcPts val="0"/>
              </a:spcAft>
              <a:defRPr/>
            </a:pPr>
            <a:r>
              <a:rPr lang="en-US" sz="1600" dirty="0"/>
              <a:t>BWP minimum length in accordance with its method.</a:t>
            </a:r>
          </a:p>
        </p:txBody>
      </p:sp>
      <p:graphicFrame>
        <p:nvGraphicFramePr>
          <p:cNvPr id="4" name="Table 3"/>
          <p:cNvGraphicFramePr>
            <a:graphicFrameLocks noGrp="1"/>
          </p:cNvGraphicFramePr>
          <p:nvPr/>
        </p:nvGraphicFramePr>
        <p:xfrm>
          <a:off x="399501" y="4171668"/>
          <a:ext cx="3132594" cy="1827613"/>
        </p:xfrm>
        <a:graphic>
          <a:graphicData uri="http://schemas.openxmlformats.org/drawingml/2006/table">
            <a:tbl>
              <a:tblPr firstRow="1" bandRow="1">
                <a:tableStyleId>{5C22544A-7EE6-4342-B048-85BDC9FD1C3A}</a:tableStyleId>
              </a:tblPr>
              <a:tblGrid>
                <a:gridCol w="3132594"/>
              </a:tblGrid>
              <a:tr h="468571">
                <a:tc>
                  <a:txBody>
                    <a:bodyPr/>
                    <a:lstStyle/>
                    <a:p>
                      <a:pPr algn="ctr"/>
                      <a:r>
                        <a:rPr lang="en-US" sz="2400" baseline="0" dirty="0" smtClean="0">
                          <a:latin typeface="Arial" pitchFamily="34" charset="0"/>
                          <a:cs typeface="Arial" pitchFamily="34" charset="0"/>
                        </a:rPr>
                        <a:t>Wind</a:t>
                      </a:r>
                      <a:endParaRPr lang="en-US" sz="2400" baseline="300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1359042">
                <a:tc>
                  <a:txBody>
                    <a:bodyPr/>
                    <a:lstStyle/>
                    <a:p>
                      <a:pPr marL="228600" indent="-228600">
                        <a:spcBef>
                          <a:spcPts val="600"/>
                        </a:spcBef>
                        <a:buFont typeface="Wingdings" pitchFamily="2" charset="2"/>
                        <a:buNone/>
                      </a:pPr>
                      <a:r>
                        <a:rPr lang="en-US" sz="1800" b="1" dirty="0">
                          <a:latin typeface="Arial" pitchFamily="34" charset="0"/>
                          <a:cs typeface="Arial" pitchFamily="34" charset="0"/>
                        </a:rPr>
                        <a:t>"X" = </a:t>
                      </a:r>
                      <a:r>
                        <a:rPr lang="en-US" sz="1800" b="1" dirty="0" smtClean="0">
                          <a:latin typeface="Arial" pitchFamily="34" charset="0"/>
                          <a:cs typeface="Arial" pitchFamily="34" charset="0"/>
                        </a:rPr>
                        <a:t>12.5'</a:t>
                      </a:r>
                    </a:p>
                    <a:p>
                      <a:pPr marL="228600" indent="-228600">
                        <a:spcBef>
                          <a:spcPts val="600"/>
                        </a:spcBef>
                        <a:buFont typeface="Wingdings" pitchFamily="2" charset="2"/>
                        <a:buNone/>
                      </a:pPr>
                      <a:r>
                        <a:rPr lang="en-US" sz="1800" b="1" dirty="0" smtClean="0">
                          <a:latin typeface="Arial" pitchFamily="34" charset="0"/>
                          <a:cs typeface="Arial" pitchFamily="34" charset="0"/>
                        </a:rPr>
                        <a:t>Combined distance</a:t>
                      </a:r>
                      <a:r>
                        <a:rPr lang="en-US" sz="1800" b="1" baseline="0" dirty="0" smtClean="0">
                          <a:latin typeface="Arial" pitchFamily="34" charset="0"/>
                          <a:cs typeface="Arial" pitchFamily="34" charset="0"/>
                        </a:rPr>
                        <a:t> for both ends of wall line</a:t>
                      </a:r>
                      <a:endParaRPr lang="en-US" sz="1800" b="1"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graphicFrame>
        <p:nvGraphicFramePr>
          <p:cNvPr id="5" name="Table 4"/>
          <p:cNvGraphicFramePr>
            <a:graphicFrameLocks noGrp="1"/>
          </p:cNvGraphicFramePr>
          <p:nvPr/>
        </p:nvGraphicFramePr>
        <p:xfrm>
          <a:off x="3813362" y="4171668"/>
          <a:ext cx="4684037" cy="1893945"/>
        </p:xfrm>
        <a:graphic>
          <a:graphicData uri="http://schemas.openxmlformats.org/drawingml/2006/table">
            <a:tbl>
              <a:tblPr firstRow="1" bandRow="1">
                <a:tableStyleId>{5C22544A-7EE6-4342-B048-85BDC9FD1C3A}</a:tableStyleId>
              </a:tblPr>
              <a:tblGrid>
                <a:gridCol w="4684037"/>
              </a:tblGrid>
              <a:tr h="468571">
                <a:tc>
                  <a:txBody>
                    <a:bodyPr/>
                    <a:lstStyle/>
                    <a:p>
                      <a:pPr algn="ctr"/>
                      <a:r>
                        <a:rPr lang="en-US" sz="2400" dirty="0" smtClean="0">
                          <a:latin typeface="Arial" pitchFamily="34" charset="0"/>
                          <a:cs typeface="Arial" pitchFamily="34" charset="0"/>
                        </a:rPr>
                        <a:t>Seismic</a:t>
                      </a:r>
                      <a:endParaRPr lang="en-US" sz="2400" baseline="-250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r h="1425374">
                <a:tc>
                  <a:txBody>
                    <a:bodyPr/>
                    <a:lstStyle/>
                    <a:p>
                      <a:pPr marL="228600" marR="0" indent="-228600" algn="l" defTabSz="914400" rtl="0" eaLnBrk="1" fontAlgn="auto" latinLnBrk="0" hangingPunct="1">
                        <a:lnSpc>
                          <a:spcPct val="100000"/>
                        </a:lnSpc>
                        <a:spcBef>
                          <a:spcPts val="600"/>
                        </a:spcBef>
                        <a:spcAft>
                          <a:spcPts val="0"/>
                        </a:spcAft>
                        <a:buClrTx/>
                        <a:buSzTx/>
                        <a:buFont typeface="Wingdings" pitchFamily="2" charset="2"/>
                        <a:buNone/>
                        <a:tabLst/>
                        <a:defRPr/>
                      </a:pPr>
                      <a:r>
                        <a:rPr lang="en-US" sz="1800" b="1" dirty="0">
                          <a:latin typeface="Arial" pitchFamily="34" charset="0"/>
                          <a:cs typeface="Arial" pitchFamily="34" charset="0"/>
                        </a:rPr>
                        <a:t>"X" = 0'         Method WSP only</a:t>
                      </a:r>
                      <a:r>
                        <a:rPr lang="en-US" sz="1800" b="1" baseline="0" dirty="0">
                          <a:latin typeface="Arial" pitchFamily="34" charset="0"/>
                          <a:cs typeface="Arial" pitchFamily="34" charset="0"/>
                        </a:rPr>
                        <a:t>:</a:t>
                      </a:r>
                    </a:p>
                    <a:p>
                      <a:pPr marL="571500" lvl="1" indent="-393700">
                        <a:spcBef>
                          <a:spcPts val="600"/>
                        </a:spcBef>
                        <a:buFont typeface="+mj-lt"/>
                        <a:buNone/>
                      </a:pPr>
                      <a:r>
                        <a:rPr lang="en-US" sz="1800" b="1" baseline="0" dirty="0">
                          <a:latin typeface="Arial" pitchFamily="34" charset="0"/>
                          <a:cs typeface="Arial" pitchFamily="34" charset="0"/>
                        </a:rPr>
                        <a:t>                     1.    8' w/1,800# hold-down </a:t>
                      </a:r>
                    </a:p>
                    <a:p>
                      <a:pPr marL="571500" lvl="1" indent="-393700">
                        <a:spcBef>
                          <a:spcPts val="600"/>
                        </a:spcBef>
                        <a:buFont typeface="+mj-lt"/>
                        <a:buNone/>
                      </a:pPr>
                      <a:r>
                        <a:rPr lang="en-US" sz="1800" b="1" baseline="0" dirty="0">
                          <a:latin typeface="Arial" pitchFamily="34" charset="0"/>
                          <a:cs typeface="Arial" pitchFamily="34" charset="0"/>
                        </a:rPr>
                        <a:t>                     2.    24" panel at </a:t>
                      </a:r>
                      <a:r>
                        <a:rPr lang="en-US" sz="1800" b="1" baseline="0" dirty="0" smtClean="0">
                          <a:latin typeface="Arial" pitchFamily="34" charset="0"/>
                          <a:cs typeface="Arial" pitchFamily="34" charset="0"/>
                        </a:rPr>
                        <a:t>corner</a:t>
                      </a:r>
                    </a:p>
                    <a:p>
                      <a:pPr marL="571500" lvl="1" indent="-393700" algn="l">
                        <a:spcBef>
                          <a:spcPts val="600"/>
                        </a:spcBef>
                        <a:buFont typeface="+mj-lt"/>
                        <a:buNone/>
                      </a:pPr>
                      <a:r>
                        <a:rPr lang="en-US" sz="1800" b="1" dirty="0" smtClean="0">
                          <a:latin typeface="Arial" pitchFamily="34" charset="0"/>
                          <a:cs typeface="Arial" pitchFamily="34" charset="0"/>
                        </a:rPr>
                        <a:t>                            Permitted </a:t>
                      </a:r>
                      <a:r>
                        <a:rPr lang="en-US" sz="1800" b="1" baseline="0" dirty="0" smtClean="0">
                          <a:latin typeface="Arial" pitchFamily="34" charset="0"/>
                          <a:cs typeface="Arial" pitchFamily="34" charset="0"/>
                        </a:rPr>
                        <a:t>at both ends</a:t>
                      </a:r>
                      <a:endParaRPr lang="en-US" sz="1800" b="1"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10" name="TextBox 9"/>
          <p:cNvSpPr txBox="1">
            <a:spLocks noChangeArrowheads="1"/>
          </p:cNvSpPr>
          <p:nvPr/>
        </p:nvSpPr>
        <p:spPr bwMode="auto">
          <a:xfrm>
            <a:off x="6312474" y="6229350"/>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R602.10.1.4</a:t>
            </a:r>
          </a:p>
        </p:txBody>
      </p:sp>
      <p:sp>
        <p:nvSpPr>
          <p:cNvPr id="9" name="TextBox 7"/>
          <p:cNvSpPr txBox="1">
            <a:spLocks noChangeArrowheads="1"/>
          </p:cNvSpPr>
          <p:nvPr/>
        </p:nvSpPr>
        <p:spPr bwMode="auto">
          <a:xfrm>
            <a:off x="842682" y="1538662"/>
            <a:ext cx="7654717"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800" b="1" dirty="0">
                <a:solidFill>
                  <a:schemeClr val="accent2">
                    <a:lumMod val="75000"/>
                  </a:schemeClr>
                </a:solidFill>
                <a:latin typeface="Arial" pitchFamily="34" charset="0"/>
                <a:cs typeface="Arial" pitchFamily="34" charset="0"/>
              </a:rPr>
              <a:t>R602.10.1.4 Braced Wall Panel Location</a:t>
            </a:r>
          </a:p>
          <a:p>
            <a:pPr algn="ct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 (Intermittent </a:t>
            </a:r>
            <a:r>
              <a:rPr lang="en-US" sz="2000" b="1" dirty="0" smtClean="0">
                <a:solidFill>
                  <a:schemeClr val="accent2">
                    <a:lumMod val="75000"/>
                  </a:schemeClr>
                </a:solidFill>
                <a:latin typeface="Arial" pitchFamily="34" charset="0"/>
                <a:cs typeface="Arial" pitchFamily="34" charset="0"/>
              </a:rPr>
              <a:t>Bracing Methods)</a:t>
            </a:r>
            <a:endParaRPr lang="en-US" sz="2000" b="1" dirty="0">
              <a:solidFill>
                <a:schemeClr val="accent2">
                  <a:lumMod val="75000"/>
                </a:schemeClr>
              </a:solidFill>
              <a:latin typeface="Arial" pitchFamily="34" charset="0"/>
              <a:cs typeface="Arial" pitchFamily="34" charset="0"/>
            </a:endParaRPr>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sp>
        <p:nvSpPr>
          <p:cNvPr id="3" name="Content Placeholder 2"/>
          <p:cNvSpPr>
            <a:spLocks noGrp="1"/>
          </p:cNvSpPr>
          <p:nvPr>
            <p:ph idx="1"/>
          </p:nvPr>
        </p:nvSpPr>
        <p:spPr>
          <a:xfrm>
            <a:off x="399500" y="3065929"/>
            <a:ext cx="8040199" cy="2759160"/>
          </a:xfrm>
        </p:spPr>
        <p:txBody>
          <a:bodyPr/>
          <a:lstStyle/>
          <a:p>
            <a:pPr fontAlgn="auto">
              <a:spcAft>
                <a:spcPts val="0"/>
              </a:spcAft>
              <a:buFont typeface="Wingdings" pitchFamily="2" charset="2"/>
              <a:buNone/>
              <a:defRPr/>
            </a:pPr>
            <a:r>
              <a:rPr lang="en-US" sz="2400" dirty="0"/>
              <a:t>Placement Requirements</a:t>
            </a:r>
          </a:p>
          <a:p>
            <a:pPr lvl="1" fontAlgn="auto">
              <a:spcAft>
                <a:spcPts val="0"/>
              </a:spcAft>
              <a:defRPr/>
            </a:pPr>
            <a:r>
              <a:rPr lang="en-US" sz="2000" dirty="0"/>
              <a:t>BWPs to begin at each end of a BWL. </a:t>
            </a:r>
          </a:p>
          <a:p>
            <a:pPr lvl="1" fontAlgn="auto">
              <a:spcAft>
                <a:spcPts val="0"/>
              </a:spcAft>
              <a:defRPr/>
            </a:pPr>
            <a:r>
              <a:rPr lang="en-US" sz="2000" dirty="0"/>
              <a:t>BWP located not more than 25' o.c.</a:t>
            </a:r>
          </a:p>
          <a:p>
            <a:pPr lvl="1" fontAlgn="auto">
              <a:spcAft>
                <a:spcPts val="0"/>
              </a:spcAft>
              <a:defRPr/>
            </a:pPr>
            <a:r>
              <a:rPr lang="en-US" sz="2000" dirty="0"/>
              <a:t>A minimum 24" corner return </a:t>
            </a:r>
            <a:r>
              <a:rPr lang="en-US" sz="2000" dirty="0" smtClean="0"/>
              <a:t>at </a:t>
            </a:r>
            <a:r>
              <a:rPr lang="en-US" sz="2000" dirty="0"/>
              <a:t>each end of the braced wall line.</a:t>
            </a:r>
          </a:p>
          <a:p>
            <a:pPr lvl="2" fontAlgn="auto">
              <a:spcAft>
                <a:spcPts val="0"/>
              </a:spcAft>
              <a:defRPr/>
            </a:pPr>
            <a:r>
              <a:rPr lang="en-US" dirty="0">
                <a:solidFill>
                  <a:schemeClr val="accent3">
                    <a:lumMod val="50000"/>
                  </a:schemeClr>
                </a:solidFill>
              </a:rPr>
              <a:t>In lieu of a corner return, an 800 lb hold-down may be fastened to the corner stud.</a:t>
            </a:r>
          </a:p>
        </p:txBody>
      </p:sp>
      <p:sp>
        <p:nvSpPr>
          <p:cNvPr id="10" name="TextBox 9"/>
          <p:cNvSpPr txBox="1">
            <a:spLocks noChangeArrowheads="1"/>
          </p:cNvSpPr>
          <p:nvPr/>
        </p:nvSpPr>
        <p:spPr bwMode="auto">
          <a:xfrm>
            <a:off x="6174889" y="6229350"/>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R602.10.4.4</a:t>
            </a:r>
          </a:p>
        </p:txBody>
      </p:sp>
      <p:sp>
        <p:nvSpPr>
          <p:cNvPr id="9" name="TextBox 7"/>
          <p:cNvSpPr txBox="1">
            <a:spLocks noChangeArrowheads="1"/>
          </p:cNvSpPr>
          <p:nvPr/>
        </p:nvSpPr>
        <p:spPr bwMode="auto">
          <a:xfrm>
            <a:off x="842682" y="1538662"/>
            <a:ext cx="7654717" cy="1138773"/>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800" b="1" dirty="0">
                <a:solidFill>
                  <a:schemeClr val="accent2">
                    <a:lumMod val="75000"/>
                  </a:schemeClr>
                </a:solidFill>
                <a:latin typeface="Arial" pitchFamily="34" charset="0"/>
                <a:cs typeface="Arial" pitchFamily="34" charset="0"/>
              </a:rPr>
              <a:t>R602.10.4.4 Braced Wall Panel Location</a:t>
            </a:r>
          </a:p>
          <a:p>
            <a:pPr algn="ct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 </a:t>
            </a:r>
            <a:r>
              <a:rPr lang="en-US" sz="2000" b="1" dirty="0" smtClean="0">
                <a:solidFill>
                  <a:schemeClr val="accent2">
                    <a:lumMod val="75000"/>
                  </a:schemeClr>
                </a:solidFill>
                <a:latin typeface="Arial" pitchFamily="34" charset="0"/>
                <a:cs typeface="Arial" pitchFamily="34" charset="0"/>
              </a:rPr>
              <a:t>Continuous </a:t>
            </a:r>
            <a:r>
              <a:rPr lang="en-US" sz="2000" b="1" dirty="0">
                <a:solidFill>
                  <a:schemeClr val="accent2">
                    <a:lumMod val="75000"/>
                  </a:schemeClr>
                </a:solidFill>
                <a:latin typeface="Arial" pitchFamily="34" charset="0"/>
                <a:cs typeface="Arial" pitchFamily="34" charset="0"/>
              </a:rPr>
              <a:t>Sheathing </a:t>
            </a:r>
            <a:r>
              <a:rPr lang="en-US" sz="2000" b="1" dirty="0" smtClean="0">
                <a:solidFill>
                  <a:schemeClr val="accent2">
                    <a:lumMod val="75000"/>
                  </a:schemeClr>
                </a:solidFill>
                <a:latin typeface="Arial" pitchFamily="34" charset="0"/>
                <a:cs typeface="Arial" pitchFamily="34" charset="0"/>
              </a:rPr>
              <a:t> with Wood Structural Panel</a:t>
            </a:r>
          </a:p>
          <a:p>
            <a:pPr algn="ctr" fontAlgn="auto">
              <a:spcBef>
                <a:spcPts val="0"/>
              </a:spcBef>
              <a:spcAft>
                <a:spcPts val="0"/>
              </a:spcAft>
              <a:defRPr/>
            </a:pPr>
            <a:r>
              <a:rPr lang="en-US" sz="2000" b="1" dirty="0" smtClean="0">
                <a:solidFill>
                  <a:schemeClr val="accent2">
                    <a:lumMod val="75000"/>
                  </a:schemeClr>
                </a:solidFill>
                <a:latin typeface="Arial" pitchFamily="34" charset="0"/>
                <a:cs typeface="Arial" pitchFamily="34" charset="0"/>
              </a:rPr>
              <a:t>Methods  CS-WSP, CS-G, CS-PF</a:t>
            </a:r>
            <a:endParaRPr lang="en-US" sz="2000" b="1" dirty="0">
              <a:solidFill>
                <a:schemeClr val="accent2">
                  <a:lumMod val="75000"/>
                </a:schemeClr>
              </a:solidFill>
              <a:latin typeface="Arial" pitchFamily="34" charset="0"/>
              <a:cs typeface="Arial" pitchFamily="34" charset="0"/>
            </a:endParaRPr>
          </a:p>
        </p:txBody>
      </p:sp>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sp>
        <p:nvSpPr>
          <p:cNvPr id="4" name="Content Placeholder 2"/>
          <p:cNvSpPr>
            <a:spLocks noGrp="1"/>
          </p:cNvSpPr>
          <p:nvPr>
            <p:ph idx="1"/>
          </p:nvPr>
        </p:nvSpPr>
        <p:spPr>
          <a:xfrm>
            <a:off x="457200" y="1779588"/>
            <a:ext cx="6205538" cy="1354137"/>
          </a:xfrm>
        </p:spPr>
        <p:txBody>
          <a:bodyPr/>
          <a:lstStyle/>
          <a:p>
            <a:pPr fontAlgn="auto">
              <a:spcAft>
                <a:spcPts val="0"/>
              </a:spcAft>
              <a:buFont typeface="Wingdings" pitchFamily="2" charset="2"/>
              <a:buNone/>
              <a:defRPr/>
            </a:pPr>
            <a:r>
              <a:rPr lang="en-US" dirty="0"/>
              <a:t>Does this meet code?</a:t>
            </a:r>
          </a:p>
          <a:p>
            <a:pPr lvl="1" fontAlgn="auto">
              <a:spcAft>
                <a:spcPts val="0"/>
              </a:spcAft>
              <a:defRPr/>
            </a:pPr>
            <a:r>
              <a:rPr lang="en-US" dirty="0"/>
              <a:t>No, BWP required to begin no more than 12'-6" from the end of the wall.</a:t>
            </a:r>
          </a:p>
        </p:txBody>
      </p:sp>
      <p:graphicFrame>
        <p:nvGraphicFramePr>
          <p:cNvPr id="5" name="Table 4"/>
          <p:cNvGraphicFramePr>
            <a:graphicFrameLocks noGrp="1"/>
          </p:cNvGraphicFramePr>
          <p:nvPr/>
        </p:nvGraphicFramePr>
        <p:xfrm>
          <a:off x="6808790" y="1779588"/>
          <a:ext cx="1906586" cy="1021080"/>
        </p:xfrm>
        <a:graphic>
          <a:graphicData uri="http://schemas.openxmlformats.org/drawingml/2006/table">
            <a:tbl>
              <a:tblPr firstRow="1" bandRow="1">
                <a:tableStyleId>{5C22544A-7EE6-4342-B048-85BDC9FD1C3A}</a:tableStyleId>
              </a:tblPr>
              <a:tblGrid>
                <a:gridCol w="519978"/>
                <a:gridCol w="1386608"/>
              </a:tblGrid>
              <a:tr h="217805">
                <a:tc gridSpan="2">
                  <a:txBody>
                    <a:bodyPr/>
                    <a:lstStyle/>
                    <a:p>
                      <a:pPr algn="ctr"/>
                      <a:r>
                        <a:rPr lang="en-US" sz="1600" b="1" dirty="0" smtClean="0">
                          <a:latin typeface="Arial" pitchFamily="34" charset="0"/>
                          <a:cs typeface="Arial" pitchFamily="34" charset="0"/>
                        </a:rPr>
                        <a:t>Wind</a:t>
                      </a:r>
                      <a:endParaRPr lang="en-US" sz="1600" b="1" dirty="0">
                        <a:latin typeface="Arial" pitchFamily="34" charset="0"/>
                        <a:cs typeface="Arial" pitchFamily="34" charset="0"/>
                      </a:endParaRPr>
                    </a:p>
                  </a:txBody>
                  <a:tcPr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r>
              <a:tr h="217805">
                <a:tc>
                  <a:txBody>
                    <a:bodyPr/>
                    <a:lstStyle/>
                    <a:p>
                      <a:pPr algn="ctr"/>
                      <a:endParaRPr lang="en-US" sz="1600" b="1" dirty="0">
                        <a:solidFill>
                          <a:schemeClr val="accent2">
                            <a:lumMod val="75000"/>
                          </a:schemeClr>
                        </a:solidFill>
                        <a:latin typeface="Arial" pitchFamily="34" charset="0"/>
                        <a:cs typeface="Arial" pitchFamily="34" charset="0"/>
                      </a:endParaRPr>
                    </a:p>
                  </a:txBody>
                  <a:tcPr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600" b="1" dirty="0">
                          <a:latin typeface="Arial" pitchFamily="34" charset="0"/>
                          <a:cs typeface="Arial" pitchFamily="34" charset="0"/>
                        </a:rPr>
                        <a:t>25' Centers</a:t>
                      </a:r>
                    </a:p>
                  </a:txBody>
                  <a:tcPr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7805">
                <a:tc>
                  <a:txBody>
                    <a:bodyPr/>
                    <a:lstStyle/>
                    <a:p>
                      <a:pPr algn="ctr"/>
                      <a:endParaRPr lang="en-US" sz="1600" b="1" dirty="0">
                        <a:latin typeface="Arial" pitchFamily="34" charset="0"/>
                        <a:cs typeface="Arial" pitchFamily="34" charset="0"/>
                      </a:endParaRPr>
                    </a:p>
                  </a:txBody>
                  <a:tcPr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600" b="1" dirty="0">
                          <a:latin typeface="Arial" pitchFamily="34" charset="0"/>
                          <a:cs typeface="Arial" pitchFamily="34" charset="0"/>
                        </a:rPr>
                        <a:t>"X" End</a:t>
                      </a:r>
                    </a:p>
                  </a:txBody>
                  <a:tcPr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7805">
                <a:tc>
                  <a:txBody>
                    <a:bodyPr/>
                    <a:lstStyle/>
                    <a:p>
                      <a:pPr algn="ctr"/>
                      <a:endParaRPr lang="en-US" sz="1600" b="1" dirty="0">
                        <a:latin typeface="Arial" pitchFamily="34" charset="0"/>
                        <a:cs typeface="Arial" pitchFamily="34" charset="0"/>
                      </a:endParaRPr>
                    </a:p>
                  </a:txBody>
                  <a:tcPr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600" b="1" dirty="0">
                          <a:latin typeface="Arial" pitchFamily="34" charset="0"/>
                          <a:cs typeface="Arial" pitchFamily="34" charset="0"/>
                        </a:rPr>
                        <a:t>BWP Width</a:t>
                      </a:r>
                    </a:p>
                  </a:txBody>
                  <a:tcPr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cxnSp>
        <p:nvCxnSpPr>
          <p:cNvPr id="93" name="Straight Connector 92"/>
          <p:cNvCxnSpPr/>
          <p:nvPr/>
        </p:nvCxnSpPr>
        <p:spPr bwMode="auto">
          <a:xfrm rot="16200000" flipH="1">
            <a:off x="250031" y="3390107"/>
            <a:ext cx="42386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bwMode="auto">
          <a:xfrm rot="5400000" flipH="1" flipV="1">
            <a:off x="371475" y="3216275"/>
            <a:ext cx="182563"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rot="16200000" flipH="1">
            <a:off x="2983706" y="3390107"/>
            <a:ext cx="42386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bwMode="auto">
          <a:xfrm rot="5400000" flipH="1" flipV="1">
            <a:off x="3108325" y="3216275"/>
            <a:ext cx="182563"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bwMode="auto">
          <a:xfrm>
            <a:off x="385763" y="3308350"/>
            <a:ext cx="29257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33175" name="TextBox 86"/>
          <p:cNvSpPr txBox="1">
            <a:spLocks noChangeArrowheads="1"/>
          </p:cNvSpPr>
          <p:nvPr/>
        </p:nvSpPr>
        <p:spPr bwMode="auto">
          <a:xfrm>
            <a:off x="1528763" y="2960688"/>
            <a:ext cx="533400" cy="400050"/>
          </a:xfrm>
          <a:prstGeom prst="rect">
            <a:avLst/>
          </a:prstGeom>
          <a:noFill/>
          <a:ln w="9525">
            <a:noFill/>
            <a:miter lim="800000"/>
            <a:headEnd/>
            <a:tailEnd/>
          </a:ln>
        </p:spPr>
        <p:txBody>
          <a:bodyPr wrap="none">
            <a:spAutoFit/>
          </a:bodyPr>
          <a:lstStyle/>
          <a:p>
            <a:r>
              <a:rPr lang="en-US" sz="2000" b="1" dirty="0">
                <a:solidFill>
                  <a:srgbClr val="953735"/>
                </a:solidFill>
                <a:cs typeface="Arial" charset="0"/>
              </a:rPr>
              <a:t>13'</a:t>
            </a:r>
            <a:endParaRPr lang="en-US" sz="1400" b="1" dirty="0">
              <a:solidFill>
                <a:srgbClr val="953735"/>
              </a:solidFill>
              <a:cs typeface="Arial" charset="0"/>
            </a:endParaRPr>
          </a:p>
        </p:txBody>
      </p:sp>
      <p:cxnSp>
        <p:nvCxnSpPr>
          <p:cNvPr id="113" name="Straight Connector 112"/>
          <p:cNvCxnSpPr/>
          <p:nvPr/>
        </p:nvCxnSpPr>
        <p:spPr bwMode="auto">
          <a:xfrm rot="5400000">
            <a:off x="120650" y="5959475"/>
            <a:ext cx="641350" cy="0"/>
          </a:xfrm>
          <a:prstGeom prst="line">
            <a:avLst/>
          </a:pr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a:off x="8385969" y="5861844"/>
            <a:ext cx="482600" cy="1588"/>
          </a:xfrm>
          <a:prstGeom prst="line">
            <a:avLst/>
          </a:pr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a:off x="292100" y="6008688"/>
            <a:ext cx="8504238" cy="0"/>
          </a:xfrm>
          <a:prstGeom prst="line">
            <a:avLst/>
          </a:pr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flipH="1" flipV="1">
            <a:off x="8532812" y="5918201"/>
            <a:ext cx="182563" cy="182562"/>
          </a:xfrm>
          <a:prstGeom prst="line">
            <a:avLst/>
          </a:prstGeom>
          <a:solidFill>
            <a:schemeClr val="bg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3181" name="TextBox 86"/>
          <p:cNvSpPr txBox="1">
            <a:spLocks noChangeArrowheads="1"/>
          </p:cNvSpPr>
          <p:nvPr/>
        </p:nvSpPr>
        <p:spPr bwMode="auto">
          <a:xfrm>
            <a:off x="4268788" y="5702300"/>
            <a:ext cx="533400" cy="400050"/>
          </a:xfrm>
          <a:prstGeom prst="rect">
            <a:avLst/>
          </a:prstGeom>
          <a:noFill/>
          <a:ln w="9525">
            <a:noFill/>
            <a:miter lim="800000"/>
            <a:headEnd/>
            <a:tailEnd/>
          </a:ln>
        </p:spPr>
        <p:txBody>
          <a:bodyPr wrap="none">
            <a:spAutoFit/>
          </a:bodyPr>
          <a:lstStyle/>
          <a:p>
            <a:r>
              <a:rPr lang="en-US" sz="2000" b="1" dirty="0">
                <a:solidFill>
                  <a:srgbClr val="953735"/>
                </a:solidFill>
                <a:cs typeface="Arial" charset="0"/>
              </a:rPr>
              <a:t>36'</a:t>
            </a:r>
          </a:p>
        </p:txBody>
      </p:sp>
      <p:cxnSp>
        <p:nvCxnSpPr>
          <p:cNvPr id="118" name="Straight Connector 117"/>
          <p:cNvCxnSpPr/>
          <p:nvPr/>
        </p:nvCxnSpPr>
        <p:spPr bwMode="auto">
          <a:xfrm rot="5400000" flipH="1" flipV="1">
            <a:off x="352425" y="5930900"/>
            <a:ext cx="182563"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3183" name="Group 105"/>
          <p:cNvGrpSpPr>
            <a:grpSpLocks/>
          </p:cNvGrpSpPr>
          <p:nvPr/>
        </p:nvGrpSpPr>
        <p:grpSpPr bwMode="auto">
          <a:xfrm>
            <a:off x="452438" y="3756025"/>
            <a:ext cx="8172450" cy="1746250"/>
            <a:chOff x="452689" y="3763526"/>
            <a:chExt cx="8172450" cy="1746250"/>
          </a:xfrm>
        </p:grpSpPr>
        <p:sp>
          <p:nvSpPr>
            <p:cNvPr id="108" name="Flowchart: Process 107"/>
            <p:cNvSpPr/>
            <p:nvPr/>
          </p:nvSpPr>
          <p:spPr>
            <a:xfrm rot="5400000">
              <a:off x="497933" y="4623157"/>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 name="Flowchart: Process 108"/>
            <p:cNvSpPr/>
            <p:nvPr/>
          </p:nvSpPr>
          <p:spPr>
            <a:xfrm rot="5400000">
              <a:off x="799558" y="4623157"/>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0" name="Flowchart: Process 109"/>
            <p:cNvSpPr/>
            <p:nvPr/>
          </p:nvSpPr>
          <p:spPr>
            <a:xfrm rot="5400000">
              <a:off x="3811045"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1" name="Flowchart: Process 110"/>
            <p:cNvSpPr/>
            <p:nvPr/>
          </p:nvSpPr>
          <p:spPr>
            <a:xfrm rot="5400000">
              <a:off x="4111083" y="4623157"/>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 name="Flowchart: Process 111"/>
            <p:cNvSpPr/>
            <p:nvPr/>
          </p:nvSpPr>
          <p:spPr>
            <a:xfrm rot="5400000">
              <a:off x="4715920"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Flowchart: Process 118"/>
            <p:cNvSpPr/>
            <p:nvPr/>
          </p:nvSpPr>
          <p:spPr>
            <a:xfrm rot="5400000">
              <a:off x="5318377" y="4622363"/>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Flowchart: Process 119"/>
            <p:cNvSpPr/>
            <p:nvPr/>
          </p:nvSpPr>
          <p:spPr>
            <a:xfrm rot="5400000">
              <a:off x="5621589" y="4622363"/>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1" name="Flowchart: Process 120"/>
            <p:cNvSpPr/>
            <p:nvPr/>
          </p:nvSpPr>
          <p:spPr>
            <a:xfrm rot="5400000">
              <a:off x="6224045"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 name="Flowchart: Process 121"/>
            <p:cNvSpPr/>
            <p:nvPr/>
          </p:nvSpPr>
          <p:spPr>
            <a:xfrm rot="5400000">
              <a:off x="6525670"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3" name="Flowchart: Process 122"/>
            <p:cNvSpPr/>
            <p:nvPr/>
          </p:nvSpPr>
          <p:spPr>
            <a:xfrm rot="5400000">
              <a:off x="6827295"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4" name="Flowchart: Process 123"/>
            <p:cNvSpPr/>
            <p:nvPr/>
          </p:nvSpPr>
          <p:spPr>
            <a:xfrm rot="5400000">
              <a:off x="7128920"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5" name="Flowchart: Process 124"/>
            <p:cNvSpPr/>
            <p:nvPr/>
          </p:nvSpPr>
          <p:spPr>
            <a:xfrm rot="5400000">
              <a:off x="7430545"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6" name="Flowchart: Process 125"/>
            <p:cNvSpPr/>
            <p:nvPr/>
          </p:nvSpPr>
          <p:spPr>
            <a:xfrm rot="5400000">
              <a:off x="4414295"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7" name="Flowchart: Process 126"/>
            <p:cNvSpPr/>
            <p:nvPr/>
          </p:nvSpPr>
          <p:spPr>
            <a:xfrm rot="5400000">
              <a:off x="5015164" y="4622363"/>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8" name="Flowchart: Process 127"/>
            <p:cNvSpPr/>
            <p:nvPr/>
          </p:nvSpPr>
          <p:spPr>
            <a:xfrm rot="5400000">
              <a:off x="5921627" y="4622363"/>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9" name="Flowchart: Process 128"/>
            <p:cNvSpPr/>
            <p:nvPr/>
          </p:nvSpPr>
          <p:spPr>
            <a:xfrm rot="5400000">
              <a:off x="2610102" y="4622363"/>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0" name="Flowchart: Process 129"/>
            <p:cNvSpPr/>
            <p:nvPr/>
          </p:nvSpPr>
          <p:spPr>
            <a:xfrm rot="5400000">
              <a:off x="2911727" y="4622363"/>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1" name="Flowchart: Process 130"/>
            <p:cNvSpPr/>
            <p:nvPr/>
          </p:nvSpPr>
          <p:spPr>
            <a:xfrm rot="5400000">
              <a:off x="3507833" y="4623157"/>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2" name="Flowchart: Process 131"/>
            <p:cNvSpPr/>
            <p:nvPr/>
          </p:nvSpPr>
          <p:spPr>
            <a:xfrm rot="5400000">
              <a:off x="3206208" y="4623157"/>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 name="Flowchart: Process 132"/>
            <p:cNvSpPr/>
            <p:nvPr/>
          </p:nvSpPr>
          <p:spPr>
            <a:xfrm rot="5400000">
              <a:off x="199483" y="4623157"/>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4" name="Flowchart: Process 133"/>
            <p:cNvSpPr/>
            <p:nvPr/>
          </p:nvSpPr>
          <p:spPr>
            <a:xfrm rot="5400000">
              <a:off x="-406148" y="4622363"/>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5" name="Flowchart: Process 134"/>
            <p:cNvSpPr/>
            <p:nvPr/>
          </p:nvSpPr>
          <p:spPr>
            <a:xfrm rot="5400000">
              <a:off x="1101183" y="4623157"/>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6" name="Flowchart: Process 135"/>
            <p:cNvSpPr/>
            <p:nvPr/>
          </p:nvSpPr>
          <p:spPr>
            <a:xfrm rot="5400000">
              <a:off x="-103730"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7" name="Flowchart: Process 136"/>
            <p:cNvSpPr/>
            <p:nvPr/>
          </p:nvSpPr>
          <p:spPr>
            <a:xfrm rot="5400000">
              <a:off x="7738520"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8" name="Flowchart: Process 137"/>
            <p:cNvSpPr/>
            <p:nvPr/>
          </p:nvSpPr>
          <p:spPr>
            <a:xfrm rot="5400000">
              <a:off x="1402808" y="4623157"/>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9" name="Flowchart: Process 138"/>
            <p:cNvSpPr/>
            <p:nvPr/>
          </p:nvSpPr>
          <p:spPr>
            <a:xfrm rot="5400000">
              <a:off x="2007645" y="4623157"/>
              <a:ext cx="1746250"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0" name="Flowchart: Process 139"/>
            <p:cNvSpPr/>
            <p:nvPr/>
          </p:nvSpPr>
          <p:spPr>
            <a:xfrm rot="5400000">
              <a:off x="2308477" y="4622363"/>
              <a:ext cx="1746250"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1" name="Flowchart: Process 140"/>
            <p:cNvSpPr/>
            <p:nvPr/>
          </p:nvSpPr>
          <p:spPr>
            <a:xfrm rot="5400000">
              <a:off x="1704433" y="4623157"/>
              <a:ext cx="1746250"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52" name="Group 115"/>
          <p:cNvGrpSpPr>
            <a:grpSpLocks/>
          </p:cNvGrpSpPr>
          <p:nvPr/>
        </p:nvGrpSpPr>
        <p:grpSpPr bwMode="auto">
          <a:xfrm>
            <a:off x="5319964" y="3754316"/>
            <a:ext cx="1189038" cy="1746250"/>
            <a:chOff x="2360930" y="356165"/>
            <a:chExt cx="1188490" cy="1746504"/>
          </a:xfrm>
          <a:solidFill>
            <a:srgbClr val="E1C298"/>
          </a:solidFill>
        </p:grpSpPr>
        <p:sp>
          <p:nvSpPr>
            <p:cNvPr id="153" name="Flowchart: Process 152"/>
            <p:cNvSpPr/>
            <p:nvPr/>
          </p:nvSpPr>
          <p:spPr>
            <a:xfrm rot="5400000">
              <a:off x="1529728" y="1215929"/>
              <a:ext cx="1746504" cy="26976"/>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 name="Flowchart: Process 153"/>
            <p:cNvSpPr/>
            <p:nvPr/>
          </p:nvSpPr>
          <p:spPr>
            <a:xfrm rot="5400000">
              <a:off x="2634912" y="1215136"/>
              <a:ext cx="1746504" cy="28562"/>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5" name="Flowchart: Process 154"/>
            <p:cNvSpPr/>
            <p:nvPr/>
          </p:nvSpPr>
          <p:spPr>
            <a:xfrm rot="5400000">
              <a:off x="2867849" y="-123779"/>
              <a:ext cx="174650" cy="1134539"/>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56" name="Group 128"/>
            <p:cNvGrpSpPr>
              <a:grpSpLocks/>
            </p:cNvGrpSpPr>
            <p:nvPr/>
          </p:nvGrpSpPr>
          <p:grpSpPr bwMode="auto">
            <a:xfrm>
              <a:off x="2387905" y="530815"/>
              <a:ext cx="1134538" cy="1133640"/>
              <a:chOff x="847269" y="3369493"/>
              <a:chExt cx="1134158" cy="1096755"/>
            </a:xfrm>
            <a:grpFill/>
          </p:grpSpPr>
          <p:sp>
            <p:nvSpPr>
              <p:cNvPr id="159" name="Flowchart: Process 158"/>
              <p:cNvSpPr/>
              <p:nvPr/>
            </p:nvSpPr>
            <p:spPr>
              <a:xfrm rot="10800000">
                <a:off x="847269" y="3369493"/>
                <a:ext cx="1134158"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0" name="Straight Connector 159"/>
              <p:cNvCxnSpPr/>
              <p:nvPr/>
            </p:nvCxnSpPr>
            <p:spPr>
              <a:xfrm flipV="1">
                <a:off x="847269" y="3374102"/>
                <a:ext cx="1134158"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47269" y="3374102"/>
                <a:ext cx="1134158"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7" name="Flowchart: Process 156"/>
            <p:cNvSpPr/>
            <p:nvPr/>
          </p:nvSpPr>
          <p:spPr>
            <a:xfrm rot="5400000">
              <a:off x="1501166" y="1215929"/>
              <a:ext cx="1746504" cy="26976"/>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8" name="Flowchart: Process 157"/>
            <p:cNvSpPr/>
            <p:nvPr/>
          </p:nvSpPr>
          <p:spPr>
            <a:xfrm rot="5400000">
              <a:off x="2662680" y="1215929"/>
              <a:ext cx="1746504" cy="26976"/>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62" name="Group 116"/>
          <p:cNvGrpSpPr>
            <a:grpSpLocks/>
          </p:cNvGrpSpPr>
          <p:nvPr/>
        </p:nvGrpSpPr>
        <p:grpSpPr bwMode="auto">
          <a:xfrm>
            <a:off x="6995093" y="3749872"/>
            <a:ext cx="730252" cy="1752284"/>
            <a:chOff x="824977" y="3091243"/>
            <a:chExt cx="731522" cy="1752539"/>
          </a:xfrm>
          <a:solidFill>
            <a:srgbClr val="E1C298"/>
          </a:solidFill>
        </p:grpSpPr>
        <p:sp>
          <p:nvSpPr>
            <p:cNvPr id="163" name="Flowchart: Process 162"/>
            <p:cNvSpPr/>
            <p:nvPr/>
          </p:nvSpPr>
          <p:spPr>
            <a:xfrm rot="5400000">
              <a:off x="-7722" y="3957012"/>
              <a:ext cx="1746504" cy="27034"/>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 name="Flowchart: Process 163"/>
            <p:cNvSpPr/>
            <p:nvPr/>
          </p:nvSpPr>
          <p:spPr>
            <a:xfrm rot="5400000">
              <a:off x="641900" y="3956216"/>
              <a:ext cx="1746504" cy="2862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65" name="Group 129"/>
            <p:cNvGrpSpPr>
              <a:grpSpLocks/>
            </p:cNvGrpSpPr>
            <p:nvPr/>
          </p:nvGrpSpPr>
          <p:grpSpPr bwMode="auto">
            <a:xfrm>
              <a:off x="852012" y="3091243"/>
              <a:ext cx="675860" cy="1752538"/>
              <a:chOff x="1036721" y="5448840"/>
              <a:chExt cx="675860" cy="1752538"/>
            </a:xfrm>
            <a:grpFill/>
          </p:grpSpPr>
          <p:grpSp>
            <p:nvGrpSpPr>
              <p:cNvPr id="168" name="Group 128"/>
              <p:cNvGrpSpPr>
                <a:grpSpLocks/>
              </p:cNvGrpSpPr>
              <p:nvPr/>
            </p:nvGrpSpPr>
            <p:grpSpPr bwMode="auto">
              <a:xfrm>
                <a:off x="1036721" y="5619236"/>
                <a:ext cx="675860" cy="1582142"/>
                <a:chOff x="847443" y="3358222"/>
                <a:chExt cx="1132145" cy="1530665"/>
              </a:xfrm>
              <a:grpFill/>
            </p:grpSpPr>
            <p:sp>
              <p:nvSpPr>
                <p:cNvPr id="170" name="Flowchart: Process 169"/>
                <p:cNvSpPr/>
                <p:nvPr/>
              </p:nvSpPr>
              <p:spPr>
                <a:xfrm rot="10800000">
                  <a:off x="847445" y="3358222"/>
                  <a:ext cx="1132143" cy="153066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71" name="Straight Connector 170"/>
                <p:cNvCxnSpPr/>
                <p:nvPr/>
              </p:nvCxnSpPr>
              <p:spPr>
                <a:xfrm rot="5400000" flipH="1" flipV="1">
                  <a:off x="659100" y="3565329"/>
                  <a:ext cx="1511491" cy="112947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16200000" flipH="1">
                  <a:off x="657767" y="3563993"/>
                  <a:ext cx="1511497" cy="1132145"/>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9" name="Flowchart: Process 168"/>
              <p:cNvSpPr/>
              <p:nvPr/>
            </p:nvSpPr>
            <p:spPr>
              <a:xfrm rot="5400000">
                <a:off x="1288121" y="5199030"/>
                <a:ext cx="174650" cy="674270"/>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66" name="Flowchart: Process 165"/>
            <p:cNvSpPr/>
            <p:nvPr/>
          </p:nvSpPr>
          <p:spPr>
            <a:xfrm rot="5400000">
              <a:off x="-34757" y="3957012"/>
              <a:ext cx="1746504" cy="2703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7" name="Flowchart: Process 166"/>
            <p:cNvSpPr/>
            <p:nvPr/>
          </p:nvSpPr>
          <p:spPr>
            <a:xfrm rot="5400000">
              <a:off x="669730" y="3957012"/>
              <a:ext cx="1746504" cy="27034"/>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73" name="Flowchart: Process 172"/>
          <p:cNvSpPr/>
          <p:nvPr/>
        </p:nvSpPr>
        <p:spPr>
          <a:xfrm>
            <a:off x="450850" y="3703638"/>
            <a:ext cx="8174038"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6" name="Flowchart: Process 35"/>
          <p:cNvSpPr/>
          <p:nvPr/>
        </p:nvSpPr>
        <p:spPr>
          <a:xfrm>
            <a:off x="450850" y="5503863"/>
            <a:ext cx="8174038" cy="2698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9" name="Flowchart: Process 188"/>
          <p:cNvSpPr/>
          <p:nvPr/>
        </p:nvSpPr>
        <p:spPr>
          <a:xfrm>
            <a:off x="5348288" y="5038725"/>
            <a:ext cx="1133475" cy="269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33189" name="Group 193"/>
          <p:cNvGrpSpPr>
            <a:grpSpLocks/>
          </p:cNvGrpSpPr>
          <p:nvPr/>
        </p:nvGrpSpPr>
        <p:grpSpPr bwMode="auto">
          <a:xfrm>
            <a:off x="633413" y="3756025"/>
            <a:ext cx="731837" cy="1747838"/>
            <a:chOff x="4092827" y="3751460"/>
            <a:chExt cx="731837" cy="1747520"/>
          </a:xfrm>
        </p:grpSpPr>
        <p:grpSp>
          <p:nvGrpSpPr>
            <p:cNvPr id="195" name="Group 68"/>
            <p:cNvGrpSpPr>
              <a:grpSpLocks/>
            </p:cNvGrpSpPr>
            <p:nvPr/>
          </p:nvGrpSpPr>
          <p:grpSpPr bwMode="auto">
            <a:xfrm>
              <a:off x="4092835" y="3751460"/>
              <a:ext cx="731845" cy="1747520"/>
              <a:chOff x="824978" y="3096007"/>
              <a:chExt cx="731520" cy="1747774"/>
            </a:xfrm>
            <a:solidFill>
              <a:srgbClr val="E1C298"/>
            </a:solidFill>
          </p:grpSpPr>
          <p:sp>
            <p:nvSpPr>
              <p:cNvPr id="197" name="Flowchart: Process 196"/>
              <p:cNvSpPr/>
              <p:nvPr/>
            </p:nvSpPr>
            <p:spPr>
              <a:xfrm rot="5400000">
                <a:off x="-7811" y="3957041"/>
                <a:ext cx="1746504" cy="26976"/>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8" name="Flowchart: Process 197"/>
              <p:cNvSpPr/>
              <p:nvPr/>
            </p:nvSpPr>
            <p:spPr>
              <a:xfrm rot="5400000">
                <a:off x="641990" y="3956247"/>
                <a:ext cx="1746504" cy="28563"/>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99" name="Group 129"/>
              <p:cNvGrpSpPr>
                <a:grpSpLocks/>
              </p:cNvGrpSpPr>
              <p:nvPr/>
            </p:nvGrpSpPr>
            <p:grpSpPr bwMode="auto">
              <a:xfrm>
                <a:off x="851953" y="3096007"/>
                <a:ext cx="677570" cy="1311148"/>
                <a:chOff x="1036662" y="5453604"/>
                <a:chExt cx="677570" cy="1311148"/>
              </a:xfrm>
              <a:grpFill/>
            </p:grpSpPr>
            <p:sp>
              <p:nvSpPr>
                <p:cNvPr id="202" name="Flowchart: Process 201"/>
                <p:cNvSpPr/>
                <p:nvPr/>
              </p:nvSpPr>
              <p:spPr>
                <a:xfrm rot="5400000">
                  <a:off x="1288122" y="5202144"/>
                  <a:ext cx="174650" cy="677570"/>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03" name="Group 128"/>
                <p:cNvGrpSpPr>
                  <a:grpSpLocks/>
                </p:cNvGrpSpPr>
                <p:nvPr/>
              </p:nvGrpSpPr>
              <p:grpSpPr bwMode="auto">
                <a:xfrm>
                  <a:off x="1036662" y="5623491"/>
                  <a:ext cx="677569" cy="1141261"/>
                  <a:chOff x="847344" y="3362337"/>
                  <a:chExt cx="1135006" cy="1104128"/>
                </a:xfrm>
                <a:grpFill/>
              </p:grpSpPr>
              <p:sp>
                <p:nvSpPr>
                  <p:cNvPr id="204" name="Flowchart: Process 203"/>
                  <p:cNvSpPr/>
                  <p:nvPr/>
                </p:nvSpPr>
                <p:spPr>
                  <a:xfrm rot="10800000">
                    <a:off x="847344" y="3362337"/>
                    <a:ext cx="1135006"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5" name="Straight Connector 204"/>
                  <p:cNvCxnSpPr/>
                  <p:nvPr/>
                </p:nvCxnSpPr>
                <p:spPr>
                  <a:xfrm flipV="1">
                    <a:off x="847344" y="3374319"/>
                    <a:ext cx="1135006"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847344" y="3374319"/>
                    <a:ext cx="1135006"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0" name="Flowchart: Process 199"/>
              <p:cNvSpPr/>
              <p:nvPr/>
            </p:nvSpPr>
            <p:spPr>
              <a:xfrm rot="5400000">
                <a:off x="-34786" y="3957041"/>
                <a:ext cx="1746504" cy="2697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1" name="Flowchart: Process 200"/>
              <p:cNvSpPr/>
              <p:nvPr/>
            </p:nvSpPr>
            <p:spPr>
              <a:xfrm rot="5400000">
                <a:off x="669759" y="3957041"/>
                <a:ext cx="1746504" cy="2697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96" name="Flowchart: Process 195"/>
            <p:cNvSpPr/>
            <p:nvPr/>
          </p:nvSpPr>
          <p:spPr>
            <a:xfrm>
              <a:off x="4119814" y="5038689"/>
              <a:ext cx="676275" cy="2698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3190" name="Group 206"/>
          <p:cNvGrpSpPr>
            <a:grpSpLocks/>
          </p:cNvGrpSpPr>
          <p:nvPr/>
        </p:nvGrpSpPr>
        <p:grpSpPr bwMode="auto">
          <a:xfrm>
            <a:off x="1552575" y="3751263"/>
            <a:ext cx="731838" cy="1747837"/>
            <a:chOff x="4092827" y="3751460"/>
            <a:chExt cx="731837" cy="1747520"/>
          </a:xfrm>
        </p:grpSpPr>
        <p:grpSp>
          <p:nvGrpSpPr>
            <p:cNvPr id="208" name="Group 68"/>
            <p:cNvGrpSpPr>
              <a:grpSpLocks/>
            </p:cNvGrpSpPr>
            <p:nvPr/>
          </p:nvGrpSpPr>
          <p:grpSpPr bwMode="auto">
            <a:xfrm>
              <a:off x="4092834" y="3751460"/>
              <a:ext cx="731845" cy="1747520"/>
              <a:chOff x="824978" y="3096007"/>
              <a:chExt cx="731520" cy="1747774"/>
            </a:xfrm>
            <a:solidFill>
              <a:srgbClr val="E1C298"/>
            </a:solidFill>
          </p:grpSpPr>
          <p:sp>
            <p:nvSpPr>
              <p:cNvPr id="210" name="Flowchart: Process 209"/>
              <p:cNvSpPr/>
              <p:nvPr/>
            </p:nvSpPr>
            <p:spPr>
              <a:xfrm rot="5400000">
                <a:off x="-7811" y="3957041"/>
                <a:ext cx="1746504" cy="26976"/>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1" name="Flowchart: Process 210"/>
              <p:cNvSpPr/>
              <p:nvPr/>
            </p:nvSpPr>
            <p:spPr>
              <a:xfrm rot="5400000">
                <a:off x="641990" y="3956247"/>
                <a:ext cx="1746504" cy="28563"/>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12" name="Group 129"/>
              <p:cNvGrpSpPr>
                <a:grpSpLocks/>
              </p:cNvGrpSpPr>
              <p:nvPr/>
            </p:nvGrpSpPr>
            <p:grpSpPr bwMode="auto">
              <a:xfrm>
                <a:off x="851953" y="3096007"/>
                <a:ext cx="677570" cy="1311148"/>
                <a:chOff x="1036662" y="5453604"/>
                <a:chExt cx="677570" cy="1311148"/>
              </a:xfrm>
              <a:grpFill/>
            </p:grpSpPr>
            <p:sp>
              <p:nvSpPr>
                <p:cNvPr id="215" name="Flowchart: Process 214"/>
                <p:cNvSpPr/>
                <p:nvPr/>
              </p:nvSpPr>
              <p:spPr>
                <a:xfrm rot="5400000">
                  <a:off x="1288122" y="5202144"/>
                  <a:ext cx="174650" cy="677570"/>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16" name="Group 128"/>
                <p:cNvGrpSpPr>
                  <a:grpSpLocks/>
                </p:cNvGrpSpPr>
                <p:nvPr/>
              </p:nvGrpSpPr>
              <p:grpSpPr bwMode="auto">
                <a:xfrm>
                  <a:off x="1036662" y="5623491"/>
                  <a:ext cx="677569" cy="1141261"/>
                  <a:chOff x="847344" y="3362337"/>
                  <a:chExt cx="1135006" cy="1104128"/>
                </a:xfrm>
                <a:grpFill/>
              </p:grpSpPr>
              <p:sp>
                <p:nvSpPr>
                  <p:cNvPr id="217" name="Flowchart: Process 216"/>
                  <p:cNvSpPr/>
                  <p:nvPr/>
                </p:nvSpPr>
                <p:spPr>
                  <a:xfrm rot="10800000">
                    <a:off x="847344" y="3362337"/>
                    <a:ext cx="1135006"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18" name="Straight Connector 217"/>
                  <p:cNvCxnSpPr/>
                  <p:nvPr/>
                </p:nvCxnSpPr>
                <p:spPr>
                  <a:xfrm flipV="1">
                    <a:off x="847344" y="3374319"/>
                    <a:ext cx="1135006"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847344" y="3374319"/>
                    <a:ext cx="1135006"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3" name="Flowchart: Process 212"/>
              <p:cNvSpPr/>
              <p:nvPr/>
            </p:nvSpPr>
            <p:spPr>
              <a:xfrm rot="5400000">
                <a:off x="-34786" y="3957041"/>
                <a:ext cx="1746504" cy="2697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4" name="Flowchart: Process 213"/>
              <p:cNvSpPr/>
              <p:nvPr/>
            </p:nvSpPr>
            <p:spPr>
              <a:xfrm rot="5400000">
                <a:off x="669759" y="3957041"/>
                <a:ext cx="1746504" cy="2697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9" name="Flowchart: Process 208"/>
            <p:cNvSpPr/>
            <p:nvPr/>
          </p:nvSpPr>
          <p:spPr>
            <a:xfrm>
              <a:off x="4119815" y="5038688"/>
              <a:ext cx="676274" cy="2698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33191" name="Group 219"/>
          <p:cNvGrpSpPr>
            <a:grpSpLocks/>
          </p:cNvGrpSpPr>
          <p:nvPr/>
        </p:nvGrpSpPr>
        <p:grpSpPr bwMode="auto">
          <a:xfrm>
            <a:off x="2473325" y="3751263"/>
            <a:ext cx="731838" cy="1747837"/>
            <a:chOff x="4092827" y="3751460"/>
            <a:chExt cx="731837" cy="1747520"/>
          </a:xfrm>
        </p:grpSpPr>
        <p:grpSp>
          <p:nvGrpSpPr>
            <p:cNvPr id="221" name="Group 68"/>
            <p:cNvGrpSpPr>
              <a:grpSpLocks/>
            </p:cNvGrpSpPr>
            <p:nvPr/>
          </p:nvGrpSpPr>
          <p:grpSpPr bwMode="auto">
            <a:xfrm>
              <a:off x="4092833" y="3751460"/>
              <a:ext cx="731845" cy="1747520"/>
              <a:chOff x="824978" y="3096007"/>
              <a:chExt cx="731520" cy="1747774"/>
            </a:xfrm>
            <a:solidFill>
              <a:srgbClr val="E1C298"/>
            </a:solidFill>
          </p:grpSpPr>
          <p:sp>
            <p:nvSpPr>
              <p:cNvPr id="223" name="Flowchart: Process 222"/>
              <p:cNvSpPr/>
              <p:nvPr/>
            </p:nvSpPr>
            <p:spPr>
              <a:xfrm rot="5400000">
                <a:off x="-7811" y="3957041"/>
                <a:ext cx="1746504" cy="26976"/>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4" name="Flowchart: Process 223"/>
              <p:cNvSpPr/>
              <p:nvPr/>
            </p:nvSpPr>
            <p:spPr>
              <a:xfrm rot="5400000">
                <a:off x="641990" y="3956247"/>
                <a:ext cx="1746504" cy="28563"/>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25" name="Group 129"/>
              <p:cNvGrpSpPr>
                <a:grpSpLocks/>
              </p:cNvGrpSpPr>
              <p:nvPr/>
            </p:nvGrpSpPr>
            <p:grpSpPr bwMode="auto">
              <a:xfrm>
                <a:off x="851953" y="3096007"/>
                <a:ext cx="677570" cy="1311148"/>
                <a:chOff x="1036662" y="5453604"/>
                <a:chExt cx="677570" cy="1311148"/>
              </a:xfrm>
              <a:grpFill/>
            </p:grpSpPr>
            <p:sp>
              <p:nvSpPr>
                <p:cNvPr id="228" name="Flowchart: Process 227"/>
                <p:cNvSpPr/>
                <p:nvPr/>
              </p:nvSpPr>
              <p:spPr>
                <a:xfrm rot="5400000">
                  <a:off x="1288122" y="5202144"/>
                  <a:ext cx="174650" cy="677570"/>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29" name="Group 128"/>
                <p:cNvGrpSpPr>
                  <a:grpSpLocks/>
                </p:cNvGrpSpPr>
                <p:nvPr/>
              </p:nvGrpSpPr>
              <p:grpSpPr bwMode="auto">
                <a:xfrm>
                  <a:off x="1036662" y="5623491"/>
                  <a:ext cx="677569" cy="1141261"/>
                  <a:chOff x="847344" y="3362337"/>
                  <a:chExt cx="1135006" cy="1104128"/>
                </a:xfrm>
                <a:grpFill/>
              </p:grpSpPr>
              <p:sp>
                <p:nvSpPr>
                  <p:cNvPr id="230" name="Flowchart: Process 229"/>
                  <p:cNvSpPr/>
                  <p:nvPr/>
                </p:nvSpPr>
                <p:spPr>
                  <a:xfrm rot="10800000">
                    <a:off x="847344" y="3362337"/>
                    <a:ext cx="1135006" cy="1096755"/>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1" name="Straight Connector 230"/>
                  <p:cNvCxnSpPr/>
                  <p:nvPr/>
                </p:nvCxnSpPr>
                <p:spPr>
                  <a:xfrm flipV="1">
                    <a:off x="847344" y="3374319"/>
                    <a:ext cx="1135006"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847344" y="3374319"/>
                    <a:ext cx="1135006" cy="1092146"/>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26" name="Flowchart: Process 225"/>
              <p:cNvSpPr/>
              <p:nvPr/>
            </p:nvSpPr>
            <p:spPr>
              <a:xfrm rot="5400000">
                <a:off x="-34786" y="3957041"/>
                <a:ext cx="1746504" cy="2697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7" name="Flowchart: Process 226"/>
              <p:cNvSpPr/>
              <p:nvPr/>
            </p:nvSpPr>
            <p:spPr>
              <a:xfrm rot="5400000">
                <a:off x="669759" y="3957041"/>
                <a:ext cx="1746504" cy="2697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22" name="Flowchart: Process 221"/>
            <p:cNvSpPr/>
            <p:nvPr/>
          </p:nvSpPr>
          <p:spPr>
            <a:xfrm>
              <a:off x="4119815" y="5038688"/>
              <a:ext cx="676274" cy="2698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85" name="Flowchart: Process 50"/>
          <p:cNvSpPr/>
          <p:nvPr/>
        </p:nvSpPr>
        <p:spPr>
          <a:xfrm>
            <a:off x="450850" y="3732213"/>
            <a:ext cx="8174038" cy="285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2" name="Rectangle 24" descr="70%"/>
          <p:cNvSpPr>
            <a:spLocks noChangeArrowheads="1"/>
          </p:cNvSpPr>
          <p:nvPr/>
        </p:nvSpPr>
        <p:spPr bwMode="auto">
          <a:xfrm>
            <a:off x="3197225" y="3719513"/>
            <a:ext cx="906463" cy="1811337"/>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2000" b="1" dirty="0">
                <a:latin typeface="Arial" pitchFamily="34" charset="0"/>
                <a:cs typeface="Arial" pitchFamily="34" charset="0"/>
              </a:rPr>
              <a:t>48"</a:t>
            </a:r>
          </a:p>
        </p:txBody>
      </p:sp>
      <p:sp>
        <p:nvSpPr>
          <p:cNvPr id="191" name="Rectangle 24" descr="70%"/>
          <p:cNvSpPr>
            <a:spLocks noChangeArrowheads="1"/>
          </p:cNvSpPr>
          <p:nvPr/>
        </p:nvSpPr>
        <p:spPr bwMode="auto">
          <a:xfrm>
            <a:off x="7720013" y="3719513"/>
            <a:ext cx="904875" cy="1811337"/>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2000" b="1" dirty="0">
                <a:latin typeface="Arial" pitchFamily="34" charset="0"/>
                <a:cs typeface="Arial" pitchFamily="34" charset="0"/>
              </a:rPr>
              <a:t>48"</a:t>
            </a:r>
          </a:p>
        </p:txBody>
      </p:sp>
      <p:sp>
        <p:nvSpPr>
          <p:cNvPr id="142" name="TextBox 141"/>
          <p:cNvSpPr txBox="1"/>
          <p:nvPr/>
        </p:nvSpPr>
        <p:spPr>
          <a:xfrm>
            <a:off x="6943725" y="2039938"/>
            <a:ext cx="366713" cy="338137"/>
          </a:xfrm>
          <a:prstGeom prst="rect">
            <a:avLst/>
          </a:prstGeom>
          <a:noFill/>
        </p:spPr>
        <p:txBody>
          <a:bodyPr wrap="none">
            <a:spAutoFit/>
          </a:bodyPr>
          <a:lstStyle/>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sym typeface="Wingdings"/>
              </a:rPr>
              <a:t></a:t>
            </a:r>
            <a:endParaRPr lang="en-US" sz="1600" dirty="0">
              <a:latin typeface="+mn-lt"/>
            </a:endParaRPr>
          </a:p>
        </p:txBody>
      </p:sp>
      <p:sp>
        <p:nvSpPr>
          <p:cNvPr id="144" name="TextBox 143"/>
          <p:cNvSpPr txBox="1"/>
          <p:nvPr/>
        </p:nvSpPr>
        <p:spPr>
          <a:xfrm>
            <a:off x="6943725" y="2527300"/>
            <a:ext cx="366713" cy="338138"/>
          </a:xfrm>
          <a:prstGeom prst="rect">
            <a:avLst/>
          </a:prstGeom>
          <a:noFill/>
        </p:spPr>
        <p:txBody>
          <a:bodyPr wrap="none">
            <a:spAutoFit/>
          </a:bodyPr>
          <a:lstStyle/>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sym typeface="Wingdings"/>
              </a:rPr>
              <a:t></a:t>
            </a:r>
            <a:endParaRPr lang="en-US" sz="1600" dirty="0">
              <a:latin typeface="+mn-lt"/>
            </a:endParaRPr>
          </a:p>
        </p:txBody>
      </p:sp>
      <p:sp>
        <p:nvSpPr>
          <p:cNvPr id="145" name="Rectangle 144"/>
          <p:cNvSpPr/>
          <p:nvPr/>
        </p:nvSpPr>
        <p:spPr>
          <a:xfrm>
            <a:off x="6943725" y="2281238"/>
            <a:ext cx="366713" cy="338137"/>
          </a:xfrm>
          <a:prstGeom prst="rect">
            <a:avLst/>
          </a:prstGeom>
        </p:spPr>
        <p:txBody>
          <a:bodyPr wrap="none">
            <a:spAutoFit/>
          </a:bodyPr>
          <a:lstStyle/>
          <a:p>
            <a:pPr fontAlgn="auto">
              <a:spcBef>
                <a:spcPts val="0"/>
              </a:spcBef>
              <a:spcAft>
                <a:spcPts val="0"/>
              </a:spcAft>
              <a:defRPr/>
            </a:pPr>
            <a:r>
              <a:rPr lang="en-US" sz="1600" b="1" dirty="0">
                <a:solidFill>
                  <a:schemeClr val="accent2">
                    <a:lumMod val="75000"/>
                  </a:schemeClr>
                </a:solidFill>
                <a:latin typeface="Arial" pitchFamily="34" charset="0"/>
                <a:cs typeface="Arial" pitchFamily="34" charset="0"/>
                <a:sym typeface="Wingdings"/>
              </a:rPr>
              <a:t></a:t>
            </a:r>
            <a:endParaRPr lang="en-US" sz="1600" dirty="0">
              <a:latin typeface="+mn-lt"/>
            </a:endParaRPr>
          </a:p>
        </p:txBody>
      </p:sp>
      <p:sp>
        <p:nvSpPr>
          <p:cNvPr id="117" name="TextBox 116"/>
          <p:cNvSpPr txBox="1">
            <a:spLocks noChangeArrowheads="1"/>
          </p:cNvSpPr>
          <p:nvPr/>
        </p:nvSpPr>
        <p:spPr bwMode="auto">
          <a:xfrm>
            <a:off x="6364079" y="6280150"/>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R602.10.1.4</a:t>
            </a:r>
          </a:p>
        </p:txBody>
      </p:sp>
      <p:cxnSp>
        <p:nvCxnSpPr>
          <p:cNvPr id="143" name="Straight Connector 142"/>
          <p:cNvCxnSpPr/>
          <p:nvPr/>
        </p:nvCxnSpPr>
        <p:spPr>
          <a:xfrm>
            <a:off x="6808791" y="2800668"/>
            <a:ext cx="1906585" cy="0"/>
          </a:xfrm>
          <a:prstGeom prst="line">
            <a:avLst/>
          </a:prstGeom>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500"/>
                                        <p:tgtEl>
                                          <p:spTgt spid="1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wipe(left)">
                                      <p:cBhvr>
                                        <p:cTn id="11" dur="500"/>
                                        <p:tgtEl>
                                          <p:spTgt spid="1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wipe(left)">
                                      <p:cBhvr>
                                        <p:cTn id="15" dur="500"/>
                                        <p:tgtEl>
                                          <p:spTgt spid="1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4" grpId="0"/>
      <p:bldP spid="14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sp>
        <p:nvSpPr>
          <p:cNvPr id="17" name="Flowchart: Process 16"/>
          <p:cNvSpPr/>
          <p:nvPr/>
        </p:nvSpPr>
        <p:spPr>
          <a:xfrm rot="5400000">
            <a:off x="3756025" y="4291211"/>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Flowchart: Process 17"/>
          <p:cNvSpPr/>
          <p:nvPr/>
        </p:nvSpPr>
        <p:spPr>
          <a:xfrm rot="5400000">
            <a:off x="3319463" y="4289624"/>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lowchart: Process 6"/>
          <p:cNvSpPr/>
          <p:nvPr/>
        </p:nvSpPr>
        <p:spPr>
          <a:xfrm rot="5400000">
            <a:off x="-176212" y="4291211"/>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lowchart: Process 7"/>
          <p:cNvSpPr/>
          <p:nvPr/>
        </p:nvSpPr>
        <p:spPr>
          <a:xfrm rot="5400000">
            <a:off x="696120" y="4290417"/>
            <a:ext cx="2519362"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Process 8"/>
          <p:cNvSpPr/>
          <p:nvPr/>
        </p:nvSpPr>
        <p:spPr>
          <a:xfrm rot="5400000">
            <a:off x="1135063" y="4291211"/>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lowchart: Process 9"/>
          <p:cNvSpPr/>
          <p:nvPr/>
        </p:nvSpPr>
        <p:spPr>
          <a:xfrm rot="5400000">
            <a:off x="1571625" y="4291211"/>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lowchart: Process 10"/>
          <p:cNvSpPr/>
          <p:nvPr/>
        </p:nvSpPr>
        <p:spPr>
          <a:xfrm rot="5400000">
            <a:off x="2008982" y="4290417"/>
            <a:ext cx="2519362"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Process 11"/>
          <p:cNvSpPr/>
          <p:nvPr/>
        </p:nvSpPr>
        <p:spPr>
          <a:xfrm rot="5400000">
            <a:off x="2443957" y="4290417"/>
            <a:ext cx="2519362"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Flowchart: Process 12"/>
          <p:cNvSpPr/>
          <p:nvPr/>
        </p:nvSpPr>
        <p:spPr>
          <a:xfrm rot="5400000">
            <a:off x="2882900" y="4291211"/>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Flowchart: Process 13"/>
          <p:cNvSpPr/>
          <p:nvPr/>
        </p:nvSpPr>
        <p:spPr>
          <a:xfrm rot="5400000">
            <a:off x="4630738" y="4291211"/>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Flowchart: Process 14"/>
          <p:cNvSpPr/>
          <p:nvPr/>
        </p:nvSpPr>
        <p:spPr>
          <a:xfrm rot="5400000">
            <a:off x="5065713" y="4291211"/>
            <a:ext cx="2519362" cy="3968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lowchart: Process 15"/>
          <p:cNvSpPr/>
          <p:nvPr/>
        </p:nvSpPr>
        <p:spPr>
          <a:xfrm rot="5400000">
            <a:off x="5503070" y="4290417"/>
            <a:ext cx="2519362"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3.7</a:t>
            </a:r>
          </a:p>
          <a:p>
            <a:pPr algn="ctr" fontAlgn="auto">
              <a:spcBef>
                <a:spcPts val="0"/>
              </a:spcBef>
              <a:spcAft>
                <a:spcPts val="0"/>
              </a:spcAft>
              <a:defRPr/>
            </a:pPr>
            <a:endParaRPr lang="en-US" dirty="0"/>
          </a:p>
        </p:txBody>
      </p:sp>
      <p:sp>
        <p:nvSpPr>
          <p:cNvPr id="19" name="Flowchart: Process 18"/>
          <p:cNvSpPr/>
          <p:nvPr/>
        </p:nvSpPr>
        <p:spPr>
          <a:xfrm rot="5400000">
            <a:off x="4192588" y="4291211"/>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Flowchart: Process 19"/>
          <p:cNvSpPr/>
          <p:nvPr/>
        </p:nvSpPr>
        <p:spPr>
          <a:xfrm rot="5400000">
            <a:off x="261938" y="4291211"/>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Flowchart: Process 20"/>
          <p:cNvSpPr/>
          <p:nvPr/>
        </p:nvSpPr>
        <p:spPr>
          <a:xfrm rot="5400000">
            <a:off x="-354012" y="4291211"/>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3" name="Group 151"/>
          <p:cNvGrpSpPr>
            <a:grpSpLocks/>
          </p:cNvGrpSpPr>
          <p:nvPr/>
        </p:nvGrpSpPr>
        <p:grpSpPr bwMode="auto">
          <a:xfrm>
            <a:off x="4290367" y="3050720"/>
            <a:ext cx="1143369" cy="2519078"/>
            <a:chOff x="9247992" y="-976313"/>
            <a:chExt cx="1531934" cy="3384552"/>
          </a:xfrm>
          <a:solidFill>
            <a:srgbClr val="E1C298"/>
          </a:solidFill>
        </p:grpSpPr>
        <p:sp>
          <p:nvSpPr>
            <p:cNvPr id="24" name="Rectangle 25"/>
            <p:cNvSpPr>
              <a:spLocks noChangeArrowheads="1"/>
            </p:cNvSpPr>
            <p:nvPr/>
          </p:nvSpPr>
          <p:spPr bwMode="auto">
            <a:xfrm>
              <a:off x="9357528" y="-627061"/>
              <a:ext cx="1371600" cy="3035300"/>
            </a:xfrm>
            <a:prstGeom prst="rect">
              <a:avLst/>
            </a:prstGeom>
            <a:solidFill>
              <a:schemeClr val="bg1"/>
            </a:solidFill>
            <a:ln w="6350">
              <a:solidFill>
                <a:schemeClr val="tx1"/>
              </a:solidFill>
              <a:miter lim="800000"/>
              <a:headEnd/>
              <a:tailEnd/>
            </a:ln>
          </p:spPr>
          <p:txBody>
            <a:bodyPr wrap="none" anchor="ctr"/>
            <a:lstStyle/>
            <a:p>
              <a:pPr fontAlgn="auto">
                <a:spcBef>
                  <a:spcPts val="0"/>
                </a:spcBef>
                <a:spcAft>
                  <a:spcPts val="0"/>
                </a:spcAft>
                <a:defRPr/>
              </a:pPr>
              <a:endParaRPr lang="en-US" dirty="0">
                <a:latin typeface="Calibri" pitchFamily="34" charset="0"/>
              </a:endParaRPr>
            </a:p>
          </p:txBody>
        </p:sp>
        <p:grpSp>
          <p:nvGrpSpPr>
            <p:cNvPr id="25" name="Group 144"/>
            <p:cNvGrpSpPr>
              <a:grpSpLocks/>
            </p:cNvGrpSpPr>
            <p:nvPr/>
          </p:nvGrpSpPr>
          <p:grpSpPr bwMode="auto">
            <a:xfrm>
              <a:off x="9247992" y="-974724"/>
              <a:ext cx="109538" cy="3382963"/>
              <a:chOff x="9247992" y="-974724"/>
              <a:chExt cx="109538" cy="3382963"/>
            </a:xfrm>
            <a:grpFill/>
          </p:grpSpPr>
          <p:sp>
            <p:nvSpPr>
              <p:cNvPr id="32" name="Flowchart: Process 31"/>
              <p:cNvSpPr/>
              <p:nvPr/>
            </p:nvSpPr>
            <p:spPr>
              <a:xfrm rot="5400000">
                <a:off x="7638267" y="688976"/>
                <a:ext cx="3382963" cy="55563"/>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Flowchart: Process 32"/>
              <p:cNvSpPr/>
              <p:nvPr/>
            </p:nvSpPr>
            <p:spPr>
              <a:xfrm rot="5400000">
                <a:off x="7584292" y="688976"/>
                <a:ext cx="3382963" cy="55563"/>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0" name="Flowchart: Process 29"/>
            <p:cNvSpPr/>
            <p:nvPr/>
          </p:nvSpPr>
          <p:spPr bwMode="auto">
            <a:xfrm rot="5400000">
              <a:off x="9060656" y="687387"/>
              <a:ext cx="3382964" cy="55563"/>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lowchart: Process 26"/>
            <p:cNvSpPr/>
            <p:nvPr/>
          </p:nvSpPr>
          <p:spPr>
            <a:xfrm rot="5400000">
              <a:off x="9867909" y="-1539080"/>
              <a:ext cx="347662" cy="1476372"/>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8" name="Straight Connector 146"/>
            <p:cNvCxnSpPr>
              <a:cxnSpLocks noChangeShapeType="1"/>
            </p:cNvCxnSpPr>
            <p:nvPr/>
          </p:nvCxnSpPr>
          <p:spPr bwMode="auto">
            <a:xfrm rot="16200000" flipH="1">
              <a:off x="8529647" y="200819"/>
              <a:ext cx="3022599" cy="1366837"/>
            </a:xfrm>
            <a:prstGeom prst="line">
              <a:avLst/>
            </a:prstGeom>
            <a:grpFill/>
            <a:ln w="6350" algn="ctr">
              <a:solidFill>
                <a:schemeClr val="tx1"/>
              </a:solidFill>
              <a:round/>
              <a:headEnd/>
              <a:tailEnd/>
            </a:ln>
          </p:spPr>
        </p:cxnSp>
        <p:cxnSp>
          <p:nvCxnSpPr>
            <p:cNvPr id="29" name="Straight Connector 148"/>
            <p:cNvCxnSpPr>
              <a:cxnSpLocks noChangeShapeType="1"/>
            </p:cNvCxnSpPr>
            <p:nvPr/>
          </p:nvCxnSpPr>
          <p:spPr bwMode="auto">
            <a:xfrm rot="5400000">
              <a:off x="8529650" y="200818"/>
              <a:ext cx="3022597" cy="1366838"/>
            </a:xfrm>
            <a:prstGeom prst="line">
              <a:avLst/>
            </a:prstGeom>
            <a:grpFill/>
            <a:ln w="6350" algn="ctr">
              <a:solidFill>
                <a:schemeClr val="tx1"/>
              </a:solidFill>
              <a:round/>
              <a:headEnd/>
              <a:tailEnd/>
            </a:ln>
          </p:spPr>
        </p:cxnSp>
      </p:grpSp>
      <p:sp>
        <p:nvSpPr>
          <p:cNvPr id="34" name="Flowchart: Process 33"/>
          <p:cNvSpPr/>
          <p:nvPr/>
        </p:nvSpPr>
        <p:spPr>
          <a:xfrm rot="5400000">
            <a:off x="1454150" y="4294386"/>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Flowchart: Process 34"/>
          <p:cNvSpPr/>
          <p:nvPr/>
        </p:nvSpPr>
        <p:spPr>
          <a:xfrm rot="5400000">
            <a:off x="468313" y="4294386"/>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Flowchart: Process 35"/>
          <p:cNvSpPr/>
          <p:nvPr/>
        </p:nvSpPr>
        <p:spPr>
          <a:xfrm rot="5400000">
            <a:off x="509588" y="4294386"/>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Flowchart: Process 36"/>
          <p:cNvSpPr/>
          <p:nvPr/>
        </p:nvSpPr>
        <p:spPr>
          <a:xfrm rot="5400000">
            <a:off x="1490663" y="4294386"/>
            <a:ext cx="25177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Flowchart: Process 37"/>
          <p:cNvSpPr/>
          <p:nvPr/>
        </p:nvSpPr>
        <p:spPr>
          <a:xfrm rot="10800000">
            <a:off x="1747838" y="4948436"/>
            <a:ext cx="981075"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Flowchart: Process 38"/>
          <p:cNvSpPr/>
          <p:nvPr/>
        </p:nvSpPr>
        <p:spPr>
          <a:xfrm rot="5400000">
            <a:off x="2108994" y="2694980"/>
            <a:ext cx="258763" cy="9810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2" name="Group 168"/>
          <p:cNvGrpSpPr>
            <a:grpSpLocks/>
          </p:cNvGrpSpPr>
          <p:nvPr/>
        </p:nvGrpSpPr>
        <p:grpSpPr bwMode="auto">
          <a:xfrm>
            <a:off x="1747275" y="3314208"/>
            <a:ext cx="985785" cy="1634091"/>
            <a:chOff x="-1779165" y="1051496"/>
            <a:chExt cx="1320801" cy="2195942"/>
          </a:xfrm>
          <a:solidFill>
            <a:srgbClr val="E1C298"/>
          </a:solidFill>
        </p:grpSpPr>
        <p:cxnSp>
          <p:nvCxnSpPr>
            <p:cNvPr id="43" name="Straight Connector 154"/>
            <p:cNvCxnSpPr>
              <a:cxnSpLocks noChangeShapeType="1"/>
            </p:cNvCxnSpPr>
            <p:nvPr/>
          </p:nvCxnSpPr>
          <p:spPr bwMode="auto">
            <a:xfrm rot="16200000" flipH="1">
              <a:off x="-2219117" y="1491448"/>
              <a:ext cx="2195942" cy="1316038"/>
            </a:xfrm>
            <a:prstGeom prst="line">
              <a:avLst/>
            </a:prstGeom>
            <a:grpFill/>
            <a:ln w="6350" algn="ctr">
              <a:solidFill>
                <a:schemeClr val="tx1"/>
              </a:solidFill>
              <a:round/>
              <a:headEnd/>
              <a:tailEnd/>
            </a:ln>
          </p:spPr>
        </p:cxnSp>
        <p:cxnSp>
          <p:nvCxnSpPr>
            <p:cNvPr id="44" name="Straight Connector 162"/>
            <p:cNvCxnSpPr>
              <a:cxnSpLocks noChangeShapeType="1"/>
            </p:cNvCxnSpPr>
            <p:nvPr/>
          </p:nvCxnSpPr>
          <p:spPr bwMode="auto">
            <a:xfrm rot="5400000">
              <a:off x="-2213160" y="1492642"/>
              <a:ext cx="2193558" cy="1316034"/>
            </a:xfrm>
            <a:prstGeom prst="line">
              <a:avLst/>
            </a:prstGeom>
            <a:grpFill/>
            <a:ln w="6350" algn="ctr">
              <a:solidFill>
                <a:schemeClr val="tx1"/>
              </a:solidFill>
              <a:round/>
              <a:headEnd/>
              <a:tailEnd/>
            </a:ln>
          </p:spPr>
        </p:cxnSp>
      </p:grpSp>
      <p:sp>
        <p:nvSpPr>
          <p:cNvPr id="58" name="Content Placeholder 2"/>
          <p:cNvSpPr>
            <a:spLocks noGrp="1"/>
          </p:cNvSpPr>
          <p:nvPr>
            <p:ph idx="1"/>
          </p:nvPr>
        </p:nvSpPr>
        <p:spPr>
          <a:xfrm>
            <a:off x="457200" y="1779588"/>
            <a:ext cx="6438900" cy="1106487"/>
          </a:xfrm>
        </p:spPr>
        <p:txBody>
          <a:bodyPr/>
          <a:lstStyle/>
          <a:p>
            <a:pPr fontAlgn="auto">
              <a:spcAft>
                <a:spcPts val="0"/>
              </a:spcAft>
              <a:buFont typeface="Wingdings" pitchFamily="2" charset="2"/>
              <a:buNone/>
              <a:defRPr/>
            </a:pPr>
            <a:r>
              <a:rPr lang="en-US" dirty="0"/>
              <a:t>Does this meet code?</a:t>
            </a:r>
          </a:p>
          <a:p>
            <a:pPr lvl="1" fontAlgn="auto">
              <a:spcAft>
                <a:spcPts val="0"/>
              </a:spcAft>
              <a:defRPr/>
            </a:pPr>
            <a:r>
              <a:rPr lang="en-US" dirty="0"/>
              <a:t>No, width requirement not met.</a:t>
            </a:r>
          </a:p>
        </p:txBody>
      </p:sp>
      <p:graphicFrame>
        <p:nvGraphicFramePr>
          <p:cNvPr id="61" name="Table 60"/>
          <p:cNvGraphicFramePr>
            <a:graphicFrameLocks noGrp="1"/>
          </p:cNvGraphicFramePr>
          <p:nvPr/>
        </p:nvGraphicFramePr>
        <p:xfrm>
          <a:off x="6881813" y="1772285"/>
          <a:ext cx="1811811" cy="1021080"/>
        </p:xfrm>
        <a:graphic>
          <a:graphicData uri="http://schemas.openxmlformats.org/drawingml/2006/table">
            <a:tbl>
              <a:tblPr firstRow="1" bandRow="1">
                <a:tableStyleId>{5C22544A-7EE6-4342-B048-85BDC9FD1C3A}</a:tableStyleId>
              </a:tblPr>
              <a:tblGrid>
                <a:gridCol w="494130"/>
                <a:gridCol w="1317681"/>
              </a:tblGrid>
              <a:tr h="217805">
                <a:tc gridSpan="2">
                  <a:txBody>
                    <a:bodyPr/>
                    <a:lstStyle/>
                    <a:p>
                      <a:r>
                        <a:rPr lang="en-US" sz="1600" b="1" dirty="0" smtClean="0">
                          <a:latin typeface="Arial" pitchFamily="34" charset="0"/>
                          <a:cs typeface="Arial" pitchFamily="34" charset="0"/>
                        </a:rPr>
                        <a:t>Wind &amp; Seismic</a:t>
                      </a:r>
                      <a:endParaRPr lang="en-US" sz="1600" b="1" baseline="-25000" dirty="0">
                        <a:latin typeface="Arial" pitchFamily="34" charset="0"/>
                        <a:cs typeface="Arial"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dirty="0"/>
                    </a:p>
                  </a:txBody>
                  <a:tcPr/>
                </a:tc>
              </a:tr>
              <a:tr h="217805">
                <a:tc>
                  <a:txBody>
                    <a:bodyPr/>
                    <a:lstStyle/>
                    <a:p>
                      <a:pPr algn="ctr"/>
                      <a:endParaRPr lang="en-US" sz="1600" b="1" dirty="0">
                        <a:solidFill>
                          <a:srgbClr val="C00000"/>
                        </a:solidFill>
                        <a:latin typeface="Arial" pitchFamily="34" charset="0"/>
                        <a:cs typeface="Arial" pitchFamily="34" charset="0"/>
                      </a:endParaRPr>
                    </a:p>
                  </a:txBody>
                  <a:tcPr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b="1" dirty="0">
                          <a:latin typeface="Arial" pitchFamily="34" charset="0"/>
                          <a:cs typeface="Arial" pitchFamily="34" charset="0"/>
                        </a:rPr>
                        <a:t>25' Centers</a:t>
                      </a:r>
                    </a:p>
                  </a:txBody>
                  <a:tcPr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7805">
                <a:tc>
                  <a:txBody>
                    <a:bodyPr/>
                    <a:lstStyle/>
                    <a:p>
                      <a:pPr algn="ctr"/>
                      <a:endParaRPr lang="en-US" sz="1600" b="1" dirty="0">
                        <a:solidFill>
                          <a:schemeClr val="accent2">
                            <a:lumMod val="75000"/>
                          </a:schemeClr>
                        </a:solidFill>
                        <a:latin typeface="Arial" pitchFamily="34" charset="0"/>
                        <a:cs typeface="Arial" pitchFamily="34" charset="0"/>
                      </a:endParaRPr>
                    </a:p>
                  </a:txBody>
                  <a:tcPr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b="1" dirty="0">
                          <a:latin typeface="Arial" pitchFamily="34" charset="0"/>
                          <a:cs typeface="Arial" pitchFamily="34" charset="0"/>
                        </a:rPr>
                        <a:t>"X" End</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7805">
                <a:tc>
                  <a:txBody>
                    <a:bodyPr/>
                    <a:lstStyle/>
                    <a:p>
                      <a:pPr algn="ctr"/>
                      <a:endParaRPr lang="en-US" sz="1600" b="1" dirty="0">
                        <a:solidFill>
                          <a:schemeClr val="accent2">
                            <a:lumMod val="75000"/>
                          </a:schemeClr>
                        </a:solidFill>
                        <a:latin typeface="Arial" pitchFamily="34" charset="0"/>
                        <a:cs typeface="Arial" pitchFamily="34" charset="0"/>
                      </a:endParaRPr>
                    </a:p>
                  </a:txBody>
                  <a:tcPr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b="1" dirty="0">
                          <a:latin typeface="Arial" pitchFamily="34" charset="0"/>
                          <a:cs typeface="Arial" pitchFamily="34" charset="0"/>
                        </a:rPr>
                        <a:t>BWP Width</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57" name="TextBox 56"/>
          <p:cNvSpPr txBox="1">
            <a:spLocks noChangeArrowheads="1"/>
          </p:cNvSpPr>
          <p:nvPr/>
        </p:nvSpPr>
        <p:spPr bwMode="auto">
          <a:xfrm>
            <a:off x="5792371" y="6269038"/>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R602.10.1.4</a:t>
            </a:r>
          </a:p>
        </p:txBody>
      </p:sp>
      <p:sp>
        <p:nvSpPr>
          <p:cNvPr id="4" name="Flowchart: Process 3"/>
          <p:cNvSpPr/>
          <p:nvPr/>
        </p:nvSpPr>
        <p:spPr>
          <a:xfrm>
            <a:off x="885825" y="2975174"/>
            <a:ext cx="5897563"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lowchart: Process 4"/>
          <p:cNvSpPr/>
          <p:nvPr/>
        </p:nvSpPr>
        <p:spPr>
          <a:xfrm>
            <a:off x="885825" y="3018036"/>
            <a:ext cx="5897563"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lowchart: Process 5"/>
          <p:cNvSpPr/>
          <p:nvPr/>
        </p:nvSpPr>
        <p:spPr>
          <a:xfrm>
            <a:off x="885825" y="5569149"/>
            <a:ext cx="5897563" cy="4127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24" descr="70%"/>
          <p:cNvSpPr>
            <a:spLocks noChangeArrowheads="1"/>
          </p:cNvSpPr>
          <p:nvPr/>
        </p:nvSpPr>
        <p:spPr bwMode="auto">
          <a:xfrm>
            <a:off x="881063" y="2997399"/>
            <a:ext cx="1311275" cy="2613025"/>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2400" b="1" dirty="0">
                <a:latin typeface="Arial" pitchFamily="34" charset="0"/>
                <a:cs typeface="Arial" pitchFamily="34" charset="0"/>
              </a:rPr>
              <a:t>48"    </a:t>
            </a:r>
            <a:endParaRPr lang="en-US" sz="1600" b="1" dirty="0">
              <a:latin typeface="Arial" pitchFamily="34" charset="0"/>
              <a:cs typeface="Arial" pitchFamily="34" charset="0"/>
            </a:endParaRPr>
          </a:p>
        </p:txBody>
      </p:sp>
      <p:sp>
        <p:nvSpPr>
          <p:cNvPr id="22" name="Rectangle 24" descr="70%"/>
          <p:cNvSpPr>
            <a:spLocks noChangeArrowheads="1"/>
          </p:cNvSpPr>
          <p:nvPr/>
        </p:nvSpPr>
        <p:spPr bwMode="auto">
          <a:xfrm>
            <a:off x="5468938" y="2997399"/>
            <a:ext cx="1309687" cy="2613025"/>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2400" b="1" dirty="0">
                <a:latin typeface="Arial" pitchFamily="34" charset="0"/>
                <a:cs typeface="Arial" pitchFamily="34" charset="0"/>
              </a:rPr>
              <a:t>48"</a:t>
            </a:r>
            <a:endParaRPr lang="en-US" sz="1600" b="1" dirty="0">
              <a:latin typeface="Arial" pitchFamily="34" charset="0"/>
              <a:cs typeface="Arial" pitchFamily="34" charset="0"/>
            </a:endParaRPr>
          </a:p>
        </p:txBody>
      </p:sp>
      <p:sp>
        <p:nvSpPr>
          <p:cNvPr id="41" name="Flowchart: Process 40"/>
          <p:cNvSpPr/>
          <p:nvPr/>
        </p:nvSpPr>
        <p:spPr>
          <a:xfrm rot="10800000">
            <a:off x="1747838" y="3314899"/>
            <a:ext cx="981075" cy="1633537"/>
          </a:xfrm>
          <a:prstGeom prst="flowChartProcess">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4" name="Straight Connector 53"/>
          <p:cNvCxnSpPr/>
          <p:nvPr/>
        </p:nvCxnSpPr>
        <p:spPr>
          <a:xfrm rot="5400000">
            <a:off x="715963" y="5807274"/>
            <a:ext cx="342900" cy="0"/>
          </a:xfrm>
          <a:prstGeom prst="line">
            <a:avLst/>
          </a:pr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6619875" y="5807274"/>
            <a:ext cx="342900" cy="0"/>
          </a:xfrm>
          <a:prstGeom prst="line">
            <a:avLst/>
          </a:pr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57238" y="5878711"/>
            <a:ext cx="6194425" cy="0"/>
          </a:xfrm>
          <a:prstGeom prst="line">
            <a:avLst/>
          </a:pr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796926" y="5788223"/>
            <a:ext cx="182562" cy="182563"/>
          </a:xfrm>
          <a:prstGeom prst="line">
            <a:avLst/>
          </a:prstGeom>
          <a:solidFill>
            <a:schemeClr val="bg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699250" y="5788224"/>
            <a:ext cx="182563" cy="182562"/>
          </a:xfrm>
          <a:prstGeom prst="line">
            <a:avLst/>
          </a:prstGeom>
          <a:solidFill>
            <a:schemeClr val="bg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86"/>
          <p:cNvSpPr txBox="1">
            <a:spLocks noChangeArrowheads="1"/>
          </p:cNvSpPr>
          <p:nvPr/>
        </p:nvSpPr>
        <p:spPr bwMode="auto">
          <a:xfrm>
            <a:off x="3529013" y="5692974"/>
            <a:ext cx="530225" cy="307975"/>
          </a:xfrm>
          <a:prstGeom prst="rect">
            <a:avLst/>
          </a:prstGeom>
          <a:solidFill>
            <a:schemeClr val="bg1"/>
          </a:solidFill>
          <a:ln w="9525">
            <a:noFill/>
            <a:miter lim="800000"/>
            <a:headEnd/>
            <a:tailEnd/>
          </a:ln>
        </p:spPr>
        <p:txBody>
          <a:bodyPr wrap="none" tIns="0" bIns="0">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18'</a:t>
            </a:r>
          </a:p>
        </p:txBody>
      </p:sp>
      <p:sp>
        <p:nvSpPr>
          <p:cNvPr id="52" name="TextBox 51"/>
          <p:cNvSpPr txBox="1"/>
          <p:nvPr/>
        </p:nvSpPr>
        <p:spPr>
          <a:xfrm>
            <a:off x="6943725" y="2039938"/>
            <a:ext cx="366713" cy="338137"/>
          </a:xfrm>
          <a:prstGeom prst="rect">
            <a:avLst/>
          </a:prstGeom>
          <a:noFill/>
        </p:spPr>
        <p:txBody>
          <a:bodyPr wrap="none">
            <a:spAutoFit/>
          </a:bodyPr>
          <a:lstStyle/>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sym typeface="Wingdings"/>
              </a:rPr>
              <a:t></a:t>
            </a:r>
            <a:endParaRPr lang="en-US" sz="1600" dirty="0">
              <a:latin typeface="+mn-lt"/>
            </a:endParaRPr>
          </a:p>
        </p:txBody>
      </p:sp>
      <p:sp>
        <p:nvSpPr>
          <p:cNvPr id="53" name="TextBox 52"/>
          <p:cNvSpPr txBox="1"/>
          <p:nvPr/>
        </p:nvSpPr>
        <p:spPr>
          <a:xfrm>
            <a:off x="6943725" y="2282825"/>
            <a:ext cx="366713" cy="339725"/>
          </a:xfrm>
          <a:prstGeom prst="rect">
            <a:avLst/>
          </a:prstGeom>
          <a:noFill/>
        </p:spPr>
        <p:txBody>
          <a:bodyPr wrap="none">
            <a:spAutoFit/>
          </a:bodyPr>
          <a:lstStyle/>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sym typeface="Wingdings"/>
              </a:rPr>
              <a:t></a:t>
            </a:r>
            <a:endParaRPr lang="en-US" sz="1600" dirty="0">
              <a:latin typeface="+mn-lt"/>
            </a:endParaRPr>
          </a:p>
        </p:txBody>
      </p:sp>
      <p:sp>
        <p:nvSpPr>
          <p:cNvPr id="62" name="Rectangle 61"/>
          <p:cNvSpPr/>
          <p:nvPr/>
        </p:nvSpPr>
        <p:spPr>
          <a:xfrm>
            <a:off x="6943725" y="2527300"/>
            <a:ext cx="366713" cy="338138"/>
          </a:xfrm>
          <a:prstGeom prst="rect">
            <a:avLst/>
          </a:prstGeom>
        </p:spPr>
        <p:txBody>
          <a:bodyPr wrap="none">
            <a:spAutoFit/>
          </a:bodyPr>
          <a:lstStyle/>
          <a:p>
            <a:pPr fontAlgn="auto">
              <a:spcBef>
                <a:spcPts val="0"/>
              </a:spcBef>
              <a:spcAft>
                <a:spcPts val="0"/>
              </a:spcAft>
              <a:defRPr/>
            </a:pPr>
            <a:r>
              <a:rPr lang="en-US" sz="1600" b="1" dirty="0">
                <a:solidFill>
                  <a:schemeClr val="accent2">
                    <a:lumMod val="75000"/>
                  </a:schemeClr>
                </a:solidFill>
                <a:latin typeface="Arial" pitchFamily="34" charset="0"/>
                <a:cs typeface="Arial" pitchFamily="34" charset="0"/>
                <a:sym typeface="Wingdings"/>
              </a:rPr>
              <a:t></a:t>
            </a:r>
            <a:endParaRPr lang="en-US" sz="1600" dirty="0">
              <a:latin typeface="+mn-lt"/>
            </a:endParaRPr>
          </a:p>
        </p:txBody>
      </p:sp>
      <p:cxnSp>
        <p:nvCxnSpPr>
          <p:cNvPr id="455737" name="Straight Connector 154"/>
          <p:cNvCxnSpPr>
            <a:cxnSpLocks noChangeShapeType="1"/>
          </p:cNvCxnSpPr>
          <p:nvPr/>
        </p:nvCxnSpPr>
        <p:spPr bwMode="auto">
          <a:xfrm rot="16200000" flipH="1">
            <a:off x="1426369" y="3644305"/>
            <a:ext cx="1624012" cy="971550"/>
          </a:xfrm>
          <a:prstGeom prst="line">
            <a:avLst/>
          </a:prstGeom>
          <a:noFill/>
          <a:ln w="6350" algn="ctr">
            <a:solidFill>
              <a:schemeClr val="tx1"/>
            </a:solidFill>
            <a:round/>
            <a:headEnd/>
            <a:tailEnd/>
          </a:ln>
        </p:spPr>
      </p:cxnSp>
      <p:cxnSp>
        <p:nvCxnSpPr>
          <p:cNvPr id="455738" name="Straight Connector 162"/>
          <p:cNvCxnSpPr>
            <a:cxnSpLocks noChangeShapeType="1"/>
          </p:cNvCxnSpPr>
          <p:nvPr/>
        </p:nvCxnSpPr>
        <p:spPr bwMode="auto">
          <a:xfrm rot="5400000">
            <a:off x="1424782" y="3645892"/>
            <a:ext cx="1630362" cy="981075"/>
          </a:xfrm>
          <a:prstGeom prst="line">
            <a:avLst/>
          </a:prstGeom>
          <a:noFill/>
          <a:ln w="6350" algn="ctr">
            <a:solidFill>
              <a:schemeClr val="tx1"/>
            </a:solidFill>
            <a:round/>
            <a:headEnd/>
            <a:tailEnd/>
          </a:ln>
        </p:spPr>
      </p:cxnSp>
      <p:cxnSp>
        <p:nvCxnSpPr>
          <p:cNvPr id="63" name="Straight Connector 62"/>
          <p:cNvCxnSpPr/>
          <p:nvPr/>
        </p:nvCxnSpPr>
        <p:spPr>
          <a:xfrm>
            <a:off x="6881813" y="2808605"/>
            <a:ext cx="1811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8">
                                            <p:txEl>
                                              <p:pRg st="1" end="1"/>
                                            </p:txEl>
                                          </p:spTgt>
                                        </p:tgtEl>
                                        <p:attrNameLst>
                                          <p:attrName>style.visibility</p:attrName>
                                        </p:attrNameLst>
                                      </p:cBhvr>
                                      <p:to>
                                        <p:strVal val="visible"/>
                                      </p:to>
                                    </p:set>
                                    <p:animEffect transition="in" filter="wipe(left)">
                                      <p:cBhvr>
                                        <p:cTn id="19" dur="500"/>
                                        <p:tgtEl>
                                          <p:spTgt spid="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6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29" name="Content Placeholder 3" descr="Picture2.png"/>
          <p:cNvPicPr>
            <a:picLocks noGrp="1" noChangeAspect="1"/>
          </p:cNvPicPr>
          <p:nvPr>
            <p:ph idx="1"/>
          </p:nvPr>
        </p:nvPicPr>
        <p:blipFill>
          <a:blip r:embed="rId3" cstate="email"/>
          <a:srcRect/>
          <a:stretch>
            <a:fillRect/>
          </a:stretch>
        </p:blipFill>
        <p:spPr bwMode="auto">
          <a:xfrm>
            <a:off x="231775" y="1530350"/>
            <a:ext cx="8680450" cy="5102225"/>
          </a:xfrm>
          <a:noFill/>
          <a:ln>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sp>
        <p:nvSpPr>
          <p:cNvPr id="457731" name="Text Box 3"/>
          <p:cNvSpPr txBox="1">
            <a:spLocks noChangeArrowheads="1"/>
          </p:cNvSpPr>
          <p:nvPr/>
        </p:nvSpPr>
        <p:spPr bwMode="auto">
          <a:xfrm>
            <a:off x="5310188" y="4891088"/>
            <a:ext cx="430212" cy="461962"/>
          </a:xfrm>
          <a:prstGeom prst="rect">
            <a:avLst/>
          </a:prstGeom>
          <a:noFill/>
          <a:ln w="12699">
            <a:noFill/>
            <a:miter lim="800000"/>
            <a:headEnd/>
            <a:tailEnd/>
          </a:ln>
        </p:spPr>
        <p:txBody>
          <a:bodyPr wrap="none">
            <a:spAutoFit/>
          </a:bodyPr>
          <a:lstStyle/>
          <a:p>
            <a:pPr algn="ctr"/>
            <a:r>
              <a:rPr lang="en-US" sz="2400" b="1" dirty="0">
                <a:cs typeface="Arial" charset="0"/>
              </a:rPr>
              <a:t>4'</a:t>
            </a:r>
          </a:p>
        </p:txBody>
      </p:sp>
      <p:sp>
        <p:nvSpPr>
          <p:cNvPr id="457732" name="Line 4"/>
          <p:cNvSpPr>
            <a:spLocks noChangeShapeType="1"/>
          </p:cNvSpPr>
          <p:nvPr/>
        </p:nvSpPr>
        <p:spPr bwMode="auto">
          <a:xfrm>
            <a:off x="241300" y="5207000"/>
            <a:ext cx="8229600" cy="161925"/>
          </a:xfrm>
          <a:prstGeom prst="line">
            <a:avLst/>
          </a:prstGeom>
          <a:noFill/>
          <a:ln w="28575">
            <a:solidFill>
              <a:schemeClr val="tx1"/>
            </a:solidFill>
            <a:round/>
            <a:headEnd/>
            <a:tailEnd/>
          </a:ln>
        </p:spPr>
        <p:txBody>
          <a:bodyPr/>
          <a:lstStyle/>
          <a:p>
            <a:endParaRPr lang="en-US" dirty="0"/>
          </a:p>
        </p:txBody>
      </p:sp>
      <p:cxnSp>
        <p:nvCxnSpPr>
          <p:cNvPr id="12" name="Straight Connector 11"/>
          <p:cNvCxnSpPr/>
          <p:nvPr/>
        </p:nvCxnSpPr>
        <p:spPr>
          <a:xfrm flipV="1">
            <a:off x="8105775" y="5267325"/>
            <a:ext cx="182563" cy="182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83325" y="5241925"/>
            <a:ext cx="182563" cy="182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33900" y="5203825"/>
            <a:ext cx="182563" cy="182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5763" y="5106988"/>
            <a:ext cx="182562" cy="182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7737" name="Text Box 3"/>
          <p:cNvSpPr txBox="1">
            <a:spLocks noChangeArrowheads="1"/>
          </p:cNvSpPr>
          <p:nvPr/>
        </p:nvSpPr>
        <p:spPr bwMode="auto">
          <a:xfrm>
            <a:off x="2295525" y="4859338"/>
            <a:ext cx="584200" cy="461962"/>
          </a:xfrm>
          <a:prstGeom prst="rect">
            <a:avLst/>
          </a:prstGeom>
          <a:noFill/>
          <a:ln w="12699">
            <a:noFill/>
            <a:miter lim="800000"/>
            <a:headEnd/>
            <a:tailEnd/>
          </a:ln>
        </p:spPr>
        <p:txBody>
          <a:bodyPr wrap="none">
            <a:spAutoFit/>
          </a:bodyPr>
          <a:lstStyle/>
          <a:p>
            <a:pPr algn="ctr"/>
            <a:r>
              <a:rPr lang="en-US" sz="2400" b="1" dirty="0">
                <a:cs typeface="Arial" charset="0"/>
              </a:rPr>
              <a:t>11'</a:t>
            </a:r>
          </a:p>
        </p:txBody>
      </p:sp>
      <p:sp>
        <p:nvSpPr>
          <p:cNvPr id="457738" name="Text Box 3"/>
          <p:cNvSpPr txBox="1">
            <a:spLocks noChangeArrowheads="1"/>
          </p:cNvSpPr>
          <p:nvPr/>
        </p:nvSpPr>
        <p:spPr bwMode="auto">
          <a:xfrm>
            <a:off x="7100888" y="4967288"/>
            <a:ext cx="430212" cy="461962"/>
          </a:xfrm>
          <a:prstGeom prst="rect">
            <a:avLst/>
          </a:prstGeom>
          <a:noFill/>
          <a:ln w="12699">
            <a:noFill/>
            <a:miter lim="800000"/>
            <a:headEnd/>
            <a:tailEnd/>
          </a:ln>
        </p:spPr>
        <p:txBody>
          <a:bodyPr wrap="none">
            <a:spAutoFit/>
          </a:bodyPr>
          <a:lstStyle/>
          <a:p>
            <a:pPr algn="ctr"/>
            <a:r>
              <a:rPr lang="en-US" sz="2400" b="1" dirty="0">
                <a:cs typeface="Arial" charset="0"/>
              </a:rPr>
              <a:t>4'</a:t>
            </a:r>
          </a:p>
        </p:txBody>
      </p:sp>
      <p:graphicFrame>
        <p:nvGraphicFramePr>
          <p:cNvPr id="19" name="Table 18"/>
          <p:cNvGraphicFramePr>
            <a:graphicFrameLocks noGrp="1"/>
          </p:cNvGraphicFramePr>
          <p:nvPr/>
        </p:nvGraphicFramePr>
        <p:xfrm>
          <a:off x="6724651" y="1772285"/>
          <a:ext cx="1971674" cy="1021080"/>
        </p:xfrm>
        <a:graphic>
          <a:graphicData uri="http://schemas.openxmlformats.org/drawingml/2006/table">
            <a:tbl>
              <a:tblPr firstRow="1" bandRow="1">
                <a:tableStyleId>{5C22544A-7EE6-4342-B048-85BDC9FD1C3A}</a:tableStyleId>
              </a:tblPr>
              <a:tblGrid>
                <a:gridCol w="537728"/>
                <a:gridCol w="1433946"/>
              </a:tblGrid>
              <a:tr h="217805">
                <a:tc gridSpan="2">
                  <a:txBody>
                    <a:bodyPr/>
                    <a:lstStyle/>
                    <a:p>
                      <a:pPr algn="ctr"/>
                      <a:r>
                        <a:rPr lang="en-US" sz="1600" b="1" dirty="0" smtClean="0">
                          <a:latin typeface="Arial" pitchFamily="34" charset="0"/>
                          <a:cs typeface="Arial" pitchFamily="34" charset="0"/>
                        </a:rPr>
                        <a:t>Wind</a:t>
                      </a:r>
                      <a:endParaRPr lang="en-US" sz="1600" b="1" dirty="0">
                        <a:latin typeface="Arial" pitchFamily="34" charset="0"/>
                        <a:cs typeface="Arial" pitchFamily="34" charset="0"/>
                      </a:endParaRPr>
                    </a:p>
                  </a:txBody>
                  <a:tcPr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r>
              <a:tr h="217805">
                <a:tc>
                  <a:txBody>
                    <a:bodyPr/>
                    <a:lstStyle/>
                    <a:p>
                      <a:pPr algn="ctr"/>
                      <a:endParaRPr lang="en-US" sz="1600" b="1" dirty="0">
                        <a:latin typeface="Arial" pitchFamily="34" charset="0"/>
                        <a:cs typeface="Arial" pitchFamily="34" charset="0"/>
                      </a:endParaRPr>
                    </a:p>
                  </a:txBody>
                  <a:tcPr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600" b="1" dirty="0">
                          <a:latin typeface="Arial" pitchFamily="34" charset="0"/>
                          <a:cs typeface="Arial" pitchFamily="34" charset="0"/>
                        </a:rPr>
                        <a:t>25' Centers</a:t>
                      </a:r>
                    </a:p>
                  </a:txBody>
                  <a:tcPr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7805">
                <a:tc>
                  <a:txBody>
                    <a:bodyPr/>
                    <a:lstStyle/>
                    <a:p>
                      <a:pPr algn="ctr"/>
                      <a:endParaRPr lang="en-US" sz="1600" b="1" dirty="0">
                        <a:latin typeface="Arial" pitchFamily="34" charset="0"/>
                        <a:cs typeface="Arial" pitchFamily="34" charset="0"/>
                      </a:endParaRPr>
                    </a:p>
                  </a:txBody>
                  <a:tcPr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600" b="1" dirty="0">
                          <a:latin typeface="Arial" pitchFamily="34" charset="0"/>
                          <a:cs typeface="Arial" pitchFamily="34" charset="0"/>
                        </a:rPr>
                        <a:t>"X" End</a:t>
                      </a:r>
                    </a:p>
                  </a:txBody>
                  <a:tcPr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17805">
                <a:tc>
                  <a:txBody>
                    <a:bodyPr/>
                    <a:lstStyle/>
                    <a:p>
                      <a:pPr algn="ctr"/>
                      <a:endParaRPr lang="en-US" sz="1600" b="1" dirty="0">
                        <a:latin typeface="Arial" pitchFamily="34" charset="0"/>
                        <a:cs typeface="Arial" pitchFamily="34" charset="0"/>
                      </a:endParaRPr>
                    </a:p>
                  </a:txBody>
                  <a:tcPr marT="0" marB="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600" b="1" dirty="0">
                          <a:latin typeface="Arial" pitchFamily="34" charset="0"/>
                          <a:cs typeface="Arial" pitchFamily="34" charset="0"/>
                        </a:rPr>
                        <a:t>BWP Width</a:t>
                      </a:r>
                    </a:p>
                  </a:txBody>
                  <a:tcPr marT="0" marB="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457754" name="TextBox 17"/>
          <p:cNvSpPr txBox="1">
            <a:spLocks noChangeArrowheads="1"/>
          </p:cNvSpPr>
          <p:nvPr/>
        </p:nvSpPr>
        <p:spPr bwMode="auto">
          <a:xfrm>
            <a:off x="4419600" y="6218238"/>
            <a:ext cx="1159292" cy="307777"/>
          </a:xfrm>
          <a:prstGeom prst="rect">
            <a:avLst/>
          </a:prstGeom>
          <a:noFill/>
          <a:ln w="9525">
            <a:noFill/>
            <a:miter lim="800000"/>
            <a:headEnd/>
            <a:tailEnd/>
          </a:ln>
        </p:spPr>
        <p:txBody>
          <a:bodyPr wrap="none">
            <a:spAutoFit/>
          </a:bodyPr>
          <a:lstStyle/>
          <a:p>
            <a:r>
              <a:rPr lang="en-US" sz="1400" dirty="0">
                <a:cs typeface="Arial" charset="0"/>
              </a:rPr>
              <a:t>R602.10.1.4</a:t>
            </a:r>
          </a:p>
        </p:txBody>
      </p:sp>
      <p:sp>
        <p:nvSpPr>
          <p:cNvPr id="457755" name="Text Box 3"/>
          <p:cNvSpPr txBox="1">
            <a:spLocks noChangeArrowheads="1"/>
          </p:cNvSpPr>
          <p:nvPr/>
        </p:nvSpPr>
        <p:spPr bwMode="auto">
          <a:xfrm>
            <a:off x="2606675" y="1524000"/>
            <a:ext cx="3873500" cy="461963"/>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Does this meet code?</a:t>
            </a:r>
          </a:p>
        </p:txBody>
      </p:sp>
      <p:sp>
        <p:nvSpPr>
          <p:cNvPr id="20" name="TextBox 19"/>
          <p:cNvSpPr txBox="1"/>
          <p:nvPr/>
        </p:nvSpPr>
        <p:spPr>
          <a:xfrm>
            <a:off x="6940550" y="2039938"/>
            <a:ext cx="368300" cy="338137"/>
          </a:xfrm>
          <a:prstGeom prst="rect">
            <a:avLst/>
          </a:prstGeom>
          <a:noFill/>
        </p:spPr>
        <p:txBody>
          <a:bodyPr wrap="none">
            <a:spAutoFit/>
          </a:bodyPr>
          <a:lstStyle/>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sym typeface="Wingdings"/>
              </a:rPr>
              <a:t></a:t>
            </a:r>
            <a:endParaRPr lang="en-US" sz="1600" dirty="0">
              <a:latin typeface="+mn-lt"/>
            </a:endParaRPr>
          </a:p>
        </p:txBody>
      </p:sp>
      <p:sp>
        <p:nvSpPr>
          <p:cNvPr id="21" name="TextBox 20"/>
          <p:cNvSpPr txBox="1"/>
          <p:nvPr/>
        </p:nvSpPr>
        <p:spPr>
          <a:xfrm>
            <a:off x="6940550" y="2282825"/>
            <a:ext cx="368300" cy="339725"/>
          </a:xfrm>
          <a:prstGeom prst="rect">
            <a:avLst/>
          </a:prstGeom>
          <a:noFill/>
        </p:spPr>
        <p:txBody>
          <a:bodyPr wrap="none">
            <a:spAutoFit/>
          </a:bodyPr>
          <a:lstStyle/>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sym typeface="Wingdings"/>
              </a:rPr>
              <a:t></a:t>
            </a:r>
            <a:endParaRPr lang="en-US" sz="1600" dirty="0">
              <a:latin typeface="+mn-lt"/>
            </a:endParaRPr>
          </a:p>
        </p:txBody>
      </p:sp>
      <p:sp>
        <p:nvSpPr>
          <p:cNvPr id="24" name="TextBox 23"/>
          <p:cNvSpPr txBox="1"/>
          <p:nvPr/>
        </p:nvSpPr>
        <p:spPr>
          <a:xfrm>
            <a:off x="6940550" y="2527300"/>
            <a:ext cx="368300" cy="338138"/>
          </a:xfrm>
          <a:prstGeom prst="rect">
            <a:avLst/>
          </a:prstGeom>
          <a:noFill/>
        </p:spPr>
        <p:txBody>
          <a:bodyPr wrap="none">
            <a:spAutoFit/>
          </a:bodyPr>
          <a:lstStyle/>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sym typeface="Wingdings"/>
              </a:rPr>
              <a:t></a:t>
            </a:r>
            <a:endParaRPr lang="en-US" sz="1600" dirty="0">
              <a:latin typeface="+mn-lt"/>
            </a:endParaRPr>
          </a:p>
        </p:txBody>
      </p:sp>
      <p:sp>
        <p:nvSpPr>
          <p:cNvPr id="18" name="TextBox 1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pic>
        <p:nvPicPr>
          <p:cNvPr id="470018" name="Picture 2" descr="C:\APA\greg\pictures\FSD Meeting 2005\gmb_Res2.JPG"/>
          <p:cNvPicPr>
            <a:picLocks noChangeAspect="1" noChangeArrowheads="1"/>
          </p:cNvPicPr>
          <p:nvPr/>
        </p:nvPicPr>
        <p:blipFill>
          <a:blip r:embed="rId3" cstate="email"/>
          <a:srcRect/>
          <a:stretch>
            <a:fillRect/>
          </a:stretch>
        </p:blipFill>
        <p:spPr bwMode="auto">
          <a:xfrm>
            <a:off x="239713" y="1530350"/>
            <a:ext cx="8680450" cy="5102225"/>
          </a:xfrm>
          <a:prstGeom prst="rect">
            <a:avLst/>
          </a:prstGeom>
          <a:noFill/>
          <a:ln w="9525">
            <a:noFill/>
            <a:miter lim="800000"/>
            <a:headEnd/>
            <a:tailEnd/>
          </a:ln>
        </p:spPr>
      </p:pic>
      <p:sp>
        <p:nvSpPr>
          <p:cNvPr id="4" name="Right Arrow 3"/>
          <p:cNvSpPr/>
          <p:nvPr/>
        </p:nvSpPr>
        <p:spPr>
          <a:xfrm>
            <a:off x="1409700" y="4005263"/>
            <a:ext cx="914400" cy="639762"/>
          </a:xfrm>
          <a:prstGeom prst="rightArrow">
            <a:avLst/>
          </a:prstGeom>
          <a:solidFill>
            <a:schemeClr val="accent3">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itchFamily="34" charset="0"/>
                <a:cs typeface="Arial" pitchFamily="34" charset="0"/>
              </a:rPr>
              <a:t>Start</a:t>
            </a:r>
          </a:p>
        </p:txBody>
      </p:sp>
      <p:sp>
        <p:nvSpPr>
          <p:cNvPr id="5" name="Left Arrow 4"/>
          <p:cNvSpPr/>
          <p:nvPr/>
        </p:nvSpPr>
        <p:spPr>
          <a:xfrm>
            <a:off x="6838950" y="4005263"/>
            <a:ext cx="914400" cy="639762"/>
          </a:xfrm>
          <a:prstGeom prst="leftArrow">
            <a:avLst/>
          </a:prstGeom>
          <a:solidFill>
            <a:schemeClr val="accent2">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itchFamily="34" charset="0"/>
                <a:cs typeface="Arial" pitchFamily="34" charset="0"/>
              </a:rPr>
              <a:t>End</a:t>
            </a:r>
          </a:p>
        </p:txBody>
      </p:sp>
      <p:sp>
        <p:nvSpPr>
          <p:cNvPr id="6" name="TextBox 5"/>
          <p:cNvSpPr txBox="1"/>
          <p:nvPr/>
        </p:nvSpPr>
        <p:spPr>
          <a:xfrm>
            <a:off x="2938463" y="4732338"/>
            <a:ext cx="352425" cy="368300"/>
          </a:xfrm>
          <a:prstGeom prst="rect">
            <a:avLst/>
          </a:prstGeom>
          <a:solidFill>
            <a:schemeClr val="accent1">
              <a:lumMod val="75000"/>
            </a:schemeClr>
          </a:solidFill>
          <a:ln w="6350">
            <a:solidFill>
              <a:schemeClr val="bg1"/>
            </a:solidFill>
          </a:ln>
        </p:spPr>
        <p:txBody>
          <a:bodyPr wrap="none">
            <a:spAutoFit/>
          </a:bodyPr>
          <a:lstStyle/>
          <a:p>
            <a:pPr fontAlgn="auto">
              <a:spcBef>
                <a:spcPts val="0"/>
              </a:spcBef>
              <a:spcAft>
                <a:spcPts val="0"/>
              </a:spcAft>
              <a:defRPr/>
            </a:pPr>
            <a:r>
              <a:rPr lang="en-US" b="1" dirty="0">
                <a:solidFill>
                  <a:schemeClr val="bg1"/>
                </a:solidFill>
                <a:latin typeface="Arial" pitchFamily="34" charset="0"/>
                <a:cs typeface="Arial" pitchFamily="34" charset="0"/>
              </a:rPr>
              <a:t>A</a:t>
            </a:r>
          </a:p>
        </p:txBody>
      </p:sp>
      <p:sp>
        <p:nvSpPr>
          <p:cNvPr id="7" name="TextBox 6"/>
          <p:cNvSpPr txBox="1"/>
          <p:nvPr/>
        </p:nvSpPr>
        <p:spPr>
          <a:xfrm>
            <a:off x="4275138" y="4503738"/>
            <a:ext cx="350837" cy="368300"/>
          </a:xfrm>
          <a:prstGeom prst="rect">
            <a:avLst/>
          </a:prstGeom>
          <a:solidFill>
            <a:schemeClr val="accent1">
              <a:lumMod val="75000"/>
            </a:schemeClr>
          </a:solidFill>
          <a:ln w="6350">
            <a:solidFill>
              <a:schemeClr val="bg1"/>
            </a:solidFill>
          </a:ln>
        </p:spPr>
        <p:txBody>
          <a:bodyPr wrap="none">
            <a:spAutoFit/>
          </a:bodyPr>
          <a:lstStyle/>
          <a:p>
            <a:pPr fontAlgn="auto">
              <a:spcBef>
                <a:spcPts val="0"/>
              </a:spcBef>
              <a:spcAft>
                <a:spcPts val="0"/>
              </a:spcAft>
              <a:defRPr/>
            </a:pPr>
            <a:r>
              <a:rPr lang="en-US" b="1" dirty="0">
                <a:solidFill>
                  <a:schemeClr val="bg1"/>
                </a:solidFill>
                <a:latin typeface="Arial" pitchFamily="34" charset="0"/>
                <a:cs typeface="Arial" pitchFamily="34" charset="0"/>
              </a:rPr>
              <a:t>B</a:t>
            </a:r>
          </a:p>
        </p:txBody>
      </p:sp>
      <p:sp>
        <p:nvSpPr>
          <p:cNvPr id="12" name="TextBox 11"/>
          <p:cNvSpPr txBox="1"/>
          <p:nvPr/>
        </p:nvSpPr>
        <p:spPr>
          <a:xfrm>
            <a:off x="5970588" y="4264025"/>
            <a:ext cx="350837" cy="369888"/>
          </a:xfrm>
          <a:prstGeom prst="rect">
            <a:avLst/>
          </a:prstGeom>
          <a:solidFill>
            <a:schemeClr val="accent1">
              <a:lumMod val="75000"/>
            </a:schemeClr>
          </a:solidFill>
          <a:ln w="6350">
            <a:solidFill>
              <a:schemeClr val="bg1"/>
            </a:solidFill>
          </a:ln>
        </p:spPr>
        <p:txBody>
          <a:bodyPr wrap="none">
            <a:spAutoFit/>
          </a:bodyPr>
          <a:lstStyle/>
          <a:p>
            <a:pPr fontAlgn="auto">
              <a:spcBef>
                <a:spcPts val="0"/>
              </a:spcBef>
              <a:spcAft>
                <a:spcPts val="0"/>
              </a:spcAft>
              <a:defRPr/>
            </a:pPr>
            <a:r>
              <a:rPr lang="en-US" b="1" dirty="0">
                <a:solidFill>
                  <a:schemeClr val="bg1"/>
                </a:solidFill>
                <a:latin typeface="Arial" pitchFamily="34" charset="0"/>
                <a:cs typeface="Arial" pitchFamily="34" charset="0"/>
              </a:rPr>
              <a:t>C</a:t>
            </a:r>
          </a:p>
        </p:txBody>
      </p:sp>
      <p:sp>
        <p:nvSpPr>
          <p:cNvPr id="470024" name="Text Box 3"/>
          <p:cNvSpPr txBox="1">
            <a:spLocks noChangeArrowheads="1"/>
          </p:cNvSpPr>
          <p:nvPr/>
        </p:nvSpPr>
        <p:spPr bwMode="auto">
          <a:xfrm>
            <a:off x="2606675" y="1524000"/>
            <a:ext cx="3873500" cy="461963"/>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How many BWL's?</a:t>
            </a:r>
          </a:p>
        </p:txBody>
      </p:sp>
      <p:sp>
        <p:nvSpPr>
          <p:cNvPr id="10" name="TextBox 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sp>
        <p:nvSpPr>
          <p:cNvPr id="4" name="Content Placeholder 2"/>
          <p:cNvSpPr txBox="1">
            <a:spLocks/>
          </p:cNvSpPr>
          <p:nvPr/>
        </p:nvSpPr>
        <p:spPr>
          <a:xfrm>
            <a:off x="457200" y="1779588"/>
            <a:ext cx="8205788" cy="1106487"/>
          </a:xfrm>
          <a:prstGeom prst="rect">
            <a:avLst/>
          </a:prstGeom>
        </p:spPr>
        <p:txBody>
          <a:bodyPr/>
          <a:lstStyle/>
          <a:p>
            <a:pPr marL="201168" indent="-201168" fontAlgn="auto">
              <a:spcBef>
                <a:spcPct val="20000"/>
              </a:spcBef>
              <a:spcAft>
                <a:spcPts val="0"/>
              </a:spcAft>
              <a:buClr>
                <a:schemeClr val="accent2">
                  <a:lumMod val="75000"/>
                </a:schemeClr>
              </a:buClr>
              <a:defRPr/>
            </a:pPr>
            <a:r>
              <a:rPr lang="en-US" sz="2200" b="1" dirty="0">
                <a:solidFill>
                  <a:schemeClr val="accent1">
                    <a:lumMod val="75000"/>
                  </a:schemeClr>
                </a:solidFill>
                <a:latin typeface="Arial" pitchFamily="34" charset="0"/>
                <a:cs typeface="Arial" pitchFamily="34" charset="0"/>
              </a:rPr>
              <a:t>Offset Limitations</a:t>
            </a:r>
          </a:p>
          <a:p>
            <a:pPr lvl="1" indent="-192024" fontAlgn="auto">
              <a:spcBef>
                <a:spcPct val="20000"/>
              </a:spcBef>
              <a:spcAft>
                <a:spcPts val="0"/>
              </a:spcAft>
              <a:buFont typeface="Wingdings" pitchFamily="2" charset="2"/>
              <a:buChar char="§"/>
              <a:defRPr/>
            </a:pPr>
            <a:r>
              <a:rPr lang="en-US" b="1" dirty="0">
                <a:solidFill>
                  <a:schemeClr val="accent3">
                    <a:lumMod val="50000"/>
                  </a:schemeClr>
                </a:solidFill>
                <a:latin typeface="Arial" pitchFamily="34" charset="0"/>
                <a:cs typeface="Arial" pitchFamily="34" charset="0"/>
              </a:rPr>
              <a:t>BWP that are counted as part of a BWL must be in line.</a:t>
            </a:r>
          </a:p>
          <a:p>
            <a:pPr lvl="1" indent="-192024" fontAlgn="auto">
              <a:spcBef>
                <a:spcPct val="20000"/>
              </a:spcBef>
              <a:spcAft>
                <a:spcPts val="0"/>
              </a:spcAft>
              <a:buFont typeface="Wingdings" pitchFamily="2" charset="2"/>
              <a:buChar char="§"/>
              <a:defRPr/>
            </a:pPr>
            <a:r>
              <a:rPr lang="en-US" b="1" dirty="0">
                <a:solidFill>
                  <a:schemeClr val="accent3">
                    <a:lumMod val="50000"/>
                  </a:schemeClr>
                </a:solidFill>
                <a:latin typeface="Arial" pitchFamily="34" charset="0"/>
                <a:cs typeface="Arial" pitchFamily="34" charset="0"/>
              </a:rPr>
              <a:t>Offsets out-of-plane up to 4' shall be permitted such that the total out-to-out offset is not more than 8 feet.</a:t>
            </a:r>
          </a:p>
          <a:p>
            <a:pPr lvl="1" indent="-192024" fontAlgn="auto">
              <a:spcBef>
                <a:spcPct val="20000"/>
              </a:spcBef>
              <a:spcAft>
                <a:spcPts val="0"/>
              </a:spcAft>
              <a:buFont typeface="Wingdings" pitchFamily="2" charset="2"/>
              <a:buChar char="§"/>
              <a:defRPr/>
            </a:pPr>
            <a:endParaRPr lang="en-US" b="1" dirty="0">
              <a:solidFill>
                <a:schemeClr val="accent3">
                  <a:lumMod val="50000"/>
                </a:schemeClr>
              </a:solidFill>
              <a:latin typeface="Arial" pitchFamily="34" charset="0"/>
              <a:cs typeface="Arial" pitchFamily="34" charset="0"/>
            </a:endParaRPr>
          </a:p>
        </p:txBody>
      </p:sp>
      <p:sp>
        <p:nvSpPr>
          <p:cNvPr id="74" name="TextBox 64"/>
          <p:cNvSpPr txBox="1">
            <a:spLocks noChangeArrowheads="1"/>
          </p:cNvSpPr>
          <p:nvPr/>
        </p:nvSpPr>
        <p:spPr bwMode="auto">
          <a:xfrm>
            <a:off x="5825708" y="6229350"/>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R602.10.1.4</a:t>
            </a:r>
          </a:p>
        </p:txBody>
      </p:sp>
      <p:sp>
        <p:nvSpPr>
          <p:cNvPr id="5" name="Rectangle 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grpSp>
        <p:nvGrpSpPr>
          <p:cNvPr id="490498" name="Group 136"/>
          <p:cNvGrpSpPr>
            <a:grpSpLocks/>
          </p:cNvGrpSpPr>
          <p:nvPr/>
        </p:nvGrpSpPr>
        <p:grpSpPr bwMode="auto">
          <a:xfrm>
            <a:off x="798513" y="2560638"/>
            <a:ext cx="6929437" cy="2978150"/>
            <a:chOff x="138236" y="2253975"/>
            <a:chExt cx="8024689" cy="3476900"/>
          </a:xfrm>
        </p:grpSpPr>
        <p:sp>
          <p:nvSpPr>
            <p:cNvPr id="5" name="Rectangle 4"/>
            <p:cNvSpPr/>
            <p:nvPr/>
          </p:nvSpPr>
          <p:spPr bwMode="auto">
            <a:xfrm>
              <a:off x="1073990" y="3755195"/>
              <a:ext cx="2377074" cy="92668"/>
            </a:xfrm>
            <a:prstGeom prst="rect">
              <a:avLst/>
            </a:prstGeom>
            <a:solidFill>
              <a:srgbClr val="D2AB78"/>
            </a:solid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6" name="Rectangle 5"/>
            <p:cNvSpPr/>
            <p:nvPr/>
          </p:nvSpPr>
          <p:spPr bwMode="auto">
            <a:xfrm>
              <a:off x="5524797" y="3755195"/>
              <a:ext cx="2366042" cy="90814"/>
            </a:xfrm>
            <a:prstGeom prst="rect">
              <a:avLst/>
            </a:prstGeom>
            <a:solidFill>
              <a:srgbClr val="D2AB78"/>
            </a:solid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7" name="Rectangle 6"/>
            <p:cNvSpPr/>
            <p:nvPr/>
          </p:nvSpPr>
          <p:spPr bwMode="auto">
            <a:xfrm>
              <a:off x="4008103" y="3117640"/>
              <a:ext cx="1023999" cy="92668"/>
            </a:xfrm>
            <a:prstGeom prst="rect">
              <a:avLst/>
            </a:prstGeom>
            <a:solidFill>
              <a:srgbClr val="D2AB78"/>
            </a:solid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8" name="Rectangle 7"/>
            <p:cNvSpPr/>
            <p:nvPr/>
          </p:nvSpPr>
          <p:spPr bwMode="auto">
            <a:xfrm>
              <a:off x="3360980" y="3766315"/>
              <a:ext cx="86406" cy="72280"/>
            </a:xfrm>
            <a:prstGeom prst="rect">
              <a:avLst/>
            </a:prstGeom>
            <a:solidFill>
              <a:schemeClr val="tx1">
                <a:lumMod val="85000"/>
              </a:schemeClr>
            </a:solid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9" name="Rectangle 8"/>
            <p:cNvSpPr/>
            <p:nvPr/>
          </p:nvSpPr>
          <p:spPr bwMode="auto">
            <a:xfrm rot="5400000" flipV="1">
              <a:off x="251645" y="4672047"/>
              <a:ext cx="1738450" cy="90082"/>
            </a:xfrm>
            <a:prstGeom prst="rect">
              <a:avLst/>
            </a:prstGeom>
            <a:solidFill>
              <a:srgbClr val="D2AB78"/>
            </a:solidFill>
            <a:ln w="12700"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0" name="Rectangle 9"/>
            <p:cNvSpPr/>
            <p:nvPr/>
          </p:nvSpPr>
          <p:spPr bwMode="auto">
            <a:xfrm rot="5400000" flipV="1">
              <a:off x="6930240" y="4625713"/>
              <a:ext cx="1831118" cy="90082"/>
            </a:xfrm>
            <a:prstGeom prst="rect">
              <a:avLst/>
            </a:prstGeom>
            <a:solidFill>
              <a:srgbClr val="D2AB78"/>
            </a:solidFill>
            <a:ln w="12700"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cxnSp>
          <p:nvCxnSpPr>
            <p:cNvPr id="11" name="Straight Connector 10"/>
            <p:cNvCxnSpPr/>
            <p:nvPr/>
          </p:nvCxnSpPr>
          <p:spPr>
            <a:xfrm rot="5400000">
              <a:off x="187696" y="4676314"/>
              <a:ext cx="1868185" cy="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6937585" y="4671681"/>
              <a:ext cx="1832971" cy="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nvGrpSpPr>
            <p:cNvPr id="490511" name="Group 85"/>
            <p:cNvGrpSpPr>
              <a:grpSpLocks/>
            </p:cNvGrpSpPr>
            <p:nvPr/>
          </p:nvGrpSpPr>
          <p:grpSpPr bwMode="auto">
            <a:xfrm>
              <a:off x="796925" y="5454650"/>
              <a:ext cx="7366000" cy="276225"/>
              <a:chOff x="612775" y="5454650"/>
              <a:chExt cx="7366000" cy="276225"/>
            </a:xfrm>
          </p:grpSpPr>
          <p:sp>
            <p:nvSpPr>
              <p:cNvPr id="37" name="Freeform 78"/>
              <p:cNvSpPr>
                <a:spLocks noChangeArrowheads="1"/>
              </p:cNvSpPr>
              <p:nvPr/>
            </p:nvSpPr>
            <p:spPr bwMode="auto">
              <a:xfrm>
                <a:off x="2285198" y="5454724"/>
                <a:ext cx="444897" cy="276151"/>
              </a:xfrm>
              <a:custGeom>
                <a:avLst/>
                <a:gdLst>
                  <a:gd name="T0" fmla="*/ 0 w 2738438"/>
                  <a:gd name="T1" fmla="*/ 0 h 1828800"/>
                  <a:gd name="T2" fmla="*/ 0 w 2738438"/>
                  <a:gd name="T3" fmla="*/ 0 h 1828800"/>
                  <a:gd name="T4" fmla="*/ 0 w 2738438"/>
                  <a:gd name="T5" fmla="*/ 0 h 1828800"/>
                  <a:gd name="T6" fmla="*/ 0 w 2738438"/>
                  <a:gd name="T7" fmla="*/ 0 h 1828800"/>
                  <a:gd name="T8" fmla="*/ 0 w 2738438"/>
                  <a:gd name="T9" fmla="*/ 0 h 1828800"/>
                  <a:gd name="T10" fmla="*/ 0 w 2738438"/>
                  <a:gd name="T11" fmla="*/ 0 h 1828800"/>
                  <a:gd name="T12" fmla="*/ 0 60000 65536"/>
                  <a:gd name="T13" fmla="*/ 0 60000 65536"/>
                  <a:gd name="T14" fmla="*/ 0 60000 65536"/>
                  <a:gd name="T15" fmla="*/ 0 60000 65536"/>
                  <a:gd name="T16" fmla="*/ 0 60000 65536"/>
                  <a:gd name="T17" fmla="*/ 0 60000 65536"/>
                  <a:gd name="T18" fmla="*/ 0 w 2738438"/>
                  <a:gd name="T19" fmla="*/ 0 h 1828800"/>
                  <a:gd name="T20" fmla="*/ 2738438 w 2738438"/>
                  <a:gd name="T21" fmla="*/ 1828800 h 1828800"/>
                </a:gdLst>
                <a:ahLst/>
                <a:cxnLst>
                  <a:cxn ang="T12">
                    <a:pos x="T0" y="T1"/>
                  </a:cxn>
                  <a:cxn ang="T13">
                    <a:pos x="T2" y="T3"/>
                  </a:cxn>
                  <a:cxn ang="T14">
                    <a:pos x="T4" y="T5"/>
                  </a:cxn>
                  <a:cxn ang="T15">
                    <a:pos x="T6" y="T7"/>
                  </a:cxn>
                  <a:cxn ang="T16">
                    <a:pos x="T8" y="T9"/>
                  </a:cxn>
                  <a:cxn ang="T17">
                    <a:pos x="T10" y="T11"/>
                  </a:cxn>
                </a:cxnLst>
                <a:rect l="T18" t="T19" r="T20" b="T21"/>
                <a:pathLst>
                  <a:path w="2738438" h="1828800">
                    <a:moveTo>
                      <a:pt x="0" y="914400"/>
                    </a:moveTo>
                    <a:lnTo>
                      <a:pt x="1104900" y="919163"/>
                    </a:lnTo>
                    <a:cubicBezTo>
                      <a:pt x="1103313" y="612775"/>
                      <a:pt x="1101725" y="306388"/>
                      <a:pt x="1100138" y="0"/>
                    </a:cubicBezTo>
                    <a:lnTo>
                      <a:pt x="2014538" y="1828800"/>
                    </a:lnTo>
                    <a:lnTo>
                      <a:pt x="2014538" y="914400"/>
                    </a:lnTo>
                    <a:lnTo>
                      <a:pt x="2738438" y="919163"/>
                    </a:lnTo>
                  </a:path>
                </a:pathLst>
              </a:custGeom>
              <a:noFill/>
              <a:ln w="12699" algn="ctr">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8" name="Freeform 79"/>
              <p:cNvSpPr>
                <a:spLocks noChangeArrowheads="1"/>
              </p:cNvSpPr>
              <p:nvPr/>
            </p:nvSpPr>
            <p:spPr bwMode="auto">
              <a:xfrm>
                <a:off x="5860919" y="5454724"/>
                <a:ext cx="444897" cy="276151"/>
              </a:xfrm>
              <a:custGeom>
                <a:avLst/>
                <a:gdLst>
                  <a:gd name="T0" fmla="*/ 0 w 2738438"/>
                  <a:gd name="T1" fmla="*/ 0 h 1828800"/>
                  <a:gd name="T2" fmla="*/ 0 w 2738438"/>
                  <a:gd name="T3" fmla="*/ 0 h 1828800"/>
                  <a:gd name="T4" fmla="*/ 0 w 2738438"/>
                  <a:gd name="T5" fmla="*/ 0 h 1828800"/>
                  <a:gd name="T6" fmla="*/ 0 w 2738438"/>
                  <a:gd name="T7" fmla="*/ 0 h 1828800"/>
                  <a:gd name="T8" fmla="*/ 0 w 2738438"/>
                  <a:gd name="T9" fmla="*/ 0 h 1828800"/>
                  <a:gd name="T10" fmla="*/ 0 w 2738438"/>
                  <a:gd name="T11" fmla="*/ 0 h 1828800"/>
                  <a:gd name="T12" fmla="*/ 0 60000 65536"/>
                  <a:gd name="T13" fmla="*/ 0 60000 65536"/>
                  <a:gd name="T14" fmla="*/ 0 60000 65536"/>
                  <a:gd name="T15" fmla="*/ 0 60000 65536"/>
                  <a:gd name="T16" fmla="*/ 0 60000 65536"/>
                  <a:gd name="T17" fmla="*/ 0 60000 65536"/>
                  <a:gd name="T18" fmla="*/ 0 w 2738438"/>
                  <a:gd name="T19" fmla="*/ 0 h 1828800"/>
                  <a:gd name="T20" fmla="*/ 2738438 w 2738438"/>
                  <a:gd name="T21" fmla="*/ 1828800 h 1828800"/>
                </a:gdLst>
                <a:ahLst/>
                <a:cxnLst>
                  <a:cxn ang="T12">
                    <a:pos x="T0" y="T1"/>
                  </a:cxn>
                  <a:cxn ang="T13">
                    <a:pos x="T2" y="T3"/>
                  </a:cxn>
                  <a:cxn ang="T14">
                    <a:pos x="T4" y="T5"/>
                  </a:cxn>
                  <a:cxn ang="T15">
                    <a:pos x="T6" y="T7"/>
                  </a:cxn>
                  <a:cxn ang="T16">
                    <a:pos x="T8" y="T9"/>
                  </a:cxn>
                  <a:cxn ang="T17">
                    <a:pos x="T10" y="T11"/>
                  </a:cxn>
                </a:cxnLst>
                <a:rect l="T18" t="T19" r="T20" b="T21"/>
                <a:pathLst>
                  <a:path w="2738438" h="1828800">
                    <a:moveTo>
                      <a:pt x="0" y="914400"/>
                    </a:moveTo>
                    <a:lnTo>
                      <a:pt x="1104900" y="919163"/>
                    </a:lnTo>
                    <a:cubicBezTo>
                      <a:pt x="1103313" y="612775"/>
                      <a:pt x="1101725" y="306388"/>
                      <a:pt x="1100138" y="0"/>
                    </a:cubicBezTo>
                    <a:lnTo>
                      <a:pt x="2014538" y="1828800"/>
                    </a:lnTo>
                    <a:lnTo>
                      <a:pt x="2014538" y="914400"/>
                    </a:lnTo>
                    <a:lnTo>
                      <a:pt x="2738438" y="919163"/>
                    </a:lnTo>
                  </a:path>
                </a:pathLst>
              </a:custGeom>
              <a:noFill/>
              <a:ln w="12699" algn="ctr">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cxnSp>
            <p:nvCxnSpPr>
              <p:cNvPr id="490537" name="Straight Connector 81"/>
              <p:cNvCxnSpPr>
                <a:cxnSpLocks noChangeShapeType="1"/>
              </p:cNvCxnSpPr>
              <p:nvPr/>
            </p:nvCxnSpPr>
            <p:spPr bwMode="auto">
              <a:xfrm flipH="1" flipV="1">
                <a:off x="612775" y="5595937"/>
                <a:ext cx="1673225" cy="0"/>
              </a:xfrm>
              <a:prstGeom prst="line">
                <a:avLst/>
              </a:prstGeom>
              <a:noFill/>
              <a:ln w="12699" algn="ctr">
                <a:solidFill>
                  <a:schemeClr val="tx1"/>
                </a:solidFill>
                <a:round/>
                <a:headEnd/>
                <a:tailEnd/>
              </a:ln>
            </p:spPr>
          </p:cxnSp>
          <p:cxnSp>
            <p:nvCxnSpPr>
              <p:cNvPr id="490538" name="Straight Connector 82"/>
              <p:cNvCxnSpPr>
                <a:cxnSpLocks noChangeShapeType="1"/>
              </p:cNvCxnSpPr>
              <p:nvPr/>
            </p:nvCxnSpPr>
            <p:spPr bwMode="auto">
              <a:xfrm rot="10800000">
                <a:off x="2711450" y="5592762"/>
                <a:ext cx="3149601" cy="0"/>
              </a:xfrm>
              <a:prstGeom prst="line">
                <a:avLst/>
              </a:prstGeom>
              <a:noFill/>
              <a:ln w="12699" algn="ctr">
                <a:solidFill>
                  <a:schemeClr val="tx1"/>
                </a:solidFill>
                <a:round/>
                <a:headEnd/>
                <a:tailEnd/>
              </a:ln>
            </p:spPr>
          </p:cxnSp>
          <p:cxnSp>
            <p:nvCxnSpPr>
              <p:cNvPr id="490539" name="Straight Connector 83"/>
              <p:cNvCxnSpPr>
                <a:cxnSpLocks noChangeShapeType="1"/>
              </p:cNvCxnSpPr>
              <p:nvPr/>
            </p:nvCxnSpPr>
            <p:spPr bwMode="auto">
              <a:xfrm flipH="1" flipV="1">
                <a:off x="6305550" y="5592762"/>
                <a:ext cx="1673225" cy="0"/>
              </a:xfrm>
              <a:prstGeom prst="line">
                <a:avLst/>
              </a:prstGeom>
              <a:noFill/>
              <a:ln w="12699" algn="ctr">
                <a:solidFill>
                  <a:schemeClr val="tx1"/>
                </a:solidFill>
                <a:round/>
                <a:headEnd/>
                <a:tailEnd/>
              </a:ln>
            </p:spPr>
          </p:cxnSp>
        </p:grpSp>
        <p:cxnSp>
          <p:nvCxnSpPr>
            <p:cNvPr id="490512" name="Straight Connector 86"/>
            <p:cNvCxnSpPr>
              <a:cxnSpLocks noChangeShapeType="1"/>
            </p:cNvCxnSpPr>
            <p:nvPr/>
          </p:nvCxnSpPr>
          <p:spPr bwMode="auto">
            <a:xfrm rot="16200000" flipH="1">
              <a:off x="379105" y="2948020"/>
              <a:ext cx="1388089" cy="0"/>
            </a:xfrm>
            <a:prstGeom prst="line">
              <a:avLst/>
            </a:prstGeom>
            <a:noFill/>
            <a:ln w="9525" algn="ctr">
              <a:solidFill>
                <a:schemeClr val="tx1"/>
              </a:solidFill>
              <a:round/>
              <a:headEnd/>
              <a:tailEnd/>
            </a:ln>
          </p:spPr>
        </p:cxnSp>
        <p:cxnSp>
          <p:nvCxnSpPr>
            <p:cNvPr id="490513" name="Straight Connector 87"/>
            <p:cNvCxnSpPr>
              <a:cxnSpLocks noChangeShapeType="1"/>
            </p:cNvCxnSpPr>
            <p:nvPr/>
          </p:nvCxnSpPr>
          <p:spPr bwMode="auto">
            <a:xfrm rot="16200000" flipH="1">
              <a:off x="7197576" y="2948020"/>
              <a:ext cx="1388089" cy="0"/>
            </a:xfrm>
            <a:prstGeom prst="line">
              <a:avLst/>
            </a:prstGeom>
            <a:noFill/>
            <a:ln w="9525" algn="ctr">
              <a:solidFill>
                <a:schemeClr val="tx1"/>
              </a:solidFill>
              <a:round/>
              <a:headEnd/>
              <a:tailEnd/>
            </a:ln>
          </p:spPr>
        </p:cxnSp>
        <p:cxnSp>
          <p:nvCxnSpPr>
            <p:cNvPr id="490514" name="Straight Connector 88"/>
            <p:cNvCxnSpPr>
              <a:cxnSpLocks noChangeShapeType="1"/>
            </p:cNvCxnSpPr>
            <p:nvPr/>
          </p:nvCxnSpPr>
          <p:spPr bwMode="auto">
            <a:xfrm rot="10800000">
              <a:off x="971997" y="2736004"/>
              <a:ext cx="7040880" cy="0"/>
            </a:xfrm>
            <a:prstGeom prst="line">
              <a:avLst/>
            </a:prstGeom>
            <a:noFill/>
            <a:ln w="9525" algn="ctr">
              <a:solidFill>
                <a:schemeClr val="tx1"/>
              </a:solidFill>
              <a:round/>
              <a:headEnd/>
              <a:tailEnd/>
            </a:ln>
          </p:spPr>
        </p:cxnSp>
        <p:cxnSp>
          <p:nvCxnSpPr>
            <p:cNvPr id="490515" name="Straight Connector 89"/>
            <p:cNvCxnSpPr>
              <a:cxnSpLocks noChangeShapeType="1"/>
            </p:cNvCxnSpPr>
            <p:nvPr/>
          </p:nvCxnSpPr>
          <p:spPr bwMode="auto">
            <a:xfrm flipH="1">
              <a:off x="7800975" y="2643929"/>
              <a:ext cx="182880" cy="182880"/>
            </a:xfrm>
            <a:prstGeom prst="line">
              <a:avLst/>
            </a:prstGeom>
            <a:noFill/>
            <a:ln w="25400" algn="ctr">
              <a:solidFill>
                <a:schemeClr val="tx1"/>
              </a:solidFill>
              <a:round/>
              <a:headEnd/>
              <a:tailEnd/>
            </a:ln>
          </p:spPr>
        </p:cxnSp>
        <p:cxnSp>
          <p:nvCxnSpPr>
            <p:cNvPr id="490516" name="Straight Connector 90"/>
            <p:cNvCxnSpPr>
              <a:cxnSpLocks noChangeShapeType="1"/>
            </p:cNvCxnSpPr>
            <p:nvPr/>
          </p:nvCxnSpPr>
          <p:spPr bwMode="auto">
            <a:xfrm flipV="1">
              <a:off x="1003024" y="2653144"/>
              <a:ext cx="182880" cy="182880"/>
            </a:xfrm>
            <a:prstGeom prst="line">
              <a:avLst/>
            </a:prstGeom>
            <a:noFill/>
            <a:ln w="25400" algn="ctr">
              <a:solidFill>
                <a:schemeClr val="tx1"/>
              </a:solidFill>
              <a:round/>
              <a:headEnd/>
              <a:tailEnd/>
            </a:ln>
          </p:spPr>
        </p:cxnSp>
        <p:sp>
          <p:nvSpPr>
            <p:cNvPr id="490517" name="TextBox 91"/>
            <p:cNvSpPr txBox="1">
              <a:spLocks noChangeArrowheads="1"/>
            </p:cNvSpPr>
            <p:nvPr/>
          </p:nvSpPr>
          <p:spPr bwMode="auto">
            <a:xfrm>
              <a:off x="4173040" y="2527205"/>
              <a:ext cx="614852" cy="359397"/>
            </a:xfrm>
            <a:prstGeom prst="rect">
              <a:avLst/>
            </a:prstGeom>
            <a:solidFill>
              <a:schemeClr val="bg1"/>
            </a:solidFill>
            <a:ln w="9525">
              <a:noFill/>
              <a:miter lim="800000"/>
              <a:headEnd/>
              <a:tailEnd/>
            </a:ln>
          </p:spPr>
          <p:txBody>
            <a:bodyPr wrap="none" tIns="0" bIns="0">
              <a:spAutoFit/>
            </a:bodyPr>
            <a:lstStyle/>
            <a:p>
              <a:r>
                <a:rPr lang="en-US" sz="2000" b="1" dirty="0">
                  <a:solidFill>
                    <a:srgbClr val="953735"/>
                  </a:solidFill>
                  <a:cs typeface="Arial" charset="0"/>
                </a:rPr>
                <a:t>24'</a:t>
              </a:r>
            </a:p>
          </p:txBody>
        </p:sp>
        <p:cxnSp>
          <p:nvCxnSpPr>
            <p:cNvPr id="490518" name="Straight Connector 102"/>
            <p:cNvCxnSpPr>
              <a:cxnSpLocks noChangeShapeType="1"/>
            </p:cNvCxnSpPr>
            <p:nvPr/>
          </p:nvCxnSpPr>
          <p:spPr bwMode="auto">
            <a:xfrm>
              <a:off x="1111572" y="3689568"/>
              <a:ext cx="1303158" cy="1588"/>
            </a:xfrm>
            <a:prstGeom prst="line">
              <a:avLst/>
            </a:prstGeom>
            <a:noFill/>
            <a:ln w="38100" algn="ctr">
              <a:solidFill>
                <a:srgbClr val="C00000"/>
              </a:solidFill>
              <a:round/>
              <a:headEnd/>
              <a:tailEnd/>
            </a:ln>
          </p:spPr>
        </p:cxnSp>
        <p:cxnSp>
          <p:nvCxnSpPr>
            <p:cNvPr id="490519" name="Straight Connector 103"/>
            <p:cNvCxnSpPr>
              <a:cxnSpLocks noChangeShapeType="1"/>
            </p:cNvCxnSpPr>
            <p:nvPr/>
          </p:nvCxnSpPr>
          <p:spPr bwMode="auto">
            <a:xfrm>
              <a:off x="6588132" y="3685241"/>
              <a:ext cx="1303158" cy="1588"/>
            </a:xfrm>
            <a:prstGeom prst="line">
              <a:avLst/>
            </a:prstGeom>
            <a:noFill/>
            <a:ln w="38100" algn="ctr">
              <a:solidFill>
                <a:srgbClr val="C00000"/>
              </a:solidFill>
              <a:round/>
              <a:headEnd/>
              <a:tailEnd/>
            </a:ln>
          </p:spPr>
        </p:cxnSp>
        <p:sp>
          <p:nvSpPr>
            <p:cNvPr id="22" name="TextBox 86"/>
            <p:cNvSpPr txBox="1">
              <a:spLocks noChangeArrowheads="1"/>
            </p:cNvSpPr>
            <p:nvPr/>
          </p:nvSpPr>
          <p:spPr bwMode="auto">
            <a:xfrm>
              <a:off x="1454542" y="3336336"/>
              <a:ext cx="661830" cy="339164"/>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BWP</a:t>
              </a:r>
            </a:p>
          </p:txBody>
        </p:sp>
        <p:sp>
          <p:nvSpPr>
            <p:cNvPr id="23" name="TextBox 86"/>
            <p:cNvSpPr txBox="1">
              <a:spLocks noChangeArrowheads="1"/>
            </p:cNvSpPr>
            <p:nvPr/>
          </p:nvSpPr>
          <p:spPr bwMode="auto">
            <a:xfrm>
              <a:off x="6956924" y="3325216"/>
              <a:ext cx="661830" cy="337311"/>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BWP</a:t>
              </a:r>
            </a:p>
          </p:txBody>
        </p:sp>
        <p:cxnSp>
          <p:nvCxnSpPr>
            <p:cNvPr id="490522" name="Straight Connector 106"/>
            <p:cNvCxnSpPr>
              <a:cxnSpLocks noChangeShapeType="1"/>
            </p:cNvCxnSpPr>
            <p:nvPr/>
          </p:nvCxnSpPr>
          <p:spPr bwMode="auto">
            <a:xfrm>
              <a:off x="138236" y="3726704"/>
              <a:ext cx="847172" cy="0"/>
            </a:xfrm>
            <a:prstGeom prst="line">
              <a:avLst/>
            </a:prstGeom>
            <a:noFill/>
            <a:ln w="9525" algn="ctr">
              <a:solidFill>
                <a:schemeClr val="tx1"/>
              </a:solidFill>
              <a:round/>
              <a:headEnd/>
              <a:tailEnd/>
            </a:ln>
          </p:spPr>
        </p:cxnSp>
        <p:cxnSp>
          <p:nvCxnSpPr>
            <p:cNvPr id="490523" name="Straight Connector 107"/>
            <p:cNvCxnSpPr>
              <a:cxnSpLocks noChangeShapeType="1"/>
            </p:cNvCxnSpPr>
            <p:nvPr/>
          </p:nvCxnSpPr>
          <p:spPr bwMode="auto">
            <a:xfrm rot="16200000" flipH="1">
              <a:off x="62865" y="3432694"/>
              <a:ext cx="914400" cy="3"/>
            </a:xfrm>
            <a:prstGeom prst="line">
              <a:avLst/>
            </a:prstGeom>
            <a:noFill/>
            <a:ln w="9525" algn="ctr">
              <a:solidFill>
                <a:schemeClr val="tx1"/>
              </a:solidFill>
              <a:round/>
              <a:headEnd/>
              <a:tailEnd/>
            </a:ln>
          </p:spPr>
        </p:cxnSp>
        <p:cxnSp>
          <p:nvCxnSpPr>
            <p:cNvPr id="490524" name="Straight Connector 108"/>
            <p:cNvCxnSpPr>
              <a:cxnSpLocks noChangeShapeType="1"/>
            </p:cNvCxnSpPr>
            <p:nvPr/>
          </p:nvCxnSpPr>
          <p:spPr bwMode="auto">
            <a:xfrm rot="-5400000">
              <a:off x="434454" y="3646509"/>
              <a:ext cx="182880" cy="182880"/>
            </a:xfrm>
            <a:prstGeom prst="line">
              <a:avLst/>
            </a:prstGeom>
            <a:noFill/>
            <a:ln w="25400" algn="ctr">
              <a:solidFill>
                <a:schemeClr val="tx1"/>
              </a:solidFill>
              <a:round/>
              <a:headEnd/>
              <a:tailEnd/>
            </a:ln>
          </p:spPr>
        </p:cxnSp>
        <p:cxnSp>
          <p:nvCxnSpPr>
            <p:cNvPr id="490525" name="Straight Connector 109"/>
            <p:cNvCxnSpPr>
              <a:cxnSpLocks noChangeShapeType="1"/>
            </p:cNvCxnSpPr>
            <p:nvPr/>
          </p:nvCxnSpPr>
          <p:spPr bwMode="auto">
            <a:xfrm rot="5400000" flipH="1" flipV="1">
              <a:off x="428625" y="3020405"/>
              <a:ext cx="182880" cy="182880"/>
            </a:xfrm>
            <a:prstGeom prst="line">
              <a:avLst/>
            </a:prstGeom>
            <a:noFill/>
            <a:ln w="25400" algn="ctr">
              <a:solidFill>
                <a:schemeClr val="tx1"/>
              </a:solidFill>
              <a:round/>
              <a:headEnd/>
              <a:tailEnd/>
            </a:ln>
          </p:spPr>
        </p:cxnSp>
        <p:cxnSp>
          <p:nvCxnSpPr>
            <p:cNvPr id="490526" name="Straight Connector 110"/>
            <p:cNvCxnSpPr>
              <a:cxnSpLocks noChangeShapeType="1"/>
            </p:cNvCxnSpPr>
            <p:nvPr/>
          </p:nvCxnSpPr>
          <p:spPr bwMode="auto">
            <a:xfrm flipV="1">
              <a:off x="369888" y="3118159"/>
              <a:ext cx="3465512" cy="0"/>
            </a:xfrm>
            <a:prstGeom prst="line">
              <a:avLst/>
            </a:prstGeom>
            <a:noFill/>
            <a:ln w="9525" algn="ctr">
              <a:solidFill>
                <a:schemeClr val="tx1"/>
              </a:solidFill>
              <a:round/>
              <a:headEnd/>
              <a:tailEnd/>
            </a:ln>
          </p:spPr>
        </p:cxnSp>
        <p:sp>
          <p:nvSpPr>
            <p:cNvPr id="490527" name="TextBox 115"/>
            <p:cNvSpPr txBox="1">
              <a:spLocks noChangeArrowheads="1"/>
            </p:cNvSpPr>
            <p:nvPr/>
          </p:nvSpPr>
          <p:spPr bwMode="auto">
            <a:xfrm rot="10800000" flipV="1">
              <a:off x="299516" y="3252011"/>
              <a:ext cx="449629" cy="359397"/>
            </a:xfrm>
            <a:prstGeom prst="rect">
              <a:avLst/>
            </a:prstGeom>
            <a:solidFill>
              <a:schemeClr val="bg1"/>
            </a:solidFill>
            <a:ln w="9525">
              <a:noFill/>
              <a:miter lim="800000"/>
              <a:headEnd/>
              <a:tailEnd/>
            </a:ln>
          </p:spPr>
          <p:txBody>
            <a:bodyPr wrap="none" tIns="0" bIns="0">
              <a:spAutoFit/>
            </a:bodyPr>
            <a:lstStyle/>
            <a:p>
              <a:r>
                <a:rPr lang="en-US" sz="2000" b="1" dirty="0">
                  <a:solidFill>
                    <a:srgbClr val="953735"/>
                  </a:solidFill>
                  <a:cs typeface="Arial" charset="0"/>
                </a:rPr>
                <a:t>3'</a:t>
              </a:r>
            </a:p>
          </p:txBody>
        </p:sp>
        <p:sp>
          <p:nvSpPr>
            <p:cNvPr id="30" name="Parallelogram 29"/>
            <p:cNvSpPr/>
            <p:nvPr/>
          </p:nvSpPr>
          <p:spPr bwMode="auto">
            <a:xfrm>
              <a:off x="3379364" y="3119493"/>
              <a:ext cx="731690" cy="732077"/>
            </a:xfrm>
            <a:prstGeom prst="parallelogram">
              <a:avLst>
                <a:gd name="adj" fmla="val 84236"/>
              </a:avLst>
            </a:prstGeom>
            <a:solidFill>
              <a:srgbClr val="D2AB78"/>
            </a:solid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1" name="Parallelogram 30"/>
            <p:cNvSpPr/>
            <p:nvPr/>
          </p:nvSpPr>
          <p:spPr bwMode="auto">
            <a:xfrm flipH="1">
              <a:off x="4912604" y="3121347"/>
              <a:ext cx="731690" cy="730223"/>
            </a:xfrm>
            <a:prstGeom prst="parallelogram">
              <a:avLst>
                <a:gd name="adj" fmla="val 84236"/>
              </a:avLst>
            </a:prstGeom>
            <a:solidFill>
              <a:srgbClr val="D2AB78"/>
            </a:solid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2" name="Rectangle 31"/>
            <p:cNvSpPr/>
            <p:nvPr/>
          </p:nvSpPr>
          <p:spPr bwMode="auto">
            <a:xfrm>
              <a:off x="4901573" y="3125053"/>
              <a:ext cx="88244" cy="75987"/>
            </a:xfrm>
            <a:prstGeom prst="rect">
              <a:avLst/>
            </a:prstGeom>
            <a:solidFill>
              <a:srgbClr val="D2AB78"/>
            </a:solidFill>
            <a:ln w="12699"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3" name="Rectangle 32"/>
            <p:cNvSpPr/>
            <p:nvPr/>
          </p:nvSpPr>
          <p:spPr bwMode="auto">
            <a:xfrm>
              <a:off x="4022810" y="3128760"/>
              <a:ext cx="86406" cy="74134"/>
            </a:xfrm>
            <a:prstGeom prst="rect">
              <a:avLst/>
            </a:prstGeom>
            <a:solidFill>
              <a:srgbClr val="D2AB78"/>
            </a:solidFill>
            <a:ln w="12699"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4" name="Rectangle 33"/>
            <p:cNvSpPr/>
            <p:nvPr/>
          </p:nvSpPr>
          <p:spPr bwMode="auto">
            <a:xfrm>
              <a:off x="5557889" y="3766315"/>
              <a:ext cx="86405" cy="72280"/>
            </a:xfrm>
            <a:prstGeom prst="rect">
              <a:avLst/>
            </a:prstGeom>
            <a:solidFill>
              <a:srgbClr val="D2AB78"/>
            </a:solidFill>
            <a:ln w="12699"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5" name="Rectangle 34"/>
            <p:cNvSpPr/>
            <p:nvPr/>
          </p:nvSpPr>
          <p:spPr bwMode="auto">
            <a:xfrm>
              <a:off x="3357303" y="3766315"/>
              <a:ext cx="86406" cy="74134"/>
            </a:xfrm>
            <a:prstGeom prst="rect">
              <a:avLst/>
            </a:prstGeom>
            <a:solidFill>
              <a:srgbClr val="D2AB78"/>
            </a:solidFill>
            <a:ln w="12699"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cxnSp>
          <p:nvCxnSpPr>
            <p:cNvPr id="36" name="Straight Connector 35"/>
            <p:cNvCxnSpPr/>
            <p:nvPr/>
          </p:nvCxnSpPr>
          <p:spPr>
            <a:xfrm flipV="1">
              <a:off x="1075829" y="3799676"/>
              <a:ext cx="6770889" cy="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bwMode="auto">
          <a:xfrm>
            <a:off x="1471021" y="2367132"/>
            <a:ext cx="285448" cy="285572"/>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b="1" dirty="0">
                <a:ln>
                  <a:solidFill>
                    <a:schemeClr val="bg1"/>
                  </a:solidFill>
                </a:ln>
                <a:solidFill>
                  <a:schemeClr val="bg1"/>
                </a:solidFill>
                <a:latin typeface="Arial" pitchFamily="34" charset="0"/>
                <a:cs typeface="Arial" pitchFamily="34" charset="0"/>
              </a:rPr>
              <a:t>A</a:t>
            </a:r>
          </a:p>
        </p:txBody>
      </p:sp>
      <p:sp>
        <p:nvSpPr>
          <p:cNvPr id="43" name="Oval 42"/>
          <p:cNvSpPr/>
          <p:nvPr/>
        </p:nvSpPr>
        <p:spPr bwMode="auto">
          <a:xfrm>
            <a:off x="7357365" y="2367132"/>
            <a:ext cx="285448" cy="285572"/>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b="1" dirty="0">
                <a:ln>
                  <a:solidFill>
                    <a:schemeClr val="bg1"/>
                  </a:solidFill>
                </a:ln>
                <a:solidFill>
                  <a:schemeClr val="bg1"/>
                </a:solidFill>
                <a:latin typeface="Arial" pitchFamily="34" charset="0"/>
                <a:cs typeface="Arial" pitchFamily="34" charset="0"/>
              </a:rPr>
              <a:t>B</a:t>
            </a:r>
          </a:p>
        </p:txBody>
      </p:sp>
      <p:sp>
        <p:nvSpPr>
          <p:cNvPr id="44" name="Oval 43"/>
          <p:cNvSpPr/>
          <p:nvPr/>
        </p:nvSpPr>
        <p:spPr bwMode="auto">
          <a:xfrm>
            <a:off x="587023" y="3682347"/>
            <a:ext cx="285448" cy="285572"/>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b="1" dirty="0">
                <a:ln>
                  <a:solidFill>
                    <a:schemeClr val="bg1"/>
                  </a:solidFill>
                </a:ln>
                <a:solidFill>
                  <a:schemeClr val="bg1"/>
                </a:solidFill>
                <a:latin typeface="Arial" pitchFamily="34" charset="0"/>
                <a:cs typeface="Arial" pitchFamily="34" charset="0"/>
              </a:rPr>
              <a:t>1</a:t>
            </a:r>
          </a:p>
        </p:txBody>
      </p:sp>
      <p:sp>
        <p:nvSpPr>
          <p:cNvPr id="46" name="TextBox 64"/>
          <p:cNvSpPr txBox="1">
            <a:spLocks noChangeArrowheads="1"/>
          </p:cNvSpPr>
          <p:nvPr/>
        </p:nvSpPr>
        <p:spPr bwMode="auto">
          <a:xfrm>
            <a:off x="5899150" y="6229350"/>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R602.10.1.4</a:t>
            </a:r>
          </a:p>
        </p:txBody>
      </p:sp>
      <p:sp>
        <p:nvSpPr>
          <p:cNvPr id="45" name="Rectangle 4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Introduction: Load Path</a:t>
            </a:r>
            <a:endParaRPr lang="en-US" sz="3200" i="1" dirty="0"/>
          </a:p>
        </p:txBody>
      </p:sp>
      <p:sp>
        <p:nvSpPr>
          <p:cNvPr id="4" name="Text Box 3"/>
          <p:cNvSpPr txBox="1">
            <a:spLocks noChangeArrowheads="1"/>
          </p:cNvSpPr>
          <p:nvPr/>
        </p:nvSpPr>
        <p:spPr bwMode="auto">
          <a:xfrm>
            <a:off x="4565650" y="2487613"/>
            <a:ext cx="4346575" cy="2262187"/>
          </a:xfrm>
          <a:prstGeom prst="rect">
            <a:avLst/>
          </a:prstGeom>
          <a:noFill/>
          <a:ln w="12699">
            <a:noFill/>
            <a:miter lim="800000"/>
            <a:headEnd/>
            <a:tailEnd/>
          </a:ln>
        </p:spPr>
        <p:txBody>
          <a:bodyPr>
            <a:spAutoFit/>
          </a:bodyPr>
          <a:lstStyle/>
          <a:p>
            <a:pPr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R301.1 Application </a:t>
            </a:r>
          </a:p>
          <a:p>
            <a:pPr fontAlgn="auto">
              <a:spcBef>
                <a:spcPct val="50000"/>
              </a:spcBef>
              <a:spcAft>
                <a:spcPts val="0"/>
              </a:spcAft>
              <a:defRPr/>
            </a:pPr>
            <a:r>
              <a:rPr lang="en-US" b="1" dirty="0">
                <a:solidFill>
                  <a:schemeClr val="accent3">
                    <a:lumMod val="50000"/>
                  </a:schemeClr>
                </a:solidFill>
                <a:latin typeface="Arial" pitchFamily="34" charset="0"/>
                <a:cs typeface="Arial" pitchFamily="34" charset="0"/>
              </a:rPr>
              <a:t>The construction </a:t>
            </a:r>
            <a:br>
              <a:rPr lang="en-US" b="1" dirty="0">
                <a:solidFill>
                  <a:schemeClr val="accent3">
                    <a:lumMod val="50000"/>
                  </a:schemeClr>
                </a:solidFill>
                <a:latin typeface="Arial" pitchFamily="34" charset="0"/>
                <a:cs typeface="Arial" pitchFamily="34" charset="0"/>
              </a:rPr>
            </a:br>
            <a:r>
              <a:rPr lang="en-US" b="1" dirty="0">
                <a:solidFill>
                  <a:schemeClr val="accent3">
                    <a:lumMod val="50000"/>
                  </a:schemeClr>
                </a:solidFill>
                <a:latin typeface="Arial" pitchFamily="34" charset="0"/>
                <a:cs typeface="Arial" pitchFamily="34" charset="0"/>
              </a:rPr>
              <a:t>of buildings…</a:t>
            </a:r>
            <a:br>
              <a:rPr lang="en-US" b="1" dirty="0">
                <a:solidFill>
                  <a:schemeClr val="accent3">
                    <a:lumMod val="50000"/>
                  </a:schemeClr>
                </a:solidFill>
                <a:latin typeface="Arial" pitchFamily="34" charset="0"/>
                <a:cs typeface="Arial" pitchFamily="34" charset="0"/>
              </a:rPr>
            </a:br>
            <a:r>
              <a:rPr lang="en-US" b="1" dirty="0">
                <a:solidFill>
                  <a:schemeClr val="accent3">
                    <a:lumMod val="50000"/>
                  </a:schemeClr>
                </a:solidFill>
                <a:latin typeface="Arial" pitchFamily="34" charset="0"/>
                <a:cs typeface="Arial" pitchFamily="34" charset="0"/>
              </a:rPr>
              <a:t>shall result in a…</a:t>
            </a:r>
            <a:br>
              <a:rPr lang="en-US" b="1" dirty="0">
                <a:solidFill>
                  <a:schemeClr val="accent3">
                    <a:lumMod val="50000"/>
                  </a:schemeClr>
                </a:solidFill>
                <a:latin typeface="Arial" pitchFamily="34" charset="0"/>
                <a:cs typeface="Arial" pitchFamily="34" charset="0"/>
              </a:rPr>
            </a:br>
            <a:r>
              <a:rPr lang="en-US" b="1" dirty="0">
                <a:solidFill>
                  <a:schemeClr val="accent3">
                    <a:lumMod val="50000"/>
                  </a:schemeClr>
                </a:solidFill>
                <a:latin typeface="Arial" pitchFamily="34" charset="0"/>
                <a:cs typeface="Arial" pitchFamily="34" charset="0"/>
              </a:rPr>
              <a:t>complete </a:t>
            </a:r>
            <a:r>
              <a:rPr lang="en-US" b="1" u="sng" dirty="0">
                <a:solidFill>
                  <a:schemeClr val="accent3">
                    <a:lumMod val="50000"/>
                  </a:schemeClr>
                </a:solidFill>
                <a:latin typeface="Arial" pitchFamily="34" charset="0"/>
                <a:cs typeface="Arial" pitchFamily="34" charset="0"/>
              </a:rPr>
              <a:t>load path</a:t>
            </a:r>
            <a:r>
              <a:rPr lang="en-US" b="1" dirty="0">
                <a:solidFill>
                  <a:schemeClr val="accent3">
                    <a:lumMod val="50000"/>
                  </a:schemeClr>
                </a:solidFill>
                <a:latin typeface="Arial" pitchFamily="34" charset="0"/>
                <a:cs typeface="Arial" pitchFamily="34" charset="0"/>
              </a:rPr>
              <a:t>…</a:t>
            </a:r>
            <a:br>
              <a:rPr lang="en-US" b="1" dirty="0">
                <a:solidFill>
                  <a:schemeClr val="accent3">
                    <a:lumMod val="50000"/>
                  </a:schemeClr>
                </a:solidFill>
                <a:latin typeface="Arial" pitchFamily="34" charset="0"/>
                <a:cs typeface="Arial" pitchFamily="34" charset="0"/>
              </a:rPr>
            </a:br>
            <a:r>
              <a:rPr lang="en-US" b="1" dirty="0">
                <a:solidFill>
                  <a:schemeClr val="accent3">
                    <a:lumMod val="50000"/>
                  </a:schemeClr>
                </a:solidFill>
                <a:latin typeface="Arial" pitchFamily="34" charset="0"/>
                <a:cs typeface="Arial" pitchFamily="34" charset="0"/>
              </a:rPr>
              <a:t>for the transfer of all loads…</a:t>
            </a:r>
            <a:br>
              <a:rPr lang="en-US" b="1" dirty="0">
                <a:solidFill>
                  <a:schemeClr val="accent3">
                    <a:lumMod val="50000"/>
                  </a:schemeClr>
                </a:solidFill>
                <a:latin typeface="Arial" pitchFamily="34" charset="0"/>
                <a:cs typeface="Arial" pitchFamily="34" charset="0"/>
              </a:rPr>
            </a:br>
            <a:r>
              <a:rPr lang="en-US" b="1" dirty="0">
                <a:solidFill>
                  <a:schemeClr val="accent3">
                    <a:lumMod val="50000"/>
                  </a:schemeClr>
                </a:solidFill>
                <a:latin typeface="Arial" pitchFamily="34" charset="0"/>
                <a:cs typeface="Arial" pitchFamily="34" charset="0"/>
              </a:rPr>
              <a:t>to the </a:t>
            </a:r>
            <a:r>
              <a:rPr lang="en-US" b="1" u="sng" dirty="0">
                <a:solidFill>
                  <a:schemeClr val="accent3">
                    <a:lumMod val="50000"/>
                  </a:schemeClr>
                </a:solidFill>
                <a:latin typeface="Arial" pitchFamily="34" charset="0"/>
                <a:cs typeface="Arial" pitchFamily="34" charset="0"/>
              </a:rPr>
              <a:t>foundation</a:t>
            </a:r>
            <a:r>
              <a:rPr lang="en-US" b="1" dirty="0">
                <a:solidFill>
                  <a:schemeClr val="accent3">
                    <a:lumMod val="50000"/>
                  </a:schemeClr>
                </a:solidFill>
                <a:latin typeface="Arial" pitchFamily="34" charset="0"/>
                <a:cs typeface="Arial" pitchFamily="34" charset="0"/>
              </a:rPr>
              <a:t>.</a:t>
            </a:r>
          </a:p>
        </p:txBody>
      </p:sp>
      <p:sp>
        <p:nvSpPr>
          <p:cNvPr id="146435" name="TextBox 100"/>
          <p:cNvSpPr txBox="1">
            <a:spLocks noChangeArrowheads="1"/>
          </p:cNvSpPr>
          <p:nvPr/>
        </p:nvSpPr>
        <p:spPr bwMode="auto">
          <a:xfrm>
            <a:off x="2452688" y="5986463"/>
            <a:ext cx="1857375" cy="461962"/>
          </a:xfrm>
          <a:prstGeom prst="rect">
            <a:avLst/>
          </a:prstGeom>
          <a:noFill/>
          <a:ln w="3175">
            <a:noFill/>
            <a:miter lim="800000"/>
            <a:headEnd/>
            <a:tailEnd/>
          </a:ln>
        </p:spPr>
        <p:txBody>
          <a:bodyPr wrap="none">
            <a:spAutoFit/>
          </a:bodyPr>
          <a:lstStyle/>
          <a:p>
            <a:r>
              <a:rPr lang="en-US" sz="2400" b="1" dirty="0">
                <a:solidFill>
                  <a:srgbClr val="953735"/>
                </a:solidFill>
                <a:cs typeface="Arial" charset="0"/>
              </a:rPr>
              <a:t>Foundation</a:t>
            </a:r>
          </a:p>
        </p:txBody>
      </p:sp>
      <p:sp>
        <p:nvSpPr>
          <p:cNvPr id="8" name="Flowchart: Process 7"/>
          <p:cNvSpPr/>
          <p:nvPr/>
        </p:nvSpPr>
        <p:spPr bwMode="auto">
          <a:xfrm>
            <a:off x="536575" y="5727700"/>
            <a:ext cx="3794125" cy="55563"/>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Process 8"/>
          <p:cNvSpPr/>
          <p:nvPr/>
        </p:nvSpPr>
        <p:spPr bwMode="auto">
          <a:xfrm rot="5400000">
            <a:off x="-865187" y="4008438"/>
            <a:ext cx="3382962" cy="55562"/>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10" name="Flowchart: Process 9"/>
          <p:cNvSpPr/>
          <p:nvPr/>
        </p:nvSpPr>
        <p:spPr bwMode="auto">
          <a:xfrm rot="5400000">
            <a:off x="-279399" y="4008437"/>
            <a:ext cx="3382962" cy="55563"/>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11" name="Flowchart: Process 10"/>
          <p:cNvSpPr/>
          <p:nvPr/>
        </p:nvSpPr>
        <p:spPr bwMode="auto">
          <a:xfrm rot="5400000">
            <a:off x="311945" y="4009231"/>
            <a:ext cx="3382962" cy="53975"/>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12" name="Flowchart: Process 11"/>
          <p:cNvSpPr/>
          <p:nvPr/>
        </p:nvSpPr>
        <p:spPr bwMode="auto">
          <a:xfrm rot="5400000">
            <a:off x="905670" y="4009231"/>
            <a:ext cx="3382962" cy="53975"/>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13" name="Flowchart: Process 12"/>
          <p:cNvSpPr/>
          <p:nvPr/>
        </p:nvSpPr>
        <p:spPr bwMode="auto">
          <a:xfrm rot="5400000">
            <a:off x="1490663" y="4006850"/>
            <a:ext cx="3384550" cy="53975"/>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14" name="Flowchart: Process 13"/>
          <p:cNvSpPr/>
          <p:nvPr/>
        </p:nvSpPr>
        <p:spPr bwMode="auto">
          <a:xfrm rot="5400000">
            <a:off x="2081213" y="4006850"/>
            <a:ext cx="3384550" cy="53975"/>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2"/>
                </a:solidFill>
              </a:rPr>
              <a:t>3.7</a:t>
            </a:r>
          </a:p>
          <a:p>
            <a:pPr algn="ctr" fontAlgn="auto">
              <a:spcBef>
                <a:spcPts val="0"/>
              </a:spcBef>
              <a:spcAft>
                <a:spcPts val="0"/>
              </a:spcAft>
              <a:defRPr/>
            </a:pPr>
            <a:endParaRPr lang="en-US" dirty="0">
              <a:solidFill>
                <a:schemeClr val="bg2"/>
              </a:solidFill>
            </a:endParaRPr>
          </a:p>
        </p:txBody>
      </p:sp>
      <p:sp>
        <p:nvSpPr>
          <p:cNvPr id="146443" name="Rectangle 25"/>
          <p:cNvSpPr>
            <a:spLocks noChangeArrowheads="1"/>
          </p:cNvSpPr>
          <p:nvPr/>
        </p:nvSpPr>
        <p:spPr bwMode="auto">
          <a:xfrm>
            <a:off x="1146175" y="2679700"/>
            <a:ext cx="1371600" cy="3052763"/>
          </a:xfrm>
          <a:prstGeom prst="rect">
            <a:avLst/>
          </a:prstGeom>
          <a:solidFill>
            <a:schemeClr val="bg1"/>
          </a:solidFill>
          <a:ln w="3175">
            <a:solidFill>
              <a:schemeClr val="tx1"/>
            </a:solidFill>
            <a:miter lim="800000"/>
            <a:headEnd/>
            <a:tailEnd/>
          </a:ln>
        </p:spPr>
        <p:txBody>
          <a:bodyPr wrap="none" anchor="ctr"/>
          <a:lstStyle/>
          <a:p>
            <a:endParaRPr lang="en-US" dirty="0">
              <a:solidFill>
                <a:schemeClr val="bg2"/>
              </a:solidFill>
              <a:latin typeface="Calibri" pitchFamily="34" charset="0"/>
            </a:endParaRPr>
          </a:p>
        </p:txBody>
      </p:sp>
      <p:cxnSp>
        <p:nvCxnSpPr>
          <p:cNvPr id="17" name="Straight Connector 16"/>
          <p:cNvCxnSpPr/>
          <p:nvPr/>
        </p:nvCxnSpPr>
        <p:spPr bwMode="auto">
          <a:xfrm rot="16200000" flipH="1">
            <a:off x="304800" y="3522663"/>
            <a:ext cx="3054350" cy="1371600"/>
          </a:xfrm>
          <a:prstGeom prst="line">
            <a:avLst/>
          </a:prstGeom>
          <a:solidFill>
            <a:schemeClr val="bg1">
              <a:lumMod val="85000"/>
            </a:schemeClr>
          </a:solidFill>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flipH="1" flipV="1">
            <a:off x="301625" y="3522663"/>
            <a:ext cx="3054350" cy="1371600"/>
          </a:xfrm>
          <a:prstGeom prst="line">
            <a:avLst/>
          </a:prstGeom>
          <a:solidFill>
            <a:schemeClr val="bg1">
              <a:lumMod val="85000"/>
            </a:schemeClr>
          </a:solidFill>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lowchart: Process 18"/>
          <p:cNvSpPr/>
          <p:nvPr/>
        </p:nvSpPr>
        <p:spPr bwMode="auto">
          <a:xfrm rot="5400000">
            <a:off x="-573087" y="4008438"/>
            <a:ext cx="3382962" cy="55562"/>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20" name="Flowchart: Process 19"/>
          <p:cNvSpPr/>
          <p:nvPr/>
        </p:nvSpPr>
        <p:spPr bwMode="auto">
          <a:xfrm rot="5400000">
            <a:off x="-627063" y="4010026"/>
            <a:ext cx="3382963" cy="55562"/>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21" name="Flowchart: Process 20"/>
          <p:cNvSpPr/>
          <p:nvPr/>
        </p:nvSpPr>
        <p:spPr bwMode="auto">
          <a:xfrm rot="5400000">
            <a:off x="850901" y="4017962"/>
            <a:ext cx="3382962" cy="55563"/>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22" name="Flowchart: Process 21"/>
          <p:cNvSpPr/>
          <p:nvPr/>
        </p:nvSpPr>
        <p:spPr bwMode="auto">
          <a:xfrm rot="5400000">
            <a:off x="1653381" y="1775619"/>
            <a:ext cx="347663" cy="1482725"/>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23" name="Freeform 22"/>
          <p:cNvSpPr/>
          <p:nvPr/>
        </p:nvSpPr>
        <p:spPr bwMode="auto">
          <a:xfrm>
            <a:off x="457200" y="2084388"/>
            <a:ext cx="161925" cy="3859212"/>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24" name="Straight Arrow Connector 23"/>
          <p:cNvCxnSpPr/>
          <p:nvPr/>
        </p:nvCxnSpPr>
        <p:spPr bwMode="auto">
          <a:xfrm>
            <a:off x="2709863" y="2106613"/>
            <a:ext cx="1524000" cy="1587"/>
          </a:xfrm>
          <a:prstGeom prst="straightConnector1">
            <a:avLst/>
          </a:prstGeom>
          <a:solidFill>
            <a:schemeClr val="bg1">
              <a:lumMod val="85000"/>
            </a:schemeClr>
          </a:solidFill>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H="1">
            <a:off x="2670175" y="6005513"/>
            <a:ext cx="1524000" cy="1587"/>
          </a:xfrm>
          <a:prstGeom prst="straightConnector1">
            <a:avLst/>
          </a:prstGeom>
          <a:solidFill>
            <a:schemeClr val="bg1">
              <a:lumMod val="85000"/>
            </a:schemeClr>
          </a:solidFill>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6453" name="TextBox 99"/>
          <p:cNvSpPr txBox="1">
            <a:spLocks noChangeArrowheads="1"/>
          </p:cNvSpPr>
          <p:nvPr/>
        </p:nvSpPr>
        <p:spPr bwMode="auto">
          <a:xfrm>
            <a:off x="2971800" y="1677988"/>
            <a:ext cx="919163" cy="461962"/>
          </a:xfrm>
          <a:prstGeom prst="rect">
            <a:avLst/>
          </a:prstGeom>
          <a:noFill/>
          <a:ln w="3175">
            <a:noFill/>
            <a:miter lim="800000"/>
            <a:headEnd/>
            <a:tailEnd/>
          </a:ln>
        </p:spPr>
        <p:txBody>
          <a:bodyPr wrap="none">
            <a:spAutoFit/>
          </a:bodyPr>
          <a:lstStyle/>
          <a:p>
            <a:r>
              <a:rPr lang="en-US" sz="2400" b="1" dirty="0">
                <a:solidFill>
                  <a:srgbClr val="953735"/>
                </a:solidFill>
                <a:cs typeface="Arial" charset="0"/>
              </a:rPr>
              <a:t>Load</a:t>
            </a:r>
          </a:p>
        </p:txBody>
      </p:sp>
      <p:sp>
        <p:nvSpPr>
          <p:cNvPr id="6" name="Flowchart: Process 5"/>
          <p:cNvSpPr/>
          <p:nvPr/>
        </p:nvSpPr>
        <p:spPr bwMode="auto">
          <a:xfrm>
            <a:off x="536575" y="2239963"/>
            <a:ext cx="3794125" cy="55562"/>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lowchart: Process 27"/>
          <p:cNvSpPr/>
          <p:nvPr/>
        </p:nvSpPr>
        <p:spPr bwMode="auto">
          <a:xfrm rot="5400000" flipV="1">
            <a:off x="2620963" y="4019550"/>
            <a:ext cx="3384550" cy="50800"/>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7" name="Flowchart: Process 6"/>
          <p:cNvSpPr/>
          <p:nvPr/>
        </p:nvSpPr>
        <p:spPr bwMode="auto">
          <a:xfrm>
            <a:off x="536575" y="2297113"/>
            <a:ext cx="3794125" cy="55562"/>
          </a:xfrm>
          <a:prstGeom prst="flowChartProcess">
            <a:avLst/>
          </a:prstGeom>
          <a:solidFill>
            <a:srgbClr val="E1C2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4" descr="70%"/>
          <p:cNvSpPr>
            <a:spLocks noChangeArrowheads="1"/>
          </p:cNvSpPr>
          <p:nvPr/>
        </p:nvSpPr>
        <p:spPr bwMode="auto">
          <a:xfrm>
            <a:off x="2557463" y="2271713"/>
            <a:ext cx="1755775" cy="3511550"/>
          </a:xfrm>
          <a:prstGeom prst="rect">
            <a:avLst/>
          </a:prstGeom>
          <a:solidFill>
            <a:srgbClr val="C4C491"/>
          </a:solidFill>
          <a:ln w="3175"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b="1" dirty="0">
                <a:latin typeface="Arial" pitchFamily="34" charset="0"/>
                <a:cs typeface="Arial" pitchFamily="34" charset="0"/>
              </a:rPr>
              <a:t>Braced</a:t>
            </a:r>
            <a:br>
              <a:rPr lang="en-US" b="1" dirty="0">
                <a:latin typeface="Arial" pitchFamily="34" charset="0"/>
                <a:cs typeface="Arial" pitchFamily="34" charset="0"/>
              </a:rPr>
            </a:br>
            <a:r>
              <a:rPr lang="en-US" b="1" dirty="0">
                <a:latin typeface="Arial" pitchFamily="34" charset="0"/>
                <a:cs typeface="Arial" pitchFamily="34" charset="0"/>
              </a:rPr>
              <a:t>Wall</a:t>
            </a:r>
            <a:br>
              <a:rPr lang="en-US" b="1" dirty="0">
                <a:latin typeface="Arial" pitchFamily="34" charset="0"/>
                <a:cs typeface="Arial" pitchFamily="34" charset="0"/>
              </a:rPr>
            </a:br>
            <a:r>
              <a:rPr lang="en-US" b="1" dirty="0">
                <a:latin typeface="Arial" pitchFamily="34" charset="0"/>
                <a:cs typeface="Arial" pitchFamily="34" charset="0"/>
              </a:rPr>
              <a:t>Panel</a:t>
            </a:r>
          </a:p>
        </p:txBody>
      </p:sp>
      <p:sp>
        <p:nvSpPr>
          <p:cNvPr id="27" name="Rectangle 26"/>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pic>
        <p:nvPicPr>
          <p:cNvPr id="496642" name="Picture 2" descr="ICC Figure 7.8.png"/>
          <p:cNvPicPr>
            <a:picLocks noChangeAspect="1"/>
          </p:cNvPicPr>
          <p:nvPr/>
        </p:nvPicPr>
        <p:blipFill>
          <a:blip r:embed="rId3" cstate="email"/>
          <a:srcRect/>
          <a:stretch>
            <a:fillRect/>
          </a:stretch>
        </p:blipFill>
        <p:spPr bwMode="auto">
          <a:xfrm>
            <a:off x="939800" y="2719388"/>
            <a:ext cx="7359650" cy="2486025"/>
          </a:xfrm>
          <a:prstGeom prst="rect">
            <a:avLst/>
          </a:prstGeom>
          <a:noFill/>
          <a:ln w="9525">
            <a:noFill/>
            <a:miter lim="800000"/>
            <a:headEnd/>
            <a:tailEnd/>
          </a:ln>
        </p:spPr>
      </p:pic>
      <p:grpSp>
        <p:nvGrpSpPr>
          <p:cNvPr id="496643" name="Group 20"/>
          <p:cNvGrpSpPr>
            <a:grpSpLocks/>
          </p:cNvGrpSpPr>
          <p:nvPr/>
        </p:nvGrpSpPr>
        <p:grpSpPr bwMode="auto">
          <a:xfrm>
            <a:off x="4538663" y="3511550"/>
            <a:ext cx="549275" cy="958850"/>
            <a:chOff x="938841" y="3491866"/>
            <a:chExt cx="548640" cy="960120"/>
          </a:xfrm>
        </p:grpSpPr>
        <p:cxnSp>
          <p:nvCxnSpPr>
            <p:cNvPr id="22" name="Straight Connector 21"/>
            <p:cNvCxnSpPr/>
            <p:nvPr/>
          </p:nvCxnSpPr>
          <p:spPr>
            <a:xfrm rot="5400000" flipH="1" flipV="1">
              <a:off x="606247" y="3971926"/>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38841" y="4361379"/>
              <a:ext cx="54864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1007622" y="4281301"/>
              <a:ext cx="157370" cy="158566"/>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1000485" y="3512728"/>
              <a:ext cx="158960" cy="158566"/>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6652" name="TextBox 86"/>
            <p:cNvSpPr txBox="1">
              <a:spLocks noChangeArrowheads="1"/>
            </p:cNvSpPr>
            <p:nvPr/>
          </p:nvSpPr>
          <p:spPr bwMode="auto">
            <a:xfrm>
              <a:off x="943628" y="3761710"/>
              <a:ext cx="295915" cy="400110"/>
            </a:xfrm>
            <a:prstGeom prst="rect">
              <a:avLst/>
            </a:prstGeom>
            <a:solidFill>
              <a:schemeClr val="bg1"/>
            </a:solidFill>
            <a:ln w="9525">
              <a:noFill/>
              <a:miter lim="800000"/>
              <a:headEnd/>
              <a:tailEnd/>
            </a:ln>
          </p:spPr>
          <p:txBody>
            <a:bodyPr lIns="45720" rIns="45720">
              <a:spAutoFit/>
            </a:bodyPr>
            <a:lstStyle/>
            <a:p>
              <a:r>
                <a:rPr lang="en-US" sz="2000" b="1" dirty="0">
                  <a:solidFill>
                    <a:srgbClr val="953735"/>
                  </a:solidFill>
                  <a:cs typeface="Arial" charset="0"/>
                </a:rPr>
                <a:t>4'</a:t>
              </a:r>
            </a:p>
          </p:txBody>
        </p:sp>
      </p:grpSp>
      <p:cxnSp>
        <p:nvCxnSpPr>
          <p:cNvPr id="12" name="Straight Connector 11"/>
          <p:cNvCxnSpPr/>
          <p:nvPr/>
        </p:nvCxnSpPr>
        <p:spPr>
          <a:xfrm flipV="1">
            <a:off x="696692" y="3975566"/>
            <a:ext cx="7488237" cy="4763"/>
          </a:xfrm>
          <a:prstGeom prst="line">
            <a:avLst/>
          </a:prstGeom>
          <a:solidFill>
            <a:schemeClr val="tx1">
              <a:lumMod val="85000"/>
            </a:schemeClr>
          </a:solidFill>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9" name="TextBox 86"/>
          <p:cNvSpPr txBox="1">
            <a:spLocks noChangeArrowheads="1"/>
          </p:cNvSpPr>
          <p:nvPr/>
        </p:nvSpPr>
        <p:spPr bwMode="auto">
          <a:xfrm>
            <a:off x="7373938" y="3735669"/>
            <a:ext cx="1112837" cy="400050"/>
          </a:xfrm>
          <a:prstGeom prst="rect">
            <a:avLst/>
          </a:prstGeom>
          <a:solidFill>
            <a:schemeClr val="bg1"/>
          </a:solidFill>
          <a:ln w="9525">
            <a:noFill/>
            <a:miter lim="800000"/>
            <a:headEnd/>
            <a:tailEnd/>
          </a:ln>
        </p:spPr>
        <p:txBody>
          <a:bodyPr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BWL</a:t>
            </a:r>
          </a:p>
        </p:txBody>
      </p:sp>
      <p:sp>
        <p:nvSpPr>
          <p:cNvPr id="5" name="Oval 4"/>
          <p:cNvSpPr/>
          <p:nvPr/>
        </p:nvSpPr>
        <p:spPr bwMode="auto">
          <a:xfrm>
            <a:off x="541369" y="3824938"/>
            <a:ext cx="310646" cy="310781"/>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dirty="0">
                <a:ln>
                  <a:solidFill>
                    <a:schemeClr val="bg1"/>
                  </a:solidFill>
                </a:ln>
                <a:solidFill>
                  <a:schemeClr val="bg1"/>
                </a:solidFill>
                <a:latin typeface="Arial" pitchFamily="34" charset="0"/>
                <a:cs typeface="Arial" pitchFamily="34" charset="0"/>
              </a:rPr>
              <a:t>1</a:t>
            </a:r>
          </a:p>
        </p:txBody>
      </p:sp>
      <p:sp>
        <p:nvSpPr>
          <p:cNvPr id="14" name="TextBox 64"/>
          <p:cNvSpPr txBox="1">
            <a:spLocks noChangeArrowheads="1"/>
          </p:cNvSpPr>
          <p:nvPr/>
        </p:nvSpPr>
        <p:spPr bwMode="auto">
          <a:xfrm>
            <a:off x="6197393" y="6246603"/>
            <a:ext cx="1159292"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R602.10.1.4</a:t>
            </a:r>
          </a:p>
        </p:txBody>
      </p:sp>
      <p:cxnSp>
        <p:nvCxnSpPr>
          <p:cNvPr id="16" name="Straight Connector 15"/>
          <p:cNvCxnSpPr/>
          <p:nvPr/>
        </p:nvCxnSpPr>
        <p:spPr>
          <a:xfrm>
            <a:off x="939800" y="3609975"/>
            <a:ext cx="1608797"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76132" y="3609975"/>
            <a:ext cx="1910643"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
        <p:nvSpPr>
          <p:cNvPr id="21" name="TextBox 20"/>
          <p:cNvSpPr txBox="1"/>
          <p:nvPr/>
        </p:nvSpPr>
        <p:spPr>
          <a:xfrm rot="19316236">
            <a:off x="649232" y="28047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5" name="Picture 4" descr="pic_fiberboard.JPG"/>
          <p:cNvPicPr>
            <a:picLocks noChangeAspect="1"/>
          </p:cNvPicPr>
          <p:nvPr/>
        </p:nvPicPr>
        <p:blipFill>
          <a:blip r:embed="rId3" cstate="email"/>
          <a:srcRect/>
          <a:stretch>
            <a:fillRect/>
          </a:stretch>
        </p:blipFill>
        <p:spPr bwMode="auto">
          <a:xfrm>
            <a:off x="231775" y="1546225"/>
            <a:ext cx="8680450" cy="5086350"/>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a:t>
            </a:r>
            <a:r>
              <a:rPr lang="en-US" dirty="0" smtClean="0"/>
              <a:t>BWP Placement</a:t>
            </a:r>
            <a:endParaRPr dirty="0"/>
          </a:p>
        </p:txBody>
      </p:sp>
      <p:sp>
        <p:nvSpPr>
          <p:cNvPr id="502787" name="Text Box 3"/>
          <p:cNvSpPr txBox="1">
            <a:spLocks noChangeArrowheads="1"/>
          </p:cNvSpPr>
          <p:nvPr/>
        </p:nvSpPr>
        <p:spPr bwMode="auto">
          <a:xfrm>
            <a:off x="2606675" y="1524000"/>
            <a:ext cx="3873500" cy="461963"/>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How many BWL's?</a:t>
            </a:r>
          </a:p>
        </p:txBody>
      </p:sp>
      <p:grpSp>
        <p:nvGrpSpPr>
          <p:cNvPr id="44" name="Group 43"/>
          <p:cNvGrpSpPr>
            <a:grpSpLocks/>
          </p:cNvGrpSpPr>
          <p:nvPr/>
        </p:nvGrpSpPr>
        <p:grpSpPr bwMode="auto">
          <a:xfrm>
            <a:off x="293688" y="2957512"/>
            <a:ext cx="8040687" cy="719137"/>
            <a:chOff x="293691" y="2957514"/>
            <a:chExt cx="8040016" cy="719137"/>
          </a:xfrm>
        </p:grpSpPr>
        <p:cxnSp>
          <p:nvCxnSpPr>
            <p:cNvPr id="14" name="Straight Connector 13"/>
            <p:cNvCxnSpPr/>
            <p:nvPr/>
          </p:nvCxnSpPr>
          <p:spPr>
            <a:xfrm>
              <a:off x="293691" y="2957514"/>
              <a:ext cx="4325576" cy="385762"/>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41486" y="3338514"/>
              <a:ext cx="3792221" cy="338137"/>
            </a:xfrm>
            <a:prstGeom prst="line">
              <a:avLst/>
            </a:prstGeom>
            <a:ln w="28575">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4484940" y="3206934"/>
              <a:ext cx="310646" cy="310781"/>
            </a:xfrm>
            <a:prstGeom prst="ellipse">
              <a:avLst/>
            </a:prstGeom>
            <a:solidFill>
              <a:schemeClr val="accent1"/>
            </a:solidFill>
            <a:ln w="19050" cap="flat" cmpd="sng" algn="ctr">
              <a:solidFill>
                <a:srgbClr val="385D8A"/>
              </a:solidFill>
              <a:prstDash val="solid"/>
              <a:round/>
              <a:headEnd type="none" w="med" len="med"/>
              <a:tailEnd type="none" w="med" len="med"/>
            </a:ln>
            <a:effectLst/>
            <a:scene3d>
              <a:camera prst="orthographicFront">
                <a:rot lat="0" lon="20400000" rev="0"/>
              </a:camera>
              <a:lightRig rig="threePt" dir="t"/>
            </a:scene3d>
          </p:spPr>
          <p:txBody>
            <a:bodyPr lIns="0" tIns="0" rIns="0" bIns="0" anchor="ctr" anchorCtr="1"/>
            <a:lstStyle/>
            <a:p>
              <a:pPr fontAlgn="auto">
                <a:spcBef>
                  <a:spcPts val="0"/>
                </a:spcBef>
                <a:spcAft>
                  <a:spcPts val="0"/>
                </a:spcAft>
                <a:defRPr/>
              </a:pPr>
              <a:r>
                <a:rPr lang="en-US" sz="1600" dirty="0">
                  <a:ln>
                    <a:solidFill>
                      <a:schemeClr val="bg1"/>
                    </a:solidFill>
                  </a:ln>
                  <a:solidFill>
                    <a:schemeClr val="bg1"/>
                  </a:solidFill>
                  <a:latin typeface="Arial" pitchFamily="34" charset="0"/>
                  <a:cs typeface="Arial" pitchFamily="34" charset="0"/>
                </a:rPr>
                <a:t>1</a:t>
              </a:r>
            </a:p>
          </p:txBody>
        </p:sp>
      </p:grpSp>
      <p:sp>
        <p:nvSpPr>
          <p:cNvPr id="10" name="TextBox 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09" name="Content Placeholder 4" descr="Fig 10 12b.png"/>
          <p:cNvPicPr>
            <a:picLocks noGrp="1" noChangeAspect="1"/>
          </p:cNvPicPr>
          <p:nvPr>
            <p:ph idx="1"/>
          </p:nvPr>
        </p:nvPicPr>
        <p:blipFill>
          <a:blip r:embed="rId3" cstate="email"/>
          <a:srcRect/>
          <a:stretch>
            <a:fillRect/>
          </a:stretch>
        </p:blipFill>
        <p:spPr bwMode="auto">
          <a:xfrm>
            <a:off x="995363" y="2768600"/>
            <a:ext cx="5392737" cy="3408363"/>
          </a:xfrm>
          <a:noFill/>
          <a:ln>
            <a:miter lim="800000"/>
            <a:headEnd/>
            <a:tailEnd/>
          </a:ln>
        </p:spPr>
      </p:pic>
      <p:sp>
        <p:nvSpPr>
          <p:cNvPr id="4"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grpSp>
        <p:nvGrpSpPr>
          <p:cNvPr id="2" name="Group 9"/>
          <p:cNvGrpSpPr>
            <a:grpSpLocks/>
          </p:cNvGrpSpPr>
          <p:nvPr/>
        </p:nvGrpSpPr>
        <p:grpSpPr bwMode="auto">
          <a:xfrm>
            <a:off x="3133725" y="1982788"/>
            <a:ext cx="328613" cy="749300"/>
            <a:chOff x="1936719" y="1874838"/>
            <a:chExt cx="329184" cy="748506"/>
          </a:xfrm>
        </p:grpSpPr>
        <p:sp>
          <p:nvSpPr>
            <p:cNvPr id="6" name="Oval 5"/>
            <p:cNvSpPr/>
            <p:nvPr/>
          </p:nvSpPr>
          <p:spPr bwMode="auto">
            <a:xfrm>
              <a:off x="1936719" y="1874838"/>
              <a:ext cx="329184" cy="329850"/>
            </a:xfrm>
            <a:prstGeom prst="ellipse">
              <a:avLst/>
            </a:prstGeom>
            <a:solidFill>
              <a:schemeClr val="tx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b="1" dirty="0">
                  <a:solidFill>
                    <a:schemeClr val="bg1">
                      <a:lumMod val="85000"/>
                    </a:schemeClr>
                  </a:solidFill>
                  <a:latin typeface="Arial" pitchFamily="34" charset="0"/>
                  <a:cs typeface="Arial" pitchFamily="34" charset="0"/>
                </a:rPr>
                <a:t>2</a:t>
              </a:r>
            </a:p>
          </p:txBody>
        </p:sp>
        <p:cxnSp>
          <p:nvCxnSpPr>
            <p:cNvPr id="8" name="Straight Connector 7"/>
            <p:cNvCxnSpPr>
              <a:stCxn id="6" idx="4"/>
            </p:cNvCxnSpPr>
            <p:nvPr/>
          </p:nvCxnSpPr>
          <p:spPr>
            <a:xfrm rot="16200000" flipH="1">
              <a:off x="1892778" y="2414016"/>
              <a:ext cx="418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0"/>
          <p:cNvGrpSpPr>
            <a:grpSpLocks/>
          </p:cNvGrpSpPr>
          <p:nvPr/>
        </p:nvGrpSpPr>
        <p:grpSpPr bwMode="auto">
          <a:xfrm>
            <a:off x="857250" y="1963738"/>
            <a:ext cx="365125" cy="1128712"/>
            <a:chOff x="1936719" y="1874838"/>
            <a:chExt cx="365808" cy="1128711"/>
          </a:xfrm>
        </p:grpSpPr>
        <p:cxnSp>
          <p:nvCxnSpPr>
            <p:cNvPr id="13" name="Straight Connector 12"/>
            <p:cNvCxnSpPr/>
            <p:nvPr/>
          </p:nvCxnSpPr>
          <p:spPr>
            <a:xfrm rot="16200000" flipH="1">
              <a:off x="1708461" y="2592387"/>
              <a:ext cx="822324"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78230" name="Oval 11"/>
            <p:cNvSpPr>
              <a:spLocks noChangeArrowheads="1"/>
            </p:cNvSpPr>
            <p:nvPr/>
          </p:nvSpPr>
          <p:spPr bwMode="auto">
            <a:xfrm>
              <a:off x="1936719" y="1874838"/>
              <a:ext cx="365808" cy="365656"/>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1</a:t>
              </a:r>
            </a:p>
          </p:txBody>
        </p:sp>
      </p:grpSp>
      <p:grpSp>
        <p:nvGrpSpPr>
          <p:cNvPr id="5" name="Group 13"/>
          <p:cNvGrpSpPr>
            <a:grpSpLocks/>
          </p:cNvGrpSpPr>
          <p:nvPr/>
        </p:nvGrpSpPr>
        <p:grpSpPr bwMode="auto">
          <a:xfrm>
            <a:off x="6169025" y="1963738"/>
            <a:ext cx="365125" cy="995362"/>
            <a:chOff x="1936719" y="1874838"/>
            <a:chExt cx="365808" cy="995361"/>
          </a:xfrm>
        </p:grpSpPr>
        <p:sp>
          <p:nvSpPr>
            <p:cNvPr id="478227" name="Oval 14"/>
            <p:cNvSpPr>
              <a:spLocks noChangeArrowheads="1"/>
            </p:cNvSpPr>
            <p:nvPr/>
          </p:nvSpPr>
          <p:spPr bwMode="auto">
            <a:xfrm>
              <a:off x="1936719" y="1874838"/>
              <a:ext cx="365808" cy="365656"/>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3</a:t>
              </a:r>
            </a:p>
          </p:txBody>
        </p:sp>
        <p:cxnSp>
          <p:nvCxnSpPr>
            <p:cNvPr id="16" name="Straight Connector 15"/>
            <p:cNvCxnSpPr>
              <a:stCxn id="478227" idx="4"/>
            </p:cNvCxnSpPr>
            <p:nvPr/>
          </p:nvCxnSpPr>
          <p:spPr>
            <a:xfrm rot="16200000" flipH="1">
              <a:off x="1804505" y="2555081"/>
              <a:ext cx="630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6"/>
          <p:cNvGrpSpPr>
            <a:grpSpLocks/>
          </p:cNvGrpSpPr>
          <p:nvPr/>
        </p:nvGrpSpPr>
        <p:grpSpPr bwMode="auto">
          <a:xfrm>
            <a:off x="3355975" y="1963738"/>
            <a:ext cx="365125" cy="2925762"/>
            <a:chOff x="1936719" y="1874838"/>
            <a:chExt cx="365808" cy="2925976"/>
          </a:xfrm>
        </p:grpSpPr>
        <p:sp>
          <p:nvSpPr>
            <p:cNvPr id="478225" name="Oval 17"/>
            <p:cNvSpPr>
              <a:spLocks noChangeArrowheads="1"/>
            </p:cNvSpPr>
            <p:nvPr/>
          </p:nvSpPr>
          <p:spPr bwMode="auto">
            <a:xfrm>
              <a:off x="1936719" y="1874838"/>
              <a:ext cx="365808" cy="365656"/>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2</a:t>
              </a:r>
            </a:p>
          </p:txBody>
        </p:sp>
        <p:cxnSp>
          <p:nvCxnSpPr>
            <p:cNvPr id="19" name="Straight Connector 18"/>
            <p:cNvCxnSpPr>
              <a:stCxn id="478225" idx="4"/>
            </p:cNvCxnSpPr>
            <p:nvPr/>
          </p:nvCxnSpPr>
          <p:spPr>
            <a:xfrm rot="5400000">
              <a:off x="839211" y="3520402"/>
              <a:ext cx="2560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901700" y="2455863"/>
            <a:ext cx="5630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216" name="Straight Connector 46"/>
          <p:cNvCxnSpPr>
            <a:cxnSpLocks noChangeShapeType="1"/>
          </p:cNvCxnSpPr>
          <p:nvPr/>
        </p:nvCxnSpPr>
        <p:spPr bwMode="auto">
          <a:xfrm rot="-5400000">
            <a:off x="6255544" y="2372519"/>
            <a:ext cx="184150" cy="182562"/>
          </a:xfrm>
          <a:prstGeom prst="line">
            <a:avLst/>
          </a:prstGeom>
          <a:noFill/>
          <a:ln w="25400" algn="ctr">
            <a:solidFill>
              <a:schemeClr val="tx1"/>
            </a:solidFill>
            <a:round/>
            <a:headEnd/>
            <a:tailEnd/>
          </a:ln>
        </p:spPr>
      </p:cxnSp>
      <p:cxnSp>
        <p:nvCxnSpPr>
          <p:cNvPr id="478217" name="Straight Connector 46"/>
          <p:cNvCxnSpPr>
            <a:cxnSpLocks noChangeShapeType="1"/>
          </p:cNvCxnSpPr>
          <p:nvPr/>
        </p:nvCxnSpPr>
        <p:spPr bwMode="auto">
          <a:xfrm rot="-5400000">
            <a:off x="3442494" y="2372519"/>
            <a:ext cx="184150" cy="182562"/>
          </a:xfrm>
          <a:prstGeom prst="line">
            <a:avLst/>
          </a:prstGeom>
          <a:noFill/>
          <a:ln w="25400" algn="ctr">
            <a:solidFill>
              <a:schemeClr val="tx1"/>
            </a:solidFill>
            <a:round/>
            <a:headEnd/>
            <a:tailEnd/>
          </a:ln>
        </p:spPr>
      </p:cxnSp>
      <p:cxnSp>
        <p:nvCxnSpPr>
          <p:cNvPr id="478218" name="Straight Connector 46"/>
          <p:cNvCxnSpPr>
            <a:cxnSpLocks noChangeShapeType="1"/>
          </p:cNvCxnSpPr>
          <p:nvPr/>
        </p:nvCxnSpPr>
        <p:spPr bwMode="auto">
          <a:xfrm rot="-5400000">
            <a:off x="953294" y="2372519"/>
            <a:ext cx="184150" cy="182562"/>
          </a:xfrm>
          <a:prstGeom prst="line">
            <a:avLst/>
          </a:prstGeom>
          <a:noFill/>
          <a:ln w="25400" algn="ctr">
            <a:solidFill>
              <a:schemeClr val="tx1"/>
            </a:solidFill>
            <a:round/>
            <a:headEnd/>
            <a:tailEnd/>
          </a:ln>
        </p:spPr>
      </p:cxnSp>
      <p:sp>
        <p:nvSpPr>
          <p:cNvPr id="31" name="TextBox 30"/>
          <p:cNvSpPr txBox="1"/>
          <p:nvPr/>
        </p:nvSpPr>
        <p:spPr>
          <a:xfrm>
            <a:off x="1635125" y="2149475"/>
            <a:ext cx="1114425" cy="503238"/>
          </a:xfrm>
          <a:prstGeom prst="rect">
            <a:avLst/>
          </a:prstGeom>
          <a:solidFill>
            <a:schemeClr val="bg1"/>
          </a:solidFill>
        </p:spPr>
        <p:txBody>
          <a:bodyPr>
            <a:spAutoFit/>
          </a:bodyPr>
          <a:lstStyle/>
          <a:p>
            <a:pPr algn="ctr" fontAlgn="auto">
              <a:lnSpc>
                <a:spcPts val="1600"/>
              </a:lnSpc>
              <a:spcBef>
                <a:spcPts val="0"/>
              </a:spcBef>
              <a:spcAft>
                <a:spcPts val="0"/>
              </a:spcAft>
              <a:defRPr/>
            </a:pPr>
            <a:r>
              <a:rPr lang="en-US" b="1" dirty="0">
                <a:solidFill>
                  <a:schemeClr val="accent2">
                    <a:lumMod val="50000"/>
                  </a:schemeClr>
                </a:solidFill>
                <a:latin typeface="Arial" pitchFamily="34" charset="0"/>
                <a:cs typeface="Arial" pitchFamily="34" charset="0"/>
              </a:rPr>
              <a:t>BWL</a:t>
            </a:r>
            <a:br>
              <a:rPr lang="en-US" b="1" dirty="0">
                <a:solidFill>
                  <a:schemeClr val="accent2">
                    <a:lumMod val="50000"/>
                  </a:schemeClr>
                </a:solidFill>
                <a:latin typeface="Arial" pitchFamily="34" charset="0"/>
                <a:cs typeface="Arial" pitchFamily="34" charset="0"/>
              </a:rPr>
            </a:br>
            <a:r>
              <a:rPr lang="en-US" b="1" dirty="0">
                <a:solidFill>
                  <a:schemeClr val="accent2">
                    <a:lumMod val="50000"/>
                  </a:schemeClr>
                </a:solidFill>
                <a:latin typeface="Arial" pitchFamily="34" charset="0"/>
                <a:cs typeface="Arial" pitchFamily="34" charset="0"/>
              </a:rPr>
              <a:t>Spacing</a:t>
            </a:r>
          </a:p>
        </p:txBody>
      </p:sp>
      <p:sp>
        <p:nvSpPr>
          <p:cNvPr id="32" name="TextBox 31"/>
          <p:cNvSpPr txBox="1"/>
          <p:nvPr/>
        </p:nvSpPr>
        <p:spPr>
          <a:xfrm>
            <a:off x="4406900" y="2149475"/>
            <a:ext cx="1114425" cy="503238"/>
          </a:xfrm>
          <a:prstGeom prst="rect">
            <a:avLst/>
          </a:prstGeom>
          <a:solidFill>
            <a:schemeClr val="bg1"/>
          </a:solidFill>
        </p:spPr>
        <p:txBody>
          <a:bodyPr>
            <a:spAutoFit/>
          </a:bodyPr>
          <a:lstStyle/>
          <a:p>
            <a:pPr algn="ctr" fontAlgn="auto">
              <a:lnSpc>
                <a:spcPts val="1600"/>
              </a:lnSpc>
              <a:spcBef>
                <a:spcPts val="0"/>
              </a:spcBef>
              <a:spcAft>
                <a:spcPts val="0"/>
              </a:spcAft>
              <a:defRPr/>
            </a:pPr>
            <a:r>
              <a:rPr lang="en-US" b="1" dirty="0">
                <a:solidFill>
                  <a:schemeClr val="accent2">
                    <a:lumMod val="50000"/>
                  </a:schemeClr>
                </a:solidFill>
                <a:latin typeface="Arial" pitchFamily="34" charset="0"/>
                <a:cs typeface="Arial" pitchFamily="34" charset="0"/>
              </a:rPr>
              <a:t>BWL</a:t>
            </a:r>
            <a:br>
              <a:rPr lang="en-US" b="1" dirty="0">
                <a:solidFill>
                  <a:schemeClr val="accent2">
                    <a:lumMod val="50000"/>
                  </a:schemeClr>
                </a:solidFill>
                <a:latin typeface="Arial" pitchFamily="34" charset="0"/>
                <a:cs typeface="Arial" pitchFamily="34" charset="0"/>
              </a:rPr>
            </a:br>
            <a:r>
              <a:rPr lang="en-US" b="1" dirty="0">
                <a:solidFill>
                  <a:schemeClr val="accent2">
                    <a:lumMod val="50000"/>
                  </a:schemeClr>
                </a:solidFill>
                <a:latin typeface="Arial" pitchFamily="34" charset="0"/>
                <a:cs typeface="Arial" pitchFamily="34" charset="0"/>
              </a:rPr>
              <a:t>Spacing</a:t>
            </a:r>
          </a:p>
        </p:txBody>
      </p:sp>
      <p:sp>
        <p:nvSpPr>
          <p:cNvPr id="33" name="TextBox 32"/>
          <p:cNvSpPr txBox="1"/>
          <p:nvPr/>
        </p:nvSpPr>
        <p:spPr>
          <a:xfrm>
            <a:off x="6519863" y="3259138"/>
            <a:ext cx="2392362" cy="922337"/>
          </a:xfrm>
          <a:prstGeom prst="rect">
            <a:avLst/>
          </a:prstGeom>
          <a:solidFill>
            <a:schemeClr val="bg1">
              <a:alpha val="91000"/>
            </a:schemeClr>
          </a:solidFill>
        </p:spPr>
        <p:txBody>
          <a:bodyPr>
            <a:spAutoFit/>
          </a:bodyPr>
          <a:lstStyle/>
          <a:p>
            <a:pPr fontAlgn="auto">
              <a:spcBef>
                <a:spcPts val="0"/>
              </a:spcBef>
              <a:spcAft>
                <a:spcPts val="0"/>
              </a:spcAft>
              <a:defRPr/>
            </a:pPr>
            <a:r>
              <a:rPr lang="en-US" dirty="0">
                <a:solidFill>
                  <a:schemeClr val="accent1">
                    <a:lumMod val="75000"/>
                  </a:schemeClr>
                </a:solidFill>
                <a:latin typeface="Arial" pitchFamily="34" charset="0"/>
                <a:cs typeface="Arial" pitchFamily="34" charset="0"/>
              </a:rPr>
              <a:t>Locating BWL      here makes distance between BWL's less</a:t>
            </a:r>
            <a:r>
              <a:rPr lang="en-US" dirty="0">
                <a:latin typeface="Arial" pitchFamily="34" charset="0"/>
                <a:cs typeface="Arial" pitchFamily="34" charset="0"/>
              </a:rPr>
              <a:t>.</a:t>
            </a:r>
          </a:p>
        </p:txBody>
      </p:sp>
      <p:sp>
        <p:nvSpPr>
          <p:cNvPr id="34" name="Freeform 33"/>
          <p:cNvSpPr/>
          <p:nvPr/>
        </p:nvSpPr>
        <p:spPr>
          <a:xfrm>
            <a:off x="3543300" y="3454400"/>
            <a:ext cx="2933700" cy="889000"/>
          </a:xfrm>
          <a:custGeom>
            <a:avLst/>
            <a:gdLst>
              <a:gd name="connsiteX0" fmla="*/ 2933700 w 2933700"/>
              <a:gd name="connsiteY0" fmla="*/ 0 h 889000"/>
              <a:gd name="connsiteX1" fmla="*/ 977900 w 2933700"/>
              <a:gd name="connsiteY1" fmla="*/ 279400 h 889000"/>
              <a:gd name="connsiteX2" fmla="*/ 0 w 2933700"/>
              <a:gd name="connsiteY2" fmla="*/ 889000 h 889000"/>
            </a:gdLst>
            <a:ahLst/>
            <a:cxnLst>
              <a:cxn ang="0">
                <a:pos x="connsiteX0" y="connsiteY0"/>
              </a:cxn>
              <a:cxn ang="0">
                <a:pos x="connsiteX1" y="connsiteY1"/>
              </a:cxn>
              <a:cxn ang="0">
                <a:pos x="connsiteX2" y="connsiteY2"/>
              </a:cxn>
            </a:cxnLst>
            <a:rect l="l" t="t" r="r" b="b"/>
            <a:pathLst>
              <a:path w="2933700" h="889000">
                <a:moveTo>
                  <a:pt x="2933700" y="0"/>
                </a:moveTo>
                <a:cubicBezTo>
                  <a:pt x="2200275" y="65616"/>
                  <a:pt x="1466850" y="131233"/>
                  <a:pt x="977900" y="279400"/>
                </a:cubicBezTo>
                <a:cubicBezTo>
                  <a:pt x="488950" y="427567"/>
                  <a:pt x="244475" y="658283"/>
                  <a:pt x="0" y="88900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5" name="Freeform 34"/>
          <p:cNvSpPr/>
          <p:nvPr/>
        </p:nvSpPr>
        <p:spPr>
          <a:xfrm>
            <a:off x="5016500" y="2679700"/>
            <a:ext cx="1447800" cy="774700"/>
          </a:xfrm>
          <a:custGeom>
            <a:avLst/>
            <a:gdLst>
              <a:gd name="connsiteX0" fmla="*/ 1447800 w 1447800"/>
              <a:gd name="connsiteY0" fmla="*/ 774700 h 774700"/>
              <a:gd name="connsiteX1" fmla="*/ 469900 w 1447800"/>
              <a:gd name="connsiteY1" fmla="*/ 533400 h 774700"/>
              <a:gd name="connsiteX2" fmla="*/ 0 w 1447800"/>
              <a:gd name="connsiteY2" fmla="*/ 0 h 774700"/>
            </a:gdLst>
            <a:ahLst/>
            <a:cxnLst>
              <a:cxn ang="0">
                <a:pos x="connsiteX0" y="connsiteY0"/>
              </a:cxn>
              <a:cxn ang="0">
                <a:pos x="connsiteX1" y="connsiteY1"/>
              </a:cxn>
              <a:cxn ang="0">
                <a:pos x="connsiteX2" y="connsiteY2"/>
              </a:cxn>
            </a:cxnLst>
            <a:rect l="l" t="t" r="r" b="b"/>
            <a:pathLst>
              <a:path w="1447800" h="774700">
                <a:moveTo>
                  <a:pt x="1447800" y="774700"/>
                </a:moveTo>
                <a:cubicBezTo>
                  <a:pt x="1079500" y="718608"/>
                  <a:pt x="711200" y="662517"/>
                  <a:pt x="469900" y="533400"/>
                </a:cubicBezTo>
                <a:cubicBezTo>
                  <a:pt x="228600" y="404283"/>
                  <a:pt x="114300" y="202141"/>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78224" name="Oval 47"/>
          <p:cNvSpPr>
            <a:spLocks noChangeArrowheads="1"/>
          </p:cNvSpPr>
          <p:nvPr/>
        </p:nvSpPr>
        <p:spPr bwMode="auto">
          <a:xfrm>
            <a:off x="8093075" y="3221038"/>
            <a:ext cx="365125" cy="365125"/>
          </a:xfrm>
          <a:prstGeom prst="ellipse">
            <a:avLst/>
          </a:prstGeom>
          <a:solidFill>
            <a:schemeClr val="accent1"/>
          </a:solidFill>
          <a:ln w="19050" algn="ctr">
            <a:solidFill>
              <a:srgbClr val="385D8A"/>
            </a:solidFill>
            <a:round/>
            <a:headEnd/>
            <a:tailEnd/>
          </a:ln>
        </p:spPr>
        <p:txBody>
          <a:bodyPr lIns="0" tIns="0" rIns="0" bIns="0" anchor="ctr" anchorCtr="1"/>
          <a:lstStyle/>
          <a:p>
            <a:r>
              <a:rPr lang="en-US" b="1" dirty="0">
                <a:solidFill>
                  <a:schemeClr val="bg1"/>
                </a:solidFill>
                <a:cs typeface="Arial" charset="0"/>
              </a:rPr>
              <a:t>2</a:t>
            </a:r>
          </a:p>
        </p:txBody>
      </p:sp>
      <p:sp>
        <p:nvSpPr>
          <p:cNvPr id="26" name="Rectangle 2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299614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7" name="Round Same Side Corner Rectangle 6"/>
            <p:cNvSpPr/>
            <p:nvPr/>
          </p:nvSpPr>
          <p:spPr bwMode="auto">
            <a:xfrm>
              <a:off x="4186839" y="380999"/>
              <a:ext cx="1353986"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Bracing</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Basics</a:t>
              </a:r>
            </a:p>
          </p:txBody>
        </p:sp>
        <p:sp>
          <p:nvSpPr>
            <p:cNvPr id="8" name="Round Same Side Corner Rectangle 7"/>
            <p:cNvSpPr/>
            <p:nvPr/>
          </p:nvSpPr>
          <p:spPr bwMode="auto">
            <a:xfrm>
              <a:off x="5540824" y="380999"/>
              <a:ext cx="1232747"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773571" y="380999"/>
              <a:ext cx="1019648"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4" name="Rectangle 13"/>
          <p:cNvSpPr/>
          <p:nvPr/>
        </p:nvSpPr>
        <p:spPr bwMode="auto">
          <a:xfrm>
            <a:off x="3792538" y="2541588"/>
            <a:ext cx="1554162"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Intermittent 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Continuous 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Placement</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BWL Spacing</a:t>
            </a:r>
          </a:p>
          <a:p>
            <a:pPr fontAlgn="auto">
              <a:lnSpc>
                <a:spcPts val="1700"/>
              </a:lnSpc>
              <a:spcBef>
                <a:spcPts val="1600"/>
              </a:spcBef>
              <a:spcAft>
                <a:spcPts val="0"/>
              </a:spcAft>
              <a:defRPr/>
            </a:pPr>
            <a:r>
              <a:rPr lang="en-US" sz="1600" u="sng" dirty="0">
                <a:solidFill>
                  <a:schemeClr val="bg1"/>
                </a:solidFill>
                <a:latin typeface="Arial" pitchFamily="34" charset="0"/>
                <a:cs typeface="Arial" pitchFamily="34" charset="0"/>
              </a:rPr>
              <a:t>Required Bracing Length</a:t>
            </a:r>
          </a:p>
        </p:txBody>
      </p:sp>
      <p:sp>
        <p:nvSpPr>
          <p:cNvPr id="10" name="Rectangle 9"/>
          <p:cNvSpPr/>
          <p:nvPr/>
        </p:nvSpPr>
        <p:spPr bwMode="auto">
          <a:xfrm>
            <a:off x="3771899" y="2541589"/>
            <a:ext cx="1767663" cy="3968394"/>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Braced Panel Construction </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Intermittent </a:t>
            </a:r>
            <a:r>
              <a:rPr lang="en-US" sz="1600" dirty="0">
                <a:solidFill>
                  <a:schemeClr val="tx1"/>
                </a:solidFill>
                <a:latin typeface="Arial" pitchFamily="34" charset="0"/>
                <a:cs typeface="Arial" pitchFamily="34" charset="0"/>
              </a:rPr>
              <a:t>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Continuous Bracing Methods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Mixing </a:t>
            </a:r>
            <a:r>
              <a:rPr lang="en-US" sz="1600" dirty="0">
                <a:solidFill>
                  <a:schemeClr val="tx1"/>
                </a:solidFill>
                <a:latin typeface="Arial" pitchFamily="34" charset="0"/>
                <a:cs typeface="Arial" pitchFamily="34" charset="0"/>
              </a:rPr>
              <a:t>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Placement</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BWL Spacing</a:t>
            </a:r>
          </a:p>
          <a:p>
            <a:pPr fontAlgn="auto">
              <a:lnSpc>
                <a:spcPts val="1700"/>
              </a:lnSpc>
              <a:spcBef>
                <a:spcPts val="1600"/>
              </a:spcBef>
              <a:spcAft>
                <a:spcPts val="0"/>
              </a:spcAft>
              <a:defRPr/>
            </a:pPr>
            <a:r>
              <a:rPr lang="en-US" sz="1600" u="sng" dirty="0">
                <a:solidFill>
                  <a:schemeClr val="bg1"/>
                </a:solidFill>
                <a:latin typeface="Arial" pitchFamily="34" charset="0"/>
                <a:cs typeface="Arial" pitchFamily="34" charset="0"/>
              </a:rPr>
              <a:t>Required Bracing Length</a:t>
            </a:r>
          </a:p>
        </p:txBody>
      </p:sp>
      <p:sp>
        <p:nvSpPr>
          <p:cNvPr id="11" name="Rectangle 10"/>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Required Bracing Length</a:t>
            </a:r>
          </a:p>
        </p:txBody>
      </p:sp>
      <p:pic>
        <p:nvPicPr>
          <p:cNvPr id="535554" name="Picture 5" descr="ICC Figure 6.2.png"/>
          <p:cNvPicPr>
            <a:picLocks noChangeAspect="1"/>
          </p:cNvPicPr>
          <p:nvPr/>
        </p:nvPicPr>
        <p:blipFill>
          <a:blip r:embed="rId3" cstate="email"/>
          <a:srcRect/>
          <a:stretch>
            <a:fillRect/>
          </a:stretch>
        </p:blipFill>
        <p:spPr bwMode="auto">
          <a:xfrm>
            <a:off x="731838" y="1876425"/>
            <a:ext cx="4940300" cy="3741738"/>
          </a:xfrm>
          <a:prstGeom prst="rect">
            <a:avLst/>
          </a:prstGeom>
          <a:noFill/>
          <a:ln w="9525">
            <a:noFill/>
            <a:miter lim="800000"/>
            <a:headEnd/>
            <a:tailEnd/>
          </a:ln>
        </p:spPr>
      </p:pic>
      <p:cxnSp>
        <p:nvCxnSpPr>
          <p:cNvPr id="12" name="Straight Connector 11"/>
          <p:cNvCxnSpPr/>
          <p:nvPr/>
        </p:nvCxnSpPr>
        <p:spPr bwMode="auto">
          <a:xfrm rot="5400000">
            <a:off x="3592512" y="6148388"/>
            <a:ext cx="82232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rot="5400000">
            <a:off x="5260975" y="5194301"/>
            <a:ext cx="82232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a:off x="5045075" y="5240338"/>
            <a:ext cx="4572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a:off x="4191000" y="5738813"/>
            <a:ext cx="4572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908425" y="5422900"/>
            <a:ext cx="1839913" cy="1052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908425" y="5800725"/>
            <a:ext cx="614363" cy="350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159375" y="5072063"/>
            <a:ext cx="614363" cy="350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5557044" y="5068094"/>
            <a:ext cx="230187" cy="11747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flipH="1" flipV="1">
            <a:off x="5157788" y="5299075"/>
            <a:ext cx="230188" cy="115887"/>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5400000" flipH="1" flipV="1">
            <a:off x="5557838" y="5413375"/>
            <a:ext cx="228600" cy="11747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flipH="1" flipV="1">
            <a:off x="4305301" y="5794375"/>
            <a:ext cx="228600" cy="11747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5400000" flipH="1" flipV="1">
            <a:off x="3888582" y="6028531"/>
            <a:ext cx="230188" cy="11747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flipH="1" flipV="1">
            <a:off x="3898901" y="6342062"/>
            <a:ext cx="228600" cy="11747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16375" y="5618164"/>
            <a:ext cx="505818" cy="461665"/>
          </a:xfrm>
          <a:prstGeom prst="rect">
            <a:avLst/>
          </a:prstGeom>
          <a:noFill/>
          <a:scene3d>
            <a:camera prst="isometricRightUp"/>
            <a:lightRig rig="threePt" dir="t"/>
          </a:scene3d>
        </p:spPr>
        <p:txBody>
          <a:bodyPr>
            <a:spAutoFit/>
          </a:bodyPr>
          <a:lstStyle/>
          <a:p>
            <a:pPr fontAlgn="auto">
              <a:spcBef>
                <a:spcPts val="0"/>
              </a:spcBef>
              <a:spcAft>
                <a:spcPts val="0"/>
              </a:spcAft>
              <a:defRPr/>
            </a:pPr>
            <a:r>
              <a:rPr lang="en-US" sz="2400" b="1" dirty="0">
                <a:solidFill>
                  <a:srgbClr val="953735"/>
                </a:solidFill>
                <a:latin typeface="Arial" pitchFamily="34" charset="0"/>
                <a:cs typeface="Arial" pitchFamily="34" charset="0"/>
              </a:rPr>
              <a:t>4'</a:t>
            </a:r>
          </a:p>
        </p:txBody>
      </p:sp>
      <p:sp>
        <p:nvSpPr>
          <p:cNvPr id="40" name="TextBox 39"/>
          <p:cNvSpPr txBox="1"/>
          <p:nvPr/>
        </p:nvSpPr>
        <p:spPr>
          <a:xfrm>
            <a:off x="5293217" y="4866311"/>
            <a:ext cx="505818" cy="461665"/>
          </a:xfrm>
          <a:prstGeom prst="rect">
            <a:avLst/>
          </a:prstGeom>
          <a:noFill/>
          <a:scene3d>
            <a:camera prst="isometricRightUp"/>
            <a:lightRig rig="threePt" dir="t"/>
          </a:scene3d>
        </p:spPr>
        <p:txBody>
          <a:bodyPr>
            <a:spAutoFit/>
          </a:bodyPr>
          <a:lstStyle/>
          <a:p>
            <a:pPr fontAlgn="auto">
              <a:spcBef>
                <a:spcPts val="0"/>
              </a:spcBef>
              <a:spcAft>
                <a:spcPts val="0"/>
              </a:spcAft>
              <a:defRPr/>
            </a:pPr>
            <a:r>
              <a:rPr lang="en-US" sz="2400" b="1" dirty="0">
                <a:solidFill>
                  <a:srgbClr val="953735"/>
                </a:solidFill>
                <a:latin typeface="Arial" pitchFamily="34" charset="0"/>
                <a:cs typeface="Arial" pitchFamily="34" charset="0"/>
              </a:rPr>
              <a:t>4'</a:t>
            </a:r>
          </a:p>
        </p:txBody>
      </p:sp>
      <p:sp>
        <p:nvSpPr>
          <p:cNvPr id="41" name="TextBox 40"/>
          <p:cNvSpPr txBox="1"/>
          <p:nvPr/>
        </p:nvSpPr>
        <p:spPr>
          <a:xfrm>
            <a:off x="4660231" y="5528627"/>
            <a:ext cx="613936" cy="461665"/>
          </a:xfrm>
          <a:prstGeom prst="rect">
            <a:avLst/>
          </a:prstGeom>
          <a:noFill/>
          <a:scene3d>
            <a:camera prst="isometricRightUp"/>
            <a:lightRig rig="threePt" dir="t"/>
          </a:scene3d>
        </p:spPr>
        <p:txBody>
          <a:bodyPr>
            <a:spAutoFit/>
          </a:bodyPr>
          <a:lstStyle/>
          <a:p>
            <a:pPr fontAlgn="auto">
              <a:spcBef>
                <a:spcPts val="0"/>
              </a:spcBef>
              <a:spcAft>
                <a:spcPts val="0"/>
              </a:spcAft>
              <a:defRPr/>
            </a:pPr>
            <a:r>
              <a:rPr lang="en-US" sz="2400" b="1" dirty="0">
                <a:solidFill>
                  <a:srgbClr val="953735"/>
                </a:solidFill>
                <a:latin typeface="Arial" pitchFamily="34" charset="0"/>
                <a:cs typeface="Arial" pitchFamily="34" charset="0"/>
              </a:rPr>
              <a:t>20'</a:t>
            </a:r>
          </a:p>
        </p:txBody>
      </p:sp>
      <p:sp>
        <p:nvSpPr>
          <p:cNvPr id="20" name="Rectangle 1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bwMode="auto">
          <a:xfrm>
            <a:off x="4039235" y="1674178"/>
            <a:ext cx="5226685" cy="1261884"/>
          </a:xfrm>
          <a:prstGeom prst="rect">
            <a:avLst/>
          </a:prstGeom>
          <a:noFill/>
        </p:spPr>
        <p:txBody>
          <a:bodyPr wrap="square">
            <a:spAutoFit/>
          </a:bodyPr>
          <a:lstStyle/>
          <a:p>
            <a:pP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This section will answer the yet unanswered question:</a:t>
            </a:r>
          </a:p>
          <a:p>
            <a:pPr fontAlgn="auto">
              <a:spcBef>
                <a:spcPts val="0"/>
              </a:spcBef>
              <a:spcAft>
                <a:spcPts val="0"/>
              </a:spcAft>
              <a:defRPr/>
            </a:pPr>
            <a:endParaRPr lang="en-US" sz="400" b="1" dirty="0" smtClean="0">
              <a:solidFill>
                <a:schemeClr val="accent1">
                  <a:lumMod val="75000"/>
                </a:schemeClr>
              </a:solidFill>
              <a:latin typeface="Arial" pitchFamily="34" charset="0"/>
              <a:cs typeface="Arial" pitchFamily="34" charset="0"/>
            </a:endParaRPr>
          </a:p>
          <a:p>
            <a:pPr fontAlgn="auto">
              <a:spcBef>
                <a:spcPts val="0"/>
              </a:spcBef>
              <a:spcAft>
                <a:spcPts val="0"/>
              </a:spcAft>
              <a:defRPr/>
            </a:pPr>
            <a:r>
              <a:rPr lang="en-US" sz="100" b="1" i="1" dirty="0" smtClean="0">
                <a:solidFill>
                  <a:schemeClr val="accent1">
                    <a:lumMod val="75000"/>
                  </a:schemeClr>
                </a:solidFill>
                <a:latin typeface="Arial" pitchFamily="34" charset="0"/>
                <a:cs typeface="Arial" pitchFamily="34" charset="0"/>
              </a:rPr>
              <a:t> </a:t>
            </a:r>
            <a:r>
              <a:rPr lang="en-US" sz="400" b="1" i="1" dirty="0" smtClean="0">
                <a:solidFill>
                  <a:schemeClr val="accent1">
                    <a:lumMod val="75000"/>
                  </a:schemeClr>
                </a:solidFill>
                <a:latin typeface="Arial" pitchFamily="34" charset="0"/>
                <a:cs typeface="Arial" pitchFamily="34" charset="0"/>
              </a:rPr>
              <a:t> </a:t>
            </a:r>
            <a:r>
              <a:rPr lang="en-US" sz="2400" b="1" i="1" dirty="0" smtClean="0">
                <a:solidFill>
                  <a:schemeClr val="accent1">
                    <a:lumMod val="75000"/>
                  </a:schemeClr>
                </a:solidFill>
                <a:latin typeface="Arial" pitchFamily="34" charset="0"/>
                <a:cs typeface="Arial" pitchFamily="34" charset="0"/>
              </a:rPr>
              <a:t>  How much bracing is needed?</a:t>
            </a:r>
            <a:endParaRPr lang="en-US" sz="2400" b="1" i="1" dirty="0">
              <a:solidFill>
                <a:schemeClr val="accent1">
                  <a:lumMod val="75000"/>
                </a:schemeClr>
              </a:solidFill>
              <a:latin typeface="Arial" pitchFamily="34" charset="0"/>
              <a:cs typeface="Arial" pitchFamily="34" charset="0"/>
            </a:endParaRPr>
          </a:p>
        </p:txBody>
      </p:sp>
      <p:sp>
        <p:nvSpPr>
          <p:cNvPr id="22" name="TextBox 2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61" name="TextBox 18"/>
          <p:cNvSpPr txBox="1">
            <a:spLocks noChangeArrowheads="1"/>
          </p:cNvSpPr>
          <p:nvPr/>
        </p:nvSpPr>
        <p:spPr bwMode="auto">
          <a:xfrm>
            <a:off x="3351094" y="5910206"/>
            <a:ext cx="395022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R602.10.1.2, Table </a:t>
            </a:r>
            <a:r>
              <a:rPr lang="en-US" sz="1400" dirty="0" smtClean="0">
                <a:solidFill>
                  <a:schemeClr val="accent1">
                    <a:lumMod val="75000"/>
                  </a:schemeClr>
                </a:solidFill>
                <a:latin typeface="Arial" pitchFamily="34" charset="0"/>
                <a:cs typeface="Arial" pitchFamily="34" charset="0"/>
              </a:rPr>
              <a:t>R602.10.1.2(1), </a:t>
            </a:r>
          </a:p>
          <a:p>
            <a:pP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Table </a:t>
            </a:r>
            <a:r>
              <a:rPr lang="en-US" sz="1400" dirty="0">
                <a:solidFill>
                  <a:schemeClr val="accent1">
                    <a:lumMod val="75000"/>
                  </a:schemeClr>
                </a:solidFill>
                <a:latin typeface="Arial" pitchFamily="34" charset="0"/>
                <a:cs typeface="Arial" pitchFamily="34" charset="0"/>
              </a:rPr>
              <a:t>R602.10.1.2(2</a:t>
            </a:r>
            <a:r>
              <a:rPr lang="en-US" sz="1400" dirty="0" smtClean="0">
                <a:solidFill>
                  <a:schemeClr val="accent1">
                    <a:lumMod val="75000"/>
                  </a:schemeClr>
                </a:solidFill>
                <a:latin typeface="Arial" pitchFamily="34" charset="0"/>
                <a:cs typeface="Arial" pitchFamily="34" charset="0"/>
              </a:rPr>
              <a:t>) &amp; Table R602.10.1.2(3)</a:t>
            </a:r>
            <a:endParaRPr lang="en-US" sz="1400" dirty="0">
              <a:solidFill>
                <a:schemeClr val="accent1">
                  <a:lumMod val="75000"/>
                </a:schemeClr>
              </a:solidFill>
              <a:latin typeface="Arial" pitchFamily="34" charset="0"/>
              <a:cs typeface="Arial" pitchFamily="34" charset="0"/>
            </a:endParaRPr>
          </a:p>
        </p:txBody>
      </p:sp>
      <p:sp>
        <p:nvSpPr>
          <p:cNvPr id="70" name="TextBox 69"/>
          <p:cNvSpPr txBox="1"/>
          <p:nvPr/>
        </p:nvSpPr>
        <p:spPr bwMode="auto">
          <a:xfrm>
            <a:off x="507829" y="1758303"/>
            <a:ext cx="3806727" cy="461665"/>
          </a:xfrm>
          <a:prstGeom prst="rect">
            <a:avLst/>
          </a:prstGeom>
          <a:noFill/>
        </p:spPr>
        <p:txBody>
          <a:bodyPr wrap="square">
            <a:spAutoFit/>
          </a:bodyPr>
          <a:lstStyle/>
          <a:p>
            <a:pPr fontAlgn="auto">
              <a:spcBef>
                <a:spcPts val="0"/>
              </a:spcBef>
              <a:spcAft>
                <a:spcPts val="0"/>
              </a:spcAft>
              <a:defRPr/>
            </a:pPr>
            <a:r>
              <a:rPr lang="en-US" sz="2400" b="1" dirty="0">
                <a:solidFill>
                  <a:schemeClr val="accent1">
                    <a:lumMod val="75000"/>
                  </a:schemeClr>
                </a:solidFill>
                <a:latin typeface="Arial" pitchFamily="34" charset="0"/>
                <a:cs typeface="Arial" pitchFamily="34" charset="0"/>
              </a:rPr>
              <a:t>Bracing Length </a:t>
            </a:r>
            <a:r>
              <a:rPr lang="en-US" sz="2400" b="1" dirty="0" smtClean="0">
                <a:solidFill>
                  <a:schemeClr val="accent1">
                    <a:lumMod val="75000"/>
                  </a:schemeClr>
                </a:solidFill>
                <a:latin typeface="Arial" pitchFamily="34" charset="0"/>
                <a:cs typeface="Arial" pitchFamily="34" charset="0"/>
              </a:rPr>
              <a:t>Tables</a:t>
            </a:r>
            <a:endParaRPr lang="en-US" sz="2400" b="1" dirty="0">
              <a:solidFill>
                <a:schemeClr val="accent1">
                  <a:lumMod val="75000"/>
                </a:schemeClr>
              </a:solidFill>
              <a:latin typeface="Arial" pitchFamily="34" charset="0"/>
              <a:cs typeface="Arial" pitchFamily="34" charset="0"/>
            </a:endParaRPr>
          </a:p>
        </p:txBody>
      </p:sp>
      <p:sp>
        <p:nvSpPr>
          <p:cNvPr id="6" name="TextBox 5"/>
          <p:cNvSpPr txBox="1"/>
          <p:nvPr/>
        </p:nvSpPr>
        <p:spPr bwMode="auto">
          <a:xfrm>
            <a:off x="835285" y="2495006"/>
            <a:ext cx="7250624" cy="2185214"/>
          </a:xfrm>
          <a:prstGeom prst="rect">
            <a:avLst/>
          </a:prstGeom>
          <a:noFill/>
        </p:spPr>
        <p:txBody>
          <a:bodyPr wrap="square">
            <a:spAutoFit/>
          </a:bodyPr>
          <a:lstStyle/>
          <a:p>
            <a:pPr fontAlgn="auto">
              <a:spcBef>
                <a:spcPts val="0"/>
              </a:spcBef>
              <a:spcAft>
                <a:spcPts val="0"/>
              </a:spcAft>
              <a:defRPr/>
            </a:pPr>
            <a:r>
              <a:rPr lang="en-US" sz="2000" b="1" dirty="0" smtClean="0">
                <a:solidFill>
                  <a:schemeClr val="accent3">
                    <a:lumMod val="50000"/>
                  </a:schemeClr>
                </a:solidFill>
                <a:latin typeface="Arial" pitchFamily="34" charset="0"/>
                <a:cs typeface="Arial" pitchFamily="34" charset="0"/>
              </a:rPr>
              <a:t>2009 – Two bracing length tables</a:t>
            </a:r>
          </a:p>
          <a:p>
            <a:pPr fontAlgn="auto">
              <a:spcBef>
                <a:spcPts val="0"/>
              </a:spcBef>
              <a:spcAft>
                <a:spcPts val="0"/>
              </a:spcAft>
              <a:defRPr/>
            </a:pPr>
            <a:endParaRPr lang="en-US" sz="800" b="1" dirty="0" smtClean="0">
              <a:solidFill>
                <a:schemeClr val="accent3">
                  <a:lumMod val="50000"/>
                </a:schemeClr>
              </a:solidFill>
              <a:latin typeface="Arial" pitchFamily="34" charset="0"/>
              <a:cs typeface="Arial" pitchFamily="34" charset="0"/>
            </a:endParaRPr>
          </a:p>
          <a:p>
            <a:pPr marL="234950" indent="222250" fontAlgn="auto">
              <a:spcBef>
                <a:spcPts val="0"/>
              </a:spcBef>
              <a:spcAft>
                <a:spcPts val="0"/>
              </a:spcAft>
              <a:buFont typeface="Arial" pitchFamily="34" charset="0"/>
              <a:buChar char="•"/>
              <a:defRPr/>
            </a:pPr>
            <a:r>
              <a:rPr lang="en-US" b="1" dirty="0" smtClean="0">
                <a:solidFill>
                  <a:schemeClr val="accent1">
                    <a:lumMod val="75000"/>
                  </a:schemeClr>
                </a:solidFill>
                <a:latin typeface="Arial" pitchFamily="34" charset="0"/>
                <a:cs typeface="Arial" pitchFamily="34" charset="0"/>
              </a:rPr>
              <a:t>Wind	Table R602.10.1.2(1) </a:t>
            </a:r>
          </a:p>
          <a:p>
            <a:pPr marL="234950" indent="222250" fontAlgn="auto">
              <a:spcBef>
                <a:spcPts val="0"/>
              </a:spcBef>
              <a:spcAft>
                <a:spcPts val="0"/>
              </a:spcAft>
              <a:buFont typeface="Arial" pitchFamily="34" charset="0"/>
              <a:buChar char="•"/>
              <a:defRPr/>
            </a:pPr>
            <a:r>
              <a:rPr lang="en-US" b="1" dirty="0" smtClean="0">
                <a:solidFill>
                  <a:schemeClr val="accent1">
                    <a:lumMod val="75000"/>
                  </a:schemeClr>
                </a:solidFill>
                <a:latin typeface="Arial" pitchFamily="34" charset="0"/>
                <a:cs typeface="Arial" pitchFamily="34" charset="0"/>
              </a:rPr>
              <a:t>Seismic	Table R602.10.1.2(2)</a:t>
            </a:r>
          </a:p>
          <a:p>
            <a:pPr marL="234950" indent="222250" fontAlgn="auto">
              <a:spcBef>
                <a:spcPts val="0"/>
              </a:spcBef>
              <a:spcAft>
                <a:spcPts val="0"/>
              </a:spcAft>
              <a:buFont typeface="Arial" pitchFamily="34" charset="0"/>
              <a:buChar char="•"/>
              <a:defRPr/>
            </a:pPr>
            <a:endParaRPr lang="en-US" b="1" dirty="0" smtClean="0">
              <a:solidFill>
                <a:schemeClr val="accent3">
                  <a:lumMod val="50000"/>
                </a:schemeClr>
              </a:solidFill>
              <a:latin typeface="Arial" pitchFamily="34" charset="0"/>
              <a:cs typeface="Arial" pitchFamily="34" charset="0"/>
            </a:endParaRPr>
          </a:p>
          <a:p>
            <a:pPr fontAlgn="auto">
              <a:spcBef>
                <a:spcPts val="0"/>
              </a:spcBef>
              <a:spcAft>
                <a:spcPts val="0"/>
              </a:spcAft>
              <a:defRPr/>
            </a:pPr>
            <a:r>
              <a:rPr lang="en-US" b="1" dirty="0" smtClean="0">
                <a:solidFill>
                  <a:schemeClr val="accent3">
                    <a:lumMod val="50000"/>
                  </a:schemeClr>
                </a:solidFill>
                <a:latin typeface="Arial" pitchFamily="34" charset="0"/>
                <a:cs typeface="Arial" pitchFamily="34" charset="0"/>
              </a:rPr>
              <a:t>Required bracing length is the maximum of the two tables’  bracing length x all adjustment factors</a:t>
            </a:r>
          </a:p>
          <a:p>
            <a:pPr fontAlgn="auto">
              <a:spcBef>
                <a:spcPts val="0"/>
              </a:spcBef>
              <a:spcAft>
                <a:spcPts val="0"/>
              </a:spcAft>
              <a:defRPr/>
            </a:pPr>
            <a:endParaRPr lang="en-US" b="1" dirty="0">
              <a:solidFill>
                <a:schemeClr val="accent3">
                  <a:lumMod val="50000"/>
                </a:schemeClr>
              </a:solidFill>
              <a:latin typeface="Arial" pitchFamily="34" charset="0"/>
              <a:cs typeface="Arial" pitchFamily="34" charset="0"/>
            </a:endParaRPr>
          </a:p>
        </p:txBody>
      </p:sp>
      <p:sp>
        <p:nvSpPr>
          <p:cNvPr id="7" name="Rectangle 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61" name="TextBox 18"/>
          <p:cNvSpPr txBox="1">
            <a:spLocks noChangeArrowheads="1"/>
          </p:cNvSpPr>
          <p:nvPr/>
        </p:nvSpPr>
        <p:spPr bwMode="auto">
          <a:xfrm>
            <a:off x="5245208" y="6217983"/>
            <a:ext cx="2122243"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Table R602.10.1.2(1)</a:t>
            </a:r>
          </a:p>
        </p:txBody>
      </p:sp>
      <p:sp>
        <p:nvSpPr>
          <p:cNvPr id="70" name="TextBox 69"/>
          <p:cNvSpPr txBox="1"/>
          <p:nvPr/>
        </p:nvSpPr>
        <p:spPr bwMode="auto">
          <a:xfrm>
            <a:off x="507828" y="1758303"/>
            <a:ext cx="7081691" cy="461665"/>
          </a:xfrm>
          <a:prstGeom prst="rect">
            <a:avLst/>
          </a:prstGeom>
          <a:noFill/>
        </p:spPr>
        <p:txBody>
          <a:bodyPr wrap="square">
            <a:spAutoFit/>
          </a:bodyPr>
          <a:lstStyle/>
          <a:p>
            <a:pPr fontAlgn="auto">
              <a:spcBef>
                <a:spcPts val="0"/>
              </a:spcBef>
              <a:spcAft>
                <a:spcPts val="0"/>
              </a:spcAft>
              <a:defRPr/>
            </a:pPr>
            <a:r>
              <a:rPr lang="en-US" sz="2400" b="1" dirty="0">
                <a:solidFill>
                  <a:schemeClr val="accent1">
                    <a:lumMod val="75000"/>
                  </a:schemeClr>
                </a:solidFill>
                <a:latin typeface="Arial" pitchFamily="34" charset="0"/>
                <a:cs typeface="Arial" pitchFamily="34" charset="0"/>
              </a:rPr>
              <a:t>Bracing </a:t>
            </a:r>
            <a:r>
              <a:rPr lang="en-US" sz="2400" b="1" dirty="0" smtClean="0">
                <a:solidFill>
                  <a:schemeClr val="accent1">
                    <a:lumMod val="75000"/>
                  </a:schemeClr>
                </a:solidFill>
                <a:latin typeface="Arial" pitchFamily="34" charset="0"/>
                <a:cs typeface="Arial" pitchFamily="34" charset="0"/>
              </a:rPr>
              <a:t>Requirements Based on  Wind Speed</a:t>
            </a:r>
            <a:endParaRPr lang="en-US" sz="2400" b="1" dirty="0">
              <a:solidFill>
                <a:schemeClr val="accent1">
                  <a:lumMod val="75000"/>
                </a:schemeClr>
              </a:solidFill>
              <a:latin typeface="Arial" pitchFamily="34" charset="0"/>
              <a:cs typeface="Arial" pitchFamily="34" charset="0"/>
            </a:endParaRPr>
          </a:p>
        </p:txBody>
      </p:sp>
      <p:sp>
        <p:nvSpPr>
          <p:cNvPr id="6" name="TextBox 5"/>
          <p:cNvSpPr txBox="1"/>
          <p:nvPr/>
        </p:nvSpPr>
        <p:spPr bwMode="auto">
          <a:xfrm>
            <a:off x="507828" y="2247665"/>
            <a:ext cx="8152846" cy="2523768"/>
          </a:xfrm>
          <a:prstGeom prst="rect">
            <a:avLst/>
          </a:prstGeom>
          <a:noFill/>
        </p:spPr>
        <p:txBody>
          <a:bodyPr wrap="square" numCol="2">
            <a:spAutoFit/>
          </a:bodyPr>
          <a:lstStyle/>
          <a:p>
            <a:pPr defTabSz="796925" fontAlgn="auto">
              <a:spcBef>
                <a:spcPts val="0"/>
              </a:spcBef>
              <a:spcAft>
                <a:spcPts val="0"/>
              </a:spcAft>
              <a:defRPr/>
            </a:pPr>
            <a:r>
              <a:rPr lang="en-US" sz="2000" b="1" dirty="0" smtClean="0">
                <a:solidFill>
                  <a:schemeClr val="accent3">
                    <a:lumMod val="50000"/>
                  </a:schemeClr>
                </a:solidFill>
                <a:latin typeface="Arial" pitchFamily="34" charset="0"/>
                <a:cs typeface="Arial" pitchFamily="34" charset="0"/>
              </a:rPr>
              <a:t>Wind Bracing Table based on these assumptions:</a:t>
            </a:r>
            <a:endParaRPr lang="en-US" sz="800" b="1" dirty="0" smtClean="0">
              <a:solidFill>
                <a:schemeClr val="accent3">
                  <a:lumMod val="50000"/>
                </a:schemeClr>
              </a:solidFill>
              <a:latin typeface="Arial" pitchFamily="34" charset="0"/>
              <a:cs typeface="Arial" pitchFamily="34" charset="0"/>
            </a:endParaRPr>
          </a:p>
          <a:p>
            <a:pPr fontAlgn="auto">
              <a:spcBef>
                <a:spcPts val="0"/>
              </a:spcBef>
              <a:spcAft>
                <a:spcPts val="0"/>
              </a:spcAft>
              <a:defRPr/>
            </a:pPr>
            <a:endParaRPr lang="en-US" b="1" dirty="0" smtClean="0">
              <a:solidFill>
                <a:schemeClr val="accent3">
                  <a:lumMod val="50000"/>
                </a:schemeClr>
              </a:solidFill>
              <a:latin typeface="Arial" pitchFamily="34" charset="0"/>
              <a:cs typeface="Arial" pitchFamily="34" charset="0"/>
            </a:endParaRPr>
          </a:p>
          <a:p>
            <a:pPr marL="234950" indent="222250" fontAlgn="auto">
              <a:spcBef>
                <a:spcPts val="0"/>
              </a:spcBef>
              <a:spcAft>
                <a:spcPts val="0"/>
              </a:spcAft>
              <a:buFont typeface="Arial" pitchFamily="34" charset="0"/>
              <a:buChar char="•"/>
              <a:defRPr/>
            </a:pPr>
            <a:r>
              <a:rPr lang="en-US" sz="2000" b="1" dirty="0" smtClean="0">
                <a:solidFill>
                  <a:schemeClr val="accent1">
                    <a:lumMod val="75000"/>
                  </a:schemeClr>
                </a:solidFill>
                <a:latin typeface="Arial" pitchFamily="34" charset="0"/>
                <a:cs typeface="Arial" pitchFamily="34" charset="0"/>
              </a:rPr>
              <a:t>Wind exposure category B</a:t>
            </a:r>
          </a:p>
          <a:p>
            <a:pPr marL="234950" indent="222250" fontAlgn="auto">
              <a:spcBef>
                <a:spcPts val="0"/>
              </a:spcBef>
              <a:spcAft>
                <a:spcPts val="0"/>
              </a:spcAft>
              <a:buFont typeface="Arial" pitchFamily="34" charset="0"/>
              <a:buChar char="•"/>
              <a:defRPr/>
            </a:pPr>
            <a:r>
              <a:rPr lang="en-US" sz="2000" b="1" dirty="0" smtClean="0">
                <a:solidFill>
                  <a:schemeClr val="accent1">
                    <a:lumMod val="75000"/>
                  </a:schemeClr>
                </a:solidFill>
                <a:latin typeface="Arial" pitchFamily="34" charset="0"/>
                <a:cs typeface="Arial" pitchFamily="34" charset="0"/>
              </a:rPr>
              <a:t>Mean roof height of 30 ft</a:t>
            </a:r>
          </a:p>
          <a:p>
            <a:pPr marL="234950" indent="222250" fontAlgn="auto">
              <a:spcBef>
                <a:spcPts val="0"/>
              </a:spcBef>
              <a:spcAft>
                <a:spcPts val="0"/>
              </a:spcAft>
              <a:buFont typeface="Arial" pitchFamily="34" charset="0"/>
              <a:buChar char="•"/>
              <a:defRPr/>
            </a:pPr>
            <a:r>
              <a:rPr lang="en-US" sz="2000" b="1" dirty="0" smtClean="0">
                <a:solidFill>
                  <a:schemeClr val="accent1">
                    <a:lumMod val="75000"/>
                  </a:schemeClr>
                </a:solidFill>
                <a:latin typeface="Arial" pitchFamily="34" charset="0"/>
                <a:cs typeface="Arial" pitchFamily="34" charset="0"/>
              </a:rPr>
              <a:t>Eave to ridge height of 10 ft</a:t>
            </a:r>
          </a:p>
          <a:p>
            <a:pPr marL="234950" indent="222250" fontAlgn="auto">
              <a:spcBef>
                <a:spcPts val="0"/>
              </a:spcBef>
              <a:spcAft>
                <a:spcPts val="0"/>
              </a:spcAft>
              <a:buFont typeface="Arial" pitchFamily="34" charset="0"/>
              <a:buChar char="•"/>
              <a:defRPr/>
            </a:pPr>
            <a:r>
              <a:rPr lang="en-US" sz="2000" b="1" dirty="0" smtClean="0">
                <a:solidFill>
                  <a:schemeClr val="accent1">
                    <a:lumMod val="75000"/>
                  </a:schemeClr>
                </a:solidFill>
                <a:latin typeface="Arial" pitchFamily="34" charset="0"/>
                <a:cs typeface="Arial" pitchFamily="34" charset="0"/>
              </a:rPr>
              <a:t>Wall height of 10 ft</a:t>
            </a:r>
          </a:p>
          <a:p>
            <a:pPr marL="234950" indent="222250" fontAlgn="auto">
              <a:spcBef>
                <a:spcPts val="0"/>
              </a:spcBef>
              <a:spcAft>
                <a:spcPts val="0"/>
              </a:spcAft>
              <a:buFont typeface="Arial" pitchFamily="34" charset="0"/>
              <a:buChar char="•"/>
              <a:defRPr/>
            </a:pPr>
            <a:r>
              <a:rPr lang="en-US" sz="2000" b="1" dirty="0" smtClean="0">
                <a:solidFill>
                  <a:schemeClr val="accent1">
                    <a:lumMod val="75000"/>
                  </a:schemeClr>
                </a:solidFill>
                <a:latin typeface="Arial" pitchFamily="34" charset="0"/>
                <a:cs typeface="Arial" pitchFamily="34" charset="0"/>
              </a:rPr>
              <a:t>Two braced wall lines</a:t>
            </a:r>
            <a:endParaRPr lang="en-US" sz="2000" b="1" dirty="0" smtClean="0">
              <a:solidFill>
                <a:schemeClr val="accent3">
                  <a:lumMod val="50000"/>
                </a:schemeClr>
              </a:solidFill>
              <a:latin typeface="Arial" pitchFamily="34" charset="0"/>
              <a:cs typeface="Arial" pitchFamily="34" charset="0"/>
            </a:endParaRPr>
          </a:p>
          <a:p>
            <a:pPr marL="339725" fontAlgn="auto">
              <a:spcBef>
                <a:spcPts val="0"/>
              </a:spcBef>
              <a:spcAft>
                <a:spcPts val="0"/>
              </a:spcAft>
              <a:defRPr/>
            </a:pPr>
            <a:r>
              <a:rPr lang="en-US" sz="2000" b="1" dirty="0" smtClean="0">
                <a:solidFill>
                  <a:schemeClr val="accent3">
                    <a:lumMod val="50000"/>
                  </a:schemeClr>
                </a:solidFill>
                <a:latin typeface="Arial" pitchFamily="34" charset="0"/>
                <a:cs typeface="Arial" pitchFamily="34" charset="0"/>
              </a:rPr>
              <a:t>Required bracing length is determined by:</a:t>
            </a:r>
          </a:p>
          <a:p>
            <a:pPr marL="339725" fontAlgn="auto">
              <a:spcBef>
                <a:spcPts val="0"/>
              </a:spcBef>
              <a:spcAft>
                <a:spcPts val="0"/>
              </a:spcAft>
              <a:defRPr/>
            </a:pPr>
            <a:endParaRPr lang="en-US" sz="2000" b="1" dirty="0" smtClean="0">
              <a:solidFill>
                <a:schemeClr val="accent3">
                  <a:lumMod val="50000"/>
                </a:schemeClr>
              </a:solidFill>
              <a:latin typeface="Arial" pitchFamily="34" charset="0"/>
              <a:cs typeface="Arial" pitchFamily="34" charset="0"/>
            </a:endParaRPr>
          </a:p>
          <a:p>
            <a:pPr marL="574675" indent="222250" fontAlgn="auto">
              <a:spcBef>
                <a:spcPts val="0"/>
              </a:spcBef>
              <a:spcAft>
                <a:spcPts val="0"/>
              </a:spcAft>
              <a:buFont typeface="Arial" pitchFamily="34" charset="0"/>
              <a:buChar char="•"/>
              <a:defRPr/>
            </a:pPr>
            <a:r>
              <a:rPr lang="en-US" sz="2000" b="1" dirty="0" smtClean="0">
                <a:solidFill>
                  <a:schemeClr val="accent1">
                    <a:lumMod val="75000"/>
                  </a:schemeClr>
                </a:solidFill>
                <a:latin typeface="Arial" pitchFamily="34" charset="0"/>
                <a:cs typeface="Arial" pitchFamily="34" charset="0"/>
              </a:rPr>
              <a:t>Wind speed</a:t>
            </a:r>
          </a:p>
          <a:p>
            <a:pPr marL="574675" indent="222250" fontAlgn="auto">
              <a:spcBef>
                <a:spcPts val="0"/>
              </a:spcBef>
              <a:spcAft>
                <a:spcPts val="0"/>
              </a:spcAft>
              <a:buFont typeface="Arial" pitchFamily="34" charset="0"/>
              <a:buChar char="•"/>
              <a:defRPr/>
            </a:pPr>
            <a:r>
              <a:rPr lang="en-US" sz="2000" b="1" dirty="0" smtClean="0">
                <a:solidFill>
                  <a:schemeClr val="accent1">
                    <a:lumMod val="75000"/>
                  </a:schemeClr>
                </a:solidFill>
                <a:latin typeface="Arial" pitchFamily="34" charset="0"/>
                <a:cs typeface="Arial" pitchFamily="34" charset="0"/>
              </a:rPr>
              <a:t>Story location</a:t>
            </a:r>
          </a:p>
          <a:p>
            <a:pPr marL="574675" indent="222250" fontAlgn="auto">
              <a:spcBef>
                <a:spcPts val="0"/>
              </a:spcBef>
              <a:spcAft>
                <a:spcPts val="0"/>
              </a:spcAft>
              <a:buFont typeface="Arial" pitchFamily="34" charset="0"/>
              <a:buChar char="•"/>
              <a:defRPr/>
            </a:pPr>
            <a:r>
              <a:rPr lang="en-US" sz="2000" b="1" dirty="0" smtClean="0">
                <a:solidFill>
                  <a:schemeClr val="accent1">
                    <a:lumMod val="75000"/>
                  </a:schemeClr>
                </a:solidFill>
                <a:latin typeface="Arial" pitchFamily="34" charset="0"/>
                <a:cs typeface="Arial" pitchFamily="34" charset="0"/>
              </a:rPr>
              <a:t>Wall line spacing</a:t>
            </a:r>
          </a:p>
          <a:p>
            <a:pPr marL="574675" indent="222250" fontAlgn="auto">
              <a:spcBef>
                <a:spcPts val="0"/>
              </a:spcBef>
              <a:spcAft>
                <a:spcPts val="0"/>
              </a:spcAft>
              <a:buFont typeface="Arial" pitchFamily="34" charset="0"/>
              <a:buChar char="•"/>
              <a:defRPr/>
            </a:pPr>
            <a:r>
              <a:rPr lang="en-US" sz="2000" b="1" dirty="0" smtClean="0">
                <a:solidFill>
                  <a:schemeClr val="accent1">
                    <a:lumMod val="75000"/>
                  </a:schemeClr>
                </a:solidFill>
                <a:latin typeface="Arial" pitchFamily="34" charset="0"/>
                <a:cs typeface="Arial" pitchFamily="34" charset="0"/>
              </a:rPr>
              <a:t>Bracing method</a:t>
            </a:r>
          </a:p>
          <a:p>
            <a:pPr fontAlgn="auto">
              <a:spcBef>
                <a:spcPts val="0"/>
              </a:spcBef>
              <a:spcAft>
                <a:spcPts val="0"/>
              </a:spcAft>
              <a:defRPr/>
            </a:pPr>
            <a:endParaRPr lang="en-US" b="1" dirty="0">
              <a:solidFill>
                <a:schemeClr val="accent3">
                  <a:lumMod val="50000"/>
                </a:schemeClr>
              </a:solidFill>
              <a:latin typeface="Arial" pitchFamily="34" charset="0"/>
              <a:cs typeface="Arial" pitchFamily="34" charset="0"/>
            </a:endParaRPr>
          </a:p>
        </p:txBody>
      </p:sp>
      <p:sp>
        <p:nvSpPr>
          <p:cNvPr id="7" name="Rectangle 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61" name="TextBox 18"/>
          <p:cNvSpPr txBox="1">
            <a:spLocks noChangeArrowheads="1"/>
          </p:cNvSpPr>
          <p:nvPr/>
        </p:nvSpPr>
        <p:spPr bwMode="auto">
          <a:xfrm>
            <a:off x="6113888" y="6355143"/>
            <a:ext cx="2239809"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Table R602.10.1.2(1)</a:t>
            </a:r>
          </a:p>
        </p:txBody>
      </p:sp>
      <p:sp>
        <p:nvSpPr>
          <p:cNvPr id="70" name="TextBox 69"/>
          <p:cNvSpPr txBox="1"/>
          <p:nvPr/>
        </p:nvSpPr>
        <p:spPr bwMode="auto">
          <a:xfrm>
            <a:off x="507829" y="1737360"/>
            <a:ext cx="7983028" cy="830997"/>
          </a:xfrm>
          <a:prstGeom prst="rect">
            <a:avLst/>
          </a:prstGeom>
          <a:noFill/>
        </p:spPr>
        <p:txBody>
          <a:bodyPr wrap="square">
            <a:spAutoFit/>
          </a:bodyPr>
          <a:lstStyle/>
          <a:p>
            <a:pPr algn="ct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Bracing Requirements Based on  Wind Speed – Adjustment Factors</a:t>
            </a:r>
            <a:endParaRPr lang="en-US" sz="2400" b="1" dirty="0">
              <a:solidFill>
                <a:schemeClr val="accent1">
                  <a:lumMod val="75000"/>
                </a:schemeClr>
              </a:solidFill>
              <a:latin typeface="Arial" pitchFamily="34" charset="0"/>
              <a:cs typeface="Arial" pitchFamily="34" charset="0"/>
            </a:endParaRPr>
          </a:p>
        </p:txBody>
      </p:sp>
      <p:sp>
        <p:nvSpPr>
          <p:cNvPr id="7" name="TextBox 6"/>
          <p:cNvSpPr txBox="1"/>
          <p:nvPr/>
        </p:nvSpPr>
        <p:spPr bwMode="auto">
          <a:xfrm>
            <a:off x="225424" y="2599509"/>
            <a:ext cx="8918575" cy="4093428"/>
          </a:xfrm>
          <a:prstGeom prst="rect">
            <a:avLst/>
          </a:prstGeom>
          <a:noFill/>
        </p:spPr>
        <p:txBody>
          <a:bodyPr wrap="square" numCol="1">
            <a:spAutoFit/>
          </a:bodyPr>
          <a:lstStyle/>
          <a:p>
            <a:pPr defTabSz="796925" fontAlgn="auto">
              <a:spcBef>
                <a:spcPts val="0"/>
              </a:spcBef>
              <a:spcAft>
                <a:spcPts val="0"/>
              </a:spcAft>
              <a:defRPr/>
            </a:pPr>
            <a:r>
              <a:rPr lang="en-US" sz="2000" b="1" dirty="0" smtClean="0">
                <a:solidFill>
                  <a:schemeClr val="accent3">
                    <a:lumMod val="50000"/>
                  </a:schemeClr>
                </a:solidFill>
                <a:latin typeface="Arial" pitchFamily="34" charset="0"/>
                <a:cs typeface="Arial" pitchFamily="34" charset="0"/>
              </a:rPr>
              <a:t>Wind bracing adjustment factors found in the footnotes of Table R602.10.1.2(1)</a:t>
            </a:r>
          </a:p>
          <a:p>
            <a:pPr fontAlgn="auto">
              <a:spcBef>
                <a:spcPts val="0"/>
              </a:spcBef>
              <a:spcAft>
                <a:spcPts val="0"/>
              </a:spcAft>
              <a:defRPr/>
            </a:pPr>
            <a:endParaRPr lang="en-US" sz="2000" b="1" dirty="0" smtClean="0">
              <a:solidFill>
                <a:schemeClr val="accent3">
                  <a:lumMod val="50000"/>
                </a:schemeClr>
              </a:solidFill>
              <a:latin typeface="Arial" pitchFamily="34" charset="0"/>
              <a:cs typeface="Arial" pitchFamily="34" charset="0"/>
            </a:endParaRPr>
          </a:p>
          <a:p>
            <a:pPr fontAlgn="auto">
              <a:spcBef>
                <a:spcPts val="0"/>
              </a:spcBef>
              <a:spcAft>
                <a:spcPts val="0"/>
              </a:spcAft>
              <a:defRPr/>
            </a:pPr>
            <a:r>
              <a:rPr lang="en-US" sz="2000" b="1" dirty="0" smtClean="0">
                <a:solidFill>
                  <a:schemeClr val="accent3">
                    <a:lumMod val="50000"/>
                  </a:schemeClr>
                </a:solidFill>
                <a:latin typeface="Arial" pitchFamily="34" charset="0"/>
                <a:cs typeface="Arial" pitchFamily="34" charset="0"/>
              </a:rPr>
              <a:t>Footnote:</a:t>
            </a:r>
          </a:p>
          <a:p>
            <a:pPr marL="234950" indent="457200" fontAlgn="auto">
              <a:spcBef>
                <a:spcPts val="0"/>
              </a:spcBef>
              <a:spcAft>
                <a:spcPts val="0"/>
              </a:spcAft>
              <a:buFont typeface="+mj-lt"/>
              <a:buAutoNum type="alphaLcParenR"/>
              <a:defRPr/>
            </a:pPr>
            <a:r>
              <a:rPr lang="en-US" b="1" dirty="0" smtClean="0">
                <a:solidFill>
                  <a:schemeClr val="accent1">
                    <a:lumMod val="75000"/>
                  </a:schemeClr>
                </a:solidFill>
                <a:latin typeface="Arial" pitchFamily="34" charset="0"/>
                <a:cs typeface="Arial" pitchFamily="34" charset="0"/>
              </a:rPr>
              <a:t>Wind exposure category</a:t>
            </a:r>
          </a:p>
          <a:p>
            <a:pPr marL="234950" indent="457200" fontAlgn="auto">
              <a:spcBef>
                <a:spcPts val="0"/>
              </a:spcBef>
              <a:spcAft>
                <a:spcPts val="0"/>
              </a:spcAft>
              <a:buFont typeface="+mj-lt"/>
              <a:buAutoNum type="alphaLcParenR"/>
              <a:defRPr/>
            </a:pPr>
            <a:r>
              <a:rPr lang="en-US" b="1" dirty="0" smtClean="0">
                <a:solidFill>
                  <a:schemeClr val="accent1">
                    <a:lumMod val="75000"/>
                  </a:schemeClr>
                </a:solidFill>
                <a:latin typeface="Arial" pitchFamily="34" charset="0"/>
                <a:cs typeface="Arial" pitchFamily="34" charset="0"/>
              </a:rPr>
              <a:t>Mean roof height</a:t>
            </a:r>
          </a:p>
          <a:p>
            <a:pPr marL="234950" indent="457200" fontAlgn="auto">
              <a:spcBef>
                <a:spcPts val="0"/>
              </a:spcBef>
              <a:spcAft>
                <a:spcPts val="0"/>
              </a:spcAft>
              <a:buFont typeface="+mj-lt"/>
              <a:buAutoNum type="alphaLcParenR"/>
              <a:defRPr/>
            </a:pPr>
            <a:r>
              <a:rPr lang="en-US" b="1" dirty="0" smtClean="0">
                <a:solidFill>
                  <a:schemeClr val="accent1">
                    <a:lumMod val="75000"/>
                  </a:schemeClr>
                </a:solidFill>
                <a:latin typeface="Arial" pitchFamily="34" charset="0"/>
                <a:cs typeface="Arial" pitchFamily="34" charset="0"/>
              </a:rPr>
              <a:t>Eave-to-ridge height</a:t>
            </a:r>
          </a:p>
          <a:p>
            <a:pPr marL="234950" indent="457200" fontAlgn="auto">
              <a:spcBef>
                <a:spcPts val="0"/>
              </a:spcBef>
              <a:spcAft>
                <a:spcPts val="0"/>
              </a:spcAft>
              <a:buFont typeface="+mj-lt"/>
              <a:buAutoNum type="alphaLcParenR"/>
              <a:defRPr/>
            </a:pPr>
            <a:r>
              <a:rPr lang="en-US" b="1" dirty="0" smtClean="0">
                <a:solidFill>
                  <a:schemeClr val="accent1">
                    <a:lumMod val="75000"/>
                  </a:schemeClr>
                </a:solidFill>
                <a:latin typeface="Arial" pitchFamily="34" charset="0"/>
                <a:cs typeface="Arial" pitchFamily="34" charset="0"/>
              </a:rPr>
              <a:t>Wall height</a:t>
            </a:r>
          </a:p>
          <a:p>
            <a:pPr marL="234950" indent="457200" fontAlgn="auto">
              <a:spcBef>
                <a:spcPts val="0"/>
              </a:spcBef>
              <a:spcAft>
                <a:spcPts val="0"/>
              </a:spcAft>
              <a:buFont typeface="+mj-lt"/>
              <a:buAutoNum type="alphaLcParenR"/>
              <a:defRPr/>
            </a:pPr>
            <a:r>
              <a:rPr lang="en-US" b="1" dirty="0" smtClean="0">
                <a:solidFill>
                  <a:schemeClr val="accent1">
                    <a:lumMod val="75000"/>
                  </a:schemeClr>
                </a:solidFill>
                <a:latin typeface="Arial" pitchFamily="34" charset="0"/>
                <a:cs typeface="Arial" pitchFamily="34" charset="0"/>
              </a:rPr>
              <a:t>Number of braced wall lines</a:t>
            </a:r>
          </a:p>
          <a:p>
            <a:pPr marL="234950" indent="457200" fontAlgn="auto">
              <a:spcBef>
                <a:spcPts val="0"/>
              </a:spcBef>
              <a:spcAft>
                <a:spcPts val="0"/>
              </a:spcAft>
              <a:buFont typeface="+mj-lt"/>
              <a:buAutoNum type="alphaLcParenR"/>
              <a:defRPr/>
            </a:pPr>
            <a:r>
              <a:rPr lang="en-US" b="1" dirty="0" smtClean="0">
                <a:solidFill>
                  <a:schemeClr val="accent1">
                    <a:lumMod val="75000"/>
                  </a:schemeClr>
                </a:solidFill>
                <a:latin typeface="Arial" pitchFamily="34" charset="0"/>
                <a:cs typeface="Arial" pitchFamily="34" charset="0"/>
              </a:rPr>
              <a:t>Application of gypsum board finish</a:t>
            </a:r>
          </a:p>
          <a:p>
            <a:pPr marL="234950" indent="457200" fontAlgn="auto">
              <a:spcBef>
                <a:spcPts val="0"/>
              </a:spcBef>
              <a:spcAft>
                <a:spcPts val="0"/>
              </a:spcAft>
              <a:buFont typeface="+mj-lt"/>
              <a:buAutoNum type="alphaLcParenR"/>
              <a:defRPr/>
            </a:pPr>
            <a:r>
              <a:rPr lang="en-US" b="1" dirty="0" smtClean="0">
                <a:solidFill>
                  <a:schemeClr val="accent1">
                    <a:lumMod val="75000"/>
                  </a:schemeClr>
                </a:solidFill>
                <a:latin typeface="Arial" pitchFamily="34" charset="0"/>
                <a:cs typeface="Arial" pitchFamily="34" charset="0"/>
              </a:rPr>
              <a:t>Single sided Method GB factor</a:t>
            </a:r>
          </a:p>
          <a:p>
            <a:pPr marL="234950" indent="457200" fontAlgn="auto">
              <a:spcBef>
                <a:spcPts val="0"/>
              </a:spcBef>
              <a:spcAft>
                <a:spcPts val="0"/>
              </a:spcAft>
              <a:buFont typeface="+mj-lt"/>
              <a:buAutoNum type="alphaLcParenR"/>
              <a:defRPr/>
            </a:pPr>
            <a:r>
              <a:rPr lang="en-US" b="1" dirty="0" smtClean="0">
                <a:solidFill>
                  <a:schemeClr val="accent1">
                    <a:lumMod val="75000"/>
                  </a:schemeClr>
                </a:solidFill>
                <a:latin typeface="Arial" pitchFamily="34" charset="0"/>
                <a:cs typeface="Arial" pitchFamily="34" charset="0"/>
              </a:rPr>
              <a:t>Method LIB gypsum finish board requirement</a:t>
            </a:r>
          </a:p>
          <a:p>
            <a:pPr marL="234950" indent="457200" fontAlgn="auto">
              <a:spcBef>
                <a:spcPts val="0"/>
              </a:spcBef>
              <a:spcAft>
                <a:spcPts val="0"/>
              </a:spcAft>
              <a:buFont typeface="+mj-lt"/>
              <a:buAutoNum type="alphaLcParenR"/>
              <a:defRPr/>
            </a:pPr>
            <a:r>
              <a:rPr lang="en-US" b="1" dirty="0" smtClean="0">
                <a:solidFill>
                  <a:schemeClr val="accent1">
                    <a:lumMod val="75000"/>
                  </a:schemeClr>
                </a:solidFill>
                <a:latin typeface="Arial" pitchFamily="34" charset="0"/>
                <a:cs typeface="Arial" pitchFamily="34" charset="0"/>
              </a:rPr>
              <a:t>Reduction factor for tie downs added to each braced wall panel</a:t>
            </a:r>
            <a:endParaRPr lang="en-US" b="1" dirty="0" smtClean="0">
              <a:solidFill>
                <a:schemeClr val="accent3">
                  <a:lumMod val="50000"/>
                </a:schemeClr>
              </a:solidFill>
              <a:latin typeface="Arial" pitchFamily="34" charset="0"/>
              <a:cs typeface="Arial" pitchFamily="34" charset="0"/>
            </a:endParaRPr>
          </a:p>
          <a:p>
            <a:pPr marL="234950" indent="457200" fontAlgn="auto">
              <a:spcBef>
                <a:spcPts val="0"/>
              </a:spcBef>
              <a:spcAft>
                <a:spcPts val="0"/>
              </a:spcAft>
              <a:defRPr/>
            </a:pPr>
            <a:endParaRPr lang="en-US" b="1" dirty="0">
              <a:solidFill>
                <a:schemeClr val="accent3">
                  <a:lumMod val="50000"/>
                </a:schemeClr>
              </a:solidFill>
              <a:latin typeface="Arial" pitchFamily="34" charset="0"/>
              <a:cs typeface="Arial" pitchFamily="34" charset="0"/>
            </a:endParaRPr>
          </a:p>
        </p:txBody>
      </p:sp>
      <p:sp>
        <p:nvSpPr>
          <p:cNvPr id="8" name="TextBox 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61" name="TextBox 18"/>
          <p:cNvSpPr txBox="1">
            <a:spLocks noChangeArrowheads="1"/>
          </p:cNvSpPr>
          <p:nvPr/>
        </p:nvSpPr>
        <p:spPr bwMode="auto">
          <a:xfrm>
            <a:off x="1111109" y="2932386"/>
            <a:ext cx="4927084" cy="36933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b="1" dirty="0" smtClean="0">
                <a:solidFill>
                  <a:schemeClr val="accent3">
                    <a:lumMod val="50000"/>
                  </a:schemeClr>
                </a:solidFill>
                <a:latin typeface="Arial" pitchFamily="34" charset="0"/>
                <a:cs typeface="Arial" pitchFamily="34" charset="0"/>
              </a:rPr>
              <a:t>Table R602.10.1.2(1), footnote a, b</a:t>
            </a:r>
          </a:p>
        </p:txBody>
      </p:sp>
      <p:sp>
        <p:nvSpPr>
          <p:cNvPr id="70" name="TextBox 69"/>
          <p:cNvSpPr txBox="1"/>
          <p:nvPr/>
        </p:nvSpPr>
        <p:spPr bwMode="auto">
          <a:xfrm>
            <a:off x="507829" y="1737360"/>
            <a:ext cx="7983028" cy="830997"/>
          </a:xfrm>
          <a:prstGeom prst="rect">
            <a:avLst/>
          </a:prstGeom>
          <a:noFill/>
        </p:spPr>
        <p:txBody>
          <a:bodyPr wrap="square">
            <a:spAutoFit/>
          </a:bodyPr>
          <a:lstStyle/>
          <a:p>
            <a:pP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Adjustment Factor – </a:t>
            </a:r>
          </a:p>
          <a:p>
            <a:pPr algn="ct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Wind Exposure Category, Mean Roof Height</a:t>
            </a:r>
            <a:endParaRPr lang="en-US" sz="2400" b="1" dirty="0">
              <a:solidFill>
                <a:schemeClr val="accent1">
                  <a:lumMod val="75000"/>
                </a:schemeClr>
              </a:solidFill>
              <a:latin typeface="Arial" pitchFamily="34" charset="0"/>
              <a:cs typeface="Arial" pitchFamily="34" charset="0"/>
            </a:endParaRPr>
          </a:p>
        </p:txBody>
      </p:sp>
      <p:graphicFrame>
        <p:nvGraphicFramePr>
          <p:cNvPr id="8" name="Table 7"/>
          <p:cNvGraphicFramePr>
            <a:graphicFrameLocks noGrp="1"/>
          </p:cNvGraphicFramePr>
          <p:nvPr/>
        </p:nvGraphicFramePr>
        <p:xfrm>
          <a:off x="1111109" y="3484179"/>
          <a:ext cx="6282468" cy="1854200"/>
        </p:xfrm>
        <a:graphic>
          <a:graphicData uri="http://schemas.openxmlformats.org/drawingml/2006/table">
            <a:tbl>
              <a:tblPr firstRow="1" bandRow="1">
                <a:tableStyleId>{5C22544A-7EE6-4342-B048-85BDC9FD1C3A}</a:tableStyleId>
              </a:tblPr>
              <a:tblGrid>
                <a:gridCol w="1570617"/>
                <a:gridCol w="1570617"/>
                <a:gridCol w="1570617"/>
                <a:gridCol w="1570617"/>
              </a:tblGrid>
              <a:tr h="370840">
                <a:tc rowSpan="2">
                  <a:txBody>
                    <a:bodyPr/>
                    <a:lstStyle/>
                    <a:p>
                      <a:pPr algn="ctr"/>
                      <a:r>
                        <a:rPr lang="en-US" b="1" dirty="0" smtClean="0">
                          <a:solidFill>
                            <a:sysClr val="windowText" lastClr="000000"/>
                          </a:solidFill>
                          <a:latin typeface="Arial" pitchFamily="34" charset="0"/>
                          <a:cs typeface="Arial" pitchFamily="34" charset="0"/>
                        </a:rPr>
                        <a:t>Number of Stories</a:t>
                      </a:r>
                      <a:endParaRPr lang="en-US" b="1" dirty="0">
                        <a:solidFill>
                          <a:sysClr val="windowText" lastClr="000000"/>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gridSpan="3">
                  <a:txBody>
                    <a:bodyPr/>
                    <a:lstStyle/>
                    <a:p>
                      <a:pPr algn="ctr"/>
                      <a:r>
                        <a:rPr lang="en-US" b="1" dirty="0" smtClean="0">
                          <a:solidFill>
                            <a:sysClr val="windowText" lastClr="000000"/>
                          </a:solidFill>
                          <a:latin typeface="Arial" pitchFamily="34" charset="0"/>
                          <a:cs typeface="Arial" pitchFamily="34" charset="0"/>
                        </a:rPr>
                        <a:t>Exposure/</a:t>
                      </a:r>
                      <a:r>
                        <a:rPr lang="en-US" b="1" baseline="0" dirty="0" smtClean="0">
                          <a:solidFill>
                            <a:sysClr val="windowText" lastClr="000000"/>
                          </a:solidFill>
                          <a:latin typeface="Arial" pitchFamily="34" charset="0"/>
                          <a:cs typeface="Arial" pitchFamily="34" charset="0"/>
                        </a:rPr>
                        <a:t>Height Factor</a:t>
                      </a:r>
                      <a:endParaRPr lang="en-US" b="1" dirty="0">
                        <a:solidFill>
                          <a:sysClr val="windowText" lastClr="000000"/>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pPr algn="ctr"/>
                      <a:r>
                        <a:rPr lang="en-US" b="1" dirty="0" smtClean="0">
                          <a:solidFill>
                            <a:sysClr val="windowText" lastClr="000000"/>
                          </a:solidFill>
                          <a:latin typeface="Arial" pitchFamily="34" charset="0"/>
                          <a:cs typeface="Arial" pitchFamily="34" charset="0"/>
                        </a:rPr>
                        <a:t>Exposure</a:t>
                      </a:r>
                      <a:r>
                        <a:rPr lang="en-US" b="1" baseline="0" dirty="0" smtClean="0">
                          <a:solidFill>
                            <a:sysClr val="windowText" lastClr="000000"/>
                          </a:solidFill>
                          <a:latin typeface="Arial" pitchFamily="34" charset="0"/>
                          <a:cs typeface="Arial" pitchFamily="34" charset="0"/>
                        </a:rPr>
                        <a:t> B</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Exposure C</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Exposure</a:t>
                      </a:r>
                      <a:r>
                        <a:rPr lang="en-US" b="1" baseline="0" dirty="0" smtClean="0">
                          <a:solidFill>
                            <a:sysClr val="windowText" lastClr="000000"/>
                          </a:solidFill>
                          <a:latin typeface="Arial" pitchFamily="34" charset="0"/>
                          <a:cs typeface="Arial" pitchFamily="34" charset="0"/>
                        </a:rPr>
                        <a:t> D</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algn="ctr"/>
                      <a:r>
                        <a:rPr lang="en-US" b="1" dirty="0" smtClean="0">
                          <a:solidFill>
                            <a:sysClr val="windowText" lastClr="000000"/>
                          </a:solidFill>
                          <a:latin typeface="Arial" pitchFamily="34" charset="0"/>
                          <a:cs typeface="Arial" pitchFamily="34" charset="0"/>
                        </a:rPr>
                        <a:t>1</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1.0</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1.2</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1.5</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algn="ctr"/>
                      <a:r>
                        <a:rPr lang="en-US" b="1" dirty="0" smtClean="0">
                          <a:solidFill>
                            <a:sysClr val="windowText" lastClr="000000"/>
                          </a:solidFill>
                          <a:latin typeface="Arial" pitchFamily="34" charset="0"/>
                          <a:cs typeface="Arial" pitchFamily="34" charset="0"/>
                        </a:rPr>
                        <a:t>2</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1.0</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1.3</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1.6</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algn="ctr"/>
                      <a:r>
                        <a:rPr lang="en-US" b="1" dirty="0" smtClean="0">
                          <a:solidFill>
                            <a:sysClr val="windowText" lastClr="000000"/>
                          </a:solidFill>
                          <a:latin typeface="Arial" pitchFamily="34" charset="0"/>
                          <a:cs typeface="Arial" pitchFamily="34" charset="0"/>
                        </a:rPr>
                        <a:t>3</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1.0</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1.4</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b="1" dirty="0" smtClean="0">
                          <a:solidFill>
                            <a:sysClr val="windowText" lastClr="000000"/>
                          </a:solidFill>
                          <a:latin typeface="Arial" pitchFamily="34" charset="0"/>
                          <a:cs typeface="Arial" pitchFamily="34" charset="0"/>
                        </a:rPr>
                        <a:t>1.7</a:t>
                      </a:r>
                      <a:endParaRPr lang="en-US" b="1" dirty="0">
                        <a:solidFill>
                          <a:sysClr val="windowText" lastClr="000000"/>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bl>
          </a:graphicData>
        </a:graphic>
      </p:graphicFrame>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069540" y="5924550"/>
            <a:ext cx="1842685" cy="723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61" name="TextBox 18"/>
          <p:cNvSpPr txBox="1">
            <a:spLocks noChangeArrowheads="1"/>
          </p:cNvSpPr>
          <p:nvPr/>
        </p:nvSpPr>
        <p:spPr bwMode="auto">
          <a:xfrm>
            <a:off x="5910128" y="6217983"/>
            <a:ext cx="2795451"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Table R602.10.1.2(1), footnote c</a:t>
            </a:r>
          </a:p>
        </p:txBody>
      </p:sp>
      <p:sp>
        <p:nvSpPr>
          <p:cNvPr id="70" name="TextBox 69"/>
          <p:cNvSpPr txBox="1"/>
          <p:nvPr/>
        </p:nvSpPr>
        <p:spPr bwMode="auto">
          <a:xfrm>
            <a:off x="606612" y="1547813"/>
            <a:ext cx="7983028" cy="800219"/>
          </a:xfrm>
          <a:prstGeom prst="rect">
            <a:avLst/>
          </a:prstGeom>
          <a:noFill/>
        </p:spPr>
        <p:txBody>
          <a:bodyPr wrap="square">
            <a:spAutoFit/>
          </a:bodyPr>
          <a:lstStyle/>
          <a:p>
            <a:pP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Adjustment Factor – </a:t>
            </a:r>
          </a:p>
          <a:p>
            <a:pPr algn="ctr" fontAlgn="auto">
              <a:spcBef>
                <a:spcPts val="0"/>
              </a:spcBef>
              <a:spcAft>
                <a:spcPts val="0"/>
              </a:spcAft>
              <a:defRPr/>
            </a:pPr>
            <a:r>
              <a:rPr lang="en-US" sz="2200" b="1" dirty="0" smtClean="0">
                <a:solidFill>
                  <a:schemeClr val="accent1">
                    <a:lumMod val="75000"/>
                  </a:schemeClr>
                </a:solidFill>
                <a:latin typeface="Arial" pitchFamily="34" charset="0"/>
                <a:cs typeface="Arial" pitchFamily="34" charset="0"/>
              </a:rPr>
              <a:t>Roof Eave-to-Ridge Height</a:t>
            </a:r>
            <a:endParaRPr lang="en-US" sz="2200" b="1" dirty="0">
              <a:solidFill>
                <a:schemeClr val="accent1">
                  <a:lumMod val="75000"/>
                </a:schemeClr>
              </a:solidFill>
              <a:latin typeface="Arial" pitchFamily="34" charset="0"/>
              <a:cs typeface="Arial" pitchFamily="34" charset="0"/>
            </a:endParaRPr>
          </a:p>
        </p:txBody>
      </p:sp>
      <p:graphicFrame>
        <p:nvGraphicFramePr>
          <p:cNvPr id="8" name="Table 7"/>
          <p:cNvGraphicFramePr>
            <a:graphicFrameLocks noGrp="1"/>
          </p:cNvGraphicFramePr>
          <p:nvPr/>
        </p:nvGraphicFramePr>
        <p:xfrm>
          <a:off x="2183779" y="2568357"/>
          <a:ext cx="4828693" cy="1706880"/>
        </p:xfrm>
        <a:graphic>
          <a:graphicData uri="http://schemas.openxmlformats.org/drawingml/2006/table">
            <a:tbl>
              <a:tblPr firstRow="1" bandRow="1">
                <a:tableStyleId>{5C22544A-7EE6-4342-B048-85BDC9FD1C3A}</a:tableStyleId>
              </a:tblPr>
              <a:tblGrid>
                <a:gridCol w="1689851"/>
                <a:gridCol w="818341"/>
                <a:gridCol w="751079"/>
                <a:gridCol w="874391"/>
                <a:gridCol w="695031"/>
              </a:tblGrid>
              <a:tr h="331456">
                <a:tc rowSpan="2">
                  <a:txBody>
                    <a:bodyPr/>
                    <a:lstStyle/>
                    <a:p>
                      <a:pPr algn="ctr"/>
                      <a:r>
                        <a:rPr lang="en-US" b="1" dirty="0" smtClean="0">
                          <a:solidFill>
                            <a:schemeClr val="tx1"/>
                          </a:solidFill>
                          <a:latin typeface="Arial" pitchFamily="34" charset="0"/>
                          <a:cs typeface="Arial" pitchFamily="34" charset="0"/>
                        </a:rPr>
                        <a:t>Support Condition</a:t>
                      </a:r>
                      <a:endParaRPr lang="en-US"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gridSpan="4">
                  <a:txBody>
                    <a:bodyPr/>
                    <a:lstStyle/>
                    <a:p>
                      <a:pPr algn="ctr" fontAlgn="auto">
                        <a:spcBef>
                          <a:spcPts val="0"/>
                        </a:spcBef>
                        <a:spcAft>
                          <a:spcPts val="0"/>
                        </a:spcAft>
                        <a:defRPr/>
                      </a:pPr>
                      <a:r>
                        <a:rPr lang="en-US" sz="1800" b="1" dirty="0" smtClean="0">
                          <a:solidFill>
                            <a:schemeClr val="tx1"/>
                          </a:solidFill>
                          <a:latin typeface="Arial" pitchFamily="34" charset="0"/>
                          <a:cs typeface="Arial" pitchFamily="34" charset="0"/>
                        </a:rPr>
                        <a:t>Roof Eave-to-Ridge Height</a:t>
                      </a:r>
                      <a:endParaRPr lang="en-US" sz="18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pPr algn="ctr"/>
                      <a:endParaRPr lang="en-US" b="1" dirty="0">
                        <a:solidFill>
                          <a:sysClr val="windowText" lastClr="000000"/>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31456">
                <a:tc vMerge="1">
                  <a:txBody>
                    <a:bodyPr/>
                    <a:lstStyle/>
                    <a:p>
                      <a:endParaRPr lang="en-US" dirty="0"/>
                    </a:p>
                  </a:txBody>
                  <a:tcPr/>
                </a:tc>
                <a:tc>
                  <a:txBody>
                    <a:bodyPr/>
                    <a:lstStyle/>
                    <a:p>
                      <a:pPr algn="ctr"/>
                      <a:r>
                        <a:rPr lang="en-US" sz="1600" b="1" u="sng" dirty="0" smtClean="0">
                          <a:solidFill>
                            <a:schemeClr val="tx1"/>
                          </a:solidFill>
                          <a:latin typeface="Arial" pitchFamily="34" charset="0"/>
                          <a:cs typeface="Arial" pitchFamily="34" charset="0"/>
                        </a:rPr>
                        <a:t>&lt;</a:t>
                      </a:r>
                      <a:r>
                        <a:rPr lang="en-US" sz="1600" b="1" dirty="0" smtClean="0">
                          <a:solidFill>
                            <a:schemeClr val="tx1"/>
                          </a:solidFill>
                          <a:latin typeface="Arial" pitchFamily="34" charset="0"/>
                          <a:cs typeface="Arial" pitchFamily="34" charset="0"/>
                        </a:rPr>
                        <a:t> 5'</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10'</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15'</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20'</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31456">
                <a:tc>
                  <a:txBody>
                    <a:bodyPr/>
                    <a:lstStyle/>
                    <a:p>
                      <a:pPr algn="ctr"/>
                      <a:r>
                        <a:rPr lang="en-US" sz="1600" b="1" dirty="0" smtClean="0">
                          <a:solidFill>
                            <a:schemeClr val="tx1"/>
                          </a:solidFill>
                          <a:latin typeface="Arial" pitchFamily="34" charset="0"/>
                          <a:cs typeface="Arial" pitchFamily="34" charset="0"/>
                        </a:rPr>
                        <a:t>Roof only</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0.7</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1.0</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1.3</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1.6</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31456">
                <a:tc>
                  <a:txBody>
                    <a:bodyPr/>
                    <a:lstStyle/>
                    <a:p>
                      <a:pPr algn="ctr"/>
                      <a:r>
                        <a:rPr lang="en-US" sz="1600" b="1" dirty="0" smtClean="0">
                          <a:solidFill>
                            <a:schemeClr val="tx1"/>
                          </a:solidFill>
                          <a:latin typeface="Arial" pitchFamily="34" charset="0"/>
                          <a:cs typeface="Arial" pitchFamily="34" charset="0"/>
                        </a:rPr>
                        <a:t>Roof + floor</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0.85</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1.0</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1.15</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1.3</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31456">
                <a:tc>
                  <a:txBody>
                    <a:bodyPr/>
                    <a:lstStyle/>
                    <a:p>
                      <a:pPr algn="ctr"/>
                      <a:r>
                        <a:rPr lang="en-US" sz="1600" b="1" dirty="0" smtClean="0">
                          <a:solidFill>
                            <a:schemeClr val="tx1"/>
                          </a:solidFill>
                          <a:latin typeface="Arial" pitchFamily="34" charset="0"/>
                          <a:cs typeface="Arial" pitchFamily="34" charset="0"/>
                        </a:rPr>
                        <a:t>Roof + 2 floors</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0.9</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1.0</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1.1</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NP</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bl>
          </a:graphicData>
        </a:graphic>
      </p:graphicFrame>
      <p:sp>
        <p:nvSpPr>
          <p:cNvPr id="6" name="TextBox 18"/>
          <p:cNvSpPr txBox="1">
            <a:spLocks noChangeArrowheads="1"/>
          </p:cNvSpPr>
          <p:nvPr/>
        </p:nvSpPr>
        <p:spPr bwMode="auto">
          <a:xfrm>
            <a:off x="2170506" y="4301272"/>
            <a:ext cx="2239809"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200" b="1" dirty="0" smtClean="0">
                <a:solidFill>
                  <a:schemeClr val="accent3">
                    <a:lumMod val="50000"/>
                  </a:schemeClr>
                </a:solidFill>
                <a:latin typeface="Arial" pitchFamily="34" charset="0"/>
                <a:cs typeface="Arial" pitchFamily="34" charset="0"/>
              </a:rPr>
              <a:t>NP – Not Permitted</a:t>
            </a:r>
          </a:p>
        </p:txBody>
      </p:sp>
      <p:grpSp>
        <p:nvGrpSpPr>
          <p:cNvPr id="17" name="Group 16"/>
          <p:cNvGrpSpPr/>
          <p:nvPr/>
        </p:nvGrpSpPr>
        <p:grpSpPr>
          <a:xfrm>
            <a:off x="449105" y="5148905"/>
            <a:ext cx="3158705" cy="862149"/>
            <a:chOff x="5425871" y="3161211"/>
            <a:chExt cx="3158705" cy="862149"/>
          </a:xfrm>
        </p:grpSpPr>
        <p:sp>
          <p:nvSpPr>
            <p:cNvPr id="7" name="Rectangle 6"/>
            <p:cNvSpPr/>
            <p:nvPr/>
          </p:nvSpPr>
          <p:spPr>
            <a:xfrm>
              <a:off x="5538651" y="3344091"/>
              <a:ext cx="757646" cy="679269"/>
            </a:xfrm>
            <a:prstGeom prst="rect">
              <a:avLst/>
            </a:prstGeom>
            <a:solidFill>
              <a:srgbClr val="BC7F10"/>
            </a:solidFill>
            <a:ln>
              <a:solidFill>
                <a:srgbClr val="BC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23165" y="3344091"/>
              <a:ext cx="1667692" cy="679269"/>
            </a:xfrm>
            <a:prstGeom prst="rect">
              <a:avLst/>
            </a:prstGeom>
            <a:solidFill>
              <a:srgbClr val="BC7F10"/>
            </a:solidFill>
            <a:ln>
              <a:solidFill>
                <a:srgbClr val="BC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4522" y="3161211"/>
              <a:ext cx="1880054" cy="18288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425871" y="3161211"/>
              <a:ext cx="1004769" cy="182880"/>
            </a:xfrm>
            <a:prstGeom prst="triangl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513523" y="4832654"/>
            <a:ext cx="3192056" cy="1128891"/>
            <a:chOff x="5425871" y="4422098"/>
            <a:chExt cx="3192056" cy="1128891"/>
          </a:xfrm>
        </p:grpSpPr>
        <p:sp>
          <p:nvSpPr>
            <p:cNvPr id="9" name="Rectangle 8"/>
            <p:cNvSpPr/>
            <p:nvPr/>
          </p:nvSpPr>
          <p:spPr>
            <a:xfrm>
              <a:off x="5538651" y="4871720"/>
              <a:ext cx="757646" cy="679269"/>
            </a:xfrm>
            <a:prstGeom prst="rect">
              <a:avLst/>
            </a:prstGeom>
            <a:solidFill>
              <a:srgbClr val="BC7F10"/>
            </a:solidFill>
            <a:ln>
              <a:solidFill>
                <a:srgbClr val="BC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23165" y="4871720"/>
              <a:ext cx="1667692" cy="679269"/>
            </a:xfrm>
            <a:prstGeom prst="rect">
              <a:avLst/>
            </a:prstGeom>
            <a:solidFill>
              <a:srgbClr val="BC7F10"/>
            </a:solidFill>
            <a:ln>
              <a:solidFill>
                <a:srgbClr val="BC7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37873" y="4422098"/>
              <a:ext cx="1880054" cy="44962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5425871" y="4422098"/>
              <a:ext cx="1004769" cy="449622"/>
            </a:xfrm>
            <a:prstGeom prst="triangle">
              <a:avLst>
                <a:gd name="adj" fmla="val 49138"/>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a:spLocks noChangeArrowheads="1"/>
          </p:cNvSpPr>
          <p:nvPr/>
        </p:nvSpPr>
        <p:spPr bwMode="auto">
          <a:xfrm>
            <a:off x="3607810" y="5331785"/>
            <a:ext cx="1854225" cy="738664"/>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b="1" dirty="0" smtClean="0">
                <a:solidFill>
                  <a:schemeClr val="accent1">
                    <a:lumMod val="75000"/>
                  </a:schemeClr>
                </a:solidFill>
                <a:latin typeface="Arial" pitchFamily="34" charset="0"/>
                <a:cs typeface="Arial" pitchFamily="34" charset="0"/>
              </a:rPr>
              <a:t>Roof sail area that contributes to total structure sail area</a:t>
            </a:r>
          </a:p>
        </p:txBody>
      </p:sp>
      <p:sp>
        <p:nvSpPr>
          <p:cNvPr id="20" name="TextBox 19"/>
          <p:cNvSpPr txBox="1">
            <a:spLocks noChangeArrowheads="1"/>
          </p:cNvSpPr>
          <p:nvPr/>
        </p:nvSpPr>
        <p:spPr bwMode="auto">
          <a:xfrm>
            <a:off x="2223790" y="4678765"/>
            <a:ext cx="1932760"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b="1" dirty="0" smtClean="0">
                <a:solidFill>
                  <a:schemeClr val="accent1">
                    <a:lumMod val="75000"/>
                  </a:schemeClr>
                </a:solidFill>
                <a:latin typeface="Arial" pitchFamily="34" charset="0"/>
                <a:cs typeface="Arial" pitchFamily="34" charset="0"/>
              </a:rPr>
              <a:t>Eave-to-ridge height</a:t>
            </a:r>
          </a:p>
        </p:txBody>
      </p:sp>
      <p:grpSp>
        <p:nvGrpSpPr>
          <p:cNvPr id="34" name="Group 33"/>
          <p:cNvGrpSpPr/>
          <p:nvPr/>
        </p:nvGrpSpPr>
        <p:grpSpPr>
          <a:xfrm>
            <a:off x="931398" y="5081051"/>
            <a:ext cx="796358" cy="339090"/>
            <a:chOff x="891387" y="5234940"/>
            <a:chExt cx="796358" cy="339090"/>
          </a:xfrm>
        </p:grpSpPr>
        <p:cxnSp>
          <p:nvCxnSpPr>
            <p:cNvPr id="22" name="Straight Connector 21"/>
            <p:cNvCxnSpPr/>
            <p:nvPr/>
          </p:nvCxnSpPr>
          <p:spPr>
            <a:xfrm>
              <a:off x="1413863" y="5485674"/>
              <a:ext cx="273882"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1279520" y="4914661"/>
              <a:ext cx="0" cy="776266"/>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1320167" y="5404485"/>
              <a:ext cx="339090"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428971" y="5270772"/>
              <a:ext cx="121482" cy="64044"/>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28971" y="5455194"/>
              <a:ext cx="121482" cy="64044"/>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6" name="Curved Connector 35"/>
          <p:cNvCxnSpPr/>
          <p:nvPr/>
        </p:nvCxnSpPr>
        <p:spPr>
          <a:xfrm rot="10800000" flipV="1">
            <a:off x="1529724" y="4832653"/>
            <a:ext cx="694066" cy="37869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9" idx="0"/>
          </p:cNvCxnSpPr>
          <p:nvPr/>
        </p:nvCxnSpPr>
        <p:spPr>
          <a:xfrm rot="5400000" flipH="1" flipV="1">
            <a:off x="4973162" y="4678644"/>
            <a:ext cx="214902" cy="109138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19" idx="0"/>
          </p:cNvCxnSpPr>
          <p:nvPr/>
        </p:nvCxnSpPr>
        <p:spPr>
          <a:xfrm rot="16200000" flipV="1">
            <a:off x="4025647" y="4822508"/>
            <a:ext cx="91440" cy="92711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10" name="Group 16"/>
          <p:cNvGrpSpPr>
            <a:grpSpLocks/>
          </p:cNvGrpSpPr>
          <p:nvPr/>
        </p:nvGrpSpPr>
        <p:grpSpPr bwMode="auto">
          <a:xfrm>
            <a:off x="662939" y="1779588"/>
            <a:ext cx="7817182" cy="757237"/>
            <a:chOff x="1805453" y="380999"/>
            <a:chExt cx="5987766" cy="756290"/>
          </a:xfrm>
          <a:solidFill>
            <a:srgbClr val="9DAB7B"/>
          </a:solidFill>
        </p:grpSpPr>
        <p:sp>
          <p:nvSpPr>
            <p:cNvPr id="12" name="Round Same Side Corner Rectangle 11"/>
            <p:cNvSpPr/>
            <p:nvPr/>
          </p:nvSpPr>
          <p:spPr bwMode="auto">
            <a:xfrm>
              <a:off x="1805453"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Introduction</a:t>
              </a:r>
            </a:p>
          </p:txBody>
        </p:sp>
        <p:sp>
          <p:nvSpPr>
            <p:cNvPr id="13" name="Round Same Side Corner Rectangle 12"/>
            <p:cNvSpPr/>
            <p:nvPr/>
          </p:nvSpPr>
          <p:spPr bwMode="auto">
            <a:xfrm>
              <a:off x="3004722"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14" name="Round Same Side Corner Rectangle 13"/>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15" name="Round Same Side Corner Rectangle 14"/>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16" name="Round Same Side Corner Rectangle 15"/>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7" name="Rectangle 16"/>
          <p:cNvSpPr/>
          <p:nvPr/>
        </p:nvSpPr>
        <p:spPr bwMode="auto">
          <a:xfrm>
            <a:off x="663575" y="2541588"/>
            <a:ext cx="1554163"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Lateral Forces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Load Path</a:t>
            </a:r>
          </a:p>
          <a:p>
            <a:pPr fontAlgn="auto">
              <a:lnSpc>
                <a:spcPts val="1700"/>
              </a:lnSpc>
              <a:spcBef>
                <a:spcPts val="1600"/>
              </a:spcBef>
              <a:spcAft>
                <a:spcPts val="0"/>
              </a:spcAft>
              <a:defRPr/>
            </a:pPr>
            <a:r>
              <a:rPr lang="en-US" sz="1600" u="sng" dirty="0">
                <a:solidFill>
                  <a:schemeClr val="bg1"/>
                </a:solidFill>
                <a:latin typeface="Arial" pitchFamily="34" charset="0"/>
                <a:cs typeface="Arial" pitchFamily="34" charset="0"/>
              </a:rPr>
              <a:t>BWP vs. Shear Walls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Bracing History</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Quiz</a:t>
            </a:r>
            <a:endParaRPr lang="en-US" sz="1600" dirty="0">
              <a:solidFill>
                <a:schemeClr val="tx1"/>
              </a:solidFill>
              <a:latin typeface="Arial" pitchFamily="34" charset="0"/>
              <a:cs typeface="Arial" pitchFamily="34" charset="0"/>
            </a:endParaRPr>
          </a:p>
        </p:txBody>
      </p:sp>
      <p:sp>
        <p:nvSpPr>
          <p:cNvPr id="11" name="Rectangle 10"/>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61" name="TextBox 18"/>
          <p:cNvSpPr txBox="1">
            <a:spLocks noChangeArrowheads="1"/>
          </p:cNvSpPr>
          <p:nvPr/>
        </p:nvSpPr>
        <p:spPr bwMode="auto">
          <a:xfrm>
            <a:off x="1691016" y="2614871"/>
            <a:ext cx="5103922" cy="36933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b="1" dirty="0" smtClean="0">
                <a:solidFill>
                  <a:schemeClr val="accent3">
                    <a:lumMod val="50000"/>
                  </a:schemeClr>
                </a:solidFill>
                <a:latin typeface="Arial" pitchFamily="34" charset="0"/>
                <a:cs typeface="Arial" pitchFamily="34" charset="0"/>
              </a:rPr>
              <a:t>Table R602.10.1.2(1), footnote d</a:t>
            </a:r>
          </a:p>
        </p:txBody>
      </p:sp>
      <p:sp>
        <p:nvSpPr>
          <p:cNvPr id="70" name="TextBox 69"/>
          <p:cNvSpPr txBox="1"/>
          <p:nvPr/>
        </p:nvSpPr>
        <p:spPr bwMode="auto">
          <a:xfrm>
            <a:off x="507829" y="1737360"/>
            <a:ext cx="7983028" cy="461665"/>
          </a:xfrm>
          <a:prstGeom prst="rect">
            <a:avLst/>
          </a:prstGeom>
          <a:noFill/>
        </p:spPr>
        <p:txBody>
          <a:bodyPr wrap="square">
            <a:spAutoFit/>
          </a:bodyPr>
          <a:lstStyle/>
          <a:p>
            <a:pP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Adjustment Factor – Wall Height</a:t>
            </a:r>
            <a:endParaRPr lang="en-US" sz="2400" b="1" dirty="0">
              <a:solidFill>
                <a:schemeClr val="accent1">
                  <a:lumMod val="75000"/>
                </a:schemeClr>
              </a:solidFill>
              <a:latin typeface="Arial" pitchFamily="34" charset="0"/>
              <a:cs typeface="Arial" pitchFamily="34" charset="0"/>
            </a:endParaRPr>
          </a:p>
        </p:txBody>
      </p:sp>
      <p:graphicFrame>
        <p:nvGraphicFramePr>
          <p:cNvPr id="8" name="Table 7"/>
          <p:cNvGraphicFramePr>
            <a:graphicFrameLocks noGrp="1"/>
          </p:cNvGraphicFramePr>
          <p:nvPr/>
        </p:nvGraphicFramePr>
        <p:xfrm>
          <a:off x="1895968" y="3168869"/>
          <a:ext cx="2731762" cy="2062480"/>
        </p:xfrm>
        <a:graphic>
          <a:graphicData uri="http://schemas.openxmlformats.org/drawingml/2006/table">
            <a:tbl>
              <a:tblPr firstRow="1" bandRow="1">
                <a:tableStyleId>{5C22544A-7EE6-4342-B048-85BDC9FD1C3A}</a:tableStyleId>
              </a:tblPr>
              <a:tblGrid>
                <a:gridCol w="1257906"/>
                <a:gridCol w="1473856"/>
              </a:tblGrid>
              <a:tr h="370840">
                <a:tc>
                  <a:txBody>
                    <a:bodyPr/>
                    <a:lstStyle/>
                    <a:p>
                      <a:pPr algn="ctr"/>
                      <a:r>
                        <a:rPr lang="en-US" sz="1600" b="1" u="none" dirty="0" smtClean="0">
                          <a:solidFill>
                            <a:schemeClr val="tx1"/>
                          </a:solidFill>
                          <a:latin typeface="Arial" pitchFamily="34" charset="0"/>
                          <a:cs typeface="Arial" pitchFamily="34" charset="0"/>
                        </a:rPr>
                        <a:t>Wall Height (ft)</a:t>
                      </a:r>
                      <a:endParaRPr lang="en-US" sz="1600" b="1" u="none"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Adjustment Factor</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10'</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1.0</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9'</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0.95</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8'</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0.9</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12'</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1.1</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bl>
          </a:graphicData>
        </a:graphic>
      </p:graphicFrame>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069540" y="5924550"/>
            <a:ext cx="1842685" cy="723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61" name="TextBox 18"/>
          <p:cNvSpPr txBox="1">
            <a:spLocks noChangeArrowheads="1"/>
          </p:cNvSpPr>
          <p:nvPr/>
        </p:nvSpPr>
        <p:spPr bwMode="auto">
          <a:xfrm>
            <a:off x="710690" y="2376046"/>
            <a:ext cx="3794635" cy="36933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b="1" dirty="0" smtClean="0">
                <a:solidFill>
                  <a:schemeClr val="accent3">
                    <a:lumMod val="50000"/>
                  </a:schemeClr>
                </a:solidFill>
                <a:latin typeface="Arial" pitchFamily="34" charset="0"/>
                <a:cs typeface="Arial" pitchFamily="34" charset="0"/>
              </a:rPr>
              <a:t>Table R602.10.1.2(1), footnote e</a:t>
            </a:r>
          </a:p>
        </p:txBody>
      </p:sp>
      <p:sp>
        <p:nvSpPr>
          <p:cNvPr id="70" name="TextBox 69"/>
          <p:cNvSpPr txBox="1"/>
          <p:nvPr/>
        </p:nvSpPr>
        <p:spPr bwMode="auto">
          <a:xfrm>
            <a:off x="507829" y="1737360"/>
            <a:ext cx="7983028" cy="461665"/>
          </a:xfrm>
          <a:prstGeom prst="rect">
            <a:avLst/>
          </a:prstGeom>
          <a:noFill/>
        </p:spPr>
        <p:txBody>
          <a:bodyPr wrap="square">
            <a:spAutoFit/>
          </a:bodyPr>
          <a:lstStyle/>
          <a:p>
            <a:pP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Adjustment Factor – Number of Braced Wall Lines</a:t>
            </a:r>
            <a:endParaRPr lang="en-US" sz="2400" b="1" dirty="0">
              <a:solidFill>
                <a:schemeClr val="accent1">
                  <a:lumMod val="75000"/>
                </a:schemeClr>
              </a:solidFill>
              <a:latin typeface="Arial" pitchFamily="34" charset="0"/>
              <a:cs typeface="Arial" pitchFamily="34" charset="0"/>
            </a:endParaRPr>
          </a:p>
        </p:txBody>
      </p:sp>
      <p:graphicFrame>
        <p:nvGraphicFramePr>
          <p:cNvPr id="7" name="Table 6"/>
          <p:cNvGraphicFramePr>
            <a:graphicFrameLocks noGrp="1"/>
          </p:cNvGraphicFramePr>
          <p:nvPr/>
        </p:nvGraphicFramePr>
        <p:xfrm>
          <a:off x="710690" y="2904997"/>
          <a:ext cx="3524324" cy="1691640"/>
        </p:xfrm>
        <a:graphic>
          <a:graphicData uri="http://schemas.openxmlformats.org/drawingml/2006/table">
            <a:tbl>
              <a:tblPr firstRow="1" bandRow="1">
                <a:tableStyleId>{5C22544A-7EE6-4342-B048-85BDC9FD1C3A}</a:tableStyleId>
              </a:tblPr>
              <a:tblGrid>
                <a:gridCol w="2012858"/>
                <a:gridCol w="1511466"/>
              </a:tblGrid>
              <a:tr h="370840">
                <a:tc>
                  <a:txBody>
                    <a:bodyPr/>
                    <a:lstStyle/>
                    <a:p>
                      <a:pPr algn="ctr"/>
                      <a:r>
                        <a:rPr lang="en-US" sz="1600" b="1" dirty="0" smtClean="0">
                          <a:solidFill>
                            <a:schemeClr val="tx1"/>
                          </a:solidFill>
                          <a:latin typeface="Arial" pitchFamily="34" charset="0"/>
                          <a:cs typeface="Arial" pitchFamily="34" charset="0"/>
                        </a:rPr>
                        <a:t>Number</a:t>
                      </a:r>
                      <a:r>
                        <a:rPr lang="en-US" sz="1600" b="1" baseline="0" dirty="0" smtClean="0">
                          <a:solidFill>
                            <a:schemeClr val="tx1"/>
                          </a:solidFill>
                          <a:latin typeface="Arial" pitchFamily="34" charset="0"/>
                          <a:cs typeface="Arial" pitchFamily="34" charset="0"/>
                        </a:rPr>
                        <a:t> of Braced Wall Lines</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Adjustment </a:t>
                      </a:r>
                    </a:p>
                    <a:p>
                      <a:pPr algn="ctr"/>
                      <a:r>
                        <a:rPr lang="en-US" sz="1600" b="1" dirty="0" smtClean="0">
                          <a:solidFill>
                            <a:schemeClr val="tx1"/>
                          </a:solidFill>
                          <a:latin typeface="Arial" pitchFamily="34" charset="0"/>
                          <a:cs typeface="Arial" pitchFamily="34" charset="0"/>
                        </a:rPr>
                        <a:t>Factor</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algn="ctr"/>
                      <a:r>
                        <a:rPr lang="en-US" sz="1600" b="1" dirty="0" smtClean="0">
                          <a:solidFill>
                            <a:schemeClr val="tx1"/>
                          </a:solidFill>
                          <a:latin typeface="Arial" pitchFamily="34" charset="0"/>
                          <a:cs typeface="Arial" pitchFamily="34" charset="0"/>
                        </a:rPr>
                        <a:t>3</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1.30</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algn="ctr"/>
                      <a:r>
                        <a:rPr lang="en-US" sz="1600" b="1" dirty="0" smtClean="0">
                          <a:solidFill>
                            <a:schemeClr val="tx1"/>
                          </a:solidFill>
                          <a:latin typeface="Arial" pitchFamily="34" charset="0"/>
                          <a:cs typeface="Arial" pitchFamily="34" charset="0"/>
                        </a:rPr>
                        <a:t>4</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1.45</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693738" indent="0" algn="l"/>
                      <a:r>
                        <a:rPr lang="en-US" sz="1600" b="1" u="sng" dirty="0" smtClean="0">
                          <a:solidFill>
                            <a:schemeClr val="tx1"/>
                          </a:solidFill>
                          <a:latin typeface="Arial" pitchFamily="34" charset="0"/>
                          <a:cs typeface="Arial" pitchFamily="34" charset="0"/>
                        </a:rPr>
                        <a:t>&gt;</a:t>
                      </a:r>
                      <a:r>
                        <a:rPr lang="en-US" sz="1600" b="1" dirty="0" smtClean="0">
                          <a:solidFill>
                            <a:schemeClr val="tx1"/>
                          </a:solidFill>
                          <a:latin typeface="Arial" pitchFamily="34" charset="0"/>
                          <a:cs typeface="Arial" pitchFamily="34" charset="0"/>
                        </a:rPr>
                        <a:t> 5  </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1.60</a:t>
                      </a:r>
                      <a:endParaRPr lang="en-US" sz="1600" b="1"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bl>
          </a:graphicData>
        </a:graphic>
      </p:graphicFrame>
      <p:grpSp>
        <p:nvGrpSpPr>
          <p:cNvPr id="67" name="Group 66"/>
          <p:cNvGrpSpPr/>
          <p:nvPr/>
        </p:nvGrpSpPr>
        <p:grpSpPr>
          <a:xfrm>
            <a:off x="5581650" y="2365533"/>
            <a:ext cx="2222500" cy="1154207"/>
            <a:chOff x="5581650" y="2365533"/>
            <a:chExt cx="2222500" cy="1154207"/>
          </a:xfrm>
        </p:grpSpPr>
        <p:grpSp>
          <p:nvGrpSpPr>
            <p:cNvPr id="3" name="Group 21"/>
            <p:cNvGrpSpPr/>
            <p:nvPr/>
          </p:nvGrpSpPr>
          <p:grpSpPr>
            <a:xfrm>
              <a:off x="5636696" y="2365533"/>
              <a:ext cx="2125600" cy="921588"/>
              <a:chOff x="1528354" y="5081451"/>
              <a:chExt cx="2752379" cy="1136532"/>
            </a:xfrm>
          </p:grpSpPr>
          <p:sp>
            <p:nvSpPr>
              <p:cNvPr id="9" name="Rectangle 8"/>
              <p:cNvSpPr/>
              <p:nvPr/>
            </p:nvSpPr>
            <p:spPr>
              <a:xfrm>
                <a:off x="1574073" y="5081451"/>
                <a:ext cx="2706660" cy="1136532"/>
              </a:xfrm>
              <a:prstGeom prst="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8354" y="5081451"/>
                <a:ext cx="45719" cy="1136532"/>
              </a:xfrm>
              <a:prstGeom prst="rect">
                <a:avLst/>
              </a:prstGeom>
              <a:solidFill>
                <a:srgbClr val="BA6B02"/>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35014" y="5081451"/>
                <a:ext cx="45719" cy="1136532"/>
              </a:xfrm>
              <a:prstGeom prst="rect">
                <a:avLst/>
              </a:prstGeom>
              <a:solidFill>
                <a:srgbClr val="BA6B02"/>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581650" y="3326064"/>
              <a:ext cx="2222500" cy="193676"/>
              <a:chOff x="5581650" y="3326064"/>
              <a:chExt cx="2222500" cy="193676"/>
            </a:xfrm>
          </p:grpSpPr>
          <p:cxnSp>
            <p:nvCxnSpPr>
              <p:cNvPr id="27" name="Straight Connector 26"/>
              <p:cNvCxnSpPr/>
              <p:nvPr/>
            </p:nvCxnSpPr>
            <p:spPr>
              <a:xfrm flipV="1">
                <a:off x="5581650" y="3475290"/>
                <a:ext cx="2222500" cy="3174"/>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5539858" y="3422902"/>
                <a:ext cx="193676"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7665458" y="3422902"/>
                <a:ext cx="193676"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5616058" y="3458151"/>
                <a:ext cx="41276" cy="406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741659" y="3454977"/>
                <a:ext cx="41276" cy="406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 name="Group 65"/>
          <p:cNvGrpSpPr/>
          <p:nvPr/>
        </p:nvGrpSpPr>
        <p:grpSpPr>
          <a:xfrm>
            <a:off x="5581650" y="3828942"/>
            <a:ext cx="2222500" cy="1176444"/>
            <a:chOff x="5581650" y="3914669"/>
            <a:chExt cx="2222500" cy="1176444"/>
          </a:xfrm>
        </p:grpSpPr>
        <p:grpSp>
          <p:nvGrpSpPr>
            <p:cNvPr id="4" name="Group 22"/>
            <p:cNvGrpSpPr/>
            <p:nvPr/>
          </p:nvGrpSpPr>
          <p:grpSpPr>
            <a:xfrm>
              <a:off x="5636696" y="3914669"/>
              <a:ext cx="2125600" cy="921588"/>
              <a:chOff x="1528354" y="5081451"/>
              <a:chExt cx="2752379" cy="1136532"/>
            </a:xfrm>
          </p:grpSpPr>
          <p:sp>
            <p:nvSpPr>
              <p:cNvPr id="24" name="Rectangle 23"/>
              <p:cNvSpPr/>
              <p:nvPr/>
            </p:nvSpPr>
            <p:spPr>
              <a:xfrm>
                <a:off x="1574073" y="5081451"/>
                <a:ext cx="2706660" cy="1136532"/>
              </a:xfrm>
              <a:prstGeom prst="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528354" y="5081451"/>
                <a:ext cx="45719" cy="1136532"/>
              </a:xfrm>
              <a:prstGeom prst="rect">
                <a:avLst/>
              </a:prstGeom>
              <a:solidFill>
                <a:srgbClr val="BA6B02"/>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235014" y="5081451"/>
                <a:ext cx="45719" cy="1136532"/>
              </a:xfrm>
              <a:prstGeom prst="rect">
                <a:avLst/>
              </a:prstGeom>
              <a:solidFill>
                <a:srgbClr val="BA6B02"/>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6585109" y="3914669"/>
              <a:ext cx="45719" cy="767695"/>
            </a:xfrm>
            <a:prstGeom prst="rect">
              <a:avLst/>
            </a:prstGeom>
            <a:solidFill>
              <a:srgbClr val="CE7702"/>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5581650" y="4897437"/>
              <a:ext cx="2222500" cy="193676"/>
              <a:chOff x="5581650" y="4841875"/>
              <a:chExt cx="2222500" cy="193676"/>
            </a:xfrm>
          </p:grpSpPr>
          <p:cxnSp>
            <p:nvCxnSpPr>
              <p:cNvPr id="53" name="Straight Connector 52"/>
              <p:cNvCxnSpPr/>
              <p:nvPr/>
            </p:nvCxnSpPr>
            <p:spPr>
              <a:xfrm flipV="1">
                <a:off x="5581650" y="4991101"/>
                <a:ext cx="2222500" cy="3174"/>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5539858" y="4938713"/>
                <a:ext cx="193676"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6511131" y="4938713"/>
                <a:ext cx="193676"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7665458" y="4938713"/>
                <a:ext cx="193676"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5616058" y="4973962"/>
                <a:ext cx="41276" cy="406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6589878" y="4970788"/>
                <a:ext cx="41276" cy="406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7741659" y="4970788"/>
                <a:ext cx="41276" cy="406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8" name="Group 67"/>
          <p:cNvGrpSpPr/>
          <p:nvPr/>
        </p:nvGrpSpPr>
        <p:grpSpPr>
          <a:xfrm>
            <a:off x="5581650" y="5270080"/>
            <a:ext cx="2222500" cy="1162016"/>
            <a:chOff x="5581650" y="5463756"/>
            <a:chExt cx="2222500" cy="1162016"/>
          </a:xfrm>
        </p:grpSpPr>
        <p:cxnSp>
          <p:nvCxnSpPr>
            <p:cNvPr id="45" name="Straight Connector 44"/>
            <p:cNvCxnSpPr/>
            <p:nvPr/>
          </p:nvCxnSpPr>
          <p:spPr>
            <a:xfrm flipV="1">
              <a:off x="5581650" y="6578148"/>
              <a:ext cx="2222500" cy="3174"/>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5616383" y="5463756"/>
              <a:ext cx="2166226" cy="1162016"/>
              <a:chOff x="5616383" y="5463756"/>
              <a:chExt cx="2166226" cy="1162016"/>
            </a:xfrm>
          </p:grpSpPr>
          <p:grpSp>
            <p:nvGrpSpPr>
              <p:cNvPr id="5" name="Group 26"/>
              <p:cNvGrpSpPr/>
              <p:nvPr/>
            </p:nvGrpSpPr>
            <p:grpSpPr>
              <a:xfrm>
                <a:off x="5636696" y="5463756"/>
                <a:ext cx="2125600" cy="921588"/>
                <a:chOff x="1528354" y="5081451"/>
                <a:chExt cx="2752379" cy="1136532"/>
              </a:xfrm>
            </p:grpSpPr>
            <p:sp>
              <p:nvSpPr>
                <p:cNvPr id="28" name="Rectangle 27"/>
                <p:cNvSpPr/>
                <p:nvPr/>
              </p:nvSpPr>
              <p:spPr>
                <a:xfrm>
                  <a:off x="1574073" y="5081451"/>
                  <a:ext cx="2706660" cy="1136532"/>
                </a:xfrm>
                <a:prstGeom prst="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28354" y="5081451"/>
                  <a:ext cx="45719" cy="1136532"/>
                </a:xfrm>
                <a:prstGeom prst="rect">
                  <a:avLst/>
                </a:prstGeom>
                <a:solidFill>
                  <a:srgbClr val="BA6B02"/>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235014" y="5081451"/>
                  <a:ext cx="45719" cy="1136532"/>
                </a:xfrm>
                <a:prstGeom prst="rect">
                  <a:avLst/>
                </a:prstGeom>
                <a:solidFill>
                  <a:srgbClr val="BA6B02"/>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7023821" y="5463756"/>
                <a:ext cx="45719" cy="767695"/>
              </a:xfrm>
              <a:prstGeom prst="rect">
                <a:avLst/>
              </a:prstGeom>
              <a:solidFill>
                <a:srgbClr val="CE7702"/>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252687" y="5616156"/>
                <a:ext cx="45719" cy="767695"/>
              </a:xfrm>
              <a:prstGeom prst="rect">
                <a:avLst/>
              </a:prstGeom>
              <a:solidFill>
                <a:srgbClr val="CE7702"/>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5616383" y="6428921"/>
                <a:ext cx="2166226" cy="196851"/>
                <a:chOff x="5616383" y="6428921"/>
                <a:chExt cx="2166226" cy="196851"/>
              </a:xfrm>
            </p:grpSpPr>
            <p:cxnSp>
              <p:nvCxnSpPr>
                <p:cNvPr id="46" name="Straight Connector 45"/>
                <p:cNvCxnSpPr/>
                <p:nvPr/>
              </p:nvCxnSpPr>
              <p:spPr>
                <a:xfrm rot="5400000" flipH="1" flipV="1">
                  <a:off x="5539858" y="6525760"/>
                  <a:ext cx="193676"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6178707" y="6525759"/>
                  <a:ext cx="193676"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7665458" y="6525760"/>
                  <a:ext cx="193676"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5616058" y="6561009"/>
                  <a:ext cx="41276" cy="406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6257454" y="6557834"/>
                  <a:ext cx="41276" cy="406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7741659" y="6557835"/>
                  <a:ext cx="41276" cy="406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6949842" y="6528934"/>
                  <a:ext cx="193676" cy="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7028589" y="6561009"/>
                  <a:ext cx="41276" cy="406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9" name="TextBox 18"/>
          <p:cNvSpPr txBox="1">
            <a:spLocks noChangeArrowheads="1"/>
          </p:cNvSpPr>
          <p:nvPr/>
        </p:nvSpPr>
        <p:spPr bwMode="auto">
          <a:xfrm>
            <a:off x="6630828" y="3287121"/>
            <a:ext cx="343517"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200" dirty="0" smtClean="0">
                <a:solidFill>
                  <a:schemeClr val="accent2">
                    <a:lumMod val="75000"/>
                  </a:schemeClr>
                </a:solidFill>
                <a:latin typeface="Arial" pitchFamily="34" charset="0"/>
                <a:cs typeface="Arial" pitchFamily="34" charset="0"/>
              </a:rPr>
              <a:t>x</a:t>
            </a:r>
          </a:p>
        </p:txBody>
      </p:sp>
      <p:sp>
        <p:nvSpPr>
          <p:cNvPr id="71" name="TextBox 18"/>
          <p:cNvSpPr txBox="1">
            <a:spLocks noChangeArrowheads="1"/>
          </p:cNvSpPr>
          <p:nvPr/>
        </p:nvSpPr>
        <p:spPr bwMode="auto">
          <a:xfrm>
            <a:off x="7046680" y="4728387"/>
            <a:ext cx="343517"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200" dirty="0" smtClean="0">
                <a:solidFill>
                  <a:schemeClr val="accent2">
                    <a:lumMod val="75000"/>
                  </a:schemeClr>
                </a:solidFill>
                <a:latin typeface="Arial" pitchFamily="34" charset="0"/>
                <a:cs typeface="Arial" pitchFamily="34" charset="0"/>
              </a:rPr>
              <a:t>x</a:t>
            </a:r>
          </a:p>
        </p:txBody>
      </p:sp>
      <p:sp>
        <p:nvSpPr>
          <p:cNvPr id="72" name="TextBox 18"/>
          <p:cNvSpPr txBox="1">
            <a:spLocks noChangeArrowheads="1"/>
          </p:cNvSpPr>
          <p:nvPr/>
        </p:nvSpPr>
        <p:spPr bwMode="auto">
          <a:xfrm>
            <a:off x="6080928" y="4728387"/>
            <a:ext cx="343517"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200" dirty="0" smtClean="0">
                <a:solidFill>
                  <a:schemeClr val="accent2">
                    <a:lumMod val="75000"/>
                  </a:schemeClr>
                </a:solidFill>
                <a:latin typeface="Arial" pitchFamily="34" charset="0"/>
                <a:cs typeface="Arial" pitchFamily="34" charset="0"/>
              </a:rPr>
              <a:t>x</a:t>
            </a:r>
          </a:p>
        </p:txBody>
      </p:sp>
      <p:sp>
        <p:nvSpPr>
          <p:cNvPr id="73" name="TextBox 18"/>
          <p:cNvSpPr txBox="1">
            <a:spLocks noChangeArrowheads="1"/>
          </p:cNvSpPr>
          <p:nvPr/>
        </p:nvSpPr>
        <p:spPr bwMode="auto">
          <a:xfrm>
            <a:off x="7218438" y="6155097"/>
            <a:ext cx="343517"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200" dirty="0" smtClean="0">
                <a:solidFill>
                  <a:schemeClr val="accent2">
                    <a:lumMod val="75000"/>
                  </a:schemeClr>
                </a:solidFill>
                <a:latin typeface="Arial" pitchFamily="34" charset="0"/>
                <a:cs typeface="Arial" pitchFamily="34" charset="0"/>
              </a:rPr>
              <a:t>x</a:t>
            </a:r>
          </a:p>
        </p:txBody>
      </p:sp>
      <p:sp>
        <p:nvSpPr>
          <p:cNvPr id="74" name="TextBox 18"/>
          <p:cNvSpPr txBox="1">
            <a:spLocks noChangeArrowheads="1"/>
          </p:cNvSpPr>
          <p:nvPr/>
        </p:nvSpPr>
        <p:spPr bwMode="auto">
          <a:xfrm>
            <a:off x="6424445" y="6155097"/>
            <a:ext cx="343517"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200" dirty="0" smtClean="0">
                <a:solidFill>
                  <a:schemeClr val="accent2">
                    <a:lumMod val="75000"/>
                  </a:schemeClr>
                </a:solidFill>
                <a:latin typeface="Arial" pitchFamily="34" charset="0"/>
                <a:cs typeface="Arial" pitchFamily="34" charset="0"/>
              </a:rPr>
              <a:t>x</a:t>
            </a:r>
          </a:p>
        </p:txBody>
      </p:sp>
      <p:sp>
        <p:nvSpPr>
          <p:cNvPr id="75" name="TextBox 18"/>
          <p:cNvSpPr txBox="1">
            <a:spLocks noChangeArrowheads="1"/>
          </p:cNvSpPr>
          <p:nvPr/>
        </p:nvSpPr>
        <p:spPr bwMode="auto">
          <a:xfrm>
            <a:off x="5737411" y="6155097"/>
            <a:ext cx="343517"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200" dirty="0" smtClean="0">
                <a:solidFill>
                  <a:schemeClr val="accent2">
                    <a:lumMod val="75000"/>
                  </a:schemeClr>
                </a:solidFill>
                <a:latin typeface="Arial" pitchFamily="34" charset="0"/>
                <a:cs typeface="Arial" pitchFamily="34" charset="0"/>
              </a:rPr>
              <a:t>x</a:t>
            </a:r>
          </a:p>
        </p:txBody>
      </p:sp>
      <p:sp>
        <p:nvSpPr>
          <p:cNvPr id="76" name="TextBox 18"/>
          <p:cNvSpPr txBox="1">
            <a:spLocks noChangeArrowheads="1"/>
          </p:cNvSpPr>
          <p:nvPr/>
        </p:nvSpPr>
        <p:spPr bwMode="auto">
          <a:xfrm>
            <a:off x="2674444" y="6124319"/>
            <a:ext cx="2638499"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dirty="0" smtClean="0">
                <a:solidFill>
                  <a:schemeClr val="accent2">
                    <a:lumMod val="75000"/>
                  </a:schemeClr>
                </a:solidFill>
                <a:latin typeface="Arial" pitchFamily="34" charset="0"/>
                <a:cs typeface="Arial" pitchFamily="34" charset="0"/>
              </a:rPr>
              <a:t>x   – Braced wall line spacing</a:t>
            </a:r>
          </a:p>
        </p:txBody>
      </p:sp>
      <p:sp>
        <p:nvSpPr>
          <p:cNvPr id="77" name="Rectangle 76"/>
          <p:cNvSpPr/>
          <p:nvPr/>
        </p:nvSpPr>
        <p:spPr>
          <a:xfrm>
            <a:off x="2674444" y="5998347"/>
            <a:ext cx="173022" cy="85148"/>
          </a:xfrm>
          <a:prstGeom prst="rect">
            <a:avLst/>
          </a:prstGeom>
          <a:solidFill>
            <a:srgbClr val="CE7702"/>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18"/>
          <p:cNvSpPr txBox="1">
            <a:spLocks noChangeArrowheads="1"/>
          </p:cNvSpPr>
          <p:nvPr/>
        </p:nvSpPr>
        <p:spPr bwMode="auto">
          <a:xfrm>
            <a:off x="2877270" y="5883891"/>
            <a:ext cx="2638499"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dirty="0" smtClean="0">
                <a:solidFill>
                  <a:schemeClr val="accent2">
                    <a:lumMod val="75000"/>
                  </a:schemeClr>
                </a:solidFill>
                <a:latin typeface="Arial" pitchFamily="34" charset="0"/>
                <a:cs typeface="Arial" pitchFamily="34" charset="0"/>
              </a:rPr>
              <a:t> – Braced wall line</a:t>
            </a:r>
          </a:p>
        </p:txBody>
      </p:sp>
      <p:sp>
        <p:nvSpPr>
          <p:cNvPr id="79" name="TextBox 7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61" name="TextBox 18"/>
          <p:cNvSpPr txBox="1">
            <a:spLocks noChangeArrowheads="1"/>
          </p:cNvSpPr>
          <p:nvPr/>
        </p:nvSpPr>
        <p:spPr bwMode="auto">
          <a:xfrm>
            <a:off x="1642946" y="3121572"/>
            <a:ext cx="5103922" cy="36933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b="1" dirty="0" smtClean="0">
                <a:solidFill>
                  <a:schemeClr val="accent3">
                    <a:lumMod val="50000"/>
                  </a:schemeClr>
                </a:solidFill>
                <a:latin typeface="Arial" pitchFamily="34" charset="0"/>
                <a:cs typeface="Arial" pitchFamily="34" charset="0"/>
              </a:rPr>
              <a:t>Table R602.10.1.2(1), footnote f</a:t>
            </a:r>
          </a:p>
        </p:txBody>
      </p:sp>
      <p:sp>
        <p:nvSpPr>
          <p:cNvPr id="70" name="TextBox 69"/>
          <p:cNvSpPr txBox="1"/>
          <p:nvPr/>
        </p:nvSpPr>
        <p:spPr bwMode="auto">
          <a:xfrm>
            <a:off x="225425" y="1737360"/>
            <a:ext cx="8636171" cy="830997"/>
          </a:xfrm>
          <a:prstGeom prst="rect">
            <a:avLst/>
          </a:prstGeom>
          <a:noFill/>
        </p:spPr>
        <p:txBody>
          <a:bodyPr wrap="square">
            <a:spAutoFit/>
          </a:bodyPr>
          <a:lstStyle/>
          <a:p>
            <a:pPr algn="ct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Adjustment Factor – No gypsum finish board applied to interior of wall line</a:t>
            </a:r>
            <a:endParaRPr lang="en-US" sz="2400" b="1" dirty="0">
              <a:solidFill>
                <a:schemeClr val="accent1">
                  <a:lumMod val="75000"/>
                </a:schemeClr>
              </a:solidFill>
              <a:latin typeface="Arial" pitchFamily="34" charset="0"/>
              <a:cs typeface="Arial" pitchFamily="34" charset="0"/>
            </a:endParaRPr>
          </a:p>
        </p:txBody>
      </p:sp>
      <p:graphicFrame>
        <p:nvGraphicFramePr>
          <p:cNvPr id="8" name="Table 7"/>
          <p:cNvGraphicFramePr>
            <a:graphicFrameLocks noGrp="1"/>
          </p:cNvGraphicFramePr>
          <p:nvPr/>
        </p:nvGraphicFramePr>
        <p:xfrm>
          <a:off x="1832906" y="3685997"/>
          <a:ext cx="3180528" cy="1772920"/>
        </p:xfrm>
        <a:graphic>
          <a:graphicData uri="http://schemas.openxmlformats.org/drawingml/2006/table">
            <a:tbl>
              <a:tblPr firstRow="1" bandRow="1">
                <a:tableStyleId>{5C22544A-7EE6-4342-B048-85BDC9FD1C3A}</a:tableStyleId>
              </a:tblPr>
              <a:tblGrid>
                <a:gridCol w="1867474"/>
                <a:gridCol w="1313054"/>
              </a:tblGrid>
              <a:tr h="370840">
                <a:tc>
                  <a:txBody>
                    <a:bodyPr/>
                    <a:lstStyle/>
                    <a:p>
                      <a:pPr algn="ctr"/>
                      <a:r>
                        <a:rPr lang="en-US" sz="1600" b="1" u="none" dirty="0" smtClean="0">
                          <a:solidFill>
                            <a:schemeClr val="tx1"/>
                          </a:solidFill>
                          <a:latin typeface="Arial" pitchFamily="34" charset="0"/>
                          <a:cs typeface="Arial" pitchFamily="34" charset="0"/>
                        </a:rPr>
                        <a:t>Bracing</a:t>
                      </a:r>
                      <a:r>
                        <a:rPr lang="en-US" sz="1600" b="1" u="none" baseline="0" dirty="0" smtClean="0">
                          <a:solidFill>
                            <a:schemeClr val="tx1"/>
                          </a:solidFill>
                          <a:latin typeface="Arial" pitchFamily="34" charset="0"/>
                          <a:cs typeface="Arial" pitchFamily="34" charset="0"/>
                        </a:rPr>
                        <a:t> Method</a:t>
                      </a:r>
                      <a:endParaRPr lang="en-US" sz="1600" b="1" u="none"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Adjustment Factor</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Method LIB</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1.8</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Methods</a:t>
                      </a:r>
                      <a:r>
                        <a:rPr lang="en-US" sz="1600" b="1" baseline="0" dirty="0" smtClean="0">
                          <a:solidFill>
                            <a:schemeClr val="tx1"/>
                          </a:solidFill>
                          <a:latin typeface="Arial" pitchFamily="34" charset="0"/>
                          <a:cs typeface="Arial" pitchFamily="34" charset="0"/>
                        </a:rPr>
                        <a:t> DWB, WSP, SFB, PBS, PCP, and HPS</a:t>
                      </a:r>
                      <a:endParaRPr lang="en-US" sz="1600" b="1" dirty="0" smtClean="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1.4</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bl>
          </a:graphicData>
        </a:graphic>
      </p:graphicFrame>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69540" y="5924550"/>
            <a:ext cx="1842685" cy="723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70" name="TextBox 69"/>
          <p:cNvSpPr txBox="1"/>
          <p:nvPr/>
        </p:nvSpPr>
        <p:spPr bwMode="auto">
          <a:xfrm>
            <a:off x="225425" y="1547813"/>
            <a:ext cx="8636171" cy="461665"/>
          </a:xfrm>
          <a:prstGeom prst="rect">
            <a:avLst/>
          </a:prstGeom>
          <a:noFill/>
        </p:spPr>
        <p:txBody>
          <a:bodyPr wrap="square">
            <a:spAutoFit/>
          </a:bodyPr>
          <a:lstStyle/>
          <a:p>
            <a:pPr algn="ctr" fontAlgn="auto">
              <a:spcBef>
                <a:spcPts val="0"/>
              </a:spcBef>
              <a:spcAft>
                <a:spcPts val="0"/>
              </a:spcAft>
              <a:defRPr/>
            </a:pPr>
            <a:r>
              <a:rPr lang="en-US" sz="2400" b="1" dirty="0" smtClean="0">
                <a:solidFill>
                  <a:schemeClr val="accent1">
                    <a:lumMod val="75000"/>
                  </a:schemeClr>
                </a:solidFill>
                <a:latin typeface="Arial" pitchFamily="34" charset="0"/>
                <a:cs typeface="Arial" pitchFamily="34" charset="0"/>
              </a:rPr>
              <a:t>Adjustment Factors – Footnotes g, h, and </a:t>
            </a:r>
            <a:r>
              <a:rPr lang="en-US" sz="2400" b="1" dirty="0" err="1" smtClean="0">
                <a:solidFill>
                  <a:schemeClr val="accent1">
                    <a:lumMod val="75000"/>
                  </a:schemeClr>
                </a:solidFill>
                <a:latin typeface="Arial" pitchFamily="34" charset="0"/>
                <a:cs typeface="Arial" pitchFamily="34" charset="0"/>
              </a:rPr>
              <a:t>i</a:t>
            </a:r>
            <a:endParaRPr lang="en-US" sz="2400" b="1" dirty="0">
              <a:solidFill>
                <a:schemeClr val="accent1">
                  <a:lumMod val="75000"/>
                </a:schemeClr>
              </a:solidFill>
              <a:latin typeface="Arial" pitchFamily="34" charset="0"/>
              <a:cs typeface="Arial" pitchFamily="34" charset="0"/>
            </a:endParaRPr>
          </a:p>
        </p:txBody>
      </p:sp>
      <p:graphicFrame>
        <p:nvGraphicFramePr>
          <p:cNvPr id="6" name="Table 5"/>
          <p:cNvGraphicFramePr>
            <a:graphicFrameLocks noGrp="1"/>
          </p:cNvGraphicFramePr>
          <p:nvPr/>
        </p:nvGraphicFramePr>
        <p:xfrm>
          <a:off x="425668" y="2254249"/>
          <a:ext cx="8198070" cy="4394200"/>
        </p:xfrm>
        <a:graphic>
          <a:graphicData uri="http://schemas.openxmlformats.org/drawingml/2006/table">
            <a:tbl>
              <a:tblPr firstRow="1" bandRow="1">
                <a:tableStyleId>{5C22544A-7EE6-4342-B048-85BDC9FD1C3A}</a:tableStyleId>
              </a:tblPr>
              <a:tblGrid>
                <a:gridCol w="1557803"/>
                <a:gridCol w="1115890"/>
                <a:gridCol w="4165988"/>
                <a:gridCol w="1358389"/>
              </a:tblGrid>
              <a:tr h="370840">
                <a:tc>
                  <a:txBody>
                    <a:bodyPr/>
                    <a:lstStyle/>
                    <a:p>
                      <a:pPr algn="ctr"/>
                      <a:r>
                        <a:rPr lang="en-US" sz="1600" b="1" u="none" dirty="0" smtClean="0">
                          <a:solidFill>
                            <a:schemeClr val="tx1"/>
                          </a:solidFill>
                          <a:latin typeface="Arial" pitchFamily="34" charset="0"/>
                          <a:cs typeface="Arial" pitchFamily="34" charset="0"/>
                        </a:rPr>
                        <a:t>Table</a:t>
                      </a:r>
                      <a:r>
                        <a:rPr lang="en-US" sz="1600" b="1" u="none" baseline="0" dirty="0" smtClean="0">
                          <a:solidFill>
                            <a:schemeClr val="tx1"/>
                          </a:solidFill>
                          <a:latin typeface="Arial" pitchFamily="34" charset="0"/>
                          <a:cs typeface="Arial" pitchFamily="34" charset="0"/>
                        </a:rPr>
                        <a:t> R602.10.1.2(1) Footnote</a:t>
                      </a:r>
                      <a:endParaRPr lang="en-US" sz="1600" b="1" u="none"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u="none" dirty="0" smtClean="0">
                          <a:solidFill>
                            <a:schemeClr val="tx1"/>
                          </a:solidFill>
                          <a:latin typeface="Arial" pitchFamily="34" charset="0"/>
                          <a:cs typeface="Arial" pitchFamily="34" charset="0"/>
                        </a:rPr>
                        <a:t>Methods</a:t>
                      </a:r>
                      <a:endParaRPr lang="en-US" sz="1600" b="1" u="none"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Requirements</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Adjustment Factor</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g</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GB</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fontAlgn="auto">
                        <a:spcBef>
                          <a:spcPts val="0"/>
                        </a:spcBef>
                        <a:spcAft>
                          <a:spcPts val="0"/>
                        </a:spcAft>
                        <a:defRPr/>
                      </a:pPr>
                      <a:r>
                        <a:rPr lang="en-US" sz="1600" b="1" dirty="0" smtClean="0">
                          <a:solidFill>
                            <a:schemeClr val="tx1"/>
                          </a:solidFill>
                          <a:latin typeface="Arial" pitchFamily="34" charset="0"/>
                          <a:cs typeface="Arial" pitchFamily="34" charset="0"/>
                        </a:rPr>
                        <a:t>Single sided gypsum</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2.0</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g</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GB</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Double</a:t>
                      </a:r>
                      <a:r>
                        <a:rPr lang="en-US" sz="1600" b="1" baseline="0" dirty="0" smtClean="0">
                          <a:solidFill>
                            <a:schemeClr val="tx1"/>
                          </a:solidFill>
                          <a:latin typeface="Arial" pitchFamily="34" charset="0"/>
                          <a:cs typeface="Arial" pitchFamily="34" charset="0"/>
                        </a:rPr>
                        <a:t> sided </a:t>
                      </a:r>
                      <a:r>
                        <a:rPr lang="en-US" sz="1600" b="1" dirty="0" smtClean="0">
                          <a:solidFill>
                            <a:schemeClr val="tx1"/>
                          </a:solidFill>
                          <a:latin typeface="Arial" pitchFamily="34" charset="0"/>
                          <a:cs typeface="Arial" pitchFamily="34" charset="0"/>
                        </a:rPr>
                        <a:t>gypsum</a:t>
                      </a:r>
                      <a:r>
                        <a:rPr lang="en-US" sz="1600" b="1" baseline="0"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when fastened 4” o.c. at panel edges and blocked at horizontal joints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0.7</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h</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LIB</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a:r>
                        <a:rPr lang="en-US" sz="1600" b="1" dirty="0" smtClean="0">
                          <a:solidFill>
                            <a:schemeClr val="tx1"/>
                          </a:solidFill>
                          <a:latin typeface="Arial" pitchFamily="34" charset="0"/>
                          <a:cs typeface="Arial" pitchFamily="34" charset="0"/>
                        </a:rPr>
                        <a:t>Gypsum board must be attached</a:t>
                      </a:r>
                      <a:r>
                        <a:rPr lang="en-US" sz="1600" b="1" baseline="0" dirty="0" smtClean="0">
                          <a:solidFill>
                            <a:schemeClr val="tx1"/>
                          </a:solidFill>
                          <a:latin typeface="Arial" pitchFamily="34" charset="0"/>
                          <a:cs typeface="Arial" pitchFamily="34" charset="0"/>
                        </a:rPr>
                        <a:t> to at least one side using Section R602.10.2 Method GB fastening requirements</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1.0</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err="1" smtClean="0">
                          <a:solidFill>
                            <a:schemeClr val="tx1"/>
                          </a:solidFill>
                          <a:latin typeface="Arial" pitchFamily="34" charset="0"/>
                          <a:cs typeface="Arial" pitchFamily="34" charset="0"/>
                        </a:rPr>
                        <a:t>i</a:t>
                      </a:r>
                      <a:endParaRPr lang="en-US" sz="1600" b="1" dirty="0" smtClean="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tx1"/>
                          </a:solidFill>
                          <a:latin typeface="Arial" pitchFamily="34" charset="0"/>
                          <a:cs typeface="Arial" pitchFamily="34" charset="0"/>
                        </a:rPr>
                        <a:t>DWB, WSP, SFB, PBS, PCP, and HPS</a:t>
                      </a:r>
                      <a:endParaRPr lang="en-US" sz="1600" b="1" dirty="0" smtClean="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a:r>
                        <a:rPr lang="en-US" sz="1600" b="1" dirty="0" smtClean="0">
                          <a:solidFill>
                            <a:schemeClr val="tx1"/>
                          </a:solidFill>
                          <a:latin typeface="Arial" pitchFamily="34" charset="0"/>
                          <a:cs typeface="Arial" pitchFamily="34" charset="0"/>
                        </a:rPr>
                        <a:t>In one story buildings and top of two</a:t>
                      </a:r>
                      <a:r>
                        <a:rPr lang="en-US" sz="1600" b="1" baseline="0" dirty="0" smtClean="0">
                          <a:solidFill>
                            <a:schemeClr val="tx1"/>
                          </a:solidFill>
                          <a:latin typeface="Arial" pitchFamily="34" charset="0"/>
                          <a:cs typeface="Arial" pitchFamily="34" charset="0"/>
                        </a:rPr>
                        <a:t> or three story buildings, when 800 lb minimum uplift hold-downs are fastened to end studs of each braced wall panel in the braced wall line and to the framing or foundation below.</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Arial" pitchFamily="34" charset="0"/>
                          <a:cs typeface="Arial" pitchFamily="34" charset="0"/>
                        </a:rPr>
                        <a:t>0.8</a:t>
                      </a:r>
                      <a:endParaRPr lang="en-US" sz="1600" b="1" dirty="0">
                        <a:solidFill>
                          <a:schemeClr val="tx1"/>
                        </a:solidFill>
                        <a:latin typeface="Arial" pitchFamily="34" charset="0"/>
                        <a:cs typeface="Arial"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r>
            </a:tbl>
          </a:graphicData>
        </a:graphic>
      </p:graphicFrame>
      <p:sp>
        <p:nvSpPr>
          <p:cNvPr id="8" name="TextBox 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69540" y="5924550"/>
            <a:ext cx="1842685" cy="723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731" name="TextBox 12"/>
          <p:cNvSpPr txBox="1">
            <a:spLocks noChangeArrowheads="1"/>
          </p:cNvSpPr>
          <p:nvPr/>
        </p:nvSpPr>
        <p:spPr bwMode="auto">
          <a:xfrm>
            <a:off x="461963" y="1670923"/>
            <a:ext cx="4858182" cy="784830"/>
          </a:xfrm>
          <a:prstGeom prst="rect">
            <a:avLst/>
          </a:prstGeom>
          <a:noFill/>
          <a:ln w="9525">
            <a:noFill/>
            <a:miter lim="800000"/>
            <a:headEnd/>
            <a:tailEnd/>
          </a:ln>
        </p:spPr>
        <p:txBody>
          <a:bodyPr wrap="square">
            <a:spAutoFit/>
          </a:bodyPr>
          <a:lstStyle/>
          <a:p>
            <a:pPr fontAlgn="auto">
              <a:spcBef>
                <a:spcPts val="0"/>
              </a:spcBef>
              <a:spcAft>
                <a:spcPts val="600"/>
              </a:spcAft>
              <a:tabLst>
                <a:tab pos="2062163" algn="l"/>
              </a:tabLst>
              <a:defRPr/>
            </a:pPr>
            <a:r>
              <a:rPr lang="en-US" sz="2000" b="1" dirty="0">
                <a:solidFill>
                  <a:schemeClr val="accent2">
                    <a:lumMod val="75000"/>
                  </a:schemeClr>
                </a:solidFill>
                <a:latin typeface="Arial" pitchFamily="34" charset="0"/>
                <a:cs typeface="Arial" pitchFamily="34" charset="0"/>
              </a:rPr>
              <a:t>Building Type:</a:t>
            </a:r>
            <a:r>
              <a:rPr lang="en-US" sz="2000" b="1" dirty="0">
                <a:solidFill>
                  <a:schemeClr val="tx2"/>
                </a:solidFill>
                <a:latin typeface="Arial" pitchFamily="34" charset="0"/>
                <a:cs typeface="Arial" pitchFamily="34" charset="0"/>
              </a:rPr>
              <a:t>   </a:t>
            </a:r>
            <a:r>
              <a:rPr lang="en-US" sz="2000" b="1" dirty="0">
                <a:solidFill>
                  <a:schemeClr val="accent1">
                    <a:lumMod val="75000"/>
                  </a:schemeClr>
                </a:solidFill>
                <a:latin typeface="Arial" pitchFamily="34" charset="0"/>
                <a:cs typeface="Arial" pitchFamily="34" charset="0"/>
              </a:rPr>
              <a:t>All Dwellings</a:t>
            </a:r>
          </a:p>
          <a:p>
            <a:pPr fontAlgn="auto">
              <a:spcBef>
                <a:spcPts val="0"/>
              </a:spcBef>
              <a:spcAft>
                <a:spcPts val="600"/>
              </a:spcAft>
              <a:tabLst>
                <a:tab pos="2293938" algn="l"/>
              </a:tabLst>
              <a:defRPr/>
            </a:pPr>
            <a:r>
              <a:rPr lang="en-US" sz="2000" b="1" dirty="0">
                <a:solidFill>
                  <a:schemeClr val="accent2">
                    <a:lumMod val="75000"/>
                  </a:schemeClr>
                </a:solidFill>
                <a:latin typeface="Arial" pitchFamily="34" charset="0"/>
                <a:cs typeface="Arial" pitchFamily="34" charset="0"/>
              </a:rPr>
              <a:t>SDC Zone:</a:t>
            </a:r>
            <a:r>
              <a:rPr lang="en-US" sz="2000" b="1" dirty="0">
                <a:solidFill>
                  <a:schemeClr val="tx2"/>
                </a:solidFill>
                <a:latin typeface="Arial" pitchFamily="34" charset="0"/>
                <a:cs typeface="Arial" pitchFamily="34" charset="0"/>
              </a:rPr>
              <a:t>	</a:t>
            </a:r>
            <a:r>
              <a:rPr lang="en-US" sz="2000" b="1" dirty="0">
                <a:solidFill>
                  <a:schemeClr val="accent1">
                    <a:lumMod val="75000"/>
                  </a:schemeClr>
                </a:solidFill>
                <a:latin typeface="Arial" pitchFamily="34" charset="0"/>
                <a:cs typeface="Arial" pitchFamily="34" charset="0"/>
              </a:rPr>
              <a:t>A &amp; B</a:t>
            </a:r>
          </a:p>
        </p:txBody>
      </p:sp>
      <p:graphicFrame>
        <p:nvGraphicFramePr>
          <p:cNvPr id="14" name="Group 3"/>
          <p:cNvGraphicFramePr>
            <a:graphicFrameLocks noGrp="1"/>
          </p:cNvGraphicFramePr>
          <p:nvPr/>
        </p:nvGraphicFramePr>
        <p:xfrm>
          <a:off x="461962" y="2709949"/>
          <a:ext cx="8450263" cy="3566160"/>
        </p:xfrm>
        <a:graphic>
          <a:graphicData uri="http://schemas.openxmlformats.org/drawingml/2006/table">
            <a:tbl>
              <a:tblPr/>
              <a:tblGrid>
                <a:gridCol w="4026911"/>
                <a:gridCol w="2477191"/>
                <a:gridCol w="1946161"/>
              </a:tblGrid>
              <a:tr h="914706">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Description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Table R602.10.1.2(1) Footnote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Adjustment Factor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Minimum Total Length of B.W.P.s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Table R602.10.1.2(1)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Wind Exposure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1.0 - 1.7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Roof Eave to Ridge Height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b, 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0.7 - 1.6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Wall Height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0.9 –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Number of Braced Wall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1.3 – 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No gypsum finish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1.4 – 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Approved hold-down added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0.8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6" name="TextBox 12"/>
          <p:cNvSpPr txBox="1">
            <a:spLocks noChangeArrowheads="1"/>
          </p:cNvSpPr>
          <p:nvPr/>
        </p:nvSpPr>
        <p:spPr bwMode="auto">
          <a:xfrm>
            <a:off x="4948035" y="1670923"/>
            <a:ext cx="3964190" cy="784830"/>
          </a:xfrm>
          <a:prstGeom prst="rect">
            <a:avLst/>
          </a:prstGeom>
          <a:noFill/>
          <a:ln w="9525">
            <a:noFill/>
            <a:miter lim="800000"/>
            <a:headEnd/>
            <a:tailEnd/>
          </a:ln>
        </p:spPr>
        <p:txBody>
          <a:bodyPr wrap="square">
            <a:spAutoFit/>
          </a:bodyPr>
          <a:lstStyle/>
          <a:p>
            <a:pPr fontAlgn="auto">
              <a:spcBef>
                <a:spcPts val="0"/>
              </a:spcBef>
              <a:spcAft>
                <a:spcPts val="600"/>
              </a:spcAft>
              <a:tabLst>
                <a:tab pos="2174875" algn="l"/>
              </a:tabLst>
              <a:defRPr/>
            </a:pPr>
            <a:r>
              <a:rPr lang="en-US" sz="2000" b="1" dirty="0">
                <a:solidFill>
                  <a:schemeClr val="accent2">
                    <a:lumMod val="75000"/>
                  </a:schemeClr>
                </a:solidFill>
                <a:latin typeface="Arial" pitchFamily="34" charset="0"/>
                <a:cs typeface="Arial" pitchFamily="34" charset="0"/>
              </a:rPr>
              <a:t>Wind Requirements:       </a:t>
            </a:r>
            <a:r>
              <a:rPr lang="en-US" sz="2000" b="1" dirty="0">
                <a:solidFill>
                  <a:schemeClr val="accent1">
                    <a:lumMod val="75000"/>
                  </a:schemeClr>
                </a:solidFill>
                <a:latin typeface="Arial" pitchFamily="34" charset="0"/>
                <a:cs typeface="Arial" pitchFamily="34" charset="0"/>
              </a:rPr>
              <a:t>All</a:t>
            </a:r>
          </a:p>
          <a:p>
            <a:pPr fontAlgn="auto">
              <a:spcBef>
                <a:spcPts val="0"/>
              </a:spcBef>
              <a:spcAft>
                <a:spcPts val="600"/>
              </a:spcAft>
              <a:tabLst>
                <a:tab pos="2174875" algn="l"/>
              </a:tabLst>
              <a:defRPr/>
            </a:pPr>
            <a:r>
              <a:rPr lang="en-US" sz="2000" b="1" dirty="0">
                <a:solidFill>
                  <a:schemeClr val="accent2">
                    <a:lumMod val="75000"/>
                  </a:schemeClr>
                </a:solidFill>
                <a:latin typeface="Arial" pitchFamily="34" charset="0"/>
                <a:cs typeface="Arial" pitchFamily="34" charset="0"/>
              </a:rPr>
              <a:t>Seismic Requirements:</a:t>
            </a:r>
            <a:r>
              <a:rPr lang="en-US" sz="2000" b="1" dirty="0">
                <a:solidFill>
                  <a:schemeClr val="tx2"/>
                </a:solidFill>
                <a:latin typeface="Arial" pitchFamily="34" charset="0"/>
                <a:cs typeface="Arial" pitchFamily="34" charset="0"/>
              </a:rPr>
              <a:t>  </a:t>
            </a:r>
            <a:r>
              <a:rPr lang="en-US" sz="2000" b="1" dirty="0">
                <a:solidFill>
                  <a:schemeClr val="accent1">
                    <a:lumMod val="75000"/>
                  </a:schemeClr>
                </a:solidFill>
                <a:latin typeface="Arial" pitchFamily="34" charset="0"/>
                <a:cs typeface="Arial" pitchFamily="34" charset="0"/>
              </a:rPr>
              <a:t>None</a:t>
            </a:r>
          </a:p>
        </p:txBody>
      </p:sp>
      <p:sp>
        <p:nvSpPr>
          <p:cNvPr id="7" name="Rectangle 6"/>
          <p:cNvSpPr/>
          <p:nvPr/>
        </p:nvSpPr>
        <p:spPr>
          <a:xfrm>
            <a:off x="4948035" y="6276109"/>
            <a:ext cx="1904047" cy="307777"/>
          </a:xfrm>
          <a:prstGeom prst="rect">
            <a:avLst/>
          </a:prstGeom>
        </p:spPr>
        <p:txBody>
          <a:bodyPr wrap="none">
            <a:spAutoFit/>
          </a:bodyPr>
          <a:lstStyle/>
          <a:p>
            <a:r>
              <a:rPr lang="en-US" sz="1400" dirty="0">
                <a:solidFill>
                  <a:schemeClr val="accent1">
                    <a:lumMod val="75000"/>
                  </a:schemeClr>
                </a:solidFill>
                <a:latin typeface="Arial" pitchFamily="34" charset="0"/>
                <a:cs typeface="Arial" pitchFamily="34" charset="0"/>
              </a:rPr>
              <a:t>Table R602.10.1.2(1) </a:t>
            </a:r>
            <a:endParaRPr lang="en-US" sz="1400" dirty="0"/>
          </a:p>
        </p:txBody>
      </p:sp>
      <p:sp>
        <p:nvSpPr>
          <p:cNvPr id="9" name="TextBox 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Intermittent Bracing</a:t>
            </a:r>
            <a:endParaRPr dirty="0"/>
          </a:p>
        </p:txBody>
      </p:sp>
      <p:sp>
        <p:nvSpPr>
          <p:cNvPr id="340995" name="Text Box 3"/>
          <p:cNvSpPr txBox="1">
            <a:spLocks noChangeArrowheads="1"/>
          </p:cNvSpPr>
          <p:nvPr/>
        </p:nvSpPr>
        <p:spPr bwMode="auto">
          <a:xfrm>
            <a:off x="1905000" y="1543050"/>
            <a:ext cx="5334000" cy="460375"/>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Bracing Per Code Report</a:t>
            </a:r>
          </a:p>
        </p:txBody>
      </p:sp>
      <p:pic>
        <p:nvPicPr>
          <p:cNvPr id="5" name="Picture 2"/>
          <p:cNvPicPr>
            <a:picLocks noChangeAspect="1" noChangeArrowheads="1"/>
          </p:cNvPicPr>
          <p:nvPr/>
        </p:nvPicPr>
        <p:blipFill>
          <a:blip r:embed="rId3" cstate="email"/>
          <a:srcRect/>
          <a:stretch>
            <a:fillRect/>
          </a:stretch>
        </p:blipFill>
        <p:spPr bwMode="auto">
          <a:xfrm>
            <a:off x="247966" y="223997"/>
            <a:ext cx="8625284" cy="6443502"/>
          </a:xfrm>
          <a:prstGeom prst="rect">
            <a:avLst/>
          </a:prstGeom>
          <a:noFill/>
          <a:ln w="9525">
            <a:noFill/>
            <a:miter lim="800000"/>
            <a:headEnd/>
            <a:tailEnd/>
          </a:ln>
          <a:effectLst/>
        </p:spPr>
      </p:pic>
      <p:sp>
        <p:nvSpPr>
          <p:cNvPr id="6" name="Text Box 3"/>
          <p:cNvSpPr txBox="1">
            <a:spLocks noChangeArrowheads="1"/>
          </p:cNvSpPr>
          <p:nvPr/>
        </p:nvSpPr>
        <p:spPr bwMode="auto">
          <a:xfrm>
            <a:off x="2006600" y="247005"/>
            <a:ext cx="5334000" cy="461665"/>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smtClean="0">
                <a:solidFill>
                  <a:schemeClr val="bg1"/>
                </a:solidFill>
                <a:cs typeface="Arial" charset="0"/>
              </a:rPr>
              <a:t>George H.W. Bush Vacation Home</a:t>
            </a:r>
            <a:endParaRPr lang="en-US" sz="2400" b="1" dirty="0">
              <a:solidFill>
                <a:schemeClr val="bg1"/>
              </a:solidFill>
              <a:cs typeface="Arial" charset="0"/>
            </a:endParaRPr>
          </a:p>
        </p:txBody>
      </p:sp>
      <p:pic>
        <p:nvPicPr>
          <p:cNvPr id="380930" name="Picture 2" descr="File:George H. W. Bush, President of the United States, 1989 official portrait.jpg">
            <a:hlinkClick r:id="rId4"/>
          </p:cNvPr>
          <p:cNvPicPr>
            <a:picLocks noChangeAspect="1" noChangeArrowheads="1"/>
          </p:cNvPicPr>
          <p:nvPr/>
        </p:nvPicPr>
        <p:blipFill>
          <a:blip r:embed="rId5" cstate="email"/>
          <a:srcRect/>
          <a:stretch>
            <a:fillRect/>
          </a:stretch>
        </p:blipFill>
        <p:spPr bwMode="auto">
          <a:xfrm>
            <a:off x="1273076" y="2793538"/>
            <a:ext cx="1134223" cy="977205"/>
          </a:xfrm>
          <a:prstGeom prst="rect">
            <a:avLst/>
          </a:prstGeom>
          <a:noFill/>
        </p:spPr>
      </p:pic>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l="13655"/>
          <a:stretch>
            <a:fillRect/>
          </a:stretch>
        </p:blipFill>
        <p:spPr bwMode="auto">
          <a:xfrm>
            <a:off x="2393298" y="2943860"/>
            <a:ext cx="6204602" cy="3672839"/>
          </a:xfrm>
          <a:prstGeom prst="rect">
            <a:avLst/>
          </a:prstGeom>
          <a:noFill/>
          <a:ln w="9525">
            <a:noFill/>
            <a:miter lim="800000"/>
            <a:headEnd/>
            <a:tailEnd/>
          </a:ln>
          <a:effectLst/>
        </p:spPr>
      </p:pic>
      <p:sp>
        <p:nvSpPr>
          <p:cNvPr id="7" name="TextBox 6"/>
          <p:cNvSpPr txBox="1"/>
          <p:nvPr/>
        </p:nvSpPr>
        <p:spPr>
          <a:xfrm>
            <a:off x="771101" y="5530201"/>
            <a:ext cx="791242" cy="369332"/>
          </a:xfrm>
          <a:prstGeom prst="rect">
            <a:avLst/>
          </a:prstGeom>
          <a:solidFill>
            <a:schemeClr val="bg2">
              <a:lumMod val="90000"/>
            </a:schemeClr>
          </a:solidFill>
        </p:spPr>
        <p:txBody>
          <a:bodyPr wrap="none" rtlCol="0">
            <a:spAutoFit/>
          </a:bodyPr>
          <a:lstStyle/>
          <a:p>
            <a:r>
              <a:rPr lang="en-US" dirty="0" smtClean="0"/>
              <a:t>8’ wall</a:t>
            </a:r>
            <a:endParaRPr lang="en-US" dirty="0"/>
          </a:p>
        </p:txBody>
      </p:sp>
      <p:sp>
        <p:nvSpPr>
          <p:cNvPr id="8" name="TextBox 7"/>
          <p:cNvSpPr txBox="1"/>
          <p:nvPr/>
        </p:nvSpPr>
        <p:spPr>
          <a:xfrm>
            <a:off x="774700" y="4419600"/>
            <a:ext cx="791242" cy="369332"/>
          </a:xfrm>
          <a:prstGeom prst="rect">
            <a:avLst/>
          </a:prstGeom>
          <a:solidFill>
            <a:schemeClr val="bg2">
              <a:lumMod val="90000"/>
            </a:schemeClr>
          </a:solidFill>
        </p:spPr>
        <p:txBody>
          <a:bodyPr wrap="none" rtlCol="0">
            <a:spAutoFit/>
          </a:bodyPr>
          <a:lstStyle/>
          <a:p>
            <a:r>
              <a:rPr lang="en-US" dirty="0" smtClean="0"/>
              <a:t>8’ wall</a:t>
            </a:r>
            <a:endParaRPr lang="en-US" dirty="0"/>
          </a:p>
        </p:txBody>
      </p:sp>
      <p:graphicFrame>
        <p:nvGraphicFramePr>
          <p:cNvPr id="9" name="Group 3"/>
          <p:cNvGraphicFramePr>
            <a:graphicFrameLocks noGrp="1"/>
          </p:cNvGraphicFramePr>
          <p:nvPr/>
        </p:nvGraphicFramePr>
        <p:xfrm>
          <a:off x="461963" y="119149"/>
          <a:ext cx="7551738" cy="2895600"/>
        </p:xfrm>
        <a:graphic>
          <a:graphicData uri="http://schemas.openxmlformats.org/drawingml/2006/table">
            <a:tbl>
              <a:tblPr/>
              <a:tblGrid>
                <a:gridCol w="3598725"/>
                <a:gridCol w="2213789"/>
                <a:gridCol w="1739224"/>
              </a:tblGrid>
              <a:tr h="655551">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Description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charset="0"/>
                        </a:rPr>
                        <a:t>Adjustment Factors</a:t>
                      </a:r>
                      <a:endParaRPr kumimoji="0" lang="en-US" sz="20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Wind Exposure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1.0 - 1.7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(B)</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Roof Eave to Ridge Height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0.7 - 1.6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1.3 (&lt;15’)</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Wall Height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0.9 – 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.9 (8’)</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Number of Braced Wall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1.3 – 1.6</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1.3 (3)</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No gypsum finish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1.4 – 1.8</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(No)</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Approved hold-down added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0.8</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(No)</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546100" y="3454400"/>
            <a:ext cx="1952201" cy="369332"/>
          </a:xfrm>
          <a:prstGeom prst="rect">
            <a:avLst/>
          </a:prstGeom>
          <a:solidFill>
            <a:schemeClr val="bg2">
              <a:lumMod val="90000"/>
            </a:schemeClr>
          </a:solidFill>
        </p:spPr>
        <p:txBody>
          <a:bodyPr wrap="none" rtlCol="0">
            <a:spAutoFit/>
          </a:bodyPr>
          <a:lstStyle/>
          <a:p>
            <a:r>
              <a:rPr lang="en-US" dirty="0" smtClean="0"/>
              <a:t>&lt; 15’ ridge height</a:t>
            </a:r>
            <a:endParaRPr lang="en-US" dirty="0"/>
          </a:p>
        </p:txBody>
      </p:sp>
      <p:sp>
        <p:nvSpPr>
          <p:cNvPr id="12" name="TextBox 11"/>
          <p:cNvSpPr txBox="1"/>
          <p:nvPr/>
        </p:nvSpPr>
        <p:spPr>
          <a:xfrm>
            <a:off x="203200" y="6248400"/>
            <a:ext cx="2704587" cy="369332"/>
          </a:xfrm>
          <a:prstGeom prst="rect">
            <a:avLst/>
          </a:prstGeom>
          <a:solidFill>
            <a:schemeClr val="bg2">
              <a:lumMod val="90000"/>
            </a:schemeClr>
          </a:solidFill>
        </p:spPr>
        <p:txBody>
          <a:bodyPr wrap="none" rtlCol="0">
            <a:spAutoFit/>
          </a:bodyPr>
          <a:lstStyle/>
          <a:p>
            <a:r>
              <a:rPr lang="en-US" dirty="0" smtClean="0"/>
              <a:t>Perpendicular wall = 42’</a:t>
            </a:r>
            <a:endParaRPr lang="en-US" dirty="0"/>
          </a:p>
        </p:txBody>
      </p:sp>
      <p:sp>
        <p:nvSpPr>
          <p:cNvPr id="14" name="Rectangle 13"/>
          <p:cNvSpPr/>
          <p:nvPr/>
        </p:nvSpPr>
        <p:spPr>
          <a:xfrm>
            <a:off x="7271236" y="3238500"/>
            <a:ext cx="1580664" cy="317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83100" y="3073400"/>
            <a:ext cx="2788136" cy="400110"/>
          </a:xfrm>
          <a:prstGeom prst="rect">
            <a:avLst/>
          </a:prstGeom>
          <a:solidFill>
            <a:schemeClr val="bg1"/>
          </a:solidFill>
          <a:ln w="38100">
            <a:solidFill>
              <a:schemeClr val="tx1"/>
            </a:solidFill>
          </a:ln>
        </p:spPr>
        <p:txBody>
          <a:bodyPr wrap="none" rtlCol="0">
            <a:spAutoFit/>
          </a:bodyPr>
          <a:lstStyle/>
          <a:p>
            <a:r>
              <a:rPr lang="en-US" sz="2000" b="1" dirty="0" smtClean="0">
                <a:solidFill>
                  <a:schemeClr val="accent1">
                    <a:lumMod val="75000"/>
                  </a:schemeClr>
                </a:solidFill>
              </a:rPr>
              <a:t>Total multiplier = 1.52</a:t>
            </a:r>
            <a:endParaRPr lang="en-US" sz="2000" b="1" dirty="0">
              <a:solidFill>
                <a:schemeClr val="accent1">
                  <a:lumMod val="75000"/>
                </a:schemeClr>
              </a:solidFill>
            </a:endParaRPr>
          </a:p>
        </p:txBody>
      </p:sp>
      <p:sp>
        <p:nvSpPr>
          <p:cNvPr id="13" name="TextBox 1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7464829" y="5457825"/>
            <a:ext cx="1403862" cy="1171112"/>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 name="Table 34"/>
          <p:cNvGraphicFramePr>
            <a:graphicFrameLocks noGrp="1"/>
          </p:cNvGraphicFramePr>
          <p:nvPr/>
        </p:nvGraphicFramePr>
        <p:xfrm>
          <a:off x="509192" y="1766887"/>
          <a:ext cx="8359500" cy="4513638"/>
        </p:xfrm>
        <a:graphic>
          <a:graphicData uri="http://schemas.openxmlformats.org/drawingml/2006/table">
            <a:tbl>
              <a:tblPr/>
              <a:tblGrid>
                <a:gridCol w="1214056"/>
                <a:gridCol w="1214056"/>
                <a:gridCol w="987707"/>
                <a:gridCol w="1070016"/>
                <a:gridCol w="1358098"/>
                <a:gridCol w="1358098"/>
                <a:gridCol w="1157469"/>
              </a:tblGrid>
              <a:tr h="595334">
                <a:tc rowSpan="2">
                  <a:txBody>
                    <a:bodyPr/>
                    <a:lstStyle/>
                    <a:p>
                      <a:pPr algn="ctr" fontAlgn="ctr"/>
                      <a:r>
                        <a:rPr lang="en-US" sz="1600" b="1" i="0" u="none" strike="noStrike" dirty="0">
                          <a:solidFill>
                            <a:srgbClr val="000000"/>
                          </a:solidFill>
                          <a:latin typeface="Arial" pitchFamily="34" charset="0"/>
                          <a:cs typeface="Arial" pitchFamily="34" charset="0"/>
                        </a:rPr>
                        <a:t>Basic Wind Speed (mph)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latin typeface="Arial" pitchFamily="34" charset="0"/>
                          <a:cs typeface="Arial" pitchFamily="34" charset="0"/>
                        </a:rPr>
                        <a:t>Story 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latin typeface="Arial" pitchFamily="34" charset="0"/>
                          <a:cs typeface="Arial" pitchFamily="34" charset="0"/>
                        </a:rPr>
                        <a:t>Braced Wall Line Spacing (ft)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600" b="1" i="0" u="none" strike="noStrike" dirty="0">
                          <a:solidFill>
                            <a:srgbClr val="000000"/>
                          </a:solidFill>
                          <a:latin typeface="Arial" pitchFamily="34" charset="0"/>
                          <a:cs typeface="Arial" pitchFamily="34" charset="0"/>
                        </a:rPr>
                        <a:t>Minimum Total Length of Braced Wall Panels Required Along Each Braced Wall 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9922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latin typeface="Arial" pitchFamily="34" charset="0"/>
                          <a:cs typeface="Arial" pitchFamily="34" charset="0"/>
                        </a:rPr>
                        <a:t>Method LIB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pitchFamily="34" charset="0"/>
                          <a:cs typeface="Arial" pitchFamily="34" charset="0"/>
                        </a:rPr>
                        <a:t>Method GB (double sided)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pitchFamily="34" charset="0"/>
                          <a:cs typeface="Arial" pitchFamily="34" charset="0"/>
                        </a:rPr>
                        <a:t>Methods DWB, WSP, SFB, PBS, PCP, HPS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Arial" pitchFamily="34" charset="0"/>
                          <a:cs typeface="Arial" pitchFamily="34" charset="0"/>
                        </a:rPr>
                        <a:t>Continuous </a:t>
                      </a:r>
                      <a:r>
                        <a:rPr lang="en-US" sz="1600" b="1" i="0" u="none" strike="noStrike" dirty="0">
                          <a:solidFill>
                            <a:srgbClr val="000000"/>
                          </a:solidFill>
                          <a:latin typeface="Arial" pitchFamily="34" charset="0"/>
                          <a:cs typeface="Arial" pitchFamily="34" charset="0"/>
                        </a:rPr>
                        <a:t>Sheathing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45">
                <a:tc rowSpan="12">
                  <a:txBody>
                    <a:bodyPr/>
                    <a:lstStyle/>
                    <a:p>
                      <a:pPr algn="ctr" fontAlgn="ctr"/>
                      <a:r>
                        <a:rPr lang="en-US" sz="1600" b="0" i="0" u="sng" strike="noStrike" dirty="0">
                          <a:solidFill>
                            <a:srgbClr val="000000"/>
                          </a:solidFill>
                          <a:latin typeface="Arial" pitchFamily="34" charset="0"/>
                          <a:cs typeface="Arial" pitchFamily="34" charset="0"/>
                        </a:rPr>
                        <a:t>&lt;</a:t>
                      </a:r>
                      <a:r>
                        <a:rPr lang="en-US" sz="1600" b="0" i="0" u="none" strike="noStrike" dirty="0">
                          <a:solidFill>
                            <a:srgbClr val="000000"/>
                          </a:solidFill>
                          <a:latin typeface="Arial" pitchFamily="34" charset="0"/>
                          <a:cs typeface="Arial" pitchFamily="34" charset="0"/>
                        </a:rPr>
                        <a:t> 90 (mph)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6">
                  <a:txBody>
                    <a:bodyPr/>
                    <a:lstStyle/>
                    <a:p>
                      <a:pPr algn="l" fontAlgn="b"/>
                      <a:r>
                        <a:rPr lang="en-US" sz="1600" b="0" i="0" u="none" strike="noStrike" dirty="0">
                          <a:solidFill>
                            <a:srgbClr val="000000"/>
                          </a:solidFill>
                          <a:latin typeface="Arial" pitchFamily="34" charset="0"/>
                          <a:cs typeface="Arial"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8445">
                <a:tc vMerge="1">
                  <a:txBody>
                    <a:bodyPr/>
                    <a:lstStyle/>
                    <a:p>
                      <a:endParaRPr lang="en-US"/>
                    </a:p>
                  </a:txBody>
                  <a:tcPr/>
                </a:tc>
                <a:tc rowSpan="6">
                  <a:txBody>
                    <a:bodyPr/>
                    <a:lstStyle/>
                    <a:p>
                      <a:pPr algn="l" fontAlgn="b"/>
                      <a:r>
                        <a:rPr lang="en-US" sz="1600" b="0" i="0" u="none" strike="noStrike" dirty="0">
                          <a:solidFill>
                            <a:srgbClr val="000000"/>
                          </a:solidFill>
                          <a:latin typeface="Arial" pitchFamily="34" charset="0"/>
                          <a:cs typeface="Arial"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smtClean="0">
                          <a:solidFill>
                            <a:srgbClr val="000000"/>
                          </a:solidFill>
                          <a:latin typeface="Arial" pitchFamily="34" charset="0"/>
                          <a:cs typeface="Arial" pitchFamily="34" charset="0"/>
                        </a:rPr>
                        <a:t>10.5</a:t>
                      </a:r>
                      <a:endParaRPr lang="en-US" sz="1600" b="0"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600" b="0" i="0" u="none" strike="noStrike" dirty="0">
                          <a:solidFill>
                            <a:srgbClr val="000000"/>
                          </a:solidFill>
                          <a:latin typeface="Arial" pitchFamily="34" charset="0"/>
                          <a:cs typeface="Arial"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600" b="0" i="0" u="none" strike="noStrike" dirty="0">
                          <a:solidFill>
                            <a:srgbClr val="000000"/>
                          </a:solidFill>
                          <a:latin typeface="Arial" pitchFamily="34" charset="0"/>
                          <a:cs typeface="Arial"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600" b="0" i="0" u="none" strike="noStrike" dirty="0">
                          <a:solidFill>
                            <a:srgbClr val="000000"/>
                          </a:solidFill>
                          <a:latin typeface="Arial" pitchFamily="34" charset="0"/>
                          <a:cs typeface="Arial"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600" b="0" i="0" u="none" strike="noStrike" dirty="0">
                          <a:solidFill>
                            <a:srgbClr val="000000"/>
                          </a:solidFill>
                          <a:latin typeface="Arial" pitchFamily="34" charset="0"/>
                          <a:cs typeface="Arial"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20" name="TextBox 18"/>
          <p:cNvSpPr txBox="1">
            <a:spLocks noChangeArrowheads="1"/>
          </p:cNvSpPr>
          <p:nvPr/>
        </p:nvSpPr>
        <p:spPr bwMode="auto">
          <a:xfrm>
            <a:off x="7014337" y="6380063"/>
            <a:ext cx="1854354"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R602.10.1.2(1)</a:t>
            </a:r>
          </a:p>
        </p:txBody>
      </p:sp>
      <p:grpSp>
        <p:nvGrpSpPr>
          <p:cNvPr id="3" name="Group 35"/>
          <p:cNvGrpSpPr/>
          <p:nvPr/>
        </p:nvGrpSpPr>
        <p:grpSpPr>
          <a:xfrm>
            <a:off x="0" y="0"/>
            <a:ext cx="3192" cy="768"/>
            <a:chOff x="0" y="0"/>
            <a:chExt cx="3192" cy="768"/>
          </a:xfrm>
        </p:grpSpPr>
        <p:grpSp>
          <p:nvGrpSpPr>
            <p:cNvPr id="4" name="Group 36"/>
            <p:cNvGrpSpPr>
              <a:grpSpLocks/>
            </p:cNvGrpSpPr>
            <p:nvPr/>
          </p:nvGrpSpPr>
          <p:grpSpPr bwMode="auto">
            <a:xfrm>
              <a:off x="1099" y="209"/>
              <a:ext cx="980" cy="559"/>
              <a:chOff x="1099" y="209"/>
              <a:chExt cx="980" cy="559"/>
            </a:xfrm>
          </p:grpSpPr>
          <p:sp>
            <p:nvSpPr>
              <p:cNvPr id="45" name="AutoShape 28"/>
              <p:cNvSpPr>
                <a:spLocks noChangeArrowheads="1"/>
              </p:cNvSpPr>
              <p:nvPr/>
            </p:nvSpPr>
            <p:spPr bwMode="auto">
              <a:xfrm>
                <a:off x="1099" y="209"/>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6" name="Rectangle 45"/>
              <p:cNvSpPr>
                <a:spLocks noChangeArrowheads="1"/>
              </p:cNvSpPr>
              <p:nvPr/>
            </p:nvSpPr>
            <p:spPr bwMode="auto">
              <a:xfrm>
                <a:off x="1190" y="353"/>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7" name="Rectangle 46"/>
              <p:cNvSpPr>
                <a:spLocks noChangeArrowheads="1"/>
              </p:cNvSpPr>
              <p:nvPr/>
            </p:nvSpPr>
            <p:spPr bwMode="auto">
              <a:xfrm>
                <a:off x="1190" y="559"/>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38" name="Rectangle 37"/>
            <p:cNvSpPr>
              <a:spLocks noChangeArrowheads="1"/>
            </p:cNvSpPr>
            <p:nvPr/>
          </p:nvSpPr>
          <p:spPr bwMode="auto">
            <a:xfrm>
              <a:off x="2310" y="353"/>
              <a:ext cx="791" cy="20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39" name="Rectangle 38"/>
            <p:cNvSpPr>
              <a:spLocks noChangeArrowheads="1"/>
            </p:cNvSpPr>
            <p:nvPr/>
          </p:nvSpPr>
          <p:spPr bwMode="auto">
            <a:xfrm>
              <a:off x="2310" y="559"/>
              <a:ext cx="791" cy="209"/>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0" name="AutoShape 33"/>
            <p:cNvSpPr>
              <a:spLocks noChangeArrowheads="1"/>
            </p:cNvSpPr>
            <p:nvPr/>
          </p:nvSpPr>
          <p:spPr bwMode="auto">
            <a:xfrm>
              <a:off x="2219" y="0"/>
              <a:ext cx="973" cy="145"/>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1" name="Rectangle 40"/>
            <p:cNvSpPr>
              <a:spLocks noChangeArrowheads="1"/>
            </p:cNvSpPr>
            <p:nvPr/>
          </p:nvSpPr>
          <p:spPr bwMode="auto">
            <a:xfrm>
              <a:off x="2310" y="145"/>
              <a:ext cx="791" cy="208"/>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nvGrpSpPr>
            <p:cNvPr id="5" name="Group 41"/>
            <p:cNvGrpSpPr>
              <a:grpSpLocks/>
            </p:cNvGrpSpPr>
            <p:nvPr/>
          </p:nvGrpSpPr>
          <p:grpSpPr bwMode="auto">
            <a:xfrm>
              <a:off x="0" y="415"/>
              <a:ext cx="973" cy="353"/>
              <a:chOff x="0" y="415"/>
              <a:chExt cx="973" cy="353"/>
            </a:xfrm>
          </p:grpSpPr>
          <p:sp>
            <p:nvSpPr>
              <p:cNvPr id="43" name="AutoShape 36"/>
              <p:cNvSpPr>
                <a:spLocks noChangeArrowheads="1"/>
              </p:cNvSpPr>
              <p:nvPr/>
            </p:nvSpPr>
            <p:spPr bwMode="auto">
              <a:xfrm>
                <a:off x="0" y="415"/>
                <a:ext cx="973"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4" name="Rectangle 43"/>
              <p:cNvSpPr>
                <a:spLocks noChangeArrowheads="1"/>
              </p:cNvSpPr>
              <p:nvPr/>
            </p:nvSpPr>
            <p:spPr bwMode="auto">
              <a:xfrm>
                <a:off x="91" y="559"/>
                <a:ext cx="791" cy="2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grpSp>
      <p:grpSp>
        <p:nvGrpSpPr>
          <p:cNvPr id="70" name="Group 69"/>
          <p:cNvGrpSpPr/>
          <p:nvPr/>
        </p:nvGrpSpPr>
        <p:grpSpPr>
          <a:xfrm>
            <a:off x="2198056" y="5210506"/>
            <a:ext cx="614860" cy="670906"/>
            <a:chOff x="1982156" y="5210506"/>
            <a:chExt cx="614860" cy="670906"/>
          </a:xfrm>
        </p:grpSpPr>
        <p:grpSp>
          <p:nvGrpSpPr>
            <p:cNvPr id="9" name="Group 68"/>
            <p:cNvGrpSpPr/>
            <p:nvPr/>
          </p:nvGrpSpPr>
          <p:grpSpPr>
            <a:xfrm>
              <a:off x="1982156" y="5210506"/>
              <a:ext cx="614860" cy="670906"/>
              <a:chOff x="216443" y="0"/>
              <a:chExt cx="412208" cy="323850"/>
            </a:xfrm>
          </p:grpSpPr>
          <p:grpSp>
            <p:nvGrpSpPr>
              <p:cNvPr id="10" name="Group 100"/>
              <p:cNvGrpSpPr>
                <a:grpSpLocks/>
              </p:cNvGrpSpPr>
              <p:nvPr/>
            </p:nvGrpSpPr>
            <p:grpSpPr bwMode="auto">
              <a:xfrm>
                <a:off x="216443" y="88131"/>
                <a:ext cx="193007" cy="235719"/>
                <a:chOff x="216443" y="88131"/>
                <a:chExt cx="980" cy="559"/>
              </a:xfrm>
            </p:grpSpPr>
            <p:sp>
              <p:nvSpPr>
                <p:cNvPr id="75" name="AutoShape 28"/>
                <p:cNvSpPr>
                  <a:spLocks noChangeArrowheads="1"/>
                </p:cNvSpPr>
                <p:nvPr/>
              </p:nvSpPr>
              <p:spPr bwMode="auto">
                <a:xfrm>
                  <a:off x="216443" y="88131"/>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6" name="Rectangle 75"/>
                <p:cNvSpPr>
                  <a:spLocks noChangeArrowheads="1"/>
                </p:cNvSpPr>
                <p:nvPr/>
              </p:nvSpPr>
              <p:spPr bwMode="auto">
                <a:xfrm>
                  <a:off x="216534" y="88275"/>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7" name="Rectangle 76"/>
                <p:cNvSpPr>
                  <a:spLocks noChangeArrowheads="1"/>
                </p:cNvSpPr>
                <p:nvPr/>
              </p:nvSpPr>
              <p:spPr bwMode="auto">
                <a:xfrm>
                  <a:off x="216534" y="88481"/>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71" name="Rectangle 70"/>
              <p:cNvSpPr>
                <a:spLocks noChangeArrowheads="1"/>
              </p:cNvSpPr>
              <p:nvPr/>
            </p:nvSpPr>
            <p:spPr bwMode="auto">
              <a:xfrm>
                <a:off x="454945" y="148853"/>
                <a:ext cx="155784" cy="8686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2" name="Rectangle 71"/>
              <p:cNvSpPr>
                <a:spLocks noChangeArrowheads="1"/>
              </p:cNvSpPr>
              <p:nvPr/>
            </p:nvSpPr>
            <p:spPr bwMode="auto">
              <a:xfrm>
                <a:off x="454945" y="235719"/>
                <a:ext cx="155784" cy="88131"/>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3" name="AutoShape 33"/>
              <p:cNvSpPr>
                <a:spLocks noChangeArrowheads="1"/>
              </p:cNvSpPr>
              <p:nvPr/>
            </p:nvSpPr>
            <p:spPr bwMode="auto">
              <a:xfrm>
                <a:off x="437023" y="0"/>
                <a:ext cx="191628" cy="61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4" name="Rectangle 73"/>
              <p:cNvSpPr>
                <a:spLocks noChangeArrowheads="1"/>
              </p:cNvSpPr>
              <p:nvPr/>
            </p:nvSpPr>
            <p:spPr bwMode="auto">
              <a:xfrm>
                <a:off x="454945" y="61144"/>
                <a:ext cx="155784" cy="877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51" name="Rectangle 50"/>
            <p:cNvSpPr/>
            <p:nvPr/>
          </p:nvSpPr>
          <p:spPr>
            <a:xfrm>
              <a:off x="2345514" y="5508737"/>
              <a:ext cx="222414"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00672" y="5697295"/>
              <a:ext cx="238607"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49996" y="5337175"/>
              <a:ext cx="222414"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005154" y="5518878"/>
              <a:ext cx="234212"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344916" y="5691810"/>
              <a:ext cx="227396"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860294" y="3620233"/>
            <a:ext cx="870701" cy="669179"/>
            <a:chOff x="1860294" y="3620233"/>
            <a:chExt cx="870701" cy="669179"/>
          </a:xfrm>
        </p:grpSpPr>
        <p:grpSp>
          <p:nvGrpSpPr>
            <p:cNvPr id="63" name="Group 62"/>
            <p:cNvGrpSpPr/>
            <p:nvPr/>
          </p:nvGrpSpPr>
          <p:grpSpPr>
            <a:xfrm>
              <a:off x="1860294" y="3620233"/>
              <a:ext cx="870701" cy="669179"/>
              <a:chOff x="1860294" y="3620233"/>
              <a:chExt cx="870701" cy="669179"/>
            </a:xfrm>
          </p:grpSpPr>
          <p:grpSp>
            <p:nvGrpSpPr>
              <p:cNvPr id="6" name="Group 56"/>
              <p:cNvGrpSpPr>
                <a:grpSpLocks/>
              </p:cNvGrpSpPr>
              <p:nvPr/>
            </p:nvGrpSpPr>
            <p:grpSpPr bwMode="auto">
              <a:xfrm>
                <a:off x="1860294" y="3620233"/>
                <a:ext cx="870701" cy="669179"/>
                <a:chOff x="0" y="0"/>
                <a:chExt cx="3192" cy="768"/>
              </a:xfrm>
            </p:grpSpPr>
            <p:grpSp>
              <p:nvGrpSpPr>
                <p:cNvPr id="7" name="Group 88"/>
                <p:cNvGrpSpPr>
                  <a:grpSpLocks/>
                </p:cNvGrpSpPr>
                <p:nvPr/>
              </p:nvGrpSpPr>
              <p:grpSpPr bwMode="auto">
                <a:xfrm>
                  <a:off x="1099" y="209"/>
                  <a:ext cx="980" cy="559"/>
                  <a:chOff x="1099" y="209"/>
                  <a:chExt cx="980" cy="559"/>
                </a:xfrm>
              </p:grpSpPr>
              <p:sp>
                <p:nvSpPr>
                  <p:cNvPr id="66" name="AutoShape 28"/>
                  <p:cNvSpPr>
                    <a:spLocks noChangeArrowheads="1"/>
                  </p:cNvSpPr>
                  <p:nvPr/>
                </p:nvSpPr>
                <p:spPr bwMode="auto">
                  <a:xfrm>
                    <a:off x="1099" y="209"/>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67" name="Rectangle 66"/>
                  <p:cNvSpPr>
                    <a:spLocks noChangeArrowheads="1"/>
                  </p:cNvSpPr>
                  <p:nvPr/>
                </p:nvSpPr>
                <p:spPr bwMode="auto">
                  <a:xfrm>
                    <a:off x="1190" y="353"/>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68" name="Rectangle 67"/>
                  <p:cNvSpPr>
                    <a:spLocks noChangeArrowheads="1"/>
                  </p:cNvSpPr>
                  <p:nvPr/>
                </p:nvSpPr>
                <p:spPr bwMode="auto">
                  <a:xfrm>
                    <a:off x="1190" y="559"/>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59" name="Rectangle 58"/>
                <p:cNvSpPr>
                  <a:spLocks noChangeArrowheads="1"/>
                </p:cNvSpPr>
                <p:nvPr/>
              </p:nvSpPr>
              <p:spPr bwMode="auto">
                <a:xfrm>
                  <a:off x="2310" y="353"/>
                  <a:ext cx="791" cy="20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60" name="Rectangle 59"/>
                <p:cNvSpPr>
                  <a:spLocks noChangeArrowheads="1"/>
                </p:cNvSpPr>
                <p:nvPr/>
              </p:nvSpPr>
              <p:spPr bwMode="auto">
                <a:xfrm>
                  <a:off x="2310" y="559"/>
                  <a:ext cx="791" cy="209"/>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61" name="AutoShape 33"/>
                <p:cNvSpPr>
                  <a:spLocks noChangeArrowheads="1"/>
                </p:cNvSpPr>
                <p:nvPr/>
              </p:nvSpPr>
              <p:spPr bwMode="auto">
                <a:xfrm>
                  <a:off x="2219" y="0"/>
                  <a:ext cx="973" cy="145"/>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62" name="Rectangle 61"/>
                <p:cNvSpPr>
                  <a:spLocks noChangeArrowheads="1"/>
                </p:cNvSpPr>
                <p:nvPr/>
              </p:nvSpPr>
              <p:spPr bwMode="auto">
                <a:xfrm>
                  <a:off x="2310" y="145"/>
                  <a:ext cx="791" cy="208"/>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nvGrpSpPr>
                <p:cNvPr id="8" name="Group 93"/>
                <p:cNvGrpSpPr>
                  <a:grpSpLocks/>
                </p:cNvGrpSpPr>
                <p:nvPr/>
              </p:nvGrpSpPr>
              <p:grpSpPr bwMode="auto">
                <a:xfrm>
                  <a:off x="0" y="415"/>
                  <a:ext cx="973" cy="353"/>
                  <a:chOff x="0" y="415"/>
                  <a:chExt cx="973" cy="353"/>
                </a:xfrm>
              </p:grpSpPr>
              <p:sp>
                <p:nvSpPr>
                  <p:cNvPr id="64" name="AutoShape 36"/>
                  <p:cNvSpPr>
                    <a:spLocks noChangeArrowheads="1"/>
                  </p:cNvSpPr>
                  <p:nvPr/>
                </p:nvSpPr>
                <p:spPr bwMode="auto">
                  <a:xfrm>
                    <a:off x="0" y="415"/>
                    <a:ext cx="973"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65" name="Rectangle 64"/>
                  <p:cNvSpPr>
                    <a:spLocks noChangeArrowheads="1"/>
                  </p:cNvSpPr>
                  <p:nvPr/>
                </p:nvSpPr>
                <p:spPr bwMode="auto">
                  <a:xfrm>
                    <a:off x="91" y="559"/>
                    <a:ext cx="791" cy="2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grpSp>
          <p:sp>
            <p:nvSpPr>
              <p:cNvPr id="42" name="Rectangle 41"/>
              <p:cNvSpPr/>
              <p:nvPr/>
            </p:nvSpPr>
            <p:spPr>
              <a:xfrm>
                <a:off x="2496718" y="3746575"/>
                <a:ext cx="203778"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189380" y="3924375"/>
                <a:ext cx="210798"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883233" y="4102175"/>
                <a:ext cx="213167"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2496718" y="3924375"/>
              <a:ext cx="203778"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496730" y="4099185"/>
              <a:ext cx="203778"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184898" y="4103667"/>
              <a:ext cx="215316"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1752600" y="240598"/>
            <a:ext cx="6496050" cy="6417378"/>
          </a:xfrm>
          <a:prstGeom prst="rect">
            <a:avLst/>
          </a:prstGeom>
          <a:noFill/>
          <a:ln w="9525">
            <a:noFill/>
            <a:miter lim="800000"/>
            <a:headEnd/>
            <a:tailEnd/>
          </a:ln>
          <a:effectLst/>
        </p:spPr>
      </p:pic>
      <p:sp>
        <p:nvSpPr>
          <p:cNvPr id="19" name="TextBox 18"/>
          <p:cNvSpPr txBox="1"/>
          <p:nvPr/>
        </p:nvSpPr>
        <p:spPr>
          <a:xfrm>
            <a:off x="3886200" y="0"/>
            <a:ext cx="1131756" cy="461665"/>
          </a:xfrm>
          <a:prstGeom prst="rect">
            <a:avLst/>
          </a:prstGeom>
          <a:solidFill>
            <a:schemeClr val="bg1"/>
          </a:solidFill>
          <a:ln w="38100">
            <a:solidFill>
              <a:srgbClr val="FF0000"/>
            </a:solidFill>
          </a:ln>
        </p:spPr>
        <p:txBody>
          <a:bodyPr wrap="square" rtlCol="0">
            <a:spAutoFit/>
          </a:bodyPr>
          <a:lstStyle/>
          <a:p>
            <a:pPr algn="ctr"/>
            <a:r>
              <a:rPr lang="en-US" sz="2400" b="1" dirty="0" smtClean="0"/>
              <a:t>46’ 0”</a:t>
            </a:r>
            <a:endParaRPr lang="en-US" sz="2400" b="1" dirty="0"/>
          </a:p>
        </p:txBody>
      </p:sp>
      <p:cxnSp>
        <p:nvCxnSpPr>
          <p:cNvPr id="10" name="Straight Connector 9"/>
          <p:cNvCxnSpPr/>
          <p:nvPr/>
        </p:nvCxnSpPr>
        <p:spPr>
          <a:xfrm>
            <a:off x="1752600" y="1066800"/>
            <a:ext cx="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00700" y="4394200"/>
            <a:ext cx="2400300" cy="205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0700" y="1435100"/>
            <a:ext cx="2438400" cy="1426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1800" y="3911600"/>
            <a:ext cx="1092200" cy="1497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40100" y="635000"/>
            <a:ext cx="2006600" cy="2226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32000" y="4229100"/>
            <a:ext cx="1161564" cy="1204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99136" y="1460500"/>
            <a:ext cx="983764" cy="145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62100" y="5549900"/>
            <a:ext cx="3784600" cy="86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99136" y="3079750"/>
            <a:ext cx="577364" cy="67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69100" y="3263900"/>
            <a:ext cx="1263650" cy="47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69100" y="2616200"/>
            <a:ext cx="1263650" cy="47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63900" y="4394200"/>
            <a:ext cx="762000" cy="72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657600" y="2794000"/>
            <a:ext cx="1263650" cy="47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78500" y="546100"/>
            <a:ext cx="253365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06500" y="2400300"/>
            <a:ext cx="1282700" cy="461665"/>
          </a:xfrm>
          <a:prstGeom prst="rect">
            <a:avLst/>
          </a:prstGeom>
          <a:solidFill>
            <a:schemeClr val="bg1"/>
          </a:solidFill>
          <a:ln w="38100">
            <a:solidFill>
              <a:srgbClr val="FF0000"/>
            </a:solidFill>
          </a:ln>
        </p:spPr>
        <p:txBody>
          <a:bodyPr wrap="square" rtlCol="0">
            <a:spAutoFit/>
          </a:bodyPr>
          <a:lstStyle/>
          <a:p>
            <a:pPr algn="ctr"/>
            <a:r>
              <a:rPr lang="en-US" sz="2400" b="1" dirty="0" smtClean="0"/>
              <a:t>22’ 0”</a:t>
            </a:r>
            <a:endParaRPr lang="en-US" sz="2400" b="1" dirty="0"/>
          </a:p>
        </p:txBody>
      </p:sp>
      <p:sp>
        <p:nvSpPr>
          <p:cNvPr id="26" name="TextBox 25"/>
          <p:cNvSpPr txBox="1"/>
          <p:nvPr/>
        </p:nvSpPr>
        <p:spPr>
          <a:xfrm>
            <a:off x="1206500" y="3977640"/>
            <a:ext cx="1282700" cy="461665"/>
          </a:xfrm>
          <a:prstGeom prst="rect">
            <a:avLst/>
          </a:prstGeom>
          <a:solidFill>
            <a:schemeClr val="bg1"/>
          </a:solidFill>
          <a:ln w="38100">
            <a:solidFill>
              <a:srgbClr val="FF0000"/>
            </a:solidFill>
          </a:ln>
        </p:spPr>
        <p:txBody>
          <a:bodyPr wrap="square" rtlCol="0">
            <a:spAutoFit/>
          </a:bodyPr>
          <a:lstStyle/>
          <a:p>
            <a:pPr algn="ctr"/>
            <a:r>
              <a:rPr lang="en-US" sz="2400" b="1" dirty="0" smtClean="0"/>
              <a:t>22’ 0”</a:t>
            </a:r>
            <a:endParaRPr lang="en-US" sz="2400" b="1" dirty="0"/>
          </a:p>
        </p:txBody>
      </p:sp>
      <p:sp>
        <p:nvSpPr>
          <p:cNvPr id="27" name="TextBox 26"/>
          <p:cNvSpPr txBox="1"/>
          <p:nvPr/>
        </p:nvSpPr>
        <p:spPr>
          <a:xfrm>
            <a:off x="469900" y="4660900"/>
            <a:ext cx="7333803" cy="369332"/>
          </a:xfrm>
          <a:prstGeom prst="rect">
            <a:avLst/>
          </a:prstGeom>
          <a:solidFill>
            <a:schemeClr val="bg1">
              <a:lumMod val="85000"/>
            </a:schemeClr>
          </a:solidFill>
        </p:spPr>
        <p:txBody>
          <a:bodyPr wrap="none" rtlCol="0">
            <a:spAutoFit/>
          </a:bodyPr>
          <a:lstStyle/>
          <a:p>
            <a:r>
              <a:rPr lang="en-US" dirty="0" smtClean="0"/>
              <a:t>9.0’ – 6.5’ = 2.5’; 2.5’ x 20% = 0.5’; 6.5’ + 0.5’ = 7.0’; 7.0’ x 1.52 = 10.6’</a:t>
            </a:r>
            <a:endParaRPr lang="en-US" dirty="0"/>
          </a:p>
        </p:txBody>
      </p:sp>
      <p:cxnSp>
        <p:nvCxnSpPr>
          <p:cNvPr id="28" name="Straight Connector 27"/>
          <p:cNvCxnSpPr/>
          <p:nvPr/>
        </p:nvCxnSpPr>
        <p:spPr>
          <a:xfrm flipH="1">
            <a:off x="596900" y="3581400"/>
            <a:ext cx="8032750" cy="0"/>
          </a:xfrm>
          <a:prstGeom prst="line">
            <a:avLst/>
          </a:prstGeom>
          <a:ln w="635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3"/>
          <p:cNvPicPr>
            <a:picLocks noChangeAspect="1" noChangeArrowheads="1"/>
          </p:cNvPicPr>
          <p:nvPr/>
        </p:nvPicPr>
        <p:blipFill>
          <a:blip r:embed="rId3" cstate="email"/>
          <a:srcRect r="24" b="105"/>
          <a:stretch>
            <a:fillRect/>
          </a:stretch>
        </p:blipFill>
        <p:spPr bwMode="auto">
          <a:xfrm>
            <a:off x="194944" y="1982945"/>
            <a:ext cx="8580729" cy="1993328"/>
          </a:xfrm>
          <a:prstGeom prst="rect">
            <a:avLst/>
          </a:prstGeom>
          <a:noFill/>
          <a:ln w="9525">
            <a:noFill/>
            <a:miter lim="800000"/>
            <a:headEnd/>
            <a:tailEnd/>
          </a:ln>
          <a:effectLst/>
        </p:spPr>
      </p:pic>
      <p:sp>
        <p:nvSpPr>
          <p:cNvPr id="24" name="Rectangle 23"/>
          <p:cNvSpPr/>
          <p:nvPr/>
        </p:nvSpPr>
        <p:spPr>
          <a:xfrm>
            <a:off x="2666682" y="2146300"/>
            <a:ext cx="2362518" cy="1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Bracing Basics: BWP Placement</a:t>
            </a:r>
          </a:p>
        </p:txBody>
      </p:sp>
      <p:sp>
        <p:nvSpPr>
          <p:cNvPr id="468009" name="Text Box 13"/>
          <p:cNvSpPr txBox="1">
            <a:spLocks noChangeArrowheads="1"/>
          </p:cNvSpPr>
          <p:nvPr/>
        </p:nvSpPr>
        <p:spPr bwMode="auto">
          <a:xfrm>
            <a:off x="730250" y="4330700"/>
            <a:ext cx="395288" cy="400050"/>
          </a:xfrm>
          <a:prstGeom prst="rect">
            <a:avLst/>
          </a:prstGeom>
          <a:solidFill>
            <a:schemeClr val="bg1"/>
          </a:solidFill>
          <a:ln w="12699">
            <a:noFill/>
            <a:miter lim="800000"/>
            <a:headEnd/>
            <a:tailEnd/>
          </a:ln>
        </p:spPr>
        <p:txBody>
          <a:bodyPr lIns="0" rIns="0">
            <a:spAutoFit/>
          </a:bodyPr>
          <a:lstStyle/>
          <a:p>
            <a:pPr algn="ctr"/>
            <a:endParaRPr lang="en-US" sz="2000" b="1" dirty="0">
              <a:solidFill>
                <a:srgbClr val="953735"/>
              </a:solidFill>
              <a:cs typeface="Arial" charset="0"/>
            </a:endParaRPr>
          </a:p>
        </p:txBody>
      </p:sp>
      <p:cxnSp>
        <p:nvCxnSpPr>
          <p:cNvPr id="122" name="Straight Connector 121"/>
          <p:cNvCxnSpPr/>
          <p:nvPr/>
        </p:nvCxnSpPr>
        <p:spPr>
          <a:xfrm rot="16200000" flipH="1">
            <a:off x="7412038" y="6289675"/>
            <a:ext cx="228600" cy="0"/>
          </a:xfrm>
          <a:prstGeom prst="line">
            <a:avLst/>
          </a:prstGeom>
          <a:solidFill>
            <a:schemeClr val="bg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1" name="Picture 2"/>
          <p:cNvPicPr>
            <a:picLocks noChangeAspect="1" noChangeArrowheads="1"/>
          </p:cNvPicPr>
          <p:nvPr/>
        </p:nvPicPr>
        <p:blipFill>
          <a:blip r:embed="rId4" cstate="email"/>
          <a:srcRect/>
          <a:stretch>
            <a:fillRect/>
          </a:stretch>
        </p:blipFill>
        <p:spPr bwMode="auto">
          <a:xfrm>
            <a:off x="228600" y="3810000"/>
            <a:ext cx="8732287" cy="3048000"/>
          </a:xfrm>
          <a:prstGeom prst="rect">
            <a:avLst/>
          </a:prstGeom>
          <a:noFill/>
          <a:ln w="9525">
            <a:noFill/>
            <a:miter lim="800000"/>
            <a:headEnd/>
            <a:tailEnd/>
          </a:ln>
          <a:effectLst/>
        </p:spPr>
      </p:pic>
      <p:sp>
        <p:nvSpPr>
          <p:cNvPr id="94" name="TextBox 93"/>
          <p:cNvSpPr txBox="1"/>
          <p:nvPr/>
        </p:nvSpPr>
        <p:spPr>
          <a:xfrm>
            <a:off x="838200" y="5029200"/>
            <a:ext cx="445956" cy="307777"/>
          </a:xfrm>
          <a:prstGeom prst="rect">
            <a:avLst/>
          </a:prstGeom>
          <a:solidFill>
            <a:schemeClr val="tx1"/>
          </a:solidFill>
        </p:spPr>
        <p:txBody>
          <a:bodyPr wrap="none" rtlCol="0">
            <a:spAutoFit/>
          </a:bodyPr>
          <a:lstStyle/>
          <a:p>
            <a:r>
              <a:rPr lang="en-US" sz="1400" b="1" dirty="0" smtClean="0">
                <a:solidFill>
                  <a:schemeClr val="bg1"/>
                </a:solidFill>
              </a:rPr>
              <a:t>28”</a:t>
            </a:r>
            <a:endParaRPr lang="en-US" sz="1400" b="1" dirty="0">
              <a:solidFill>
                <a:schemeClr val="bg1"/>
              </a:solidFill>
            </a:endParaRPr>
          </a:p>
        </p:txBody>
      </p:sp>
      <p:sp>
        <p:nvSpPr>
          <p:cNvPr id="102" name="TextBox 101"/>
          <p:cNvSpPr txBox="1"/>
          <p:nvPr/>
        </p:nvSpPr>
        <p:spPr>
          <a:xfrm>
            <a:off x="3627120" y="5013960"/>
            <a:ext cx="473206" cy="307777"/>
          </a:xfrm>
          <a:prstGeom prst="rect">
            <a:avLst/>
          </a:prstGeom>
          <a:solidFill>
            <a:schemeClr val="tx1"/>
          </a:solidFill>
        </p:spPr>
        <p:txBody>
          <a:bodyPr wrap="none" rtlCol="0">
            <a:spAutoFit/>
          </a:bodyPr>
          <a:lstStyle/>
          <a:p>
            <a:r>
              <a:rPr lang="en-US" sz="1400" b="1" dirty="0" smtClean="0">
                <a:solidFill>
                  <a:schemeClr val="bg1"/>
                </a:solidFill>
              </a:rPr>
              <a:t>22”</a:t>
            </a:r>
            <a:endParaRPr lang="en-US" sz="1400" b="1" dirty="0">
              <a:solidFill>
                <a:schemeClr val="bg1"/>
              </a:solidFill>
            </a:endParaRPr>
          </a:p>
        </p:txBody>
      </p:sp>
      <p:sp>
        <p:nvSpPr>
          <p:cNvPr id="109" name="TextBox 108"/>
          <p:cNvSpPr txBox="1"/>
          <p:nvPr/>
        </p:nvSpPr>
        <p:spPr>
          <a:xfrm>
            <a:off x="2244276" y="5029200"/>
            <a:ext cx="473206" cy="307777"/>
          </a:xfrm>
          <a:prstGeom prst="rect">
            <a:avLst/>
          </a:prstGeom>
          <a:solidFill>
            <a:schemeClr val="tx1"/>
          </a:solidFill>
        </p:spPr>
        <p:txBody>
          <a:bodyPr wrap="none" rtlCol="0">
            <a:spAutoFit/>
          </a:bodyPr>
          <a:lstStyle/>
          <a:p>
            <a:r>
              <a:rPr lang="en-US" sz="1400" b="1" dirty="0" smtClean="0">
                <a:solidFill>
                  <a:schemeClr val="bg1"/>
                </a:solidFill>
              </a:rPr>
              <a:t>25”</a:t>
            </a:r>
            <a:endParaRPr lang="en-US" sz="1400" b="1" dirty="0">
              <a:solidFill>
                <a:schemeClr val="bg1"/>
              </a:solidFill>
            </a:endParaRPr>
          </a:p>
        </p:txBody>
      </p:sp>
      <p:sp>
        <p:nvSpPr>
          <p:cNvPr id="128" name="TextBox 127"/>
          <p:cNvSpPr txBox="1"/>
          <p:nvPr/>
        </p:nvSpPr>
        <p:spPr>
          <a:xfrm>
            <a:off x="4831080" y="5013960"/>
            <a:ext cx="473206" cy="307777"/>
          </a:xfrm>
          <a:prstGeom prst="rect">
            <a:avLst/>
          </a:prstGeom>
          <a:solidFill>
            <a:schemeClr val="tx1"/>
          </a:solidFill>
        </p:spPr>
        <p:txBody>
          <a:bodyPr wrap="none" rtlCol="0">
            <a:spAutoFit/>
          </a:bodyPr>
          <a:lstStyle/>
          <a:p>
            <a:r>
              <a:rPr lang="en-US" sz="1400" b="1" dirty="0" smtClean="0">
                <a:solidFill>
                  <a:schemeClr val="bg1"/>
                </a:solidFill>
              </a:rPr>
              <a:t>18”</a:t>
            </a:r>
            <a:endParaRPr lang="en-US" sz="1400" b="1" dirty="0">
              <a:solidFill>
                <a:schemeClr val="bg1"/>
              </a:solidFill>
            </a:endParaRPr>
          </a:p>
        </p:txBody>
      </p:sp>
      <p:sp>
        <p:nvSpPr>
          <p:cNvPr id="137" name="TextBox 136"/>
          <p:cNvSpPr txBox="1"/>
          <p:nvPr/>
        </p:nvSpPr>
        <p:spPr>
          <a:xfrm>
            <a:off x="5288280" y="5013960"/>
            <a:ext cx="622286" cy="307777"/>
          </a:xfrm>
          <a:prstGeom prst="rect">
            <a:avLst/>
          </a:prstGeom>
          <a:solidFill>
            <a:schemeClr val="tx1"/>
          </a:solidFill>
        </p:spPr>
        <p:txBody>
          <a:bodyPr wrap="none" rtlCol="0">
            <a:spAutoFit/>
          </a:bodyPr>
          <a:lstStyle/>
          <a:p>
            <a:r>
              <a:rPr lang="en-US" sz="1400" b="1" dirty="0" smtClean="0">
                <a:solidFill>
                  <a:schemeClr val="bg1"/>
                </a:solidFill>
              </a:rPr>
              <a:t>17.5”</a:t>
            </a:r>
            <a:endParaRPr lang="en-US" sz="1400" b="1" dirty="0">
              <a:solidFill>
                <a:schemeClr val="bg1"/>
              </a:solidFill>
            </a:endParaRPr>
          </a:p>
        </p:txBody>
      </p:sp>
      <p:sp>
        <p:nvSpPr>
          <p:cNvPr id="144" name="TextBox 143"/>
          <p:cNvSpPr txBox="1"/>
          <p:nvPr/>
        </p:nvSpPr>
        <p:spPr>
          <a:xfrm>
            <a:off x="868680" y="2331720"/>
            <a:ext cx="445956" cy="307777"/>
          </a:xfrm>
          <a:prstGeom prst="rect">
            <a:avLst/>
          </a:prstGeom>
          <a:solidFill>
            <a:schemeClr val="tx1"/>
          </a:solidFill>
        </p:spPr>
        <p:txBody>
          <a:bodyPr wrap="none" rtlCol="0">
            <a:spAutoFit/>
          </a:bodyPr>
          <a:lstStyle/>
          <a:p>
            <a:r>
              <a:rPr lang="en-US" sz="1400" b="1" dirty="0" smtClean="0">
                <a:solidFill>
                  <a:schemeClr val="bg1"/>
                </a:solidFill>
              </a:rPr>
              <a:t>28”</a:t>
            </a:r>
            <a:endParaRPr lang="en-US" sz="1400" b="1" dirty="0">
              <a:solidFill>
                <a:schemeClr val="bg1"/>
              </a:solidFill>
            </a:endParaRPr>
          </a:p>
        </p:txBody>
      </p:sp>
      <p:sp>
        <p:nvSpPr>
          <p:cNvPr id="145" name="TextBox 144"/>
          <p:cNvSpPr txBox="1"/>
          <p:nvPr/>
        </p:nvSpPr>
        <p:spPr>
          <a:xfrm>
            <a:off x="2046156" y="2346960"/>
            <a:ext cx="473206" cy="307777"/>
          </a:xfrm>
          <a:prstGeom prst="rect">
            <a:avLst/>
          </a:prstGeom>
          <a:solidFill>
            <a:schemeClr val="tx1"/>
          </a:solidFill>
        </p:spPr>
        <p:txBody>
          <a:bodyPr wrap="none" rtlCol="0">
            <a:spAutoFit/>
          </a:bodyPr>
          <a:lstStyle/>
          <a:p>
            <a:r>
              <a:rPr lang="en-US" sz="1400" b="1" dirty="0" smtClean="0">
                <a:solidFill>
                  <a:schemeClr val="bg1"/>
                </a:solidFill>
              </a:rPr>
              <a:t>24”</a:t>
            </a:r>
            <a:endParaRPr lang="en-US" sz="1400" b="1" dirty="0">
              <a:solidFill>
                <a:schemeClr val="bg1"/>
              </a:solidFill>
            </a:endParaRPr>
          </a:p>
        </p:txBody>
      </p:sp>
      <p:sp>
        <p:nvSpPr>
          <p:cNvPr id="146" name="TextBox 145"/>
          <p:cNvSpPr txBox="1"/>
          <p:nvPr/>
        </p:nvSpPr>
        <p:spPr>
          <a:xfrm>
            <a:off x="3611880" y="2458720"/>
            <a:ext cx="473206" cy="307777"/>
          </a:xfrm>
          <a:prstGeom prst="rect">
            <a:avLst/>
          </a:prstGeom>
          <a:solidFill>
            <a:schemeClr val="tx1"/>
          </a:solidFill>
        </p:spPr>
        <p:txBody>
          <a:bodyPr wrap="none" rtlCol="0">
            <a:spAutoFit/>
          </a:bodyPr>
          <a:lstStyle/>
          <a:p>
            <a:r>
              <a:rPr lang="en-US" sz="1400" b="1" dirty="0" smtClean="0">
                <a:solidFill>
                  <a:schemeClr val="bg1"/>
                </a:solidFill>
              </a:rPr>
              <a:t>88”</a:t>
            </a:r>
            <a:endParaRPr lang="en-US" sz="1400" b="1" dirty="0">
              <a:solidFill>
                <a:schemeClr val="bg1"/>
              </a:solidFill>
            </a:endParaRPr>
          </a:p>
        </p:txBody>
      </p:sp>
      <p:sp>
        <p:nvSpPr>
          <p:cNvPr id="149" name="TextBox 148"/>
          <p:cNvSpPr txBox="1"/>
          <p:nvPr/>
        </p:nvSpPr>
        <p:spPr>
          <a:xfrm>
            <a:off x="5166360" y="2346960"/>
            <a:ext cx="473206" cy="307777"/>
          </a:xfrm>
          <a:prstGeom prst="rect">
            <a:avLst/>
          </a:prstGeom>
          <a:solidFill>
            <a:schemeClr val="tx1"/>
          </a:solidFill>
        </p:spPr>
        <p:txBody>
          <a:bodyPr wrap="none" rtlCol="0">
            <a:spAutoFit/>
          </a:bodyPr>
          <a:lstStyle/>
          <a:p>
            <a:r>
              <a:rPr lang="en-US" sz="1400" b="1" dirty="0" smtClean="0">
                <a:solidFill>
                  <a:schemeClr val="bg1"/>
                </a:solidFill>
              </a:rPr>
              <a:t>18”</a:t>
            </a:r>
            <a:endParaRPr lang="en-US" sz="1400" b="1" dirty="0">
              <a:solidFill>
                <a:schemeClr val="bg1"/>
              </a:solidFill>
            </a:endParaRPr>
          </a:p>
        </p:txBody>
      </p:sp>
      <p:sp>
        <p:nvSpPr>
          <p:cNvPr id="150" name="TextBox 149"/>
          <p:cNvSpPr txBox="1"/>
          <p:nvPr/>
        </p:nvSpPr>
        <p:spPr>
          <a:xfrm>
            <a:off x="6431280" y="2331720"/>
            <a:ext cx="473206" cy="307777"/>
          </a:xfrm>
          <a:prstGeom prst="rect">
            <a:avLst/>
          </a:prstGeom>
          <a:solidFill>
            <a:schemeClr val="tx1"/>
          </a:solidFill>
        </p:spPr>
        <p:txBody>
          <a:bodyPr wrap="none" rtlCol="0">
            <a:spAutoFit/>
          </a:bodyPr>
          <a:lstStyle/>
          <a:p>
            <a:r>
              <a:rPr lang="en-US" sz="1400" b="1" dirty="0" smtClean="0">
                <a:solidFill>
                  <a:schemeClr val="bg1"/>
                </a:solidFill>
              </a:rPr>
              <a:t>24”</a:t>
            </a:r>
            <a:endParaRPr lang="en-US" sz="1400" b="1" dirty="0">
              <a:solidFill>
                <a:schemeClr val="bg1"/>
              </a:solidFill>
            </a:endParaRPr>
          </a:p>
        </p:txBody>
      </p:sp>
      <p:sp>
        <p:nvSpPr>
          <p:cNvPr id="20" name="Rectangle 19"/>
          <p:cNvSpPr/>
          <p:nvPr/>
        </p:nvSpPr>
        <p:spPr>
          <a:xfrm>
            <a:off x="8398006" y="363538"/>
            <a:ext cx="530094" cy="568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7924800" y="4998720"/>
            <a:ext cx="622286" cy="307777"/>
          </a:xfrm>
          <a:prstGeom prst="rect">
            <a:avLst/>
          </a:prstGeom>
          <a:solidFill>
            <a:schemeClr val="tx1"/>
          </a:solidFill>
        </p:spPr>
        <p:txBody>
          <a:bodyPr wrap="none" rtlCol="0">
            <a:spAutoFit/>
          </a:bodyPr>
          <a:lstStyle/>
          <a:p>
            <a:r>
              <a:rPr lang="en-US" sz="1400" b="1" dirty="0" smtClean="0">
                <a:solidFill>
                  <a:schemeClr val="bg1"/>
                </a:solidFill>
              </a:rPr>
              <a:t>17.5”</a:t>
            </a:r>
            <a:endParaRPr lang="en-US" sz="1400" b="1" dirty="0">
              <a:solidFill>
                <a:schemeClr val="bg1"/>
              </a:solidFill>
            </a:endParaRPr>
          </a:p>
        </p:txBody>
      </p:sp>
      <p:sp>
        <p:nvSpPr>
          <p:cNvPr id="21" name="Rectangle 20"/>
          <p:cNvSpPr/>
          <p:nvPr/>
        </p:nvSpPr>
        <p:spPr>
          <a:xfrm>
            <a:off x="730250" y="5852597"/>
            <a:ext cx="7667756" cy="100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8600" y="4464050"/>
            <a:ext cx="3358964" cy="534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53486" y="3060701"/>
            <a:ext cx="2938014" cy="901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25538" y="3073400"/>
            <a:ext cx="1249362" cy="93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200900" y="1346200"/>
            <a:ext cx="1092200" cy="1497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7924800" y="2331720"/>
            <a:ext cx="473206" cy="307777"/>
          </a:xfrm>
          <a:prstGeom prst="rect">
            <a:avLst/>
          </a:prstGeom>
          <a:solidFill>
            <a:schemeClr val="tx1"/>
          </a:solidFill>
        </p:spPr>
        <p:txBody>
          <a:bodyPr wrap="square" rtlCol="0">
            <a:spAutoFit/>
          </a:bodyPr>
          <a:lstStyle/>
          <a:p>
            <a:r>
              <a:rPr lang="en-US" sz="1400" b="1" dirty="0" smtClean="0">
                <a:solidFill>
                  <a:schemeClr val="bg1"/>
                </a:solidFill>
              </a:rPr>
              <a:t>26”</a:t>
            </a:r>
            <a:endParaRPr lang="en-US" sz="1400" b="1" dirty="0">
              <a:solidFill>
                <a:schemeClr val="bg1"/>
              </a:solidFill>
            </a:endParaRPr>
          </a:p>
        </p:txBody>
      </p:sp>
      <p:sp>
        <p:nvSpPr>
          <p:cNvPr id="27" name="Rectangle 26"/>
          <p:cNvSpPr/>
          <p:nvPr/>
        </p:nvSpPr>
        <p:spPr>
          <a:xfrm>
            <a:off x="228600" y="228600"/>
            <a:ext cx="571500" cy="5662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30250" y="228600"/>
            <a:ext cx="8210550" cy="1763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flipV="1">
            <a:off x="182880" y="3962397"/>
            <a:ext cx="8793480" cy="45719"/>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Line 38"/>
          <p:cNvSpPr>
            <a:spLocks noChangeShapeType="1"/>
          </p:cNvSpPr>
          <p:nvPr/>
        </p:nvSpPr>
        <p:spPr bwMode="auto">
          <a:xfrm>
            <a:off x="152400" y="3429000"/>
            <a:ext cx="0" cy="1016000"/>
          </a:xfrm>
          <a:prstGeom prst="line">
            <a:avLst/>
          </a:prstGeom>
          <a:noFill/>
          <a:ln w="76200">
            <a:solidFill>
              <a:schemeClr val="bg2"/>
            </a:solidFill>
            <a:round/>
            <a:headEnd/>
            <a:tailEnd/>
          </a:ln>
        </p:spPr>
        <p:txBody>
          <a:bodyPr>
            <a:spAutoFit/>
          </a:bodyPr>
          <a:lstStyle/>
          <a:p>
            <a:endParaRPr lang="en-US" dirty="0"/>
          </a:p>
        </p:txBody>
      </p:sp>
      <p:sp>
        <p:nvSpPr>
          <p:cNvPr id="152578" name="TextBox 9"/>
          <p:cNvSpPr txBox="1">
            <a:spLocks noChangeArrowheads="1"/>
          </p:cNvSpPr>
          <p:nvPr/>
        </p:nvSpPr>
        <p:spPr bwMode="auto">
          <a:xfrm>
            <a:off x="457200" y="5719763"/>
            <a:ext cx="4584700" cy="297517"/>
          </a:xfrm>
          <a:prstGeom prst="rect">
            <a:avLst/>
          </a:prstGeom>
          <a:noFill/>
          <a:ln w="9525">
            <a:noFill/>
            <a:miter lim="800000"/>
            <a:headEnd/>
            <a:tailEnd/>
          </a:ln>
        </p:spPr>
        <p:txBody>
          <a:bodyPr wrap="square">
            <a:spAutoFit/>
          </a:bodyPr>
          <a:lstStyle/>
          <a:p>
            <a:pPr>
              <a:lnSpc>
                <a:spcPts val="1600"/>
              </a:lnSpc>
            </a:pPr>
            <a:r>
              <a:rPr lang="en-US" sz="1600" dirty="0">
                <a:solidFill>
                  <a:srgbClr val="953735"/>
                </a:solidFill>
                <a:cs typeface="Arial" charset="0"/>
              </a:rPr>
              <a:t>(1) Wind ≤ 100 mph in hurricane-prone regions.</a:t>
            </a:r>
          </a:p>
        </p:txBody>
      </p:sp>
      <p:sp>
        <p:nvSpPr>
          <p:cNvPr id="17" name="Title 1"/>
          <p:cNvSpPr>
            <a:spLocks noGrp="1"/>
          </p:cNvSpPr>
          <p:nvPr>
            <p:ph type="title"/>
          </p:nvPr>
        </p:nvSpPr>
        <p:spPr>
          <a:xfrm>
            <a:off x="225425" y="363538"/>
            <a:ext cx="8686800" cy="1184275"/>
          </a:xfrm>
        </p:spPr>
        <p:txBody>
          <a:bodyPr/>
          <a:lstStyle/>
          <a:p>
            <a:pPr fontAlgn="auto">
              <a:spcAft>
                <a:spcPts val="0"/>
              </a:spcAft>
              <a:defRPr/>
            </a:pPr>
            <a:r>
              <a:rPr dirty="0"/>
              <a:t>Introduction: BWP vs. Shear Walls</a:t>
            </a:r>
          </a:p>
        </p:txBody>
      </p:sp>
      <p:graphicFrame>
        <p:nvGraphicFramePr>
          <p:cNvPr id="18" name="Table 17"/>
          <p:cNvGraphicFramePr>
            <a:graphicFrameLocks noGrp="1"/>
          </p:cNvGraphicFramePr>
          <p:nvPr/>
        </p:nvGraphicFramePr>
        <p:xfrm>
          <a:off x="461963" y="2144713"/>
          <a:ext cx="3713528" cy="3312048"/>
        </p:xfrm>
        <a:graphic>
          <a:graphicData uri="http://schemas.openxmlformats.org/drawingml/2006/table">
            <a:tbl>
              <a:tblPr firstRow="1" bandRow="1">
                <a:tableStyleId>{5C22544A-7EE6-4342-B048-85BDC9FD1C3A}</a:tableStyleId>
              </a:tblPr>
              <a:tblGrid>
                <a:gridCol w="3713528"/>
              </a:tblGrid>
              <a:tr h="515717">
                <a:tc>
                  <a:txBody>
                    <a:bodyPr/>
                    <a:lstStyle/>
                    <a:p>
                      <a:pPr>
                        <a:spcAft>
                          <a:spcPts val="1200"/>
                        </a:spcAft>
                      </a:pPr>
                      <a:r>
                        <a:rPr lang="en-US" sz="2400" dirty="0">
                          <a:latin typeface="Arial" pitchFamily="34" charset="0"/>
                          <a:cs typeface="Arial" pitchFamily="34" charset="0"/>
                        </a:rPr>
                        <a:t>BWP </a:t>
                      </a:r>
                      <a:r>
                        <a:rPr lang="en-US" sz="2000" dirty="0">
                          <a:latin typeface="Arial" pitchFamily="34" charset="0"/>
                          <a:cs typeface="Arial" pitchFamily="34" charset="0"/>
                        </a:rPr>
                        <a:t>(Prescriptive)</a:t>
                      </a:r>
                      <a:endParaRPr lang="en-US" sz="24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r h="2796331">
                <a:tc>
                  <a:txBody>
                    <a:bodyPr/>
                    <a:lstStyle/>
                    <a:p>
                      <a:pPr marL="223838" indent="-166688">
                        <a:lnSpc>
                          <a:spcPts val="2000"/>
                        </a:lnSpc>
                        <a:spcBef>
                          <a:spcPts val="0"/>
                        </a:spcBef>
                        <a:spcAft>
                          <a:spcPts val="0"/>
                        </a:spcAft>
                        <a:buFont typeface="Wingdings" pitchFamily="2" charset="2"/>
                        <a:buChar char="§"/>
                      </a:pPr>
                      <a:endParaRPr lang="en-US" sz="800" b="1" dirty="0">
                        <a:solidFill>
                          <a:srgbClr val="953735"/>
                        </a:solidFill>
                        <a:latin typeface="Arial" pitchFamily="34" charset="0"/>
                        <a:cs typeface="Arial" pitchFamily="34" charset="0"/>
                      </a:endParaRPr>
                    </a:p>
                    <a:p>
                      <a:pPr marL="223838" indent="-166688">
                        <a:lnSpc>
                          <a:spcPts val="2000"/>
                        </a:lnSpc>
                        <a:spcBef>
                          <a:spcPts val="0"/>
                        </a:spcBef>
                        <a:spcAft>
                          <a:spcPts val="600"/>
                        </a:spcAft>
                        <a:buFont typeface="Wingdings" pitchFamily="2" charset="2"/>
                        <a:buChar char="§"/>
                      </a:pPr>
                      <a:r>
                        <a:rPr lang="en-US" sz="2400" b="1" dirty="0">
                          <a:solidFill>
                            <a:srgbClr val="953735"/>
                          </a:solidFill>
                          <a:latin typeface="Arial" pitchFamily="34" charset="0"/>
                          <a:cs typeface="Arial" pitchFamily="34" charset="0"/>
                        </a:rPr>
                        <a:t>Limitations</a:t>
                      </a:r>
                    </a:p>
                    <a:p>
                      <a:pPr marL="457200" lvl="1" indent="-171450">
                        <a:lnSpc>
                          <a:spcPts val="2000"/>
                        </a:lnSpc>
                        <a:spcBef>
                          <a:spcPts val="300"/>
                        </a:spcBef>
                        <a:buFont typeface="Wingdings" pitchFamily="2" charset="2"/>
                        <a:buChar char="§"/>
                      </a:pPr>
                      <a:r>
                        <a:rPr lang="en-US" sz="2000" b="1" dirty="0">
                          <a:solidFill>
                            <a:srgbClr val="953735"/>
                          </a:solidFill>
                          <a:latin typeface="Arial" pitchFamily="34" charset="0"/>
                          <a:cs typeface="Arial" pitchFamily="34" charset="0"/>
                        </a:rPr>
                        <a:t>3-Stories Maximum</a:t>
                      </a:r>
                    </a:p>
                    <a:p>
                      <a:pPr marL="457200" lvl="1" indent="-171450">
                        <a:lnSpc>
                          <a:spcPts val="2000"/>
                        </a:lnSpc>
                        <a:spcBef>
                          <a:spcPts val="300"/>
                        </a:spcBef>
                        <a:buFont typeface="Wingdings" pitchFamily="2" charset="2"/>
                        <a:buChar char="§"/>
                      </a:pPr>
                      <a:r>
                        <a:rPr lang="en-US" sz="2000" b="1" dirty="0">
                          <a:solidFill>
                            <a:srgbClr val="953735"/>
                          </a:solidFill>
                          <a:latin typeface="Arial" pitchFamily="34" charset="0"/>
                          <a:cs typeface="Arial" pitchFamily="34" charset="0"/>
                        </a:rPr>
                        <a:t>Wind ≤110 mph</a:t>
                      </a:r>
                      <a:r>
                        <a:rPr lang="en-US" sz="2000" b="1" baseline="30000" dirty="0">
                          <a:solidFill>
                            <a:srgbClr val="953735"/>
                          </a:solidFill>
                          <a:latin typeface="Arial" pitchFamily="34" charset="0"/>
                          <a:cs typeface="Arial" pitchFamily="34" charset="0"/>
                        </a:rPr>
                        <a:t>(1)</a:t>
                      </a:r>
                    </a:p>
                    <a:p>
                      <a:pPr marL="457200" lvl="1" indent="-171450">
                        <a:lnSpc>
                          <a:spcPts val="2000"/>
                        </a:lnSpc>
                        <a:spcBef>
                          <a:spcPts val="300"/>
                        </a:spcBef>
                        <a:buFont typeface="Wingdings" pitchFamily="2" charset="2"/>
                        <a:buChar char="§"/>
                      </a:pPr>
                      <a:r>
                        <a:rPr lang="en-US" sz="2000" b="1" dirty="0">
                          <a:solidFill>
                            <a:srgbClr val="953735"/>
                          </a:solidFill>
                          <a:latin typeface="Arial" pitchFamily="34" charset="0"/>
                          <a:cs typeface="Arial" pitchFamily="34" charset="0"/>
                        </a:rPr>
                        <a:t>SDC A-D</a:t>
                      </a:r>
                      <a:r>
                        <a:rPr lang="en-US" sz="2000" b="1" baseline="-25000" dirty="0">
                          <a:solidFill>
                            <a:srgbClr val="953735"/>
                          </a:solidFill>
                          <a:latin typeface="Arial" pitchFamily="34" charset="0"/>
                          <a:cs typeface="Arial" pitchFamily="34" charset="0"/>
                        </a:rPr>
                        <a:t>2</a:t>
                      </a:r>
                    </a:p>
                    <a:p>
                      <a:pPr marL="457200" lvl="1" indent="-171450">
                        <a:lnSpc>
                          <a:spcPts val="2000"/>
                        </a:lnSpc>
                        <a:spcBef>
                          <a:spcPts val="300"/>
                        </a:spcBef>
                        <a:buFont typeface="Wingdings" pitchFamily="2" charset="2"/>
                        <a:buChar char="§"/>
                      </a:pPr>
                      <a:r>
                        <a:rPr lang="en-US" sz="2000" b="1" dirty="0">
                          <a:solidFill>
                            <a:srgbClr val="953735"/>
                          </a:solidFill>
                          <a:latin typeface="Arial" pitchFamily="34" charset="0"/>
                          <a:cs typeface="Arial" pitchFamily="34" charset="0"/>
                        </a:rPr>
                        <a:t>Others (see IRC Chap. 3)</a:t>
                      </a:r>
                    </a:p>
                    <a:p>
                      <a:pPr marL="171450" lvl="0" indent="-171450">
                        <a:lnSpc>
                          <a:spcPts val="2800"/>
                        </a:lnSpc>
                        <a:spcBef>
                          <a:spcPts val="1200"/>
                        </a:spcBef>
                        <a:spcAft>
                          <a:spcPts val="600"/>
                        </a:spcAft>
                        <a:buFont typeface="Wingdings" pitchFamily="2" charset="2"/>
                        <a:buChar char="§"/>
                      </a:pPr>
                      <a:r>
                        <a:rPr lang="en-US" sz="2400" b="1" dirty="0">
                          <a:solidFill>
                            <a:srgbClr val="953735"/>
                          </a:solidFill>
                          <a:latin typeface="Arial" pitchFamily="34" charset="0"/>
                          <a:cs typeface="Arial" pitchFamily="34" charset="0"/>
                        </a:rPr>
                        <a:t>Typically</a:t>
                      </a:r>
                      <a:r>
                        <a:rPr lang="en-US" sz="2400" b="1" baseline="0" dirty="0">
                          <a:solidFill>
                            <a:srgbClr val="953735"/>
                          </a:solidFill>
                          <a:latin typeface="Arial" pitchFamily="34" charset="0"/>
                          <a:cs typeface="Arial" pitchFamily="34" charset="0"/>
                        </a:rPr>
                        <a:t> </a:t>
                      </a:r>
                      <a:r>
                        <a:rPr lang="en-US" sz="2400" b="1" u="sng" baseline="0" dirty="0">
                          <a:solidFill>
                            <a:srgbClr val="953735"/>
                          </a:solidFill>
                          <a:latin typeface="Arial" pitchFamily="34" charset="0"/>
                          <a:cs typeface="Arial" pitchFamily="34" charset="0"/>
                        </a:rPr>
                        <a:t>without</a:t>
                      </a:r>
                      <a:r>
                        <a:rPr lang="en-US" sz="2400" b="1" baseline="0" dirty="0">
                          <a:solidFill>
                            <a:srgbClr val="953735"/>
                          </a:solidFill>
                          <a:latin typeface="Arial" pitchFamily="34" charset="0"/>
                          <a:cs typeface="Arial" pitchFamily="34" charset="0"/>
                        </a:rPr>
                        <a:t/>
                      </a:r>
                      <a:br>
                        <a:rPr lang="en-US" sz="2400" b="1" baseline="0" dirty="0">
                          <a:solidFill>
                            <a:srgbClr val="953735"/>
                          </a:solidFill>
                          <a:latin typeface="Arial" pitchFamily="34" charset="0"/>
                          <a:cs typeface="Arial" pitchFamily="34" charset="0"/>
                        </a:rPr>
                      </a:br>
                      <a:r>
                        <a:rPr lang="en-US" sz="2400" b="1" baseline="0" dirty="0">
                          <a:solidFill>
                            <a:srgbClr val="953735"/>
                          </a:solidFill>
                          <a:latin typeface="Arial" pitchFamily="34" charset="0"/>
                          <a:cs typeface="Arial" pitchFamily="34" charset="0"/>
                        </a:rPr>
                        <a:t>hold-downs</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0C5"/>
                    </a:solidFill>
                  </a:tcPr>
                </a:tc>
              </a:tr>
            </a:tbl>
          </a:graphicData>
        </a:graphic>
      </p:graphicFrame>
      <p:graphicFrame>
        <p:nvGraphicFramePr>
          <p:cNvPr id="22" name="Table 21"/>
          <p:cNvGraphicFramePr>
            <a:graphicFrameLocks noGrp="1"/>
          </p:cNvGraphicFramePr>
          <p:nvPr/>
        </p:nvGraphicFramePr>
        <p:xfrm>
          <a:off x="4949825" y="2144713"/>
          <a:ext cx="3713528" cy="3326563"/>
        </p:xfrm>
        <a:graphic>
          <a:graphicData uri="http://schemas.openxmlformats.org/drawingml/2006/table">
            <a:tbl>
              <a:tblPr firstRow="1" bandRow="1">
                <a:tableStyleId>{5C22544A-7EE6-4342-B048-85BDC9FD1C3A}</a:tableStyleId>
              </a:tblPr>
              <a:tblGrid>
                <a:gridCol w="3713528"/>
              </a:tblGrid>
              <a:tr h="514240">
                <a:tc>
                  <a:txBody>
                    <a:bodyPr/>
                    <a:lstStyle/>
                    <a:p>
                      <a:r>
                        <a:rPr lang="en-US" sz="2400" dirty="0">
                          <a:latin typeface="Arial" pitchFamily="34" charset="0"/>
                          <a:cs typeface="Arial" pitchFamily="34" charset="0"/>
                        </a:rPr>
                        <a:t>Shear Walls </a:t>
                      </a:r>
                      <a:r>
                        <a:rPr lang="en-US" sz="2000" dirty="0">
                          <a:latin typeface="Arial" pitchFamily="34" charset="0"/>
                          <a:cs typeface="Arial" pitchFamily="34" charset="0"/>
                        </a:rPr>
                        <a:t>(Engineered)</a:t>
                      </a:r>
                      <a:endParaRPr lang="en-US" sz="24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r>
              <a:tr h="2812323">
                <a:tc>
                  <a:txBody>
                    <a:bodyPr/>
                    <a:lstStyle/>
                    <a:p>
                      <a:pPr marL="223838" indent="-166688">
                        <a:lnSpc>
                          <a:spcPts val="2000"/>
                        </a:lnSpc>
                        <a:spcBef>
                          <a:spcPts val="0"/>
                        </a:spcBef>
                        <a:spcAft>
                          <a:spcPts val="0"/>
                        </a:spcAft>
                        <a:buFont typeface="Wingdings" pitchFamily="2" charset="2"/>
                        <a:buChar char="§"/>
                      </a:pPr>
                      <a:endParaRPr lang="en-US" sz="400" b="1" dirty="0">
                        <a:solidFill>
                          <a:srgbClr val="376092"/>
                        </a:solidFill>
                        <a:latin typeface="Arial" pitchFamily="34" charset="0"/>
                        <a:cs typeface="Arial" pitchFamily="34" charset="0"/>
                      </a:endParaRPr>
                    </a:p>
                    <a:p>
                      <a:pPr marL="223838" indent="-166688">
                        <a:lnSpc>
                          <a:spcPts val="2000"/>
                        </a:lnSpc>
                        <a:spcBef>
                          <a:spcPts val="0"/>
                        </a:spcBef>
                        <a:spcAft>
                          <a:spcPts val="600"/>
                        </a:spcAft>
                        <a:buFont typeface="Wingdings" pitchFamily="2" charset="2"/>
                        <a:buChar char="§"/>
                      </a:pPr>
                      <a:r>
                        <a:rPr lang="en-US" sz="2400" b="1" dirty="0">
                          <a:solidFill>
                            <a:srgbClr val="376092"/>
                          </a:solidFill>
                          <a:latin typeface="Arial" pitchFamily="34" charset="0"/>
                          <a:cs typeface="Arial" pitchFamily="34" charset="0"/>
                        </a:rPr>
                        <a:t>Applications</a:t>
                      </a:r>
                    </a:p>
                    <a:p>
                      <a:pPr marL="457200" lvl="1" indent="-171450">
                        <a:lnSpc>
                          <a:spcPts val="2000"/>
                        </a:lnSpc>
                        <a:spcBef>
                          <a:spcPts val="300"/>
                        </a:spcBef>
                        <a:buFont typeface="Wingdings" pitchFamily="2" charset="2"/>
                        <a:buChar char="§"/>
                      </a:pPr>
                      <a:r>
                        <a:rPr lang="en-US" sz="2000" b="1" dirty="0">
                          <a:solidFill>
                            <a:srgbClr val="376092"/>
                          </a:solidFill>
                          <a:latin typeface="Arial" pitchFamily="34" charset="0"/>
                          <a:cs typeface="Arial" pitchFamily="34" charset="0"/>
                        </a:rPr>
                        <a:t>Any building size/shape</a:t>
                      </a:r>
                    </a:p>
                    <a:p>
                      <a:pPr marL="457200" lvl="1" indent="-171450">
                        <a:lnSpc>
                          <a:spcPts val="2000"/>
                        </a:lnSpc>
                        <a:spcBef>
                          <a:spcPts val="300"/>
                        </a:spcBef>
                        <a:buFont typeface="Wingdings" pitchFamily="2" charset="2"/>
                        <a:buChar char="§"/>
                      </a:pPr>
                      <a:r>
                        <a:rPr lang="en-US" sz="2000" b="1" dirty="0">
                          <a:solidFill>
                            <a:srgbClr val="376092"/>
                          </a:solidFill>
                          <a:latin typeface="Arial" pitchFamily="34" charset="0"/>
                          <a:cs typeface="Arial" pitchFamily="34" charset="0"/>
                        </a:rPr>
                        <a:t>Wind – no limit</a:t>
                      </a:r>
                    </a:p>
                    <a:p>
                      <a:pPr marL="457200" lvl="1" indent="-171450">
                        <a:lnSpc>
                          <a:spcPts val="2000"/>
                        </a:lnSpc>
                        <a:spcBef>
                          <a:spcPts val="300"/>
                        </a:spcBef>
                        <a:buFont typeface="Wingdings" pitchFamily="2" charset="2"/>
                        <a:buChar char="§"/>
                      </a:pPr>
                      <a:r>
                        <a:rPr lang="en-US" sz="2000" b="1" dirty="0">
                          <a:solidFill>
                            <a:srgbClr val="376092"/>
                          </a:solidFill>
                          <a:latin typeface="Arial" pitchFamily="34" charset="0"/>
                          <a:cs typeface="Arial" pitchFamily="34" charset="0"/>
                        </a:rPr>
                        <a:t>SDC – no limit</a:t>
                      </a:r>
                      <a:endParaRPr lang="en-US" sz="2000" b="1" baseline="-25000" dirty="0">
                        <a:solidFill>
                          <a:srgbClr val="376092"/>
                        </a:solidFill>
                        <a:latin typeface="Arial" pitchFamily="34" charset="0"/>
                        <a:cs typeface="Arial" pitchFamily="34" charset="0"/>
                      </a:endParaRPr>
                    </a:p>
                    <a:p>
                      <a:pPr marL="457200" lvl="1" indent="-171450">
                        <a:lnSpc>
                          <a:spcPts val="2000"/>
                        </a:lnSpc>
                        <a:spcBef>
                          <a:spcPts val="300"/>
                        </a:spcBef>
                        <a:buFont typeface="Wingdings" pitchFamily="2" charset="2"/>
                        <a:buChar char="§"/>
                      </a:pPr>
                      <a:r>
                        <a:rPr lang="en-US" sz="2000" b="1" dirty="0">
                          <a:solidFill>
                            <a:srgbClr val="376092"/>
                          </a:solidFill>
                          <a:latin typeface="Arial" pitchFamily="34" charset="0"/>
                          <a:cs typeface="Arial" pitchFamily="34" charset="0"/>
                        </a:rPr>
                        <a:t>Calculations required</a:t>
                      </a:r>
                    </a:p>
                    <a:p>
                      <a:pPr marL="223838" indent="-166688">
                        <a:lnSpc>
                          <a:spcPts val="2400"/>
                        </a:lnSpc>
                        <a:spcBef>
                          <a:spcPts val="1200"/>
                        </a:spcBef>
                        <a:spcAft>
                          <a:spcPts val="600"/>
                        </a:spcAft>
                        <a:buFont typeface="Wingdings" pitchFamily="2" charset="2"/>
                        <a:buChar char="§"/>
                      </a:pPr>
                      <a:r>
                        <a:rPr lang="en-US" sz="2400" b="1" dirty="0">
                          <a:solidFill>
                            <a:srgbClr val="376092"/>
                          </a:solidFill>
                          <a:latin typeface="Arial" pitchFamily="34" charset="0"/>
                          <a:cs typeface="Arial" pitchFamily="34" charset="0"/>
                        </a:rPr>
                        <a:t>Typically </a:t>
                      </a:r>
                      <a:r>
                        <a:rPr lang="en-US" sz="2400" b="1" u="sng" dirty="0">
                          <a:solidFill>
                            <a:srgbClr val="376092"/>
                          </a:solidFill>
                          <a:latin typeface="Arial" pitchFamily="34" charset="0"/>
                          <a:cs typeface="Arial" pitchFamily="34" charset="0"/>
                        </a:rPr>
                        <a:t>with</a:t>
                      </a:r>
                      <a:br>
                        <a:rPr lang="en-US" sz="2400" b="1" u="sng" dirty="0">
                          <a:solidFill>
                            <a:srgbClr val="376092"/>
                          </a:solidFill>
                          <a:latin typeface="Arial" pitchFamily="34" charset="0"/>
                          <a:cs typeface="Arial" pitchFamily="34" charset="0"/>
                        </a:rPr>
                      </a:br>
                      <a:r>
                        <a:rPr lang="en-US" sz="2400" b="1" dirty="0">
                          <a:solidFill>
                            <a:srgbClr val="376092"/>
                          </a:solidFill>
                          <a:latin typeface="Arial" pitchFamily="34" charset="0"/>
                          <a:cs typeface="Arial" pitchFamily="34" charset="0"/>
                        </a:rPr>
                        <a:t>hold-downs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0C5"/>
                    </a:solidFill>
                  </a:tcPr>
                </a:tc>
              </a:tr>
            </a:tbl>
          </a:graphicData>
        </a:graphic>
      </p:graphicFrame>
      <p:grpSp>
        <p:nvGrpSpPr>
          <p:cNvPr id="152586" name="Group 15"/>
          <p:cNvGrpSpPr>
            <a:grpSpLocks/>
          </p:cNvGrpSpPr>
          <p:nvPr/>
        </p:nvGrpSpPr>
        <p:grpSpPr bwMode="auto">
          <a:xfrm>
            <a:off x="4092575" y="3154363"/>
            <a:ext cx="971550" cy="949325"/>
            <a:chOff x="4091940" y="3154680"/>
            <a:chExt cx="971550" cy="948690"/>
          </a:xfrm>
        </p:grpSpPr>
        <p:sp>
          <p:nvSpPr>
            <p:cNvPr id="20" name="Oval 19"/>
            <p:cNvSpPr/>
            <p:nvPr/>
          </p:nvSpPr>
          <p:spPr>
            <a:xfrm>
              <a:off x="4091940" y="3154680"/>
              <a:ext cx="949325" cy="9486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2588" name="TextBox 20"/>
            <p:cNvSpPr txBox="1">
              <a:spLocks noChangeArrowheads="1"/>
            </p:cNvSpPr>
            <p:nvPr/>
          </p:nvSpPr>
          <p:spPr bwMode="auto">
            <a:xfrm>
              <a:off x="4137660" y="3348990"/>
              <a:ext cx="925830" cy="584775"/>
            </a:xfrm>
            <a:prstGeom prst="rect">
              <a:avLst/>
            </a:prstGeom>
            <a:noFill/>
            <a:ln w="9525">
              <a:noFill/>
              <a:miter lim="800000"/>
              <a:headEnd/>
              <a:tailEnd/>
            </a:ln>
          </p:spPr>
          <p:txBody>
            <a:bodyPr anchor="ctr">
              <a:spAutoFit/>
            </a:bodyPr>
            <a:lstStyle/>
            <a:p>
              <a:pPr algn="ctr"/>
              <a:r>
                <a:rPr lang="en-US" sz="3200" b="1" dirty="0">
                  <a:solidFill>
                    <a:schemeClr val="bg1"/>
                  </a:solidFill>
                  <a:cs typeface="Arial" charset="0"/>
                </a:rPr>
                <a:t>VS.</a:t>
              </a:r>
            </a:p>
          </p:txBody>
        </p:sp>
      </p:grpSp>
      <p:sp>
        <p:nvSpPr>
          <p:cNvPr id="10" name="Rectangle 9"/>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7069540" y="5886450"/>
            <a:ext cx="1842685" cy="76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pic>
        <p:nvPicPr>
          <p:cNvPr id="582658" name="Picture 2" descr="ICC Figure 6.6.png"/>
          <p:cNvPicPr>
            <a:picLocks noChangeAspect="1"/>
          </p:cNvPicPr>
          <p:nvPr/>
        </p:nvPicPr>
        <p:blipFill>
          <a:blip r:embed="rId3" cstate="email"/>
          <a:srcRect/>
          <a:stretch>
            <a:fillRect/>
          </a:stretch>
        </p:blipFill>
        <p:spPr bwMode="auto">
          <a:xfrm>
            <a:off x="1489075" y="1787525"/>
            <a:ext cx="6648450" cy="4430713"/>
          </a:xfrm>
          <a:prstGeom prst="rect">
            <a:avLst/>
          </a:prstGeom>
          <a:noFill/>
          <a:ln w="9525">
            <a:noFill/>
            <a:miter lim="800000"/>
            <a:headEnd/>
            <a:tailEnd/>
          </a:ln>
        </p:spPr>
      </p:pic>
      <p:cxnSp>
        <p:nvCxnSpPr>
          <p:cNvPr id="4" name="Straight Connector 3"/>
          <p:cNvCxnSpPr/>
          <p:nvPr/>
        </p:nvCxnSpPr>
        <p:spPr>
          <a:xfrm rot="16200000" flipV="1">
            <a:off x="281782" y="5557044"/>
            <a:ext cx="1554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60438" y="621982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980282" y="613171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62" name="TextBox 86"/>
          <p:cNvSpPr txBox="1">
            <a:spLocks noChangeArrowheads="1"/>
          </p:cNvSpPr>
          <p:nvPr/>
        </p:nvSpPr>
        <p:spPr bwMode="auto">
          <a:xfrm>
            <a:off x="946150" y="5335588"/>
            <a:ext cx="254000"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9'</a:t>
            </a:r>
          </a:p>
        </p:txBody>
      </p:sp>
      <p:cxnSp>
        <p:nvCxnSpPr>
          <p:cNvPr id="8" name="Straight Connector 7"/>
          <p:cNvCxnSpPr/>
          <p:nvPr/>
        </p:nvCxnSpPr>
        <p:spPr>
          <a:xfrm rot="16200000" flipV="1">
            <a:off x="1205706" y="4414044"/>
            <a:ext cx="73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1493044" y="4133056"/>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65" name="TextBox 86"/>
          <p:cNvSpPr txBox="1">
            <a:spLocks noChangeArrowheads="1"/>
          </p:cNvSpPr>
          <p:nvPr/>
        </p:nvSpPr>
        <p:spPr bwMode="auto">
          <a:xfrm>
            <a:off x="1027113" y="4375150"/>
            <a:ext cx="417512" cy="339725"/>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18"</a:t>
            </a:r>
          </a:p>
        </p:txBody>
      </p:sp>
      <p:cxnSp>
        <p:nvCxnSpPr>
          <p:cNvPr id="11" name="Straight Connector 10"/>
          <p:cNvCxnSpPr/>
          <p:nvPr/>
        </p:nvCxnSpPr>
        <p:spPr>
          <a:xfrm rot="16200000" flipV="1">
            <a:off x="1615281" y="4596607"/>
            <a:ext cx="366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1720057" y="4475956"/>
            <a:ext cx="158750"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6213" y="45450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0438" y="4865688"/>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980281" y="4793457"/>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7464425" y="4133850"/>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09713" y="4213225"/>
            <a:ext cx="621823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493044" y="4475956"/>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74" name="TextBox 86"/>
          <p:cNvSpPr txBox="1">
            <a:spLocks noChangeArrowheads="1"/>
          </p:cNvSpPr>
          <p:nvPr/>
        </p:nvSpPr>
        <p:spPr bwMode="auto">
          <a:xfrm>
            <a:off x="4572000" y="4048125"/>
            <a:ext cx="368300" cy="338138"/>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40'</a:t>
            </a:r>
          </a:p>
        </p:txBody>
      </p:sp>
      <p:cxnSp>
        <p:nvCxnSpPr>
          <p:cNvPr id="21" name="Straight Connector 20"/>
          <p:cNvCxnSpPr/>
          <p:nvPr/>
        </p:nvCxnSpPr>
        <p:spPr>
          <a:xfrm rot="5400000" flipH="1" flipV="1">
            <a:off x="5964238"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76" name="TextBox 86"/>
          <p:cNvSpPr txBox="1">
            <a:spLocks noChangeArrowheads="1"/>
          </p:cNvSpPr>
          <p:nvPr/>
        </p:nvSpPr>
        <p:spPr bwMode="auto">
          <a:xfrm>
            <a:off x="5491163" y="4375150"/>
            <a:ext cx="417512" cy="339725"/>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27"</a:t>
            </a:r>
          </a:p>
        </p:txBody>
      </p:sp>
      <p:cxnSp>
        <p:nvCxnSpPr>
          <p:cNvPr id="23" name="Straight Connector 22"/>
          <p:cNvCxnSpPr/>
          <p:nvPr/>
        </p:nvCxnSpPr>
        <p:spPr>
          <a:xfrm rot="16200000" flipV="1">
            <a:off x="6192044" y="4614069"/>
            <a:ext cx="36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6296025"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05500" y="4545013"/>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5861844" y="4614069"/>
            <a:ext cx="36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7132638"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82" name="TextBox 86"/>
          <p:cNvSpPr txBox="1">
            <a:spLocks noChangeArrowheads="1"/>
          </p:cNvSpPr>
          <p:nvPr/>
        </p:nvSpPr>
        <p:spPr bwMode="auto">
          <a:xfrm>
            <a:off x="6659563" y="4375150"/>
            <a:ext cx="417512" cy="339725"/>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27"</a:t>
            </a:r>
          </a:p>
        </p:txBody>
      </p:sp>
      <p:cxnSp>
        <p:nvCxnSpPr>
          <p:cNvPr id="34" name="Straight Connector 33"/>
          <p:cNvCxnSpPr/>
          <p:nvPr/>
        </p:nvCxnSpPr>
        <p:spPr>
          <a:xfrm rot="16200000" flipV="1">
            <a:off x="7177881" y="4431507"/>
            <a:ext cx="731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7464425"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73900" y="4545013"/>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7030244" y="4614069"/>
            <a:ext cx="36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4010818" y="4596607"/>
            <a:ext cx="366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4114007" y="4464844"/>
            <a:ext cx="158750"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89" name="TextBox 86"/>
          <p:cNvSpPr txBox="1">
            <a:spLocks noChangeArrowheads="1"/>
          </p:cNvSpPr>
          <p:nvPr/>
        </p:nvSpPr>
        <p:spPr bwMode="auto">
          <a:xfrm>
            <a:off x="3648075" y="4375150"/>
            <a:ext cx="417513" cy="339725"/>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18"</a:t>
            </a:r>
          </a:p>
        </p:txBody>
      </p:sp>
      <p:cxnSp>
        <p:nvCxnSpPr>
          <p:cNvPr id="41" name="Straight Connector 40"/>
          <p:cNvCxnSpPr/>
          <p:nvPr/>
        </p:nvCxnSpPr>
        <p:spPr>
          <a:xfrm rot="16200000" flipV="1">
            <a:off x="4237831" y="4596607"/>
            <a:ext cx="366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4341019" y="4464844"/>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62413" y="45450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60438" y="334962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980282" y="326151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87388" y="2781300"/>
            <a:ext cx="7488237" cy="3175"/>
          </a:xfrm>
          <a:prstGeom prst="line">
            <a:avLst/>
          </a:prstGeom>
          <a:solidFill>
            <a:schemeClr val="tx1">
              <a:lumMod val="85000"/>
            </a:schemeClr>
          </a:solidFill>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980281" y="2710657"/>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60438" y="2465388"/>
            <a:ext cx="337661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979488" y="2387600"/>
            <a:ext cx="158750" cy="1571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flipH="1">
            <a:off x="962025" y="2289175"/>
            <a:ext cx="92075" cy="1139825"/>
          </a:xfrm>
          <a:custGeom>
            <a:avLst/>
            <a:gdLst>
              <a:gd name="connsiteX0" fmla="*/ 276225 w 276225"/>
              <a:gd name="connsiteY0" fmla="*/ 0 h 369094"/>
              <a:gd name="connsiteX1" fmla="*/ 0 w 276225"/>
              <a:gd name="connsiteY1" fmla="*/ 0 h 369094"/>
              <a:gd name="connsiteX2" fmla="*/ 2381 w 276225"/>
              <a:gd name="connsiteY2" fmla="*/ 369094 h 369094"/>
            </a:gdLst>
            <a:ahLst/>
            <a:cxnLst>
              <a:cxn ang="0">
                <a:pos x="connsiteX0" y="connsiteY0"/>
              </a:cxn>
              <a:cxn ang="0">
                <a:pos x="connsiteX1" y="connsiteY1"/>
              </a:cxn>
              <a:cxn ang="0">
                <a:pos x="connsiteX2" y="connsiteY2"/>
              </a:cxn>
            </a:cxnLst>
            <a:rect l="l" t="t" r="r" b="b"/>
            <a:pathLst>
              <a:path w="276225" h="369094">
                <a:moveTo>
                  <a:pt x="276225" y="0"/>
                </a:moveTo>
                <a:lnTo>
                  <a:pt x="0" y="0"/>
                </a:lnTo>
                <a:cubicBezTo>
                  <a:pt x="794" y="123031"/>
                  <a:pt x="1587" y="246063"/>
                  <a:pt x="2381" y="36909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82700" name="TextBox 86"/>
          <p:cNvSpPr txBox="1">
            <a:spLocks noChangeArrowheads="1"/>
          </p:cNvSpPr>
          <p:nvPr/>
        </p:nvSpPr>
        <p:spPr bwMode="auto">
          <a:xfrm>
            <a:off x="933450" y="2916238"/>
            <a:ext cx="254000" cy="246062"/>
          </a:xfrm>
          <a:prstGeom prst="rect">
            <a:avLst/>
          </a:prstGeom>
          <a:solidFill>
            <a:schemeClr val="bg1"/>
          </a:solidFill>
          <a:ln w="9525">
            <a:noFill/>
            <a:miter lim="800000"/>
            <a:headEnd/>
            <a:tailEnd/>
          </a:ln>
        </p:spPr>
        <p:txBody>
          <a:bodyPr wrap="none" lIns="45720" tIns="0" rIns="45720" bIns="0">
            <a:spAutoFit/>
          </a:bodyPr>
          <a:lstStyle/>
          <a:p>
            <a:r>
              <a:rPr lang="en-US" sz="1600" b="1" dirty="0">
                <a:solidFill>
                  <a:srgbClr val="953735"/>
                </a:solidFill>
                <a:cs typeface="Arial" charset="0"/>
              </a:rPr>
              <a:t>4'</a:t>
            </a:r>
          </a:p>
        </p:txBody>
      </p:sp>
      <p:sp>
        <p:nvSpPr>
          <p:cNvPr id="582701" name="TextBox 86"/>
          <p:cNvSpPr txBox="1">
            <a:spLocks noChangeArrowheads="1"/>
          </p:cNvSpPr>
          <p:nvPr/>
        </p:nvSpPr>
        <p:spPr bwMode="auto">
          <a:xfrm>
            <a:off x="704850" y="2166938"/>
            <a:ext cx="254000" cy="247650"/>
          </a:xfrm>
          <a:prstGeom prst="rect">
            <a:avLst/>
          </a:prstGeom>
          <a:solidFill>
            <a:schemeClr val="bg1"/>
          </a:solidFill>
          <a:ln w="9525">
            <a:noFill/>
            <a:miter lim="800000"/>
            <a:headEnd/>
            <a:tailEnd/>
          </a:ln>
        </p:spPr>
        <p:txBody>
          <a:bodyPr wrap="none" lIns="45720" tIns="0" rIns="45720" bIns="0">
            <a:spAutoFit/>
          </a:bodyPr>
          <a:lstStyle/>
          <a:p>
            <a:r>
              <a:rPr lang="en-US" sz="1600" b="1" dirty="0">
                <a:solidFill>
                  <a:srgbClr val="953735"/>
                </a:solidFill>
                <a:cs typeface="Arial" charset="0"/>
              </a:rPr>
              <a:t>2'</a:t>
            </a:r>
          </a:p>
        </p:txBody>
      </p:sp>
      <p:sp>
        <p:nvSpPr>
          <p:cNvPr id="58" name="Oval 57"/>
          <p:cNvSpPr/>
          <p:nvPr/>
        </p:nvSpPr>
        <p:spPr bwMode="auto">
          <a:xfrm>
            <a:off x="457200" y="2619748"/>
            <a:ext cx="310646" cy="310781"/>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dirty="0">
                <a:ln>
                  <a:solidFill>
                    <a:schemeClr val="bg1"/>
                  </a:solidFill>
                </a:ln>
                <a:solidFill>
                  <a:schemeClr val="bg1"/>
                </a:solidFill>
                <a:latin typeface="Arial" pitchFamily="34" charset="0"/>
                <a:cs typeface="Arial" pitchFamily="34" charset="0"/>
              </a:rPr>
              <a:t>1</a:t>
            </a:r>
          </a:p>
        </p:txBody>
      </p:sp>
      <p:cxnSp>
        <p:nvCxnSpPr>
          <p:cNvPr id="60" name="Straight Connector 59"/>
          <p:cNvCxnSpPr/>
          <p:nvPr/>
        </p:nvCxnSpPr>
        <p:spPr>
          <a:xfrm>
            <a:off x="1568450" y="3429000"/>
            <a:ext cx="228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221163" y="3429000"/>
            <a:ext cx="228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08838" y="2879725"/>
            <a:ext cx="366712"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35675" y="2879725"/>
            <a:ext cx="365125"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9" name="TextBox 18"/>
          <p:cNvSpPr txBox="1">
            <a:spLocks noChangeArrowheads="1"/>
          </p:cNvSpPr>
          <p:nvPr/>
        </p:nvSpPr>
        <p:spPr bwMode="auto">
          <a:xfrm>
            <a:off x="6659563" y="6289675"/>
            <a:ext cx="1854354"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R602.10.1.2(1)</a:t>
            </a:r>
          </a:p>
        </p:txBody>
      </p:sp>
      <p:sp>
        <p:nvSpPr>
          <p:cNvPr id="57" name="Rectangle 56"/>
          <p:cNvSpPr/>
          <p:nvPr/>
        </p:nvSpPr>
        <p:spPr>
          <a:xfrm>
            <a:off x="457200" y="1547813"/>
            <a:ext cx="7990764" cy="250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86"/>
          <p:cNvSpPr txBox="1">
            <a:spLocks noChangeArrowheads="1"/>
          </p:cNvSpPr>
          <p:nvPr/>
        </p:nvSpPr>
        <p:spPr bwMode="auto">
          <a:xfrm>
            <a:off x="457200" y="1618456"/>
            <a:ext cx="4224337" cy="400110"/>
          </a:xfrm>
          <a:prstGeom prst="rect">
            <a:avLst/>
          </a:prstGeom>
          <a:noFill/>
          <a:ln w="9525">
            <a:noFill/>
            <a:miter lim="800000"/>
            <a:headEnd/>
            <a:tailEnd/>
          </a:ln>
        </p:spPr>
        <p:txBody>
          <a:bodyPr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Method </a:t>
            </a:r>
            <a:r>
              <a:rPr lang="en-US" sz="2000" b="1" dirty="0" smtClean="0">
                <a:solidFill>
                  <a:schemeClr val="accent1">
                    <a:lumMod val="75000"/>
                  </a:schemeClr>
                </a:solidFill>
                <a:latin typeface="Arial" pitchFamily="34" charset="0"/>
                <a:cs typeface="Arial" pitchFamily="34" charset="0"/>
              </a:rPr>
              <a:t>CS- WSP</a:t>
            </a:r>
            <a:endParaRPr lang="en-US" sz="2000" b="1" dirty="0">
              <a:solidFill>
                <a:schemeClr val="accent1">
                  <a:lumMod val="75000"/>
                </a:schemeClr>
              </a:solidFill>
              <a:latin typeface="Arial" pitchFamily="34" charset="0"/>
              <a:cs typeface="Arial" pitchFamily="34" charset="0"/>
            </a:endParaRPr>
          </a:p>
        </p:txBody>
      </p:sp>
      <p:graphicFrame>
        <p:nvGraphicFramePr>
          <p:cNvPr id="66" name="Table 65"/>
          <p:cNvGraphicFramePr>
            <a:graphicFrameLocks noGrp="1"/>
          </p:cNvGraphicFramePr>
          <p:nvPr/>
        </p:nvGraphicFramePr>
        <p:xfrm>
          <a:off x="457200" y="2243011"/>
          <a:ext cx="2193453" cy="603504"/>
        </p:xfrm>
        <a:graphic>
          <a:graphicData uri="http://schemas.openxmlformats.org/drawingml/2006/table">
            <a:tbl>
              <a:tblPr firstRow="1" bandRow="1">
                <a:tableStyleId>{5C22544A-7EE6-4342-B048-85BDC9FD1C3A}</a:tableStyleId>
              </a:tblPr>
              <a:tblGrid>
                <a:gridCol w="731151"/>
                <a:gridCol w="731151"/>
                <a:gridCol w="731151"/>
              </a:tblGrid>
              <a:tr h="192882">
                <a:tc rowSpan="2">
                  <a:txBody>
                    <a:bodyPr/>
                    <a:lstStyle/>
                    <a:p>
                      <a:pPr algn="ctr"/>
                      <a:r>
                        <a:rPr lang="en-US" sz="1200" b="1" dirty="0">
                          <a:solidFill>
                            <a:schemeClr val="tx1"/>
                          </a:solidFill>
                          <a:latin typeface="Arial" pitchFamily="34" charset="0"/>
                          <a:cs typeface="Arial" pitchFamily="34" charset="0"/>
                        </a:rPr>
                        <a:t>CS-WSP</a:t>
                      </a:r>
                    </a:p>
                    <a:p>
                      <a:pPr algn="ctr"/>
                      <a:r>
                        <a:rPr lang="en-US" sz="1200" b="1" dirty="0">
                          <a:solidFill>
                            <a:schemeClr val="tx1"/>
                          </a:solidFill>
                          <a:latin typeface="Arial" pitchFamily="34" charset="0"/>
                          <a:cs typeface="Arial" pitchFamily="34" charset="0"/>
                        </a:rPr>
                        <a:t>Bottom Story</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90</a:t>
                      </a:r>
                      <a:r>
                        <a:rPr lang="en-US" sz="1200" b="1" baseline="0" dirty="0">
                          <a:solidFill>
                            <a:schemeClr val="tx1"/>
                          </a:solidFill>
                          <a:latin typeface="Arial" pitchFamily="34" charset="0"/>
                          <a:cs typeface="Arial" pitchFamily="34" charset="0"/>
                        </a:rPr>
                        <a:t> mph</a:t>
                      </a: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SDC</a:t>
                      </a:r>
                      <a:r>
                        <a:rPr lang="en-US" sz="1200" b="1" baseline="0" dirty="0">
                          <a:solidFill>
                            <a:schemeClr val="tx1"/>
                          </a:solidFill>
                          <a:latin typeface="Arial" pitchFamily="34" charset="0"/>
                          <a:cs typeface="Arial" pitchFamily="34" charset="0"/>
                        </a:rPr>
                        <a:t> A</a:t>
                      </a: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2882">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NA</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59" name="TextBox 5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7464829" y="5434840"/>
            <a:ext cx="1403862" cy="1171112"/>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 name="Table 34"/>
          <p:cNvGraphicFramePr>
            <a:graphicFrameLocks noGrp="1"/>
          </p:cNvGraphicFramePr>
          <p:nvPr/>
        </p:nvGraphicFramePr>
        <p:xfrm>
          <a:off x="509192" y="1766887"/>
          <a:ext cx="8359500" cy="4513638"/>
        </p:xfrm>
        <a:graphic>
          <a:graphicData uri="http://schemas.openxmlformats.org/drawingml/2006/table">
            <a:tbl>
              <a:tblPr/>
              <a:tblGrid>
                <a:gridCol w="1214056"/>
                <a:gridCol w="1214056"/>
                <a:gridCol w="987707"/>
                <a:gridCol w="1070016"/>
                <a:gridCol w="1358098"/>
                <a:gridCol w="1358098"/>
                <a:gridCol w="1157469"/>
              </a:tblGrid>
              <a:tr h="595334">
                <a:tc rowSpan="2">
                  <a:txBody>
                    <a:bodyPr/>
                    <a:lstStyle/>
                    <a:p>
                      <a:pPr algn="ctr" fontAlgn="ctr"/>
                      <a:r>
                        <a:rPr lang="en-US" sz="1600" b="1" i="0" u="none" strike="noStrike" dirty="0">
                          <a:solidFill>
                            <a:srgbClr val="000000"/>
                          </a:solidFill>
                          <a:latin typeface="Arial" pitchFamily="34" charset="0"/>
                          <a:cs typeface="Arial" pitchFamily="34" charset="0"/>
                        </a:rPr>
                        <a:t>Basic Wind Speed (mph)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latin typeface="Arial" pitchFamily="34" charset="0"/>
                          <a:cs typeface="Arial" pitchFamily="34" charset="0"/>
                        </a:rPr>
                        <a:t>Story 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latin typeface="Arial" pitchFamily="34" charset="0"/>
                          <a:cs typeface="Arial" pitchFamily="34" charset="0"/>
                        </a:rPr>
                        <a:t>Braced Wall Line Spacing (ft)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600" b="1" i="0" u="none" strike="noStrike" dirty="0">
                          <a:solidFill>
                            <a:srgbClr val="000000"/>
                          </a:solidFill>
                          <a:latin typeface="Arial" pitchFamily="34" charset="0"/>
                          <a:cs typeface="Arial" pitchFamily="34" charset="0"/>
                        </a:rPr>
                        <a:t>Minimum Total Length of Braced Wall Panels Required Along Each Braced Wall 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9922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latin typeface="Arial" pitchFamily="34" charset="0"/>
                          <a:cs typeface="Arial" pitchFamily="34" charset="0"/>
                        </a:rPr>
                        <a:t>Method LIB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pitchFamily="34" charset="0"/>
                          <a:cs typeface="Arial" pitchFamily="34" charset="0"/>
                        </a:rPr>
                        <a:t>Method GB (double sided)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pitchFamily="34" charset="0"/>
                          <a:cs typeface="Arial" pitchFamily="34" charset="0"/>
                        </a:rPr>
                        <a:t>Methods DWB, WSP, SFB, PBS, PCP, HPS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Arial" pitchFamily="34" charset="0"/>
                          <a:cs typeface="Arial" pitchFamily="34" charset="0"/>
                        </a:rPr>
                        <a:t>Continuous </a:t>
                      </a:r>
                      <a:r>
                        <a:rPr lang="en-US" sz="1600" b="1" i="0" u="none" strike="noStrike" dirty="0">
                          <a:solidFill>
                            <a:srgbClr val="000000"/>
                          </a:solidFill>
                          <a:latin typeface="Arial" pitchFamily="34" charset="0"/>
                          <a:cs typeface="Arial" pitchFamily="34" charset="0"/>
                        </a:rPr>
                        <a:t>Sheathing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45">
                <a:tc rowSpan="12">
                  <a:txBody>
                    <a:bodyPr/>
                    <a:lstStyle/>
                    <a:p>
                      <a:pPr algn="ctr" fontAlgn="ctr"/>
                      <a:r>
                        <a:rPr lang="en-US" sz="1600" b="0" i="0" u="sng" strike="noStrike" dirty="0">
                          <a:solidFill>
                            <a:srgbClr val="000000"/>
                          </a:solidFill>
                          <a:latin typeface="Arial" pitchFamily="34" charset="0"/>
                          <a:cs typeface="Arial" pitchFamily="34" charset="0"/>
                        </a:rPr>
                        <a:t>&lt;</a:t>
                      </a:r>
                      <a:r>
                        <a:rPr lang="en-US" sz="1600" b="0" i="0" u="none" strike="noStrike" dirty="0">
                          <a:solidFill>
                            <a:srgbClr val="000000"/>
                          </a:solidFill>
                          <a:latin typeface="Arial" pitchFamily="34" charset="0"/>
                          <a:cs typeface="Arial" pitchFamily="34" charset="0"/>
                        </a:rPr>
                        <a:t> 90 (mph)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6">
                  <a:txBody>
                    <a:bodyPr/>
                    <a:lstStyle/>
                    <a:p>
                      <a:pPr algn="l" fontAlgn="b"/>
                      <a:r>
                        <a:rPr lang="en-US" sz="1600" b="0" i="0" u="none" strike="noStrike" dirty="0">
                          <a:solidFill>
                            <a:srgbClr val="000000"/>
                          </a:solidFill>
                          <a:latin typeface="Arial" pitchFamily="34" charset="0"/>
                          <a:cs typeface="Arial"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8445">
                <a:tc vMerge="1">
                  <a:txBody>
                    <a:bodyPr/>
                    <a:lstStyle/>
                    <a:p>
                      <a:endParaRPr lang="en-US"/>
                    </a:p>
                  </a:txBody>
                  <a:tcPr/>
                </a:tc>
                <a:tc rowSpan="6">
                  <a:txBody>
                    <a:bodyPr/>
                    <a:lstStyle/>
                    <a:p>
                      <a:pPr algn="l" fontAlgn="b"/>
                      <a:r>
                        <a:rPr lang="en-US" sz="1600" b="0" i="0" u="none" strike="noStrike" dirty="0">
                          <a:solidFill>
                            <a:srgbClr val="000000"/>
                          </a:solidFill>
                          <a:latin typeface="Arial" pitchFamily="34" charset="0"/>
                          <a:cs typeface="Arial"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20" name="TextBox 18"/>
          <p:cNvSpPr txBox="1">
            <a:spLocks noChangeArrowheads="1"/>
          </p:cNvSpPr>
          <p:nvPr/>
        </p:nvSpPr>
        <p:spPr bwMode="auto">
          <a:xfrm>
            <a:off x="7057871" y="6380063"/>
            <a:ext cx="1854354"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R602.10.1.2(1)</a:t>
            </a:r>
          </a:p>
        </p:txBody>
      </p:sp>
      <p:sp>
        <p:nvSpPr>
          <p:cNvPr id="31" name="Oval 30"/>
          <p:cNvSpPr/>
          <p:nvPr/>
        </p:nvSpPr>
        <p:spPr>
          <a:xfrm>
            <a:off x="7733628" y="5459831"/>
            <a:ext cx="1135063" cy="457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8" name="Group 27"/>
          <p:cNvGrpSpPr/>
          <p:nvPr/>
        </p:nvGrpSpPr>
        <p:grpSpPr>
          <a:xfrm>
            <a:off x="1892952" y="3631119"/>
            <a:ext cx="870701" cy="669179"/>
            <a:chOff x="1860294" y="3620233"/>
            <a:chExt cx="870701" cy="669179"/>
          </a:xfrm>
        </p:grpSpPr>
        <p:grpSp>
          <p:nvGrpSpPr>
            <p:cNvPr id="29" name="Group 62"/>
            <p:cNvGrpSpPr/>
            <p:nvPr/>
          </p:nvGrpSpPr>
          <p:grpSpPr>
            <a:xfrm>
              <a:off x="1860294" y="3620233"/>
              <a:ext cx="870701" cy="669179"/>
              <a:chOff x="1860294" y="3620233"/>
              <a:chExt cx="870701" cy="669179"/>
            </a:xfrm>
          </p:grpSpPr>
          <p:grpSp>
            <p:nvGrpSpPr>
              <p:cNvPr id="34" name="Group 56"/>
              <p:cNvGrpSpPr>
                <a:grpSpLocks/>
              </p:cNvGrpSpPr>
              <p:nvPr/>
            </p:nvGrpSpPr>
            <p:grpSpPr bwMode="auto">
              <a:xfrm>
                <a:off x="1860294" y="3620233"/>
                <a:ext cx="870701" cy="669179"/>
                <a:chOff x="0" y="0"/>
                <a:chExt cx="3192" cy="768"/>
              </a:xfrm>
            </p:grpSpPr>
            <p:grpSp>
              <p:nvGrpSpPr>
                <p:cNvPr id="39" name="Group 88"/>
                <p:cNvGrpSpPr>
                  <a:grpSpLocks/>
                </p:cNvGrpSpPr>
                <p:nvPr/>
              </p:nvGrpSpPr>
              <p:grpSpPr bwMode="auto">
                <a:xfrm>
                  <a:off x="1099" y="209"/>
                  <a:ext cx="980" cy="559"/>
                  <a:chOff x="1099" y="209"/>
                  <a:chExt cx="980" cy="559"/>
                </a:xfrm>
              </p:grpSpPr>
              <p:sp>
                <p:nvSpPr>
                  <p:cNvPr id="47" name="AutoShape 28"/>
                  <p:cNvSpPr>
                    <a:spLocks noChangeArrowheads="1"/>
                  </p:cNvSpPr>
                  <p:nvPr/>
                </p:nvSpPr>
                <p:spPr bwMode="auto">
                  <a:xfrm>
                    <a:off x="1099" y="209"/>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9" name="Rectangle 48"/>
                  <p:cNvSpPr>
                    <a:spLocks noChangeArrowheads="1"/>
                  </p:cNvSpPr>
                  <p:nvPr/>
                </p:nvSpPr>
                <p:spPr bwMode="auto">
                  <a:xfrm>
                    <a:off x="1190" y="353"/>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50" name="Rectangle 49"/>
                  <p:cNvSpPr>
                    <a:spLocks noChangeArrowheads="1"/>
                  </p:cNvSpPr>
                  <p:nvPr/>
                </p:nvSpPr>
                <p:spPr bwMode="auto">
                  <a:xfrm>
                    <a:off x="1190" y="559"/>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40" name="Rectangle 39"/>
                <p:cNvSpPr>
                  <a:spLocks noChangeArrowheads="1"/>
                </p:cNvSpPr>
                <p:nvPr/>
              </p:nvSpPr>
              <p:spPr bwMode="auto">
                <a:xfrm>
                  <a:off x="2310" y="353"/>
                  <a:ext cx="791" cy="20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1" name="Rectangle 40"/>
                <p:cNvSpPr>
                  <a:spLocks noChangeArrowheads="1"/>
                </p:cNvSpPr>
                <p:nvPr/>
              </p:nvSpPr>
              <p:spPr bwMode="auto">
                <a:xfrm>
                  <a:off x="2310" y="559"/>
                  <a:ext cx="791" cy="209"/>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2" name="AutoShape 33"/>
                <p:cNvSpPr>
                  <a:spLocks noChangeArrowheads="1"/>
                </p:cNvSpPr>
                <p:nvPr/>
              </p:nvSpPr>
              <p:spPr bwMode="auto">
                <a:xfrm>
                  <a:off x="2219" y="0"/>
                  <a:ext cx="973" cy="145"/>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3" name="Rectangle 42"/>
                <p:cNvSpPr>
                  <a:spLocks noChangeArrowheads="1"/>
                </p:cNvSpPr>
                <p:nvPr/>
              </p:nvSpPr>
              <p:spPr bwMode="auto">
                <a:xfrm>
                  <a:off x="2310" y="145"/>
                  <a:ext cx="791" cy="208"/>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nvGrpSpPr>
                <p:cNvPr id="44" name="Group 93"/>
                <p:cNvGrpSpPr>
                  <a:grpSpLocks/>
                </p:cNvGrpSpPr>
                <p:nvPr/>
              </p:nvGrpSpPr>
              <p:grpSpPr bwMode="auto">
                <a:xfrm>
                  <a:off x="0" y="415"/>
                  <a:ext cx="973" cy="353"/>
                  <a:chOff x="0" y="415"/>
                  <a:chExt cx="973" cy="353"/>
                </a:xfrm>
              </p:grpSpPr>
              <p:sp>
                <p:nvSpPr>
                  <p:cNvPr id="45" name="AutoShape 36"/>
                  <p:cNvSpPr>
                    <a:spLocks noChangeArrowheads="1"/>
                  </p:cNvSpPr>
                  <p:nvPr/>
                </p:nvSpPr>
                <p:spPr bwMode="auto">
                  <a:xfrm>
                    <a:off x="0" y="415"/>
                    <a:ext cx="973"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6" name="Rectangle 45"/>
                  <p:cNvSpPr>
                    <a:spLocks noChangeArrowheads="1"/>
                  </p:cNvSpPr>
                  <p:nvPr/>
                </p:nvSpPr>
                <p:spPr bwMode="auto">
                  <a:xfrm>
                    <a:off x="91" y="559"/>
                    <a:ext cx="791" cy="2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grpSp>
          <p:sp>
            <p:nvSpPr>
              <p:cNvPr id="36" name="Rectangle 35"/>
              <p:cNvSpPr/>
              <p:nvPr/>
            </p:nvSpPr>
            <p:spPr>
              <a:xfrm>
                <a:off x="2496718" y="3746575"/>
                <a:ext cx="203778"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89380" y="3924375"/>
                <a:ext cx="210798"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883233" y="4102175"/>
                <a:ext cx="213167"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2496718" y="3924375"/>
              <a:ext cx="203778"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96730" y="4099185"/>
              <a:ext cx="203778"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84898" y="4103667"/>
              <a:ext cx="215316"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157416" y="5210506"/>
            <a:ext cx="614860" cy="670906"/>
            <a:chOff x="1982156" y="5210506"/>
            <a:chExt cx="614860" cy="670906"/>
          </a:xfrm>
        </p:grpSpPr>
        <p:grpSp>
          <p:nvGrpSpPr>
            <p:cNvPr id="52" name="Group 68"/>
            <p:cNvGrpSpPr/>
            <p:nvPr/>
          </p:nvGrpSpPr>
          <p:grpSpPr>
            <a:xfrm>
              <a:off x="1982156" y="5210506"/>
              <a:ext cx="614860" cy="670906"/>
              <a:chOff x="216443" y="0"/>
              <a:chExt cx="412208" cy="323850"/>
            </a:xfrm>
          </p:grpSpPr>
          <p:grpSp>
            <p:nvGrpSpPr>
              <p:cNvPr id="58" name="Group 100"/>
              <p:cNvGrpSpPr>
                <a:grpSpLocks/>
              </p:cNvGrpSpPr>
              <p:nvPr/>
            </p:nvGrpSpPr>
            <p:grpSpPr bwMode="auto">
              <a:xfrm>
                <a:off x="216443" y="88131"/>
                <a:ext cx="193007" cy="235719"/>
                <a:chOff x="216443" y="88131"/>
                <a:chExt cx="980" cy="559"/>
              </a:xfrm>
            </p:grpSpPr>
            <p:sp>
              <p:nvSpPr>
                <p:cNvPr id="79" name="AutoShape 28"/>
                <p:cNvSpPr>
                  <a:spLocks noChangeArrowheads="1"/>
                </p:cNvSpPr>
                <p:nvPr/>
              </p:nvSpPr>
              <p:spPr bwMode="auto">
                <a:xfrm>
                  <a:off x="216443" y="88131"/>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80" name="Rectangle 79"/>
                <p:cNvSpPr>
                  <a:spLocks noChangeArrowheads="1"/>
                </p:cNvSpPr>
                <p:nvPr/>
              </p:nvSpPr>
              <p:spPr bwMode="auto">
                <a:xfrm>
                  <a:off x="216534" y="88275"/>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81" name="Rectangle 80"/>
                <p:cNvSpPr>
                  <a:spLocks noChangeArrowheads="1"/>
                </p:cNvSpPr>
                <p:nvPr/>
              </p:nvSpPr>
              <p:spPr bwMode="auto">
                <a:xfrm>
                  <a:off x="216534" y="88481"/>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63" name="Rectangle 62"/>
              <p:cNvSpPr>
                <a:spLocks noChangeArrowheads="1"/>
              </p:cNvSpPr>
              <p:nvPr/>
            </p:nvSpPr>
            <p:spPr bwMode="auto">
              <a:xfrm>
                <a:off x="454945" y="148853"/>
                <a:ext cx="155784" cy="8686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69" name="Rectangle 68"/>
              <p:cNvSpPr>
                <a:spLocks noChangeArrowheads="1"/>
              </p:cNvSpPr>
              <p:nvPr/>
            </p:nvSpPr>
            <p:spPr bwMode="auto">
              <a:xfrm>
                <a:off x="454945" y="235719"/>
                <a:ext cx="155784" cy="88131"/>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0" name="AutoShape 33"/>
              <p:cNvSpPr>
                <a:spLocks noChangeArrowheads="1"/>
              </p:cNvSpPr>
              <p:nvPr/>
            </p:nvSpPr>
            <p:spPr bwMode="auto">
              <a:xfrm>
                <a:off x="437023" y="0"/>
                <a:ext cx="191628" cy="61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8" name="Rectangle 77"/>
              <p:cNvSpPr>
                <a:spLocks noChangeArrowheads="1"/>
              </p:cNvSpPr>
              <p:nvPr/>
            </p:nvSpPr>
            <p:spPr bwMode="auto">
              <a:xfrm>
                <a:off x="454945" y="61144"/>
                <a:ext cx="155784" cy="877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53" name="Rectangle 52"/>
            <p:cNvSpPr/>
            <p:nvPr/>
          </p:nvSpPr>
          <p:spPr>
            <a:xfrm>
              <a:off x="2345514" y="5508737"/>
              <a:ext cx="222414"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000672" y="5697295"/>
              <a:ext cx="238607"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49996" y="5337175"/>
              <a:ext cx="222414"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005154" y="5518878"/>
              <a:ext cx="234212"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344916" y="5691810"/>
              <a:ext cx="223012"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7069540" y="5810250"/>
            <a:ext cx="1842685" cy="838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pic>
        <p:nvPicPr>
          <p:cNvPr id="582658" name="Picture 2" descr="ICC Figure 6.6.png"/>
          <p:cNvPicPr>
            <a:picLocks noChangeAspect="1"/>
          </p:cNvPicPr>
          <p:nvPr/>
        </p:nvPicPr>
        <p:blipFill>
          <a:blip r:embed="rId3" cstate="email"/>
          <a:srcRect/>
          <a:stretch>
            <a:fillRect/>
          </a:stretch>
        </p:blipFill>
        <p:spPr bwMode="auto">
          <a:xfrm>
            <a:off x="1489075" y="1787525"/>
            <a:ext cx="6648450" cy="4430713"/>
          </a:xfrm>
          <a:prstGeom prst="rect">
            <a:avLst/>
          </a:prstGeom>
          <a:noFill/>
          <a:ln w="9525">
            <a:noFill/>
            <a:miter lim="800000"/>
            <a:headEnd/>
            <a:tailEnd/>
          </a:ln>
        </p:spPr>
      </p:pic>
      <p:cxnSp>
        <p:nvCxnSpPr>
          <p:cNvPr id="4" name="Straight Connector 3"/>
          <p:cNvCxnSpPr/>
          <p:nvPr/>
        </p:nvCxnSpPr>
        <p:spPr>
          <a:xfrm rot="16200000" flipV="1">
            <a:off x="281782" y="5557044"/>
            <a:ext cx="1554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60438" y="621982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980282" y="613171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62" name="TextBox 86"/>
          <p:cNvSpPr txBox="1">
            <a:spLocks noChangeArrowheads="1"/>
          </p:cNvSpPr>
          <p:nvPr/>
        </p:nvSpPr>
        <p:spPr bwMode="auto">
          <a:xfrm>
            <a:off x="946150" y="5335588"/>
            <a:ext cx="254000"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9'</a:t>
            </a:r>
          </a:p>
        </p:txBody>
      </p:sp>
      <p:cxnSp>
        <p:nvCxnSpPr>
          <p:cNvPr id="8" name="Straight Connector 7"/>
          <p:cNvCxnSpPr/>
          <p:nvPr/>
        </p:nvCxnSpPr>
        <p:spPr>
          <a:xfrm rot="16200000" flipV="1">
            <a:off x="1205706" y="4414044"/>
            <a:ext cx="73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1493044" y="4133056"/>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65" name="TextBox 86"/>
          <p:cNvSpPr txBox="1">
            <a:spLocks noChangeArrowheads="1"/>
          </p:cNvSpPr>
          <p:nvPr/>
        </p:nvSpPr>
        <p:spPr bwMode="auto">
          <a:xfrm>
            <a:off x="1027113" y="4375150"/>
            <a:ext cx="417743" cy="338554"/>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21"</a:t>
            </a:r>
          </a:p>
        </p:txBody>
      </p:sp>
      <p:cxnSp>
        <p:nvCxnSpPr>
          <p:cNvPr id="11" name="Straight Connector 10"/>
          <p:cNvCxnSpPr/>
          <p:nvPr/>
        </p:nvCxnSpPr>
        <p:spPr>
          <a:xfrm rot="16200000" flipV="1">
            <a:off x="1615281" y="4596607"/>
            <a:ext cx="366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1720057" y="4475956"/>
            <a:ext cx="158750"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6213" y="45450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0438" y="4865688"/>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980281" y="4793457"/>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7464425" y="4133850"/>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54163" y="4213225"/>
            <a:ext cx="621823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493044" y="4475956"/>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74" name="TextBox 86"/>
          <p:cNvSpPr txBox="1">
            <a:spLocks noChangeArrowheads="1"/>
          </p:cNvSpPr>
          <p:nvPr/>
        </p:nvSpPr>
        <p:spPr bwMode="auto">
          <a:xfrm>
            <a:off x="4572000" y="4048125"/>
            <a:ext cx="368300" cy="338138"/>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40'</a:t>
            </a:r>
          </a:p>
        </p:txBody>
      </p:sp>
      <p:cxnSp>
        <p:nvCxnSpPr>
          <p:cNvPr id="21" name="Straight Connector 20"/>
          <p:cNvCxnSpPr/>
          <p:nvPr/>
        </p:nvCxnSpPr>
        <p:spPr>
          <a:xfrm rot="5400000" flipH="1" flipV="1">
            <a:off x="5964238"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76" name="TextBox 86"/>
          <p:cNvSpPr txBox="1">
            <a:spLocks noChangeArrowheads="1"/>
          </p:cNvSpPr>
          <p:nvPr/>
        </p:nvSpPr>
        <p:spPr bwMode="auto">
          <a:xfrm>
            <a:off x="5491163" y="4375150"/>
            <a:ext cx="417743" cy="338554"/>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48"</a:t>
            </a:r>
          </a:p>
        </p:txBody>
      </p:sp>
      <p:cxnSp>
        <p:nvCxnSpPr>
          <p:cNvPr id="23" name="Straight Connector 22"/>
          <p:cNvCxnSpPr/>
          <p:nvPr/>
        </p:nvCxnSpPr>
        <p:spPr>
          <a:xfrm rot="16200000" flipV="1">
            <a:off x="6192044" y="4614069"/>
            <a:ext cx="36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6296025"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05500" y="4545013"/>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5861844" y="4614069"/>
            <a:ext cx="36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7132638"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82" name="TextBox 86"/>
          <p:cNvSpPr txBox="1">
            <a:spLocks noChangeArrowheads="1"/>
          </p:cNvSpPr>
          <p:nvPr/>
        </p:nvSpPr>
        <p:spPr bwMode="auto">
          <a:xfrm>
            <a:off x="6659563" y="4375150"/>
            <a:ext cx="417743" cy="338554"/>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48"</a:t>
            </a:r>
          </a:p>
        </p:txBody>
      </p:sp>
      <p:cxnSp>
        <p:nvCxnSpPr>
          <p:cNvPr id="34" name="Straight Connector 33"/>
          <p:cNvCxnSpPr/>
          <p:nvPr/>
        </p:nvCxnSpPr>
        <p:spPr>
          <a:xfrm rot="16200000" flipV="1">
            <a:off x="7177881" y="4431507"/>
            <a:ext cx="731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7464425"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73900" y="4545013"/>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7030244" y="4614069"/>
            <a:ext cx="36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4010818" y="4596607"/>
            <a:ext cx="366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4114007" y="4464844"/>
            <a:ext cx="158750"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89" name="TextBox 86"/>
          <p:cNvSpPr txBox="1">
            <a:spLocks noChangeArrowheads="1"/>
          </p:cNvSpPr>
          <p:nvPr/>
        </p:nvSpPr>
        <p:spPr bwMode="auto">
          <a:xfrm>
            <a:off x="3648075" y="4375150"/>
            <a:ext cx="417743" cy="338554"/>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21"</a:t>
            </a:r>
          </a:p>
        </p:txBody>
      </p:sp>
      <p:cxnSp>
        <p:nvCxnSpPr>
          <p:cNvPr id="41" name="Straight Connector 40"/>
          <p:cNvCxnSpPr/>
          <p:nvPr/>
        </p:nvCxnSpPr>
        <p:spPr>
          <a:xfrm rot="16200000" flipV="1">
            <a:off x="4237831" y="4596607"/>
            <a:ext cx="366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4341019" y="4464844"/>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62413" y="45450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60438" y="334962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980282" y="326151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87388" y="2781300"/>
            <a:ext cx="7488237" cy="3175"/>
          </a:xfrm>
          <a:prstGeom prst="line">
            <a:avLst/>
          </a:prstGeom>
          <a:solidFill>
            <a:schemeClr val="tx1">
              <a:lumMod val="85000"/>
            </a:schemeClr>
          </a:solidFill>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980281" y="2710657"/>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60438" y="2465388"/>
            <a:ext cx="337661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979488" y="2387600"/>
            <a:ext cx="158750" cy="1571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flipH="1">
            <a:off x="962025" y="2289175"/>
            <a:ext cx="92075" cy="1139825"/>
          </a:xfrm>
          <a:custGeom>
            <a:avLst/>
            <a:gdLst>
              <a:gd name="connsiteX0" fmla="*/ 276225 w 276225"/>
              <a:gd name="connsiteY0" fmla="*/ 0 h 369094"/>
              <a:gd name="connsiteX1" fmla="*/ 0 w 276225"/>
              <a:gd name="connsiteY1" fmla="*/ 0 h 369094"/>
              <a:gd name="connsiteX2" fmla="*/ 2381 w 276225"/>
              <a:gd name="connsiteY2" fmla="*/ 369094 h 369094"/>
            </a:gdLst>
            <a:ahLst/>
            <a:cxnLst>
              <a:cxn ang="0">
                <a:pos x="connsiteX0" y="connsiteY0"/>
              </a:cxn>
              <a:cxn ang="0">
                <a:pos x="connsiteX1" y="connsiteY1"/>
              </a:cxn>
              <a:cxn ang="0">
                <a:pos x="connsiteX2" y="connsiteY2"/>
              </a:cxn>
            </a:cxnLst>
            <a:rect l="l" t="t" r="r" b="b"/>
            <a:pathLst>
              <a:path w="276225" h="369094">
                <a:moveTo>
                  <a:pt x="276225" y="0"/>
                </a:moveTo>
                <a:lnTo>
                  <a:pt x="0" y="0"/>
                </a:lnTo>
                <a:cubicBezTo>
                  <a:pt x="794" y="123031"/>
                  <a:pt x="1587" y="246063"/>
                  <a:pt x="2381" y="36909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82700" name="TextBox 86"/>
          <p:cNvSpPr txBox="1">
            <a:spLocks noChangeArrowheads="1"/>
          </p:cNvSpPr>
          <p:nvPr/>
        </p:nvSpPr>
        <p:spPr bwMode="auto">
          <a:xfrm>
            <a:off x="933450" y="2916238"/>
            <a:ext cx="254000" cy="246062"/>
          </a:xfrm>
          <a:prstGeom prst="rect">
            <a:avLst/>
          </a:prstGeom>
          <a:solidFill>
            <a:schemeClr val="bg1"/>
          </a:solidFill>
          <a:ln w="9525">
            <a:noFill/>
            <a:miter lim="800000"/>
            <a:headEnd/>
            <a:tailEnd/>
          </a:ln>
        </p:spPr>
        <p:txBody>
          <a:bodyPr wrap="none" lIns="45720" tIns="0" rIns="45720" bIns="0">
            <a:spAutoFit/>
          </a:bodyPr>
          <a:lstStyle/>
          <a:p>
            <a:r>
              <a:rPr lang="en-US" sz="1600" b="1" dirty="0">
                <a:solidFill>
                  <a:srgbClr val="953735"/>
                </a:solidFill>
                <a:cs typeface="Arial" charset="0"/>
              </a:rPr>
              <a:t>4'</a:t>
            </a:r>
          </a:p>
        </p:txBody>
      </p:sp>
      <p:sp>
        <p:nvSpPr>
          <p:cNvPr id="582701" name="TextBox 86"/>
          <p:cNvSpPr txBox="1">
            <a:spLocks noChangeArrowheads="1"/>
          </p:cNvSpPr>
          <p:nvPr/>
        </p:nvSpPr>
        <p:spPr bwMode="auto">
          <a:xfrm>
            <a:off x="704850" y="2166938"/>
            <a:ext cx="254000" cy="247650"/>
          </a:xfrm>
          <a:prstGeom prst="rect">
            <a:avLst/>
          </a:prstGeom>
          <a:solidFill>
            <a:schemeClr val="bg1"/>
          </a:solidFill>
          <a:ln w="9525">
            <a:noFill/>
            <a:miter lim="800000"/>
            <a:headEnd/>
            <a:tailEnd/>
          </a:ln>
        </p:spPr>
        <p:txBody>
          <a:bodyPr wrap="none" lIns="45720" tIns="0" rIns="45720" bIns="0">
            <a:spAutoFit/>
          </a:bodyPr>
          <a:lstStyle/>
          <a:p>
            <a:r>
              <a:rPr lang="en-US" sz="1600" b="1" dirty="0">
                <a:solidFill>
                  <a:srgbClr val="953735"/>
                </a:solidFill>
                <a:cs typeface="Arial" charset="0"/>
              </a:rPr>
              <a:t>2'</a:t>
            </a:r>
          </a:p>
        </p:txBody>
      </p:sp>
      <p:sp>
        <p:nvSpPr>
          <p:cNvPr id="58" name="Oval 57"/>
          <p:cNvSpPr/>
          <p:nvPr/>
        </p:nvSpPr>
        <p:spPr bwMode="auto">
          <a:xfrm>
            <a:off x="457200" y="2619748"/>
            <a:ext cx="310646" cy="310781"/>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dirty="0">
                <a:ln>
                  <a:solidFill>
                    <a:schemeClr val="bg1"/>
                  </a:solidFill>
                </a:ln>
                <a:solidFill>
                  <a:schemeClr val="bg1"/>
                </a:solidFill>
                <a:latin typeface="Arial" pitchFamily="34" charset="0"/>
                <a:cs typeface="Arial" pitchFamily="34" charset="0"/>
              </a:rPr>
              <a:t>1</a:t>
            </a:r>
          </a:p>
        </p:txBody>
      </p:sp>
      <p:cxnSp>
        <p:nvCxnSpPr>
          <p:cNvPr id="60" name="Straight Connector 59"/>
          <p:cNvCxnSpPr/>
          <p:nvPr/>
        </p:nvCxnSpPr>
        <p:spPr>
          <a:xfrm>
            <a:off x="1568450" y="3429000"/>
            <a:ext cx="228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221163" y="3429000"/>
            <a:ext cx="228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08838" y="2879725"/>
            <a:ext cx="366712"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35675" y="2879725"/>
            <a:ext cx="365125"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9" name="TextBox 18"/>
          <p:cNvSpPr txBox="1">
            <a:spLocks noChangeArrowheads="1"/>
          </p:cNvSpPr>
          <p:nvPr/>
        </p:nvSpPr>
        <p:spPr bwMode="auto">
          <a:xfrm>
            <a:off x="6845223" y="6289675"/>
            <a:ext cx="1854354"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R602.10.1.2(1)</a:t>
            </a:r>
          </a:p>
        </p:txBody>
      </p:sp>
      <p:sp>
        <p:nvSpPr>
          <p:cNvPr id="59" name="Rectangle 58"/>
          <p:cNvSpPr/>
          <p:nvPr/>
        </p:nvSpPr>
        <p:spPr>
          <a:xfrm>
            <a:off x="457200" y="1547813"/>
            <a:ext cx="7990764" cy="250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86"/>
          <p:cNvSpPr txBox="1">
            <a:spLocks noChangeArrowheads="1"/>
          </p:cNvSpPr>
          <p:nvPr/>
        </p:nvSpPr>
        <p:spPr bwMode="auto">
          <a:xfrm>
            <a:off x="457200" y="1618456"/>
            <a:ext cx="4224337" cy="400110"/>
          </a:xfrm>
          <a:prstGeom prst="rect">
            <a:avLst/>
          </a:prstGeom>
          <a:noFill/>
          <a:ln w="9525">
            <a:noFill/>
            <a:miter lim="800000"/>
            <a:headEnd/>
            <a:tailEnd/>
          </a:ln>
        </p:spPr>
        <p:txBody>
          <a:bodyPr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Method </a:t>
            </a:r>
            <a:r>
              <a:rPr lang="en-US" sz="2000" b="1" dirty="0" smtClean="0">
                <a:solidFill>
                  <a:schemeClr val="accent1">
                    <a:lumMod val="75000"/>
                  </a:schemeClr>
                </a:solidFill>
                <a:latin typeface="Arial" pitchFamily="34" charset="0"/>
                <a:cs typeface="Arial" pitchFamily="34" charset="0"/>
              </a:rPr>
              <a:t>CS- WSP</a:t>
            </a:r>
            <a:endParaRPr lang="en-US" sz="2000" b="1" dirty="0">
              <a:solidFill>
                <a:schemeClr val="accent1">
                  <a:lumMod val="75000"/>
                </a:schemeClr>
              </a:solidFill>
              <a:latin typeface="Arial" pitchFamily="34" charset="0"/>
              <a:cs typeface="Arial" pitchFamily="34" charset="0"/>
            </a:endParaRPr>
          </a:p>
        </p:txBody>
      </p:sp>
      <p:graphicFrame>
        <p:nvGraphicFramePr>
          <p:cNvPr id="66" name="Table 65"/>
          <p:cNvGraphicFramePr>
            <a:graphicFrameLocks noGrp="1"/>
          </p:cNvGraphicFramePr>
          <p:nvPr/>
        </p:nvGraphicFramePr>
        <p:xfrm>
          <a:off x="412986" y="2465388"/>
          <a:ext cx="2193453" cy="603504"/>
        </p:xfrm>
        <a:graphic>
          <a:graphicData uri="http://schemas.openxmlformats.org/drawingml/2006/table">
            <a:tbl>
              <a:tblPr firstRow="1" bandRow="1">
                <a:tableStyleId>{5C22544A-7EE6-4342-B048-85BDC9FD1C3A}</a:tableStyleId>
              </a:tblPr>
              <a:tblGrid>
                <a:gridCol w="731151"/>
                <a:gridCol w="731151"/>
                <a:gridCol w="731151"/>
              </a:tblGrid>
              <a:tr h="192882">
                <a:tc rowSpan="2">
                  <a:txBody>
                    <a:bodyPr/>
                    <a:lstStyle/>
                    <a:p>
                      <a:pPr algn="ctr"/>
                      <a:r>
                        <a:rPr lang="en-US" sz="1200" b="1" dirty="0">
                          <a:solidFill>
                            <a:schemeClr val="tx1"/>
                          </a:solidFill>
                          <a:latin typeface="Arial" pitchFamily="34" charset="0"/>
                          <a:cs typeface="Arial" pitchFamily="34" charset="0"/>
                        </a:rPr>
                        <a:t>CS-WSP</a:t>
                      </a:r>
                    </a:p>
                    <a:p>
                      <a:pPr algn="ctr"/>
                      <a:r>
                        <a:rPr lang="en-US" sz="1200" b="1" dirty="0">
                          <a:solidFill>
                            <a:schemeClr val="tx1"/>
                          </a:solidFill>
                          <a:latin typeface="Arial" pitchFamily="34" charset="0"/>
                          <a:cs typeface="Arial" pitchFamily="34" charset="0"/>
                        </a:rPr>
                        <a:t>Bottom Story</a:t>
                      </a:r>
                    </a:p>
                  </a:txBody>
                  <a:tcPr marL="0" marR="0" marT="27432" marB="27432" anchor="ctr">
                    <a:lnL w="6350" cap="flat" cmpd="sng" algn="ctr">
                      <a:solidFill>
                        <a:schemeClr val="tx1"/>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90</a:t>
                      </a:r>
                      <a:r>
                        <a:rPr lang="en-US" sz="1200" b="1" baseline="0" dirty="0">
                          <a:solidFill>
                            <a:schemeClr val="tx1"/>
                          </a:solidFill>
                          <a:latin typeface="Arial" pitchFamily="34" charset="0"/>
                          <a:cs typeface="Arial" pitchFamily="34" charset="0"/>
                        </a:rPr>
                        <a:t> mph</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SDC</a:t>
                      </a:r>
                      <a:r>
                        <a:rPr lang="en-US" sz="1200" b="1" baseline="0" dirty="0">
                          <a:solidFill>
                            <a:schemeClr val="tx1"/>
                          </a:solidFill>
                          <a:latin typeface="Arial" pitchFamily="34" charset="0"/>
                          <a:cs typeface="Arial" pitchFamily="34" charset="0"/>
                        </a:rPr>
                        <a:t> A</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2882">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12'</a:t>
                      </a: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NA</a:t>
                      </a: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55" name="Rectangle 54"/>
          <p:cNvSpPr/>
          <p:nvPr/>
        </p:nvSpPr>
        <p:spPr>
          <a:xfrm>
            <a:off x="2989147" y="2465388"/>
            <a:ext cx="5004031" cy="769441"/>
          </a:xfrm>
          <a:prstGeom prst="rect">
            <a:avLst/>
          </a:prstGeom>
        </p:spPr>
        <p:txBody>
          <a:bodyPr wrap="square">
            <a:spAutoFit/>
          </a:bodyPr>
          <a:lstStyle/>
          <a:p>
            <a:pPr algn="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Total Bracing Length = 11.5′ </a:t>
            </a:r>
            <a:r>
              <a:rPr lang="en-US" sz="1600" b="1" dirty="0" smtClean="0">
                <a:solidFill>
                  <a:schemeClr val="accent1">
                    <a:lumMod val="75000"/>
                  </a:schemeClr>
                </a:solidFill>
                <a:latin typeface="Arial" pitchFamily="34" charset="0"/>
                <a:cs typeface="Arial" pitchFamily="34" charset="0"/>
              </a:rPr>
              <a:t>vs. </a:t>
            </a:r>
            <a:r>
              <a:rPr lang="en-US" sz="1600" b="1" dirty="0">
                <a:solidFill>
                  <a:schemeClr val="accent1">
                    <a:lumMod val="75000"/>
                  </a:schemeClr>
                </a:solidFill>
                <a:latin typeface="Arial" pitchFamily="34" charset="0"/>
                <a:cs typeface="Arial" pitchFamily="34" charset="0"/>
              </a:rPr>
              <a:t>12′ Required</a:t>
            </a:r>
          </a:p>
          <a:p>
            <a:pPr algn="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Bracing is insufficient</a:t>
            </a:r>
          </a:p>
          <a:p>
            <a:pPr algn="r" fontAlgn="auto">
              <a:spcBef>
                <a:spcPts val="0"/>
              </a:spcBef>
              <a:spcAft>
                <a:spcPts val="0"/>
              </a:spcAft>
              <a:defRPr/>
            </a:pPr>
            <a:r>
              <a:rPr lang="en-US" sz="1200" b="1" dirty="0">
                <a:solidFill>
                  <a:schemeClr val="accent2">
                    <a:lumMod val="75000"/>
                  </a:schemeClr>
                </a:solidFill>
                <a:latin typeface="Arial" pitchFamily="34" charset="0"/>
                <a:cs typeface="Arial" pitchFamily="34" charset="0"/>
              </a:rPr>
              <a:t>(From Table – 40′ BWL)</a:t>
            </a:r>
            <a:endParaRPr lang="en-US" sz="1200" dirty="0"/>
          </a:p>
        </p:txBody>
      </p:sp>
      <p:sp>
        <p:nvSpPr>
          <p:cNvPr id="65" name="TextBox 6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7069540" y="5857876"/>
            <a:ext cx="1842685" cy="79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pic>
        <p:nvPicPr>
          <p:cNvPr id="582658" name="Picture 2" descr="ICC Figure 6.6.png"/>
          <p:cNvPicPr>
            <a:picLocks noChangeAspect="1"/>
          </p:cNvPicPr>
          <p:nvPr/>
        </p:nvPicPr>
        <p:blipFill>
          <a:blip r:embed="rId3" cstate="email"/>
          <a:srcRect/>
          <a:stretch>
            <a:fillRect/>
          </a:stretch>
        </p:blipFill>
        <p:spPr bwMode="auto">
          <a:xfrm>
            <a:off x="1489075" y="1787525"/>
            <a:ext cx="6648450" cy="4430713"/>
          </a:xfrm>
          <a:prstGeom prst="rect">
            <a:avLst/>
          </a:prstGeom>
          <a:noFill/>
          <a:ln w="9525">
            <a:noFill/>
            <a:miter lim="800000"/>
            <a:headEnd/>
            <a:tailEnd/>
          </a:ln>
        </p:spPr>
      </p:pic>
      <p:cxnSp>
        <p:nvCxnSpPr>
          <p:cNvPr id="4" name="Straight Connector 3"/>
          <p:cNvCxnSpPr/>
          <p:nvPr/>
        </p:nvCxnSpPr>
        <p:spPr>
          <a:xfrm rot="16200000" flipV="1">
            <a:off x="281782" y="5557044"/>
            <a:ext cx="1554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60438" y="621982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980282" y="613171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62" name="TextBox 86"/>
          <p:cNvSpPr txBox="1">
            <a:spLocks noChangeArrowheads="1"/>
          </p:cNvSpPr>
          <p:nvPr/>
        </p:nvSpPr>
        <p:spPr bwMode="auto">
          <a:xfrm>
            <a:off x="946150" y="5335588"/>
            <a:ext cx="254000"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9'</a:t>
            </a:r>
          </a:p>
        </p:txBody>
      </p:sp>
      <p:cxnSp>
        <p:nvCxnSpPr>
          <p:cNvPr id="8" name="Straight Connector 7"/>
          <p:cNvCxnSpPr/>
          <p:nvPr/>
        </p:nvCxnSpPr>
        <p:spPr>
          <a:xfrm rot="16200000" flipV="1">
            <a:off x="1205706" y="4414044"/>
            <a:ext cx="73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1493044" y="4133056"/>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65" name="TextBox 86"/>
          <p:cNvSpPr txBox="1">
            <a:spLocks noChangeArrowheads="1"/>
          </p:cNvSpPr>
          <p:nvPr/>
        </p:nvSpPr>
        <p:spPr bwMode="auto">
          <a:xfrm>
            <a:off x="1027113" y="4375150"/>
            <a:ext cx="417743" cy="338554"/>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21"</a:t>
            </a:r>
          </a:p>
        </p:txBody>
      </p:sp>
      <p:cxnSp>
        <p:nvCxnSpPr>
          <p:cNvPr id="11" name="Straight Connector 10"/>
          <p:cNvCxnSpPr/>
          <p:nvPr/>
        </p:nvCxnSpPr>
        <p:spPr>
          <a:xfrm rot="16200000" flipV="1">
            <a:off x="1615281" y="4596607"/>
            <a:ext cx="366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1720057" y="4475956"/>
            <a:ext cx="158750"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6213" y="45450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0438" y="4865688"/>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980281" y="4793457"/>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7464425" y="4133850"/>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54163" y="4213225"/>
            <a:ext cx="621823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493044" y="4475956"/>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74" name="TextBox 86"/>
          <p:cNvSpPr txBox="1">
            <a:spLocks noChangeArrowheads="1"/>
          </p:cNvSpPr>
          <p:nvPr/>
        </p:nvSpPr>
        <p:spPr bwMode="auto">
          <a:xfrm>
            <a:off x="4572000" y="4048125"/>
            <a:ext cx="368300" cy="338138"/>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40'</a:t>
            </a:r>
          </a:p>
        </p:txBody>
      </p:sp>
      <p:cxnSp>
        <p:nvCxnSpPr>
          <p:cNvPr id="21" name="Straight Connector 20"/>
          <p:cNvCxnSpPr/>
          <p:nvPr/>
        </p:nvCxnSpPr>
        <p:spPr>
          <a:xfrm rot="5400000" flipH="1" flipV="1">
            <a:off x="5964238"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76" name="TextBox 86"/>
          <p:cNvSpPr txBox="1">
            <a:spLocks noChangeArrowheads="1"/>
          </p:cNvSpPr>
          <p:nvPr/>
        </p:nvSpPr>
        <p:spPr bwMode="auto">
          <a:xfrm>
            <a:off x="5491163" y="4375150"/>
            <a:ext cx="417743" cy="338554"/>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48"</a:t>
            </a:r>
          </a:p>
        </p:txBody>
      </p:sp>
      <p:cxnSp>
        <p:nvCxnSpPr>
          <p:cNvPr id="23" name="Straight Connector 22"/>
          <p:cNvCxnSpPr/>
          <p:nvPr/>
        </p:nvCxnSpPr>
        <p:spPr>
          <a:xfrm rot="16200000" flipV="1">
            <a:off x="6192044" y="4614069"/>
            <a:ext cx="36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6296025"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05500" y="4545013"/>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5861844" y="4614069"/>
            <a:ext cx="36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7132638"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82" name="TextBox 86"/>
          <p:cNvSpPr txBox="1">
            <a:spLocks noChangeArrowheads="1"/>
          </p:cNvSpPr>
          <p:nvPr/>
        </p:nvSpPr>
        <p:spPr bwMode="auto">
          <a:xfrm>
            <a:off x="6659563" y="4375150"/>
            <a:ext cx="417743" cy="338554"/>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48"</a:t>
            </a:r>
          </a:p>
        </p:txBody>
      </p:sp>
      <p:cxnSp>
        <p:nvCxnSpPr>
          <p:cNvPr id="34" name="Straight Connector 33"/>
          <p:cNvCxnSpPr/>
          <p:nvPr/>
        </p:nvCxnSpPr>
        <p:spPr>
          <a:xfrm rot="16200000" flipV="1">
            <a:off x="7177881" y="4431507"/>
            <a:ext cx="731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7464425" y="446563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73900" y="4545013"/>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7030244" y="4614069"/>
            <a:ext cx="36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4010818" y="4596607"/>
            <a:ext cx="366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4114007" y="4464844"/>
            <a:ext cx="158750"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2689" name="TextBox 86"/>
          <p:cNvSpPr txBox="1">
            <a:spLocks noChangeArrowheads="1"/>
          </p:cNvSpPr>
          <p:nvPr/>
        </p:nvSpPr>
        <p:spPr bwMode="auto">
          <a:xfrm>
            <a:off x="3648075" y="4375150"/>
            <a:ext cx="417743" cy="338554"/>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21"</a:t>
            </a:r>
          </a:p>
        </p:txBody>
      </p:sp>
      <p:cxnSp>
        <p:nvCxnSpPr>
          <p:cNvPr id="41" name="Straight Connector 40"/>
          <p:cNvCxnSpPr/>
          <p:nvPr/>
        </p:nvCxnSpPr>
        <p:spPr>
          <a:xfrm rot="16200000" flipV="1">
            <a:off x="4237831" y="4596607"/>
            <a:ext cx="366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4341019" y="4464844"/>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62413" y="45450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60438" y="334962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980282" y="326151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87388" y="2781300"/>
            <a:ext cx="7488237" cy="3175"/>
          </a:xfrm>
          <a:prstGeom prst="line">
            <a:avLst/>
          </a:prstGeom>
          <a:solidFill>
            <a:schemeClr val="tx1">
              <a:lumMod val="85000"/>
            </a:schemeClr>
          </a:solidFill>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980281" y="2710657"/>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60438" y="2465388"/>
            <a:ext cx="337661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979488" y="2387600"/>
            <a:ext cx="158750" cy="1571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flipH="1">
            <a:off x="962025" y="2289175"/>
            <a:ext cx="92075" cy="1139825"/>
          </a:xfrm>
          <a:custGeom>
            <a:avLst/>
            <a:gdLst>
              <a:gd name="connsiteX0" fmla="*/ 276225 w 276225"/>
              <a:gd name="connsiteY0" fmla="*/ 0 h 369094"/>
              <a:gd name="connsiteX1" fmla="*/ 0 w 276225"/>
              <a:gd name="connsiteY1" fmla="*/ 0 h 369094"/>
              <a:gd name="connsiteX2" fmla="*/ 2381 w 276225"/>
              <a:gd name="connsiteY2" fmla="*/ 369094 h 369094"/>
            </a:gdLst>
            <a:ahLst/>
            <a:cxnLst>
              <a:cxn ang="0">
                <a:pos x="connsiteX0" y="connsiteY0"/>
              </a:cxn>
              <a:cxn ang="0">
                <a:pos x="connsiteX1" y="connsiteY1"/>
              </a:cxn>
              <a:cxn ang="0">
                <a:pos x="connsiteX2" y="connsiteY2"/>
              </a:cxn>
            </a:cxnLst>
            <a:rect l="l" t="t" r="r" b="b"/>
            <a:pathLst>
              <a:path w="276225" h="369094">
                <a:moveTo>
                  <a:pt x="276225" y="0"/>
                </a:moveTo>
                <a:lnTo>
                  <a:pt x="0" y="0"/>
                </a:lnTo>
                <a:cubicBezTo>
                  <a:pt x="794" y="123031"/>
                  <a:pt x="1587" y="246063"/>
                  <a:pt x="2381" y="36909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82700" name="TextBox 86"/>
          <p:cNvSpPr txBox="1">
            <a:spLocks noChangeArrowheads="1"/>
          </p:cNvSpPr>
          <p:nvPr/>
        </p:nvSpPr>
        <p:spPr bwMode="auto">
          <a:xfrm>
            <a:off x="933450" y="2916238"/>
            <a:ext cx="254000" cy="246062"/>
          </a:xfrm>
          <a:prstGeom prst="rect">
            <a:avLst/>
          </a:prstGeom>
          <a:solidFill>
            <a:schemeClr val="bg1"/>
          </a:solidFill>
          <a:ln w="9525">
            <a:noFill/>
            <a:miter lim="800000"/>
            <a:headEnd/>
            <a:tailEnd/>
          </a:ln>
        </p:spPr>
        <p:txBody>
          <a:bodyPr wrap="none" lIns="45720" tIns="0" rIns="45720" bIns="0">
            <a:spAutoFit/>
          </a:bodyPr>
          <a:lstStyle/>
          <a:p>
            <a:r>
              <a:rPr lang="en-US" sz="1600" b="1" dirty="0">
                <a:solidFill>
                  <a:srgbClr val="953735"/>
                </a:solidFill>
                <a:cs typeface="Arial" charset="0"/>
              </a:rPr>
              <a:t>4'</a:t>
            </a:r>
          </a:p>
        </p:txBody>
      </p:sp>
      <p:sp>
        <p:nvSpPr>
          <p:cNvPr id="582701" name="TextBox 86"/>
          <p:cNvSpPr txBox="1">
            <a:spLocks noChangeArrowheads="1"/>
          </p:cNvSpPr>
          <p:nvPr/>
        </p:nvSpPr>
        <p:spPr bwMode="auto">
          <a:xfrm>
            <a:off x="704850" y="2166938"/>
            <a:ext cx="254000" cy="247650"/>
          </a:xfrm>
          <a:prstGeom prst="rect">
            <a:avLst/>
          </a:prstGeom>
          <a:solidFill>
            <a:schemeClr val="bg1"/>
          </a:solidFill>
          <a:ln w="9525">
            <a:noFill/>
            <a:miter lim="800000"/>
            <a:headEnd/>
            <a:tailEnd/>
          </a:ln>
        </p:spPr>
        <p:txBody>
          <a:bodyPr wrap="none" lIns="45720" tIns="0" rIns="45720" bIns="0">
            <a:spAutoFit/>
          </a:bodyPr>
          <a:lstStyle/>
          <a:p>
            <a:r>
              <a:rPr lang="en-US" sz="1600" b="1" dirty="0">
                <a:solidFill>
                  <a:srgbClr val="953735"/>
                </a:solidFill>
                <a:cs typeface="Arial" charset="0"/>
              </a:rPr>
              <a:t>2'</a:t>
            </a:r>
          </a:p>
        </p:txBody>
      </p:sp>
      <p:sp>
        <p:nvSpPr>
          <p:cNvPr id="58" name="Oval 57"/>
          <p:cNvSpPr/>
          <p:nvPr/>
        </p:nvSpPr>
        <p:spPr bwMode="auto">
          <a:xfrm>
            <a:off x="457200" y="2619748"/>
            <a:ext cx="310646" cy="310781"/>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dirty="0">
                <a:ln>
                  <a:solidFill>
                    <a:schemeClr val="bg1"/>
                  </a:solidFill>
                </a:ln>
                <a:solidFill>
                  <a:schemeClr val="bg1"/>
                </a:solidFill>
                <a:latin typeface="Arial" pitchFamily="34" charset="0"/>
                <a:cs typeface="Arial" pitchFamily="34" charset="0"/>
              </a:rPr>
              <a:t>1</a:t>
            </a:r>
          </a:p>
        </p:txBody>
      </p:sp>
      <p:cxnSp>
        <p:nvCxnSpPr>
          <p:cNvPr id="60" name="Straight Connector 59"/>
          <p:cNvCxnSpPr/>
          <p:nvPr/>
        </p:nvCxnSpPr>
        <p:spPr>
          <a:xfrm>
            <a:off x="1568450" y="3429000"/>
            <a:ext cx="228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221163" y="3429000"/>
            <a:ext cx="228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08838" y="2879725"/>
            <a:ext cx="366712"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35675" y="2879725"/>
            <a:ext cx="365125"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9" name="TextBox 18"/>
          <p:cNvSpPr txBox="1">
            <a:spLocks noChangeArrowheads="1"/>
          </p:cNvSpPr>
          <p:nvPr/>
        </p:nvSpPr>
        <p:spPr bwMode="auto">
          <a:xfrm>
            <a:off x="6845223" y="6289675"/>
            <a:ext cx="1854354"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R602.10.1.2(1)</a:t>
            </a:r>
          </a:p>
        </p:txBody>
      </p:sp>
      <p:sp>
        <p:nvSpPr>
          <p:cNvPr id="59" name="Rectangle 58"/>
          <p:cNvSpPr/>
          <p:nvPr/>
        </p:nvSpPr>
        <p:spPr>
          <a:xfrm>
            <a:off x="457200" y="1547813"/>
            <a:ext cx="7990764" cy="250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86"/>
          <p:cNvSpPr txBox="1">
            <a:spLocks noChangeArrowheads="1"/>
          </p:cNvSpPr>
          <p:nvPr/>
        </p:nvSpPr>
        <p:spPr bwMode="auto">
          <a:xfrm>
            <a:off x="457200" y="1618456"/>
            <a:ext cx="4224337" cy="400110"/>
          </a:xfrm>
          <a:prstGeom prst="rect">
            <a:avLst/>
          </a:prstGeom>
          <a:noFill/>
          <a:ln w="9525">
            <a:noFill/>
            <a:miter lim="800000"/>
            <a:headEnd/>
            <a:tailEnd/>
          </a:ln>
        </p:spPr>
        <p:txBody>
          <a:bodyPr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Method </a:t>
            </a:r>
            <a:r>
              <a:rPr lang="en-US" sz="2000" b="1" dirty="0" smtClean="0">
                <a:solidFill>
                  <a:schemeClr val="accent1">
                    <a:lumMod val="75000"/>
                  </a:schemeClr>
                </a:solidFill>
                <a:latin typeface="Arial" pitchFamily="34" charset="0"/>
                <a:cs typeface="Arial" pitchFamily="34" charset="0"/>
              </a:rPr>
              <a:t>CS- WSP</a:t>
            </a:r>
            <a:endParaRPr lang="en-US" sz="2000" b="1" dirty="0">
              <a:solidFill>
                <a:schemeClr val="accent1">
                  <a:lumMod val="75000"/>
                </a:schemeClr>
              </a:solidFill>
              <a:latin typeface="Arial" pitchFamily="34" charset="0"/>
              <a:cs typeface="Arial" pitchFamily="34" charset="0"/>
            </a:endParaRPr>
          </a:p>
        </p:txBody>
      </p:sp>
      <p:graphicFrame>
        <p:nvGraphicFramePr>
          <p:cNvPr id="66" name="Table 65"/>
          <p:cNvGraphicFramePr>
            <a:graphicFrameLocks noGrp="1"/>
          </p:cNvGraphicFramePr>
          <p:nvPr/>
        </p:nvGraphicFramePr>
        <p:xfrm>
          <a:off x="412986" y="2387600"/>
          <a:ext cx="2193453" cy="603504"/>
        </p:xfrm>
        <a:graphic>
          <a:graphicData uri="http://schemas.openxmlformats.org/drawingml/2006/table">
            <a:tbl>
              <a:tblPr firstRow="1" bandRow="1">
                <a:tableStyleId>{5C22544A-7EE6-4342-B048-85BDC9FD1C3A}</a:tableStyleId>
              </a:tblPr>
              <a:tblGrid>
                <a:gridCol w="731151"/>
                <a:gridCol w="731151"/>
                <a:gridCol w="731151"/>
              </a:tblGrid>
              <a:tr h="192882">
                <a:tc rowSpan="2">
                  <a:txBody>
                    <a:bodyPr/>
                    <a:lstStyle/>
                    <a:p>
                      <a:pPr algn="ctr"/>
                      <a:r>
                        <a:rPr lang="en-US" sz="1200" b="1" dirty="0">
                          <a:solidFill>
                            <a:schemeClr val="tx1"/>
                          </a:solidFill>
                          <a:latin typeface="Arial" pitchFamily="34" charset="0"/>
                          <a:cs typeface="Arial" pitchFamily="34" charset="0"/>
                        </a:rPr>
                        <a:t>CS-WSP</a:t>
                      </a:r>
                    </a:p>
                    <a:p>
                      <a:pPr algn="ctr"/>
                      <a:r>
                        <a:rPr lang="en-US" sz="1200" b="1" dirty="0">
                          <a:solidFill>
                            <a:schemeClr val="tx1"/>
                          </a:solidFill>
                          <a:latin typeface="Arial" pitchFamily="34" charset="0"/>
                          <a:cs typeface="Arial" pitchFamily="34" charset="0"/>
                        </a:rPr>
                        <a:t>Bottom Story</a:t>
                      </a:r>
                    </a:p>
                  </a:txBody>
                  <a:tcPr marL="0" marR="0" marT="27432" marB="27432" anchor="ctr">
                    <a:lnL w="6350" cap="flat" cmpd="sng" algn="ctr">
                      <a:solidFill>
                        <a:schemeClr val="tx1"/>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90</a:t>
                      </a:r>
                      <a:r>
                        <a:rPr lang="en-US" sz="1200" b="1" baseline="0" dirty="0">
                          <a:solidFill>
                            <a:schemeClr val="tx1"/>
                          </a:solidFill>
                          <a:latin typeface="Arial" pitchFamily="34" charset="0"/>
                          <a:cs typeface="Arial" pitchFamily="34" charset="0"/>
                        </a:rPr>
                        <a:t> mph</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SDC</a:t>
                      </a:r>
                      <a:r>
                        <a:rPr lang="en-US" sz="1200" b="1" baseline="0" dirty="0">
                          <a:solidFill>
                            <a:schemeClr val="tx1"/>
                          </a:solidFill>
                          <a:latin typeface="Arial" pitchFamily="34" charset="0"/>
                          <a:cs typeface="Arial" pitchFamily="34" charset="0"/>
                        </a:rPr>
                        <a:t> A</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2882">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11.4'</a:t>
                      </a: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NA</a:t>
                      </a: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55" name="Rectangle 54"/>
          <p:cNvSpPr/>
          <p:nvPr/>
        </p:nvSpPr>
        <p:spPr>
          <a:xfrm>
            <a:off x="2972511" y="2387600"/>
            <a:ext cx="4799889" cy="769441"/>
          </a:xfrm>
          <a:prstGeom prst="rect">
            <a:avLst/>
          </a:prstGeom>
        </p:spPr>
        <p:txBody>
          <a:bodyPr wrap="square">
            <a:spAutoFit/>
          </a:bodyPr>
          <a:lstStyle/>
          <a:p>
            <a:pPr algn="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Total Bracing Length = 11.5′ </a:t>
            </a:r>
            <a:r>
              <a:rPr lang="en-US" sz="1600" b="1" dirty="0" smtClean="0">
                <a:solidFill>
                  <a:schemeClr val="accent1">
                    <a:lumMod val="75000"/>
                  </a:schemeClr>
                </a:solidFill>
                <a:latin typeface="Arial" pitchFamily="34" charset="0"/>
                <a:cs typeface="Arial" pitchFamily="34" charset="0"/>
              </a:rPr>
              <a:t>vs. </a:t>
            </a:r>
            <a:r>
              <a:rPr lang="en-US" sz="1600" b="1" dirty="0">
                <a:solidFill>
                  <a:schemeClr val="accent1">
                    <a:lumMod val="75000"/>
                  </a:schemeClr>
                </a:solidFill>
                <a:latin typeface="Arial" pitchFamily="34" charset="0"/>
                <a:cs typeface="Arial" pitchFamily="34" charset="0"/>
              </a:rPr>
              <a:t>11.4′ Required</a:t>
            </a:r>
          </a:p>
          <a:p>
            <a:pPr algn="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Bracing is OK</a:t>
            </a:r>
          </a:p>
          <a:p>
            <a:pPr algn="r" fontAlgn="auto">
              <a:spcBef>
                <a:spcPts val="0"/>
              </a:spcBef>
              <a:spcAft>
                <a:spcPts val="0"/>
              </a:spcAft>
              <a:defRPr/>
            </a:pPr>
            <a:r>
              <a:rPr lang="en-US" sz="1200" b="1" dirty="0">
                <a:solidFill>
                  <a:schemeClr val="accent2">
                    <a:lumMod val="75000"/>
                  </a:schemeClr>
                </a:solidFill>
                <a:latin typeface="Arial" pitchFamily="34" charset="0"/>
                <a:cs typeface="Arial" pitchFamily="34" charset="0"/>
              </a:rPr>
              <a:t>0.95 x 12</a:t>
            </a:r>
            <a:r>
              <a:rPr lang="en-US" sz="1200" b="1" dirty="0">
                <a:solidFill>
                  <a:schemeClr val="accent1">
                    <a:lumMod val="75000"/>
                  </a:schemeClr>
                </a:solidFill>
                <a:latin typeface="Arial" pitchFamily="34" charset="0"/>
                <a:cs typeface="Arial" pitchFamily="34" charset="0"/>
              </a:rPr>
              <a:t>′</a:t>
            </a:r>
            <a:r>
              <a:rPr lang="en-US" sz="1200" b="1" dirty="0">
                <a:solidFill>
                  <a:schemeClr val="accent2">
                    <a:lumMod val="75000"/>
                  </a:schemeClr>
                </a:solidFill>
                <a:latin typeface="Arial" pitchFamily="34" charset="0"/>
                <a:cs typeface="Arial" pitchFamily="34" charset="0"/>
              </a:rPr>
              <a:t> = 11.4</a:t>
            </a:r>
            <a:r>
              <a:rPr lang="en-US" sz="1200" b="1" dirty="0">
                <a:solidFill>
                  <a:schemeClr val="accent1">
                    <a:lumMod val="75000"/>
                  </a:schemeClr>
                </a:solidFill>
                <a:latin typeface="Arial" pitchFamily="34" charset="0"/>
                <a:cs typeface="Arial" pitchFamily="34" charset="0"/>
              </a:rPr>
              <a:t>′</a:t>
            </a:r>
            <a:endParaRPr lang="en-US" sz="1200" dirty="0"/>
          </a:p>
        </p:txBody>
      </p:sp>
      <p:sp>
        <p:nvSpPr>
          <p:cNvPr id="65" name="TextBox 64"/>
          <p:cNvSpPr txBox="1"/>
          <p:nvPr/>
        </p:nvSpPr>
        <p:spPr>
          <a:xfrm>
            <a:off x="1332954" y="3523369"/>
            <a:ext cx="6087885" cy="369332"/>
          </a:xfrm>
          <a:prstGeom prst="rect">
            <a:avLst/>
          </a:prstGeom>
          <a:noFill/>
        </p:spPr>
        <p:txBody>
          <a:bodyPr wrap="none" rtlCol="0">
            <a:spAutoFit/>
          </a:bodyPr>
          <a:lstStyle/>
          <a:p>
            <a:r>
              <a:rPr lang="en-US" dirty="0" smtClean="0"/>
              <a:t>Footnote d. = 9’ walls – 95% multiplier; 12.0’ x 95% = 11.4’</a:t>
            </a:r>
            <a:endParaRPr lang="en-US" dirty="0"/>
          </a:p>
        </p:txBody>
      </p:sp>
      <p:sp>
        <p:nvSpPr>
          <p:cNvPr id="67" name="TextBox 66"/>
          <p:cNvSpPr txBox="1"/>
          <p:nvPr/>
        </p:nvSpPr>
        <p:spPr>
          <a:xfrm>
            <a:off x="2118360" y="6236653"/>
            <a:ext cx="1633781" cy="369332"/>
          </a:xfrm>
          <a:prstGeom prst="rect">
            <a:avLst/>
          </a:prstGeom>
          <a:noFill/>
        </p:spPr>
        <p:txBody>
          <a:bodyPr wrap="none" rtlCol="0">
            <a:spAutoFit/>
          </a:bodyPr>
          <a:lstStyle/>
          <a:p>
            <a:r>
              <a:rPr lang="en-US" dirty="0" smtClean="0"/>
              <a:t>Portal Frames</a:t>
            </a:r>
            <a:endParaRPr lang="en-US" dirty="0"/>
          </a:p>
        </p:txBody>
      </p:sp>
      <p:sp>
        <p:nvSpPr>
          <p:cNvPr id="68" name="Freeform 67"/>
          <p:cNvSpPr/>
          <p:nvPr/>
        </p:nvSpPr>
        <p:spPr>
          <a:xfrm flipV="1">
            <a:off x="1719263" y="6132513"/>
            <a:ext cx="430288" cy="251778"/>
          </a:xfrm>
          <a:custGeom>
            <a:avLst/>
            <a:gdLst>
              <a:gd name="connsiteX0" fmla="*/ 783771 w 783771"/>
              <a:gd name="connsiteY0" fmla="*/ 0 h 555172"/>
              <a:gd name="connsiteX1" fmla="*/ 413657 w 783771"/>
              <a:gd name="connsiteY1" fmla="*/ 119743 h 555172"/>
              <a:gd name="connsiteX2" fmla="*/ 0 w 783771"/>
              <a:gd name="connsiteY2" fmla="*/ 555172 h 555172"/>
            </a:gdLst>
            <a:ahLst/>
            <a:cxnLst>
              <a:cxn ang="0">
                <a:pos x="connsiteX0" y="connsiteY0"/>
              </a:cxn>
              <a:cxn ang="0">
                <a:pos x="connsiteX1" y="connsiteY1"/>
              </a:cxn>
              <a:cxn ang="0">
                <a:pos x="connsiteX2" y="connsiteY2"/>
              </a:cxn>
            </a:cxnLst>
            <a:rect l="l" t="t" r="r" b="b"/>
            <a:pathLst>
              <a:path w="783771" h="555172">
                <a:moveTo>
                  <a:pt x="783771" y="0"/>
                </a:moveTo>
                <a:cubicBezTo>
                  <a:pt x="664028" y="13607"/>
                  <a:pt x="544286" y="27214"/>
                  <a:pt x="413657" y="119743"/>
                </a:cubicBezTo>
                <a:cubicBezTo>
                  <a:pt x="283029" y="212272"/>
                  <a:pt x="141514" y="383722"/>
                  <a:pt x="0" y="555172"/>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0" name="Freeform 69"/>
          <p:cNvSpPr/>
          <p:nvPr/>
        </p:nvSpPr>
        <p:spPr>
          <a:xfrm flipH="1" flipV="1">
            <a:off x="3688789" y="6132513"/>
            <a:ext cx="651435" cy="312738"/>
          </a:xfrm>
          <a:custGeom>
            <a:avLst/>
            <a:gdLst>
              <a:gd name="connsiteX0" fmla="*/ 783771 w 783771"/>
              <a:gd name="connsiteY0" fmla="*/ 0 h 555172"/>
              <a:gd name="connsiteX1" fmla="*/ 413657 w 783771"/>
              <a:gd name="connsiteY1" fmla="*/ 119743 h 555172"/>
              <a:gd name="connsiteX2" fmla="*/ 0 w 783771"/>
              <a:gd name="connsiteY2" fmla="*/ 555172 h 555172"/>
            </a:gdLst>
            <a:ahLst/>
            <a:cxnLst>
              <a:cxn ang="0">
                <a:pos x="connsiteX0" y="connsiteY0"/>
              </a:cxn>
              <a:cxn ang="0">
                <a:pos x="connsiteX1" y="connsiteY1"/>
              </a:cxn>
              <a:cxn ang="0">
                <a:pos x="connsiteX2" y="connsiteY2"/>
              </a:cxn>
            </a:cxnLst>
            <a:rect l="l" t="t" r="r" b="b"/>
            <a:pathLst>
              <a:path w="783771" h="555172">
                <a:moveTo>
                  <a:pt x="783771" y="0"/>
                </a:moveTo>
                <a:cubicBezTo>
                  <a:pt x="664028" y="13607"/>
                  <a:pt x="544286" y="27214"/>
                  <a:pt x="413657" y="119743"/>
                </a:cubicBezTo>
                <a:cubicBezTo>
                  <a:pt x="283029" y="212272"/>
                  <a:pt x="141514" y="383722"/>
                  <a:pt x="0" y="555172"/>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1" name="TextBox 7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pic>
        <p:nvPicPr>
          <p:cNvPr id="564226" name="Picture 2" descr="ICC Figure 6.3.png"/>
          <p:cNvPicPr>
            <a:picLocks noChangeAspect="1"/>
          </p:cNvPicPr>
          <p:nvPr/>
        </p:nvPicPr>
        <p:blipFill>
          <a:blip r:embed="rId3" cstate="email"/>
          <a:srcRect/>
          <a:stretch>
            <a:fillRect/>
          </a:stretch>
        </p:blipFill>
        <p:spPr bwMode="auto">
          <a:xfrm>
            <a:off x="2100263" y="2909888"/>
            <a:ext cx="4965700" cy="2889250"/>
          </a:xfrm>
          <a:prstGeom prst="rect">
            <a:avLst/>
          </a:prstGeom>
          <a:noFill/>
          <a:ln w="9525">
            <a:noFill/>
            <a:miter lim="800000"/>
            <a:headEnd/>
            <a:tailEnd/>
          </a:ln>
        </p:spPr>
      </p:pic>
      <p:cxnSp>
        <p:nvCxnSpPr>
          <p:cNvPr id="4" name="Straight Connector 3"/>
          <p:cNvCxnSpPr/>
          <p:nvPr/>
        </p:nvCxnSpPr>
        <p:spPr>
          <a:xfrm>
            <a:off x="7153275" y="3898900"/>
            <a:ext cx="547688"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7516019" y="3818731"/>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V="1">
            <a:off x="6542881" y="4822032"/>
            <a:ext cx="2103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61200" y="5797550"/>
            <a:ext cx="63976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7516812" y="5716588"/>
            <a:ext cx="157163"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4232" name="TextBox 86"/>
          <p:cNvSpPr txBox="1">
            <a:spLocks noChangeArrowheads="1"/>
          </p:cNvSpPr>
          <p:nvPr/>
        </p:nvSpPr>
        <p:spPr bwMode="auto">
          <a:xfrm>
            <a:off x="7453313" y="4613275"/>
            <a:ext cx="296862" cy="400050"/>
          </a:xfrm>
          <a:prstGeom prst="rect">
            <a:avLst/>
          </a:prstGeom>
          <a:solidFill>
            <a:schemeClr val="bg1"/>
          </a:solidFill>
          <a:ln w="9525">
            <a:noFill/>
            <a:miter lim="800000"/>
            <a:headEnd/>
            <a:tailEnd/>
          </a:ln>
        </p:spPr>
        <p:txBody>
          <a:bodyPr wrap="none" lIns="45720" rIns="45720">
            <a:spAutoFit/>
          </a:bodyPr>
          <a:lstStyle/>
          <a:p>
            <a:r>
              <a:rPr lang="en-US" sz="2000" b="1" dirty="0">
                <a:solidFill>
                  <a:srgbClr val="953735"/>
                </a:solidFill>
                <a:cs typeface="Arial" charset="0"/>
              </a:rPr>
              <a:t>8'</a:t>
            </a:r>
          </a:p>
        </p:txBody>
      </p:sp>
      <p:cxnSp>
        <p:nvCxnSpPr>
          <p:cNvPr id="10" name="Straight Connector 9"/>
          <p:cNvCxnSpPr/>
          <p:nvPr/>
        </p:nvCxnSpPr>
        <p:spPr>
          <a:xfrm rot="16200000" flipV="1">
            <a:off x="1995488" y="60023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12963" y="6107113"/>
            <a:ext cx="493871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144713" y="6024563"/>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4236" name="TextBox 86"/>
          <p:cNvSpPr txBox="1">
            <a:spLocks noChangeArrowheads="1"/>
          </p:cNvSpPr>
          <p:nvPr/>
        </p:nvSpPr>
        <p:spPr bwMode="auto">
          <a:xfrm>
            <a:off x="4316413" y="5924550"/>
            <a:ext cx="444500" cy="400050"/>
          </a:xfrm>
          <a:prstGeom prst="rect">
            <a:avLst/>
          </a:prstGeom>
          <a:solidFill>
            <a:schemeClr val="bg1"/>
          </a:solidFill>
          <a:ln w="9525">
            <a:noFill/>
            <a:miter lim="800000"/>
            <a:headEnd/>
            <a:tailEnd/>
          </a:ln>
        </p:spPr>
        <p:txBody>
          <a:bodyPr lIns="45720" rIns="45720">
            <a:spAutoFit/>
          </a:bodyPr>
          <a:lstStyle/>
          <a:p>
            <a:r>
              <a:rPr lang="en-US" sz="2000" b="1" dirty="0">
                <a:solidFill>
                  <a:srgbClr val="953735"/>
                </a:solidFill>
                <a:cs typeface="Arial" charset="0"/>
              </a:rPr>
              <a:t>16'</a:t>
            </a:r>
          </a:p>
        </p:txBody>
      </p:sp>
      <p:cxnSp>
        <p:nvCxnSpPr>
          <p:cNvPr id="16" name="Straight Connector 15"/>
          <p:cNvCxnSpPr/>
          <p:nvPr/>
        </p:nvCxnSpPr>
        <p:spPr>
          <a:xfrm rot="16200000" flipV="1">
            <a:off x="2468563" y="60023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617788" y="6024563"/>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6254750" y="60023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6403975" y="6024563"/>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V="1">
            <a:off x="6745288" y="60023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6894513" y="6024563"/>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4243" name="TextBox 86"/>
          <p:cNvSpPr txBox="1">
            <a:spLocks noChangeArrowheads="1"/>
          </p:cNvSpPr>
          <p:nvPr/>
        </p:nvSpPr>
        <p:spPr bwMode="auto">
          <a:xfrm>
            <a:off x="2311400" y="5922963"/>
            <a:ext cx="300038" cy="400050"/>
          </a:xfrm>
          <a:prstGeom prst="rect">
            <a:avLst/>
          </a:prstGeom>
          <a:solidFill>
            <a:schemeClr val="bg1"/>
          </a:solidFill>
          <a:ln w="9525">
            <a:noFill/>
            <a:miter lim="800000"/>
            <a:headEnd/>
            <a:tailEnd/>
          </a:ln>
        </p:spPr>
        <p:txBody>
          <a:bodyPr lIns="45720" rIns="45720">
            <a:spAutoFit/>
          </a:bodyPr>
          <a:lstStyle/>
          <a:p>
            <a:r>
              <a:rPr lang="en-US" sz="2000" b="1" dirty="0">
                <a:solidFill>
                  <a:srgbClr val="953735"/>
                </a:solidFill>
                <a:cs typeface="Arial" charset="0"/>
              </a:rPr>
              <a:t>2'</a:t>
            </a:r>
          </a:p>
        </p:txBody>
      </p:sp>
      <p:sp>
        <p:nvSpPr>
          <p:cNvPr id="564244" name="TextBox 86"/>
          <p:cNvSpPr txBox="1">
            <a:spLocks noChangeArrowheads="1"/>
          </p:cNvSpPr>
          <p:nvPr/>
        </p:nvSpPr>
        <p:spPr bwMode="auto">
          <a:xfrm>
            <a:off x="6570663" y="5922963"/>
            <a:ext cx="300037" cy="400050"/>
          </a:xfrm>
          <a:prstGeom prst="rect">
            <a:avLst/>
          </a:prstGeom>
          <a:solidFill>
            <a:schemeClr val="bg1"/>
          </a:solidFill>
          <a:ln w="9525">
            <a:noFill/>
            <a:miter lim="800000"/>
            <a:headEnd/>
            <a:tailEnd/>
          </a:ln>
        </p:spPr>
        <p:txBody>
          <a:bodyPr lIns="45720" rIns="45720">
            <a:spAutoFit/>
          </a:bodyPr>
          <a:lstStyle/>
          <a:p>
            <a:r>
              <a:rPr lang="en-US" sz="2000" b="1" dirty="0">
                <a:solidFill>
                  <a:srgbClr val="953735"/>
                </a:solidFill>
                <a:cs typeface="Arial" charset="0"/>
              </a:rPr>
              <a:t>2'</a:t>
            </a:r>
          </a:p>
        </p:txBody>
      </p:sp>
      <p:sp>
        <p:nvSpPr>
          <p:cNvPr id="25" name="TextBox 86"/>
          <p:cNvSpPr txBox="1">
            <a:spLocks noChangeArrowheads="1"/>
          </p:cNvSpPr>
          <p:nvPr/>
        </p:nvSpPr>
        <p:spPr bwMode="auto">
          <a:xfrm>
            <a:off x="6403975" y="2514601"/>
            <a:ext cx="1866900" cy="831850"/>
          </a:xfrm>
          <a:prstGeom prst="rect">
            <a:avLst/>
          </a:prstGeom>
          <a:noFill/>
          <a:ln w="9525">
            <a:noFill/>
            <a:miter lim="800000"/>
            <a:headEnd/>
            <a:tailEnd/>
          </a:ln>
        </p:spPr>
        <p:txBody>
          <a:bodyPr lIns="45720" rIns="45720">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Light frame roof</a:t>
            </a:r>
            <a:br>
              <a:rPr lang="en-US" sz="1600" b="1" dirty="0">
                <a:solidFill>
                  <a:schemeClr val="accent1">
                    <a:lumMod val="75000"/>
                  </a:schemeClr>
                </a:solidFill>
                <a:latin typeface="Arial" pitchFamily="34" charset="0"/>
                <a:cs typeface="Arial" pitchFamily="34" charset="0"/>
              </a:rPr>
            </a:br>
            <a:r>
              <a:rPr lang="en-US" sz="1600" b="1" dirty="0">
                <a:solidFill>
                  <a:schemeClr val="accent1">
                    <a:lumMod val="75000"/>
                  </a:schemeClr>
                </a:solidFill>
                <a:latin typeface="Arial" pitchFamily="34" charset="0"/>
                <a:cs typeface="Arial" pitchFamily="34" charset="0"/>
              </a:rPr>
              <a:t>3 psf max.</a:t>
            </a:r>
            <a:br>
              <a:rPr lang="en-US" sz="1600" b="1" dirty="0">
                <a:solidFill>
                  <a:schemeClr val="accent1">
                    <a:lumMod val="75000"/>
                  </a:schemeClr>
                </a:solidFill>
                <a:latin typeface="Arial" pitchFamily="34" charset="0"/>
                <a:cs typeface="Arial" pitchFamily="34" charset="0"/>
              </a:rPr>
            </a:br>
            <a:r>
              <a:rPr lang="en-US" sz="1600" b="1" dirty="0">
                <a:solidFill>
                  <a:schemeClr val="accent1">
                    <a:lumMod val="75000"/>
                  </a:schemeClr>
                </a:solidFill>
                <a:latin typeface="Arial" pitchFamily="34" charset="0"/>
                <a:cs typeface="Arial" pitchFamily="34" charset="0"/>
              </a:rPr>
              <a:t>dead load</a:t>
            </a:r>
          </a:p>
        </p:txBody>
      </p:sp>
      <p:sp>
        <p:nvSpPr>
          <p:cNvPr id="27" name="Freeform 26"/>
          <p:cNvSpPr/>
          <p:nvPr/>
        </p:nvSpPr>
        <p:spPr>
          <a:xfrm>
            <a:off x="5476797" y="2930526"/>
            <a:ext cx="927177" cy="271144"/>
          </a:xfrm>
          <a:custGeom>
            <a:avLst/>
            <a:gdLst>
              <a:gd name="connsiteX0" fmla="*/ 783771 w 783771"/>
              <a:gd name="connsiteY0" fmla="*/ 0 h 555172"/>
              <a:gd name="connsiteX1" fmla="*/ 413657 w 783771"/>
              <a:gd name="connsiteY1" fmla="*/ 119743 h 555172"/>
              <a:gd name="connsiteX2" fmla="*/ 0 w 783771"/>
              <a:gd name="connsiteY2" fmla="*/ 555172 h 555172"/>
            </a:gdLst>
            <a:ahLst/>
            <a:cxnLst>
              <a:cxn ang="0">
                <a:pos x="connsiteX0" y="connsiteY0"/>
              </a:cxn>
              <a:cxn ang="0">
                <a:pos x="connsiteX1" y="connsiteY1"/>
              </a:cxn>
              <a:cxn ang="0">
                <a:pos x="connsiteX2" y="connsiteY2"/>
              </a:cxn>
            </a:cxnLst>
            <a:rect l="l" t="t" r="r" b="b"/>
            <a:pathLst>
              <a:path w="783771" h="555172">
                <a:moveTo>
                  <a:pt x="783771" y="0"/>
                </a:moveTo>
                <a:cubicBezTo>
                  <a:pt x="664028" y="13607"/>
                  <a:pt x="544286" y="27214"/>
                  <a:pt x="413657" y="119743"/>
                </a:cubicBezTo>
                <a:cubicBezTo>
                  <a:pt x="283029" y="212272"/>
                  <a:pt x="141514" y="383722"/>
                  <a:pt x="0" y="555172"/>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aphicFrame>
        <p:nvGraphicFramePr>
          <p:cNvPr id="26" name="Table 25"/>
          <p:cNvGraphicFramePr>
            <a:graphicFrameLocks noGrp="1"/>
          </p:cNvGraphicFramePr>
          <p:nvPr/>
        </p:nvGraphicFramePr>
        <p:xfrm>
          <a:off x="730025" y="2327022"/>
          <a:ext cx="2046513" cy="603504"/>
        </p:xfrm>
        <a:graphic>
          <a:graphicData uri="http://schemas.openxmlformats.org/drawingml/2006/table">
            <a:tbl>
              <a:tblPr firstRow="1" bandRow="1">
                <a:tableStyleId>{5C22544A-7EE6-4342-B048-85BDC9FD1C3A}</a:tableStyleId>
              </a:tblPr>
              <a:tblGrid>
                <a:gridCol w="682171"/>
                <a:gridCol w="682171"/>
                <a:gridCol w="682171"/>
              </a:tblGrid>
              <a:tr h="192882">
                <a:tc rowSpan="2">
                  <a:txBody>
                    <a:bodyPr/>
                    <a:lstStyle/>
                    <a:p>
                      <a:pPr algn="ctr"/>
                      <a:r>
                        <a:rPr lang="en-US" sz="1200" b="1" dirty="0">
                          <a:solidFill>
                            <a:schemeClr val="tx1"/>
                          </a:solidFill>
                          <a:latin typeface="Arial" pitchFamily="34" charset="0"/>
                          <a:cs typeface="Arial" pitchFamily="34" charset="0"/>
                        </a:rPr>
                        <a:t>CS-G</a:t>
                      </a:r>
                    </a:p>
                    <a:p>
                      <a:pPr algn="ctr"/>
                      <a:r>
                        <a:rPr lang="en-US" sz="1200" b="1" dirty="0">
                          <a:solidFill>
                            <a:schemeClr val="tx1"/>
                          </a:solidFill>
                          <a:latin typeface="Arial" pitchFamily="34" charset="0"/>
                          <a:cs typeface="Arial" pitchFamily="34" charset="0"/>
                        </a:rPr>
                        <a:t>One Story</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baseline="0" dirty="0">
                          <a:solidFill>
                            <a:schemeClr val="tx1"/>
                          </a:solidFill>
                          <a:latin typeface="Arial" pitchFamily="34" charset="0"/>
                          <a:cs typeface="Arial" pitchFamily="34" charset="0"/>
                        </a:rPr>
                        <a:t>90 mph</a:t>
                      </a: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SDC</a:t>
                      </a:r>
                      <a:r>
                        <a:rPr lang="en-US" sz="1200" b="1" baseline="0" dirty="0">
                          <a:solidFill>
                            <a:schemeClr val="tx1"/>
                          </a:solidFill>
                          <a:latin typeface="Arial" pitchFamily="34" charset="0"/>
                          <a:cs typeface="Arial" pitchFamily="34" charset="0"/>
                        </a:rPr>
                        <a:t> C</a:t>
                      </a: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2882">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NA</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38" name="TextBox 18"/>
          <p:cNvSpPr txBox="1">
            <a:spLocks noChangeArrowheads="1"/>
          </p:cNvSpPr>
          <p:nvPr/>
        </p:nvSpPr>
        <p:spPr bwMode="auto">
          <a:xfrm>
            <a:off x="5476798" y="6324600"/>
            <a:ext cx="1854354"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R602.10.1.2(1)</a:t>
            </a:r>
          </a:p>
        </p:txBody>
      </p:sp>
      <p:sp>
        <p:nvSpPr>
          <p:cNvPr id="42" name="TextBox 86"/>
          <p:cNvSpPr txBox="1">
            <a:spLocks noChangeArrowheads="1"/>
          </p:cNvSpPr>
          <p:nvPr/>
        </p:nvSpPr>
        <p:spPr bwMode="auto">
          <a:xfrm>
            <a:off x="404813" y="1751013"/>
            <a:ext cx="2028825" cy="338137"/>
          </a:xfrm>
          <a:prstGeom prst="rect">
            <a:avLst/>
          </a:prstGeom>
          <a:noFill/>
          <a:ln w="9525">
            <a:noFill/>
            <a:miter lim="800000"/>
            <a:headEnd/>
            <a:tailEnd/>
          </a:ln>
        </p:spPr>
        <p:txBody>
          <a:bodyPr wrap="square" lIns="45720" rIns="45720">
            <a:spAutoFit/>
          </a:bodyPr>
          <a:lstStyle/>
          <a:p>
            <a:pPr fontAlgn="auto">
              <a:spcBef>
                <a:spcPts val="0"/>
              </a:spcBef>
              <a:spcAft>
                <a:spcPts val="0"/>
              </a:spcAft>
              <a:defRPr/>
            </a:pPr>
            <a:r>
              <a:rPr lang="en-US" sz="1600" b="1" dirty="0" smtClean="0">
                <a:solidFill>
                  <a:schemeClr val="accent1">
                    <a:lumMod val="75000"/>
                  </a:schemeClr>
                </a:solidFill>
                <a:latin typeface="Arial" pitchFamily="34" charset="0"/>
                <a:cs typeface="Arial" pitchFamily="34" charset="0"/>
              </a:rPr>
              <a:t>Method CS-WSP</a:t>
            </a:r>
            <a:endParaRPr lang="en-US" sz="1600" b="1" dirty="0">
              <a:solidFill>
                <a:schemeClr val="accent1">
                  <a:lumMod val="75000"/>
                </a:schemeClr>
              </a:solidFill>
              <a:latin typeface="Arial" pitchFamily="34" charset="0"/>
              <a:cs typeface="Arial" pitchFamily="34" charset="0"/>
            </a:endParaRPr>
          </a:p>
        </p:txBody>
      </p:sp>
      <p:grpSp>
        <p:nvGrpSpPr>
          <p:cNvPr id="564262" name="Group 27"/>
          <p:cNvGrpSpPr>
            <a:grpSpLocks/>
          </p:cNvGrpSpPr>
          <p:nvPr/>
        </p:nvGrpSpPr>
        <p:grpSpPr bwMode="auto">
          <a:xfrm>
            <a:off x="2720975" y="4160838"/>
            <a:ext cx="3748088" cy="1622425"/>
            <a:chOff x="2384379" y="4583714"/>
            <a:chExt cx="1463040" cy="1463040"/>
          </a:xfrm>
        </p:grpSpPr>
        <p:cxnSp>
          <p:nvCxnSpPr>
            <p:cNvPr id="29" name="Straight Connector 28"/>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 name="TextBox 86"/>
          <p:cNvSpPr txBox="1">
            <a:spLocks noChangeArrowheads="1"/>
          </p:cNvSpPr>
          <p:nvPr/>
        </p:nvSpPr>
        <p:spPr bwMode="auto">
          <a:xfrm>
            <a:off x="3944938" y="4641850"/>
            <a:ext cx="1274762" cy="606425"/>
          </a:xfrm>
          <a:prstGeom prst="rect">
            <a:avLst/>
          </a:prstGeom>
          <a:solidFill>
            <a:srgbClr val="FFFFFF"/>
          </a:solidFill>
          <a:ln w="9525">
            <a:noFill/>
            <a:miter lim="800000"/>
            <a:headEnd/>
            <a:tailEnd/>
          </a:ln>
        </p:spPr>
        <p:txBody>
          <a:bodyPr lIns="45720" rIns="45720">
            <a:spAutoFit/>
          </a:bodyPr>
          <a:lstStyle/>
          <a:p>
            <a:pPr algn="ct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Garage Opening</a:t>
            </a:r>
          </a:p>
        </p:txBody>
      </p:sp>
      <p:sp>
        <p:nvSpPr>
          <p:cNvPr id="31" name="Rectangle 30"/>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7464829" y="5434840"/>
            <a:ext cx="1403862" cy="1171112"/>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5" name="Table 34"/>
          <p:cNvGraphicFramePr>
            <a:graphicFrameLocks noGrp="1"/>
          </p:cNvGraphicFramePr>
          <p:nvPr/>
        </p:nvGraphicFramePr>
        <p:xfrm>
          <a:off x="509192" y="1766887"/>
          <a:ext cx="8359500" cy="4513638"/>
        </p:xfrm>
        <a:graphic>
          <a:graphicData uri="http://schemas.openxmlformats.org/drawingml/2006/table">
            <a:tbl>
              <a:tblPr/>
              <a:tblGrid>
                <a:gridCol w="1214056"/>
                <a:gridCol w="1214056"/>
                <a:gridCol w="987707"/>
                <a:gridCol w="1070016"/>
                <a:gridCol w="1358098"/>
                <a:gridCol w="1358098"/>
                <a:gridCol w="1157469"/>
              </a:tblGrid>
              <a:tr h="595334">
                <a:tc rowSpan="2">
                  <a:txBody>
                    <a:bodyPr/>
                    <a:lstStyle/>
                    <a:p>
                      <a:pPr algn="ctr" fontAlgn="ctr"/>
                      <a:r>
                        <a:rPr lang="en-US" sz="1600" b="1" i="0" u="none" strike="noStrike" dirty="0">
                          <a:solidFill>
                            <a:srgbClr val="000000"/>
                          </a:solidFill>
                          <a:latin typeface="Arial" pitchFamily="34" charset="0"/>
                          <a:cs typeface="Arial" pitchFamily="34" charset="0"/>
                        </a:rPr>
                        <a:t>Basic Wind Speed (mph)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latin typeface="Arial" pitchFamily="34" charset="0"/>
                          <a:cs typeface="Arial" pitchFamily="34" charset="0"/>
                        </a:rPr>
                        <a:t>Story 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latin typeface="Arial" pitchFamily="34" charset="0"/>
                          <a:cs typeface="Arial" pitchFamily="34" charset="0"/>
                        </a:rPr>
                        <a:t>Braced Wall Line Spacing (ft)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600" b="1" i="0" u="none" strike="noStrike" dirty="0">
                          <a:solidFill>
                            <a:srgbClr val="000000"/>
                          </a:solidFill>
                          <a:latin typeface="Arial" pitchFamily="34" charset="0"/>
                          <a:cs typeface="Arial" pitchFamily="34" charset="0"/>
                        </a:rPr>
                        <a:t>Minimum Total Length of Braced Wall Panels Required Along Each Braced Wall 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9922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latin typeface="Arial" pitchFamily="34" charset="0"/>
                          <a:cs typeface="Arial" pitchFamily="34" charset="0"/>
                        </a:rPr>
                        <a:t>Method LIB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pitchFamily="34" charset="0"/>
                          <a:cs typeface="Arial" pitchFamily="34" charset="0"/>
                        </a:rPr>
                        <a:t>Method GB (double sided)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pitchFamily="34" charset="0"/>
                          <a:cs typeface="Arial" pitchFamily="34" charset="0"/>
                        </a:rPr>
                        <a:t>Methods DWB, WSP, SFB, PBS, PCP, HPS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Arial" pitchFamily="34" charset="0"/>
                          <a:cs typeface="Arial" pitchFamily="34" charset="0"/>
                        </a:rPr>
                        <a:t>Continuous </a:t>
                      </a:r>
                      <a:r>
                        <a:rPr lang="en-US" sz="1600" b="1" i="0" u="none" strike="noStrike" dirty="0">
                          <a:solidFill>
                            <a:srgbClr val="000000"/>
                          </a:solidFill>
                          <a:latin typeface="Arial" pitchFamily="34" charset="0"/>
                          <a:cs typeface="Arial" pitchFamily="34" charset="0"/>
                        </a:rPr>
                        <a:t>Sheathing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445">
                <a:tc rowSpan="12">
                  <a:txBody>
                    <a:bodyPr/>
                    <a:lstStyle/>
                    <a:p>
                      <a:pPr algn="ctr" fontAlgn="ctr"/>
                      <a:r>
                        <a:rPr lang="en-US" sz="1600" b="0" i="0" u="sng" strike="noStrike" dirty="0">
                          <a:solidFill>
                            <a:srgbClr val="000000"/>
                          </a:solidFill>
                          <a:latin typeface="Arial" pitchFamily="34" charset="0"/>
                          <a:cs typeface="Arial" pitchFamily="34" charset="0"/>
                        </a:rPr>
                        <a:t>&lt;</a:t>
                      </a:r>
                      <a:r>
                        <a:rPr lang="en-US" sz="1600" b="0" i="0" u="none" strike="noStrike" dirty="0">
                          <a:solidFill>
                            <a:srgbClr val="000000"/>
                          </a:solidFill>
                          <a:latin typeface="Arial" pitchFamily="34" charset="0"/>
                          <a:cs typeface="Arial" pitchFamily="34" charset="0"/>
                        </a:rPr>
                        <a:t> 90 (mph)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6">
                  <a:txBody>
                    <a:bodyPr/>
                    <a:lstStyle/>
                    <a:p>
                      <a:pPr algn="l" fontAlgn="b"/>
                      <a:r>
                        <a:rPr lang="en-US" sz="1600" b="0" i="0" u="none" strike="noStrike" dirty="0">
                          <a:solidFill>
                            <a:srgbClr val="000000"/>
                          </a:solidFill>
                          <a:latin typeface="Arial" pitchFamily="34" charset="0"/>
                          <a:cs typeface="Arial"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8445">
                <a:tc vMerge="1">
                  <a:txBody>
                    <a:bodyPr/>
                    <a:lstStyle/>
                    <a:p>
                      <a:endParaRPr lang="en-US"/>
                    </a:p>
                  </a:txBody>
                  <a:tcPr/>
                </a:tc>
                <a:tc rowSpan="6">
                  <a:txBody>
                    <a:bodyPr/>
                    <a:lstStyle/>
                    <a:p>
                      <a:pPr algn="l" fontAlgn="b"/>
                      <a:r>
                        <a:rPr lang="en-US" sz="1600" b="0" i="0" u="none" strike="noStrike" dirty="0">
                          <a:solidFill>
                            <a:srgbClr val="000000"/>
                          </a:solidFill>
                          <a:latin typeface="Arial" pitchFamily="34" charset="0"/>
                          <a:cs typeface="Arial"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600" b="0" i="0" u="none" strike="noStrike" dirty="0">
                          <a:solidFill>
                            <a:srgbClr val="000000"/>
                          </a:solidFill>
                          <a:latin typeface="Arial" pitchFamily="34" charset="0"/>
                          <a:cs typeface="Arial"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600" b="0" i="0" u="none" strike="noStrike" dirty="0">
                          <a:solidFill>
                            <a:srgbClr val="000000"/>
                          </a:solidFill>
                          <a:latin typeface="Arial" pitchFamily="34" charset="0"/>
                          <a:cs typeface="Arial"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600" b="0" i="0" u="none" strike="noStrike" dirty="0">
                          <a:solidFill>
                            <a:srgbClr val="000000"/>
                          </a:solidFill>
                          <a:latin typeface="Arial" pitchFamily="34" charset="0"/>
                          <a:cs typeface="Arial"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1600" b="0" i="0" u="none" strike="noStrike" dirty="0">
                          <a:solidFill>
                            <a:srgbClr val="000000"/>
                          </a:solidFill>
                          <a:latin typeface="Arial" pitchFamily="34" charset="0"/>
                          <a:cs typeface="Arial"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844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20" name="TextBox 18"/>
          <p:cNvSpPr txBox="1">
            <a:spLocks noChangeArrowheads="1"/>
          </p:cNvSpPr>
          <p:nvPr/>
        </p:nvSpPr>
        <p:spPr bwMode="auto">
          <a:xfrm>
            <a:off x="7057871" y="6380063"/>
            <a:ext cx="1854354"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R602.10.1.2(1)</a:t>
            </a:r>
          </a:p>
        </p:txBody>
      </p:sp>
      <p:sp>
        <p:nvSpPr>
          <p:cNvPr id="31" name="Oval 30"/>
          <p:cNvSpPr/>
          <p:nvPr/>
        </p:nvSpPr>
        <p:spPr>
          <a:xfrm>
            <a:off x="7733628" y="3470611"/>
            <a:ext cx="1135063" cy="457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8" name="Group 27"/>
          <p:cNvGrpSpPr/>
          <p:nvPr/>
        </p:nvGrpSpPr>
        <p:grpSpPr>
          <a:xfrm>
            <a:off x="1925610" y="3652891"/>
            <a:ext cx="870701" cy="669179"/>
            <a:chOff x="1860294" y="3620233"/>
            <a:chExt cx="870701" cy="669179"/>
          </a:xfrm>
        </p:grpSpPr>
        <p:grpSp>
          <p:nvGrpSpPr>
            <p:cNvPr id="29" name="Group 62"/>
            <p:cNvGrpSpPr/>
            <p:nvPr/>
          </p:nvGrpSpPr>
          <p:grpSpPr>
            <a:xfrm>
              <a:off x="1860294" y="3620233"/>
              <a:ext cx="870701" cy="669179"/>
              <a:chOff x="1860294" y="3620233"/>
              <a:chExt cx="870701" cy="669179"/>
            </a:xfrm>
          </p:grpSpPr>
          <p:grpSp>
            <p:nvGrpSpPr>
              <p:cNvPr id="34" name="Group 56"/>
              <p:cNvGrpSpPr>
                <a:grpSpLocks/>
              </p:cNvGrpSpPr>
              <p:nvPr/>
            </p:nvGrpSpPr>
            <p:grpSpPr bwMode="auto">
              <a:xfrm>
                <a:off x="1860294" y="3620233"/>
                <a:ext cx="870701" cy="669179"/>
                <a:chOff x="0" y="0"/>
                <a:chExt cx="3192" cy="768"/>
              </a:xfrm>
            </p:grpSpPr>
            <p:grpSp>
              <p:nvGrpSpPr>
                <p:cNvPr id="39" name="Group 88"/>
                <p:cNvGrpSpPr>
                  <a:grpSpLocks/>
                </p:cNvGrpSpPr>
                <p:nvPr/>
              </p:nvGrpSpPr>
              <p:grpSpPr bwMode="auto">
                <a:xfrm>
                  <a:off x="1099" y="209"/>
                  <a:ext cx="980" cy="559"/>
                  <a:chOff x="1099" y="209"/>
                  <a:chExt cx="980" cy="559"/>
                </a:xfrm>
              </p:grpSpPr>
              <p:sp>
                <p:nvSpPr>
                  <p:cNvPr id="47" name="AutoShape 28"/>
                  <p:cNvSpPr>
                    <a:spLocks noChangeArrowheads="1"/>
                  </p:cNvSpPr>
                  <p:nvPr/>
                </p:nvSpPr>
                <p:spPr bwMode="auto">
                  <a:xfrm>
                    <a:off x="1099" y="209"/>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9" name="Rectangle 48"/>
                  <p:cNvSpPr>
                    <a:spLocks noChangeArrowheads="1"/>
                  </p:cNvSpPr>
                  <p:nvPr/>
                </p:nvSpPr>
                <p:spPr bwMode="auto">
                  <a:xfrm>
                    <a:off x="1190" y="353"/>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50" name="Rectangle 49"/>
                  <p:cNvSpPr>
                    <a:spLocks noChangeArrowheads="1"/>
                  </p:cNvSpPr>
                  <p:nvPr/>
                </p:nvSpPr>
                <p:spPr bwMode="auto">
                  <a:xfrm>
                    <a:off x="1190" y="559"/>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40" name="Rectangle 39"/>
                <p:cNvSpPr>
                  <a:spLocks noChangeArrowheads="1"/>
                </p:cNvSpPr>
                <p:nvPr/>
              </p:nvSpPr>
              <p:spPr bwMode="auto">
                <a:xfrm>
                  <a:off x="2310" y="353"/>
                  <a:ext cx="791" cy="20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1" name="Rectangle 40"/>
                <p:cNvSpPr>
                  <a:spLocks noChangeArrowheads="1"/>
                </p:cNvSpPr>
                <p:nvPr/>
              </p:nvSpPr>
              <p:spPr bwMode="auto">
                <a:xfrm>
                  <a:off x="2310" y="559"/>
                  <a:ext cx="791" cy="209"/>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2" name="AutoShape 33"/>
                <p:cNvSpPr>
                  <a:spLocks noChangeArrowheads="1"/>
                </p:cNvSpPr>
                <p:nvPr/>
              </p:nvSpPr>
              <p:spPr bwMode="auto">
                <a:xfrm>
                  <a:off x="2219" y="0"/>
                  <a:ext cx="973" cy="145"/>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3" name="Rectangle 42"/>
                <p:cNvSpPr>
                  <a:spLocks noChangeArrowheads="1"/>
                </p:cNvSpPr>
                <p:nvPr/>
              </p:nvSpPr>
              <p:spPr bwMode="auto">
                <a:xfrm>
                  <a:off x="2310" y="145"/>
                  <a:ext cx="791" cy="208"/>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nvGrpSpPr>
                <p:cNvPr id="44" name="Group 93"/>
                <p:cNvGrpSpPr>
                  <a:grpSpLocks/>
                </p:cNvGrpSpPr>
                <p:nvPr/>
              </p:nvGrpSpPr>
              <p:grpSpPr bwMode="auto">
                <a:xfrm>
                  <a:off x="0" y="415"/>
                  <a:ext cx="973" cy="353"/>
                  <a:chOff x="0" y="415"/>
                  <a:chExt cx="973" cy="353"/>
                </a:xfrm>
              </p:grpSpPr>
              <p:sp>
                <p:nvSpPr>
                  <p:cNvPr id="45" name="AutoShape 36"/>
                  <p:cNvSpPr>
                    <a:spLocks noChangeArrowheads="1"/>
                  </p:cNvSpPr>
                  <p:nvPr/>
                </p:nvSpPr>
                <p:spPr bwMode="auto">
                  <a:xfrm>
                    <a:off x="0" y="415"/>
                    <a:ext cx="973"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6" name="Rectangle 45"/>
                  <p:cNvSpPr>
                    <a:spLocks noChangeArrowheads="1"/>
                  </p:cNvSpPr>
                  <p:nvPr/>
                </p:nvSpPr>
                <p:spPr bwMode="auto">
                  <a:xfrm>
                    <a:off x="91" y="559"/>
                    <a:ext cx="791" cy="2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grpSp>
          <p:sp>
            <p:nvSpPr>
              <p:cNvPr id="36" name="Rectangle 35"/>
              <p:cNvSpPr/>
              <p:nvPr/>
            </p:nvSpPr>
            <p:spPr>
              <a:xfrm>
                <a:off x="2496718" y="3746575"/>
                <a:ext cx="203778"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89380" y="3924375"/>
                <a:ext cx="210798"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883233" y="4102175"/>
                <a:ext cx="213167"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2496718" y="3924375"/>
              <a:ext cx="203778"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96730" y="4099185"/>
              <a:ext cx="203778"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84898" y="4103667"/>
              <a:ext cx="215316"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157416" y="5210506"/>
            <a:ext cx="614860" cy="670906"/>
            <a:chOff x="1982156" y="5210506"/>
            <a:chExt cx="614860" cy="670906"/>
          </a:xfrm>
        </p:grpSpPr>
        <p:grpSp>
          <p:nvGrpSpPr>
            <p:cNvPr id="52" name="Group 68"/>
            <p:cNvGrpSpPr/>
            <p:nvPr/>
          </p:nvGrpSpPr>
          <p:grpSpPr>
            <a:xfrm>
              <a:off x="1982156" y="5210506"/>
              <a:ext cx="614860" cy="670906"/>
              <a:chOff x="216443" y="0"/>
              <a:chExt cx="412208" cy="323850"/>
            </a:xfrm>
          </p:grpSpPr>
          <p:grpSp>
            <p:nvGrpSpPr>
              <p:cNvPr id="58" name="Group 100"/>
              <p:cNvGrpSpPr>
                <a:grpSpLocks/>
              </p:cNvGrpSpPr>
              <p:nvPr/>
            </p:nvGrpSpPr>
            <p:grpSpPr bwMode="auto">
              <a:xfrm>
                <a:off x="216443" y="88131"/>
                <a:ext cx="193007" cy="235719"/>
                <a:chOff x="216443" y="88131"/>
                <a:chExt cx="980" cy="559"/>
              </a:xfrm>
            </p:grpSpPr>
            <p:sp>
              <p:nvSpPr>
                <p:cNvPr id="79" name="AutoShape 28"/>
                <p:cNvSpPr>
                  <a:spLocks noChangeArrowheads="1"/>
                </p:cNvSpPr>
                <p:nvPr/>
              </p:nvSpPr>
              <p:spPr bwMode="auto">
                <a:xfrm>
                  <a:off x="216443" y="88131"/>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80" name="Rectangle 79"/>
                <p:cNvSpPr>
                  <a:spLocks noChangeArrowheads="1"/>
                </p:cNvSpPr>
                <p:nvPr/>
              </p:nvSpPr>
              <p:spPr bwMode="auto">
                <a:xfrm>
                  <a:off x="216534" y="88275"/>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81" name="Rectangle 80"/>
                <p:cNvSpPr>
                  <a:spLocks noChangeArrowheads="1"/>
                </p:cNvSpPr>
                <p:nvPr/>
              </p:nvSpPr>
              <p:spPr bwMode="auto">
                <a:xfrm>
                  <a:off x="216534" y="88481"/>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63" name="Rectangle 62"/>
              <p:cNvSpPr>
                <a:spLocks noChangeArrowheads="1"/>
              </p:cNvSpPr>
              <p:nvPr/>
            </p:nvSpPr>
            <p:spPr bwMode="auto">
              <a:xfrm>
                <a:off x="454945" y="148853"/>
                <a:ext cx="155784" cy="8686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69" name="Rectangle 68"/>
              <p:cNvSpPr>
                <a:spLocks noChangeArrowheads="1"/>
              </p:cNvSpPr>
              <p:nvPr/>
            </p:nvSpPr>
            <p:spPr bwMode="auto">
              <a:xfrm>
                <a:off x="454945" y="235719"/>
                <a:ext cx="155784" cy="88131"/>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0" name="AutoShape 33"/>
              <p:cNvSpPr>
                <a:spLocks noChangeArrowheads="1"/>
              </p:cNvSpPr>
              <p:nvPr/>
            </p:nvSpPr>
            <p:spPr bwMode="auto">
              <a:xfrm>
                <a:off x="437023" y="0"/>
                <a:ext cx="191628" cy="61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8" name="Rectangle 77"/>
              <p:cNvSpPr>
                <a:spLocks noChangeArrowheads="1"/>
              </p:cNvSpPr>
              <p:nvPr/>
            </p:nvSpPr>
            <p:spPr bwMode="auto">
              <a:xfrm>
                <a:off x="454945" y="61144"/>
                <a:ext cx="155784" cy="877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53" name="Rectangle 52"/>
            <p:cNvSpPr/>
            <p:nvPr/>
          </p:nvSpPr>
          <p:spPr>
            <a:xfrm>
              <a:off x="2345514" y="5508737"/>
              <a:ext cx="222414"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000672" y="5697295"/>
              <a:ext cx="238607"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49996" y="5337175"/>
              <a:ext cx="222414"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005154" y="5518878"/>
              <a:ext cx="234212"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344916" y="5691810"/>
              <a:ext cx="223012"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pic>
        <p:nvPicPr>
          <p:cNvPr id="568322" name="Picture 2" descr="ICC Figure 6.3.png"/>
          <p:cNvPicPr>
            <a:picLocks noChangeAspect="1"/>
          </p:cNvPicPr>
          <p:nvPr/>
        </p:nvPicPr>
        <p:blipFill>
          <a:blip r:embed="rId3" cstate="email"/>
          <a:srcRect/>
          <a:stretch>
            <a:fillRect/>
          </a:stretch>
        </p:blipFill>
        <p:spPr bwMode="auto">
          <a:xfrm>
            <a:off x="2100263" y="2909888"/>
            <a:ext cx="4965700" cy="2889250"/>
          </a:xfrm>
          <a:prstGeom prst="rect">
            <a:avLst/>
          </a:prstGeom>
          <a:noFill/>
          <a:ln w="9525">
            <a:noFill/>
            <a:miter lim="800000"/>
            <a:headEnd/>
            <a:tailEnd/>
          </a:ln>
        </p:spPr>
      </p:pic>
      <p:cxnSp>
        <p:nvCxnSpPr>
          <p:cNvPr id="4" name="Straight Connector 3"/>
          <p:cNvCxnSpPr/>
          <p:nvPr/>
        </p:nvCxnSpPr>
        <p:spPr>
          <a:xfrm>
            <a:off x="7153275" y="3898900"/>
            <a:ext cx="547688"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7516019" y="3818731"/>
            <a:ext cx="158750"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V="1">
            <a:off x="6542881" y="4822032"/>
            <a:ext cx="2103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61200" y="5797550"/>
            <a:ext cx="63976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7516812" y="5716588"/>
            <a:ext cx="157163"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8328" name="TextBox 86"/>
          <p:cNvSpPr txBox="1">
            <a:spLocks noChangeArrowheads="1"/>
          </p:cNvSpPr>
          <p:nvPr/>
        </p:nvSpPr>
        <p:spPr bwMode="auto">
          <a:xfrm>
            <a:off x="7453313" y="4613275"/>
            <a:ext cx="296862" cy="400050"/>
          </a:xfrm>
          <a:prstGeom prst="rect">
            <a:avLst/>
          </a:prstGeom>
          <a:solidFill>
            <a:schemeClr val="bg1"/>
          </a:solidFill>
          <a:ln w="9525">
            <a:noFill/>
            <a:miter lim="800000"/>
            <a:headEnd/>
            <a:tailEnd/>
          </a:ln>
        </p:spPr>
        <p:txBody>
          <a:bodyPr wrap="none" lIns="45720" rIns="45720">
            <a:spAutoFit/>
          </a:bodyPr>
          <a:lstStyle/>
          <a:p>
            <a:r>
              <a:rPr lang="en-US" sz="2000" b="1" dirty="0">
                <a:solidFill>
                  <a:srgbClr val="953735"/>
                </a:solidFill>
                <a:cs typeface="Arial" charset="0"/>
              </a:rPr>
              <a:t>8'</a:t>
            </a:r>
          </a:p>
        </p:txBody>
      </p:sp>
      <p:cxnSp>
        <p:nvCxnSpPr>
          <p:cNvPr id="10" name="Straight Connector 9"/>
          <p:cNvCxnSpPr/>
          <p:nvPr/>
        </p:nvCxnSpPr>
        <p:spPr>
          <a:xfrm rot="16200000" flipV="1">
            <a:off x="1995488" y="60023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12963" y="6107113"/>
            <a:ext cx="493871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144713" y="6024563"/>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8332" name="TextBox 86"/>
          <p:cNvSpPr txBox="1">
            <a:spLocks noChangeArrowheads="1"/>
          </p:cNvSpPr>
          <p:nvPr/>
        </p:nvSpPr>
        <p:spPr bwMode="auto">
          <a:xfrm>
            <a:off x="4316413" y="5924550"/>
            <a:ext cx="444500" cy="400050"/>
          </a:xfrm>
          <a:prstGeom prst="rect">
            <a:avLst/>
          </a:prstGeom>
          <a:solidFill>
            <a:schemeClr val="bg1"/>
          </a:solidFill>
          <a:ln w="9525">
            <a:noFill/>
            <a:miter lim="800000"/>
            <a:headEnd/>
            <a:tailEnd/>
          </a:ln>
        </p:spPr>
        <p:txBody>
          <a:bodyPr lIns="45720" rIns="45720">
            <a:spAutoFit/>
          </a:bodyPr>
          <a:lstStyle/>
          <a:p>
            <a:r>
              <a:rPr lang="en-US" sz="2000" b="1" dirty="0">
                <a:solidFill>
                  <a:srgbClr val="953735"/>
                </a:solidFill>
                <a:cs typeface="Arial" charset="0"/>
              </a:rPr>
              <a:t>16'</a:t>
            </a:r>
          </a:p>
        </p:txBody>
      </p:sp>
      <p:cxnSp>
        <p:nvCxnSpPr>
          <p:cNvPr id="16" name="Straight Connector 15"/>
          <p:cNvCxnSpPr/>
          <p:nvPr/>
        </p:nvCxnSpPr>
        <p:spPr>
          <a:xfrm rot="16200000" flipV="1">
            <a:off x="2468563" y="60023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617788" y="6024563"/>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6254750" y="60023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6403975" y="6024563"/>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V="1">
            <a:off x="6745288" y="60023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6894513" y="6024563"/>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8339" name="TextBox 86"/>
          <p:cNvSpPr txBox="1">
            <a:spLocks noChangeArrowheads="1"/>
          </p:cNvSpPr>
          <p:nvPr/>
        </p:nvSpPr>
        <p:spPr bwMode="auto">
          <a:xfrm>
            <a:off x="2311400" y="5922963"/>
            <a:ext cx="300038" cy="400050"/>
          </a:xfrm>
          <a:prstGeom prst="rect">
            <a:avLst/>
          </a:prstGeom>
          <a:solidFill>
            <a:schemeClr val="bg1"/>
          </a:solidFill>
          <a:ln w="9525">
            <a:noFill/>
            <a:miter lim="800000"/>
            <a:headEnd/>
            <a:tailEnd/>
          </a:ln>
        </p:spPr>
        <p:txBody>
          <a:bodyPr lIns="45720" rIns="45720">
            <a:spAutoFit/>
          </a:bodyPr>
          <a:lstStyle/>
          <a:p>
            <a:r>
              <a:rPr lang="en-US" sz="2000" b="1" dirty="0">
                <a:solidFill>
                  <a:srgbClr val="953735"/>
                </a:solidFill>
                <a:cs typeface="Arial" charset="0"/>
              </a:rPr>
              <a:t>2'</a:t>
            </a:r>
          </a:p>
        </p:txBody>
      </p:sp>
      <p:sp>
        <p:nvSpPr>
          <p:cNvPr id="568340" name="TextBox 86"/>
          <p:cNvSpPr txBox="1">
            <a:spLocks noChangeArrowheads="1"/>
          </p:cNvSpPr>
          <p:nvPr/>
        </p:nvSpPr>
        <p:spPr bwMode="auto">
          <a:xfrm>
            <a:off x="6570663" y="5922963"/>
            <a:ext cx="300037" cy="400050"/>
          </a:xfrm>
          <a:prstGeom prst="rect">
            <a:avLst/>
          </a:prstGeom>
          <a:solidFill>
            <a:schemeClr val="bg1"/>
          </a:solidFill>
          <a:ln w="9525">
            <a:noFill/>
            <a:miter lim="800000"/>
            <a:headEnd/>
            <a:tailEnd/>
          </a:ln>
        </p:spPr>
        <p:txBody>
          <a:bodyPr lIns="45720" rIns="45720">
            <a:spAutoFit/>
          </a:bodyPr>
          <a:lstStyle/>
          <a:p>
            <a:r>
              <a:rPr lang="en-US" sz="2000" b="1" dirty="0">
                <a:solidFill>
                  <a:srgbClr val="953735"/>
                </a:solidFill>
                <a:cs typeface="Arial" charset="0"/>
              </a:rPr>
              <a:t>2'</a:t>
            </a:r>
          </a:p>
        </p:txBody>
      </p:sp>
      <p:sp>
        <p:nvSpPr>
          <p:cNvPr id="25" name="TextBox 86"/>
          <p:cNvSpPr txBox="1">
            <a:spLocks noChangeArrowheads="1"/>
          </p:cNvSpPr>
          <p:nvPr/>
        </p:nvSpPr>
        <p:spPr bwMode="auto">
          <a:xfrm>
            <a:off x="436563" y="3562350"/>
            <a:ext cx="1866900" cy="831850"/>
          </a:xfrm>
          <a:prstGeom prst="rect">
            <a:avLst/>
          </a:prstGeom>
          <a:noFill/>
          <a:ln w="9525">
            <a:noFill/>
            <a:miter lim="800000"/>
            <a:headEnd/>
            <a:tailEnd/>
          </a:ln>
        </p:spPr>
        <p:txBody>
          <a:bodyPr lIns="45720" rIns="45720">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Light frame roof</a:t>
            </a:r>
            <a:br>
              <a:rPr lang="en-US" sz="1600" b="1" dirty="0">
                <a:solidFill>
                  <a:schemeClr val="accent1">
                    <a:lumMod val="75000"/>
                  </a:schemeClr>
                </a:solidFill>
                <a:latin typeface="Arial" pitchFamily="34" charset="0"/>
                <a:cs typeface="Arial" pitchFamily="34" charset="0"/>
              </a:rPr>
            </a:br>
            <a:r>
              <a:rPr lang="en-US" sz="1600" b="1" dirty="0">
                <a:solidFill>
                  <a:schemeClr val="accent1">
                    <a:lumMod val="75000"/>
                  </a:schemeClr>
                </a:solidFill>
                <a:latin typeface="Arial" pitchFamily="34" charset="0"/>
                <a:cs typeface="Arial" pitchFamily="34" charset="0"/>
              </a:rPr>
              <a:t>3 psf max.</a:t>
            </a:r>
            <a:br>
              <a:rPr lang="en-US" sz="1600" b="1" dirty="0">
                <a:solidFill>
                  <a:schemeClr val="accent1">
                    <a:lumMod val="75000"/>
                  </a:schemeClr>
                </a:solidFill>
                <a:latin typeface="Arial" pitchFamily="34" charset="0"/>
                <a:cs typeface="Arial" pitchFamily="34" charset="0"/>
              </a:rPr>
            </a:br>
            <a:r>
              <a:rPr lang="en-US" sz="1600" b="1" dirty="0">
                <a:solidFill>
                  <a:schemeClr val="accent1">
                    <a:lumMod val="75000"/>
                  </a:schemeClr>
                </a:solidFill>
                <a:latin typeface="Arial" pitchFamily="34" charset="0"/>
                <a:cs typeface="Arial" pitchFamily="34" charset="0"/>
              </a:rPr>
              <a:t>dead load</a:t>
            </a:r>
          </a:p>
        </p:txBody>
      </p:sp>
      <p:sp>
        <p:nvSpPr>
          <p:cNvPr id="27" name="Freeform 26"/>
          <p:cNvSpPr/>
          <p:nvPr/>
        </p:nvSpPr>
        <p:spPr>
          <a:xfrm flipH="1" flipV="1">
            <a:off x="1525813" y="3819525"/>
            <a:ext cx="977900" cy="347165"/>
          </a:xfrm>
          <a:custGeom>
            <a:avLst/>
            <a:gdLst>
              <a:gd name="connsiteX0" fmla="*/ 783771 w 783771"/>
              <a:gd name="connsiteY0" fmla="*/ 0 h 555172"/>
              <a:gd name="connsiteX1" fmla="*/ 413657 w 783771"/>
              <a:gd name="connsiteY1" fmla="*/ 119743 h 555172"/>
              <a:gd name="connsiteX2" fmla="*/ 0 w 783771"/>
              <a:gd name="connsiteY2" fmla="*/ 555172 h 555172"/>
            </a:gdLst>
            <a:ahLst/>
            <a:cxnLst>
              <a:cxn ang="0">
                <a:pos x="connsiteX0" y="connsiteY0"/>
              </a:cxn>
              <a:cxn ang="0">
                <a:pos x="connsiteX1" y="connsiteY1"/>
              </a:cxn>
              <a:cxn ang="0">
                <a:pos x="connsiteX2" y="connsiteY2"/>
              </a:cxn>
            </a:cxnLst>
            <a:rect l="l" t="t" r="r" b="b"/>
            <a:pathLst>
              <a:path w="783771" h="555172">
                <a:moveTo>
                  <a:pt x="783771" y="0"/>
                </a:moveTo>
                <a:cubicBezTo>
                  <a:pt x="664028" y="13607"/>
                  <a:pt x="544286" y="27214"/>
                  <a:pt x="413657" y="119743"/>
                </a:cubicBezTo>
                <a:cubicBezTo>
                  <a:pt x="283029" y="212272"/>
                  <a:pt x="141514" y="383722"/>
                  <a:pt x="0" y="555172"/>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aphicFrame>
        <p:nvGraphicFramePr>
          <p:cNvPr id="26" name="Table 25"/>
          <p:cNvGraphicFramePr>
            <a:graphicFrameLocks noGrp="1"/>
          </p:cNvGraphicFramePr>
          <p:nvPr/>
        </p:nvGraphicFramePr>
        <p:xfrm>
          <a:off x="457200" y="2136775"/>
          <a:ext cx="2046513" cy="603504"/>
        </p:xfrm>
        <a:graphic>
          <a:graphicData uri="http://schemas.openxmlformats.org/drawingml/2006/table">
            <a:tbl>
              <a:tblPr firstRow="1" bandRow="1">
                <a:tableStyleId>{5C22544A-7EE6-4342-B048-85BDC9FD1C3A}</a:tableStyleId>
              </a:tblPr>
              <a:tblGrid>
                <a:gridCol w="682171"/>
                <a:gridCol w="682171"/>
                <a:gridCol w="682171"/>
              </a:tblGrid>
              <a:tr h="192882">
                <a:tc rowSpan="2">
                  <a:txBody>
                    <a:bodyPr/>
                    <a:lstStyle/>
                    <a:p>
                      <a:pPr algn="ctr"/>
                      <a:r>
                        <a:rPr lang="en-US" sz="1200" b="1" dirty="0">
                          <a:solidFill>
                            <a:schemeClr val="tx1"/>
                          </a:solidFill>
                          <a:latin typeface="Arial" pitchFamily="34" charset="0"/>
                          <a:cs typeface="Arial" pitchFamily="34" charset="0"/>
                        </a:rPr>
                        <a:t>CS-G</a:t>
                      </a:r>
                    </a:p>
                    <a:p>
                      <a:pPr algn="ctr"/>
                      <a:r>
                        <a:rPr lang="en-US" sz="1200" b="1" dirty="0">
                          <a:solidFill>
                            <a:schemeClr val="tx1"/>
                          </a:solidFill>
                          <a:latin typeface="Arial" pitchFamily="34" charset="0"/>
                          <a:cs typeface="Arial" pitchFamily="34" charset="0"/>
                        </a:rPr>
                        <a:t>One Story</a:t>
                      </a:r>
                    </a:p>
                  </a:txBody>
                  <a:tcPr marL="0" marR="0" marT="27432" marB="27432" anchor="ctr">
                    <a:lnL w="6350" cap="flat" cmpd="sng" algn="ctr">
                      <a:solidFill>
                        <a:schemeClr val="tx1"/>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105</a:t>
                      </a:r>
                      <a:r>
                        <a:rPr lang="en-US" sz="1200" b="1" baseline="0" dirty="0">
                          <a:solidFill>
                            <a:schemeClr val="tx1"/>
                          </a:solidFill>
                          <a:latin typeface="Arial" pitchFamily="34" charset="0"/>
                          <a:cs typeface="Arial" pitchFamily="34" charset="0"/>
                        </a:rPr>
                        <a:t> mph</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SDC</a:t>
                      </a:r>
                      <a:r>
                        <a:rPr lang="en-US" sz="1200" b="1" baseline="0" dirty="0">
                          <a:solidFill>
                            <a:schemeClr val="tx1"/>
                          </a:solidFill>
                          <a:latin typeface="Arial" pitchFamily="34" charset="0"/>
                          <a:cs typeface="Arial" pitchFamily="34" charset="0"/>
                        </a:rPr>
                        <a:t> C</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2882">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smtClean="0">
                          <a:solidFill>
                            <a:schemeClr val="tx1"/>
                          </a:solidFill>
                          <a:latin typeface="Arial" pitchFamily="34" charset="0"/>
                          <a:cs typeface="Arial" pitchFamily="34" charset="0"/>
                        </a:rPr>
                        <a:t>3.5</a:t>
                      </a:r>
                      <a:r>
                        <a:rPr lang="en-US" sz="1200" b="1" baseline="0" dirty="0" smtClean="0">
                          <a:solidFill>
                            <a:schemeClr val="tx1"/>
                          </a:solidFill>
                          <a:latin typeface="Arial" pitchFamily="34" charset="0"/>
                          <a:cs typeface="Arial" pitchFamily="34" charset="0"/>
                        </a:rPr>
                        <a:t>'</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NA</a:t>
                      </a: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38" name="TextBox 18"/>
          <p:cNvSpPr txBox="1">
            <a:spLocks noChangeArrowheads="1"/>
          </p:cNvSpPr>
          <p:nvPr/>
        </p:nvSpPr>
        <p:spPr bwMode="auto">
          <a:xfrm>
            <a:off x="3549286" y="6383337"/>
            <a:ext cx="3045321"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R602.10.1.2 &amp; Table R602.10.1.2(1)</a:t>
            </a:r>
          </a:p>
        </p:txBody>
      </p:sp>
      <p:sp>
        <p:nvSpPr>
          <p:cNvPr id="41" name="TextBox 86"/>
          <p:cNvSpPr txBox="1">
            <a:spLocks noChangeArrowheads="1"/>
          </p:cNvSpPr>
          <p:nvPr/>
        </p:nvSpPr>
        <p:spPr bwMode="auto">
          <a:xfrm>
            <a:off x="404813" y="1547813"/>
            <a:ext cx="2206625" cy="400110"/>
          </a:xfrm>
          <a:prstGeom prst="rect">
            <a:avLst/>
          </a:prstGeom>
          <a:noFill/>
          <a:ln w="9525">
            <a:noFill/>
            <a:miter lim="800000"/>
            <a:headEnd/>
            <a:tailEnd/>
          </a:ln>
        </p:spPr>
        <p:txBody>
          <a:bodyPr wrap="square"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Method </a:t>
            </a:r>
            <a:r>
              <a:rPr lang="en-US" sz="2000" b="1" dirty="0" smtClean="0">
                <a:solidFill>
                  <a:schemeClr val="accent1">
                    <a:lumMod val="75000"/>
                  </a:schemeClr>
                </a:solidFill>
                <a:latin typeface="Arial" pitchFamily="34" charset="0"/>
                <a:cs typeface="Arial" pitchFamily="34" charset="0"/>
              </a:rPr>
              <a:t>CS-G</a:t>
            </a:r>
            <a:endParaRPr lang="en-US" sz="2000" b="1" dirty="0">
              <a:solidFill>
                <a:schemeClr val="accent1">
                  <a:lumMod val="75000"/>
                </a:schemeClr>
              </a:solidFill>
              <a:latin typeface="Arial" pitchFamily="34" charset="0"/>
              <a:cs typeface="Arial" pitchFamily="34" charset="0"/>
            </a:endParaRPr>
          </a:p>
        </p:txBody>
      </p:sp>
      <p:grpSp>
        <p:nvGrpSpPr>
          <p:cNvPr id="568359" name="Group 43"/>
          <p:cNvGrpSpPr>
            <a:grpSpLocks/>
          </p:cNvGrpSpPr>
          <p:nvPr/>
        </p:nvGrpSpPr>
        <p:grpSpPr bwMode="auto">
          <a:xfrm>
            <a:off x="2720975" y="4160838"/>
            <a:ext cx="3748088" cy="1622425"/>
            <a:chOff x="2384379" y="4583714"/>
            <a:chExt cx="1463040" cy="1463040"/>
          </a:xfrm>
        </p:grpSpPr>
        <p:cxnSp>
          <p:nvCxnSpPr>
            <p:cNvPr id="45" name="Straight Connector 44"/>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 name="TextBox 86"/>
          <p:cNvSpPr txBox="1">
            <a:spLocks noChangeArrowheads="1"/>
          </p:cNvSpPr>
          <p:nvPr/>
        </p:nvSpPr>
        <p:spPr bwMode="auto">
          <a:xfrm>
            <a:off x="3922713" y="4695825"/>
            <a:ext cx="1319212" cy="604838"/>
          </a:xfrm>
          <a:prstGeom prst="rect">
            <a:avLst/>
          </a:prstGeom>
          <a:solidFill>
            <a:srgbClr val="FFFFFF"/>
          </a:solidFill>
          <a:ln w="9525">
            <a:noFill/>
            <a:miter lim="800000"/>
            <a:headEnd/>
            <a:tailEnd/>
          </a:ln>
        </p:spPr>
        <p:txBody>
          <a:bodyPr lIns="45720" rIns="45720">
            <a:spAutoFit/>
          </a:bodyPr>
          <a:lstStyle/>
          <a:p>
            <a:pPr algn="ct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Garage Opening</a:t>
            </a:r>
          </a:p>
        </p:txBody>
      </p:sp>
      <p:sp>
        <p:nvSpPr>
          <p:cNvPr id="40" name="Rectangle 39"/>
          <p:cNvSpPr/>
          <p:nvPr/>
        </p:nvSpPr>
        <p:spPr>
          <a:xfrm>
            <a:off x="2995448" y="2136775"/>
            <a:ext cx="4950373" cy="923330"/>
          </a:xfrm>
          <a:prstGeom prst="rect">
            <a:avLst/>
          </a:prstGeom>
        </p:spPr>
        <p:txBody>
          <a:bodyPr wrap="square">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Total Bracing Length = 4′ </a:t>
            </a:r>
            <a:r>
              <a:rPr lang="en-US" b="1" dirty="0" smtClean="0">
                <a:solidFill>
                  <a:schemeClr val="accent1">
                    <a:lumMod val="75000"/>
                  </a:schemeClr>
                </a:solidFill>
                <a:latin typeface="Arial" pitchFamily="34" charset="0"/>
                <a:cs typeface="Arial" pitchFamily="34" charset="0"/>
              </a:rPr>
              <a:t>vs. 3.5</a:t>
            </a:r>
            <a:r>
              <a:rPr lang="en-US" b="1" dirty="0">
                <a:solidFill>
                  <a:schemeClr val="accent1">
                    <a:lumMod val="75000"/>
                  </a:schemeClr>
                </a:solidFill>
                <a:latin typeface="Arial" pitchFamily="34" charset="0"/>
                <a:cs typeface="Arial" pitchFamily="34" charset="0"/>
              </a:rPr>
              <a:t>′ </a:t>
            </a:r>
            <a:r>
              <a:rPr lang="en-US" b="1" dirty="0" smtClean="0">
                <a:solidFill>
                  <a:schemeClr val="accent1">
                    <a:lumMod val="75000"/>
                  </a:schemeClr>
                </a:solidFill>
                <a:latin typeface="Arial" pitchFamily="34" charset="0"/>
                <a:cs typeface="Arial" pitchFamily="34" charset="0"/>
              </a:rPr>
              <a:t>Required</a:t>
            </a:r>
          </a:p>
          <a:p>
            <a:pPr fontAlgn="auto">
              <a:spcBef>
                <a:spcPts val="0"/>
              </a:spcBef>
              <a:spcAft>
                <a:spcPts val="0"/>
              </a:spcAft>
              <a:defRPr/>
            </a:pPr>
            <a:endParaRPr lang="en-US" b="1" dirty="0">
              <a:solidFill>
                <a:schemeClr val="accent1">
                  <a:lumMod val="75000"/>
                </a:schemeClr>
              </a:solidFill>
              <a:latin typeface="Arial" pitchFamily="34" charset="0"/>
              <a:cs typeface="Arial" pitchFamily="34" charset="0"/>
            </a:endParaRPr>
          </a:p>
          <a:p>
            <a:pPr marL="3027363" fontAlgn="auto">
              <a:spcBef>
                <a:spcPts val="0"/>
              </a:spcBef>
              <a:spcAft>
                <a:spcPts val="0"/>
              </a:spcAft>
              <a:defRPr/>
            </a:pPr>
            <a:r>
              <a:rPr lang="en-US" b="1" dirty="0">
                <a:solidFill>
                  <a:schemeClr val="accent2">
                    <a:lumMod val="75000"/>
                  </a:schemeClr>
                </a:solidFill>
                <a:latin typeface="Arial" pitchFamily="34" charset="0"/>
                <a:cs typeface="Arial" pitchFamily="34" charset="0"/>
              </a:rPr>
              <a:t>Bracing is </a:t>
            </a:r>
            <a:r>
              <a:rPr lang="en-US" b="1" dirty="0" smtClean="0">
                <a:solidFill>
                  <a:schemeClr val="accent2">
                    <a:lumMod val="75000"/>
                  </a:schemeClr>
                </a:solidFill>
                <a:latin typeface="Arial" pitchFamily="34" charset="0"/>
                <a:cs typeface="Arial" pitchFamily="34" charset="0"/>
              </a:rPr>
              <a:t>OK   </a:t>
            </a:r>
            <a:endParaRPr lang="en-US" b="1" dirty="0">
              <a:solidFill>
                <a:schemeClr val="accent2">
                  <a:lumMod val="75000"/>
                </a:schemeClr>
              </a:solidFill>
              <a:latin typeface="Arial" pitchFamily="34" charset="0"/>
              <a:cs typeface="Arial" pitchFamily="34" charset="0"/>
            </a:endParaRPr>
          </a:p>
        </p:txBody>
      </p:sp>
      <p:sp>
        <p:nvSpPr>
          <p:cNvPr id="32" name="Rectangle 31"/>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pic>
        <p:nvPicPr>
          <p:cNvPr id="580610" name="Picture 2" descr="ICC Figure 6.5.png"/>
          <p:cNvPicPr>
            <a:picLocks noChangeAspect="1"/>
          </p:cNvPicPr>
          <p:nvPr/>
        </p:nvPicPr>
        <p:blipFill>
          <a:blip r:embed="rId3" cstate="email"/>
          <a:srcRect/>
          <a:stretch>
            <a:fillRect/>
          </a:stretch>
        </p:blipFill>
        <p:spPr bwMode="auto">
          <a:xfrm>
            <a:off x="1535113" y="3697287"/>
            <a:ext cx="6026150" cy="2070100"/>
          </a:xfrm>
          <a:prstGeom prst="rect">
            <a:avLst/>
          </a:prstGeom>
          <a:noFill/>
          <a:ln w="9525">
            <a:noFill/>
            <a:miter lim="800000"/>
            <a:headEnd/>
            <a:tailEnd/>
          </a:ln>
        </p:spPr>
      </p:pic>
      <p:cxnSp>
        <p:nvCxnSpPr>
          <p:cNvPr id="41" name="Straight Connector 40"/>
          <p:cNvCxnSpPr/>
          <p:nvPr/>
        </p:nvCxnSpPr>
        <p:spPr>
          <a:xfrm rot="16200000" flipV="1">
            <a:off x="6985000" y="4759325"/>
            <a:ext cx="2193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624763" y="5757862"/>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8003381" y="5677694"/>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14" name="TextBox 86"/>
          <p:cNvSpPr txBox="1">
            <a:spLocks noChangeArrowheads="1"/>
          </p:cNvSpPr>
          <p:nvPr/>
        </p:nvSpPr>
        <p:spPr bwMode="auto">
          <a:xfrm>
            <a:off x="7940675" y="4445000"/>
            <a:ext cx="368300"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10'</a:t>
            </a:r>
          </a:p>
        </p:txBody>
      </p:sp>
      <p:cxnSp>
        <p:nvCxnSpPr>
          <p:cNvPr id="50" name="Straight Connector 49"/>
          <p:cNvCxnSpPr/>
          <p:nvPr/>
        </p:nvCxnSpPr>
        <p:spPr>
          <a:xfrm rot="16200000" flipV="1">
            <a:off x="1033462" y="3155950"/>
            <a:ext cx="1006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1457325" y="3057525"/>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17" name="TextBox 86"/>
          <p:cNvSpPr txBox="1">
            <a:spLocks noChangeArrowheads="1"/>
          </p:cNvSpPr>
          <p:nvPr/>
        </p:nvSpPr>
        <p:spPr bwMode="auto">
          <a:xfrm>
            <a:off x="984250" y="2962275"/>
            <a:ext cx="417513"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20"</a:t>
            </a:r>
          </a:p>
        </p:txBody>
      </p:sp>
      <p:cxnSp>
        <p:nvCxnSpPr>
          <p:cNvPr id="53" name="Straight Connector 52"/>
          <p:cNvCxnSpPr/>
          <p:nvPr/>
        </p:nvCxnSpPr>
        <p:spPr>
          <a:xfrm rot="16200000" flipV="1">
            <a:off x="1550194" y="3340894"/>
            <a:ext cx="636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1789113" y="3057525"/>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98588" y="312737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7054850" y="3155950"/>
            <a:ext cx="1006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4763" y="3716337"/>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8003381" y="3636169"/>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7478713" y="2681287"/>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417638" y="2771775"/>
            <a:ext cx="621823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1455738" y="2681287"/>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27" name="TextBox 86"/>
          <p:cNvSpPr txBox="1">
            <a:spLocks noChangeArrowheads="1"/>
          </p:cNvSpPr>
          <p:nvPr/>
        </p:nvSpPr>
        <p:spPr bwMode="auto">
          <a:xfrm>
            <a:off x="4343400" y="2584450"/>
            <a:ext cx="366713" cy="339725"/>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29'</a:t>
            </a:r>
          </a:p>
        </p:txBody>
      </p:sp>
      <p:cxnSp>
        <p:nvCxnSpPr>
          <p:cNvPr id="77" name="Straight Connector 76"/>
          <p:cNvCxnSpPr/>
          <p:nvPr/>
        </p:nvCxnSpPr>
        <p:spPr>
          <a:xfrm rot="5400000" flipH="1" flipV="1">
            <a:off x="5145088" y="3057525"/>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29" name="TextBox 86"/>
          <p:cNvSpPr txBox="1">
            <a:spLocks noChangeArrowheads="1"/>
          </p:cNvSpPr>
          <p:nvPr/>
        </p:nvSpPr>
        <p:spPr bwMode="auto">
          <a:xfrm>
            <a:off x="4672013" y="2962275"/>
            <a:ext cx="417512"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20"</a:t>
            </a:r>
          </a:p>
        </p:txBody>
      </p:sp>
      <p:cxnSp>
        <p:nvCxnSpPr>
          <p:cNvPr id="79" name="Straight Connector 78"/>
          <p:cNvCxnSpPr/>
          <p:nvPr/>
        </p:nvCxnSpPr>
        <p:spPr>
          <a:xfrm rot="16200000" flipV="1">
            <a:off x="5237956" y="3340894"/>
            <a:ext cx="636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5476875" y="3057525"/>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086350" y="312737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7145338" y="3057525"/>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34" name="TextBox 86"/>
          <p:cNvSpPr txBox="1">
            <a:spLocks noChangeArrowheads="1"/>
          </p:cNvSpPr>
          <p:nvPr/>
        </p:nvSpPr>
        <p:spPr bwMode="auto">
          <a:xfrm>
            <a:off x="6672263" y="2962275"/>
            <a:ext cx="417512"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20"</a:t>
            </a:r>
          </a:p>
        </p:txBody>
      </p:sp>
      <p:cxnSp>
        <p:nvCxnSpPr>
          <p:cNvPr id="84" name="Straight Connector 83"/>
          <p:cNvCxnSpPr/>
          <p:nvPr/>
        </p:nvCxnSpPr>
        <p:spPr>
          <a:xfrm rot="16200000" flipV="1">
            <a:off x="6920706" y="3340894"/>
            <a:ext cx="636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7477125" y="3057525"/>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086600" y="312737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V="1">
            <a:off x="4907756" y="3340894"/>
            <a:ext cx="636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nvGraphicFramePr>
        <p:xfrm>
          <a:off x="457200" y="1980946"/>
          <a:ext cx="2046513" cy="603504"/>
        </p:xfrm>
        <a:graphic>
          <a:graphicData uri="http://schemas.openxmlformats.org/drawingml/2006/table">
            <a:tbl>
              <a:tblPr firstRow="1" bandRow="1">
                <a:tableStyleId>{5C22544A-7EE6-4342-B048-85BDC9FD1C3A}</a:tableStyleId>
              </a:tblPr>
              <a:tblGrid>
                <a:gridCol w="682171"/>
                <a:gridCol w="682171"/>
                <a:gridCol w="682171"/>
              </a:tblGrid>
              <a:tr h="192882">
                <a:tc rowSpan="2">
                  <a:txBody>
                    <a:bodyPr/>
                    <a:lstStyle/>
                    <a:p>
                      <a:pPr algn="ctr"/>
                      <a:r>
                        <a:rPr lang="en-US" sz="1200" b="1" dirty="0">
                          <a:solidFill>
                            <a:schemeClr val="tx1"/>
                          </a:solidFill>
                          <a:latin typeface="Arial" pitchFamily="34" charset="0"/>
                          <a:cs typeface="Arial" pitchFamily="34" charset="0"/>
                        </a:rPr>
                        <a:t>CS-PF</a:t>
                      </a:r>
                    </a:p>
                    <a:p>
                      <a:pPr algn="ctr"/>
                      <a:r>
                        <a:rPr lang="en-US" sz="1200" b="1" dirty="0">
                          <a:solidFill>
                            <a:schemeClr val="tx1"/>
                          </a:solidFill>
                          <a:latin typeface="Arial" pitchFamily="34" charset="0"/>
                          <a:cs typeface="Arial" pitchFamily="34" charset="0"/>
                        </a:rPr>
                        <a:t>One Story</a:t>
                      </a:r>
                    </a:p>
                  </a:txBody>
                  <a:tcPr marL="0" marR="0" marT="27432" marB="27432" anchor="ctr">
                    <a:lnL w="6350" cap="flat" cmpd="sng" algn="ctr">
                      <a:solidFill>
                        <a:schemeClr val="tx1"/>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105</a:t>
                      </a:r>
                      <a:r>
                        <a:rPr lang="en-US" sz="1200" b="1" baseline="0" dirty="0">
                          <a:solidFill>
                            <a:schemeClr val="tx1"/>
                          </a:solidFill>
                          <a:latin typeface="Arial" pitchFamily="34" charset="0"/>
                          <a:cs typeface="Arial" pitchFamily="34" charset="0"/>
                        </a:rPr>
                        <a:t> mph</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SDC</a:t>
                      </a:r>
                      <a:r>
                        <a:rPr lang="en-US" sz="1200" b="1" baseline="0" dirty="0">
                          <a:solidFill>
                            <a:schemeClr val="tx1"/>
                          </a:solidFill>
                          <a:latin typeface="Arial" pitchFamily="34" charset="0"/>
                          <a:cs typeface="Arial" pitchFamily="34" charset="0"/>
                        </a:rPr>
                        <a:t> B</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2882">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a:t>
                      </a: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NA</a:t>
                      </a: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35" name="TextBox 86"/>
          <p:cNvSpPr txBox="1">
            <a:spLocks noChangeArrowheads="1"/>
          </p:cNvSpPr>
          <p:nvPr/>
        </p:nvSpPr>
        <p:spPr bwMode="auto">
          <a:xfrm>
            <a:off x="2727325" y="5834062"/>
            <a:ext cx="1692275" cy="339725"/>
          </a:xfrm>
          <a:prstGeom prst="rect">
            <a:avLst/>
          </a:prstGeom>
          <a:solidFill>
            <a:schemeClr val="bg1"/>
          </a:solidFill>
          <a:ln w="9525">
            <a:noFill/>
            <a:miter lim="800000"/>
            <a:headEnd/>
            <a:tailEnd/>
          </a:ln>
        </p:spPr>
        <p:txBody>
          <a:bodyPr wrap="none" lIns="45720" rIns="45720">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6:1 Aspect Ratio</a:t>
            </a:r>
          </a:p>
        </p:txBody>
      </p:sp>
      <p:sp>
        <p:nvSpPr>
          <p:cNvPr id="37" name="Freeform 36"/>
          <p:cNvSpPr/>
          <p:nvPr/>
        </p:nvSpPr>
        <p:spPr>
          <a:xfrm>
            <a:off x="1757363" y="5378450"/>
            <a:ext cx="946150" cy="615950"/>
          </a:xfrm>
          <a:custGeom>
            <a:avLst/>
            <a:gdLst>
              <a:gd name="connsiteX0" fmla="*/ 946298 w 946298"/>
              <a:gd name="connsiteY0" fmla="*/ 616688 h 616688"/>
              <a:gd name="connsiteX1" fmla="*/ 404037 w 946298"/>
              <a:gd name="connsiteY1" fmla="*/ 499730 h 616688"/>
              <a:gd name="connsiteX2" fmla="*/ 0 w 946298"/>
              <a:gd name="connsiteY2" fmla="*/ 0 h 616688"/>
            </a:gdLst>
            <a:ahLst/>
            <a:cxnLst>
              <a:cxn ang="0">
                <a:pos x="connsiteX0" y="connsiteY0"/>
              </a:cxn>
              <a:cxn ang="0">
                <a:pos x="connsiteX1" y="connsiteY1"/>
              </a:cxn>
              <a:cxn ang="0">
                <a:pos x="connsiteX2" y="connsiteY2"/>
              </a:cxn>
            </a:cxnLst>
            <a:rect l="l" t="t" r="r" b="b"/>
            <a:pathLst>
              <a:path w="946298" h="616688">
                <a:moveTo>
                  <a:pt x="946298" y="616688"/>
                </a:moveTo>
                <a:cubicBezTo>
                  <a:pt x="754025" y="609599"/>
                  <a:pt x="561753" y="602511"/>
                  <a:pt x="404037" y="499730"/>
                </a:cubicBezTo>
                <a:cubicBezTo>
                  <a:pt x="246321" y="396949"/>
                  <a:pt x="123160" y="198474"/>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9" name="TextBox 18"/>
          <p:cNvSpPr txBox="1">
            <a:spLocks noChangeArrowheads="1"/>
          </p:cNvSpPr>
          <p:nvPr/>
        </p:nvSpPr>
        <p:spPr bwMode="auto">
          <a:xfrm>
            <a:off x="3922635" y="6292850"/>
            <a:ext cx="3464079"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R602.10.1.2 &amp; Table R602.10.1.2(1)</a:t>
            </a:r>
          </a:p>
        </p:txBody>
      </p:sp>
      <p:grpSp>
        <p:nvGrpSpPr>
          <p:cNvPr id="580656" name="Group 56"/>
          <p:cNvGrpSpPr>
            <a:grpSpLocks/>
          </p:cNvGrpSpPr>
          <p:nvPr/>
        </p:nvGrpSpPr>
        <p:grpSpPr bwMode="auto">
          <a:xfrm>
            <a:off x="1870075" y="4117975"/>
            <a:ext cx="3338513" cy="1638300"/>
            <a:chOff x="2384379" y="4583714"/>
            <a:chExt cx="1463040" cy="1463040"/>
          </a:xfrm>
        </p:grpSpPr>
        <p:cxnSp>
          <p:nvCxnSpPr>
            <p:cNvPr id="58" name="Straight Connector 57"/>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3" name="TextBox 86"/>
          <p:cNvSpPr txBox="1">
            <a:spLocks noChangeArrowheads="1"/>
          </p:cNvSpPr>
          <p:nvPr/>
        </p:nvSpPr>
        <p:spPr bwMode="auto">
          <a:xfrm>
            <a:off x="2919413" y="4627562"/>
            <a:ext cx="1236662" cy="604838"/>
          </a:xfrm>
          <a:prstGeom prst="rect">
            <a:avLst/>
          </a:prstGeom>
          <a:solidFill>
            <a:srgbClr val="FFFFFF"/>
          </a:solidFill>
          <a:ln w="9525">
            <a:noFill/>
            <a:miter lim="800000"/>
            <a:headEnd/>
            <a:tailEnd/>
          </a:ln>
        </p:spPr>
        <p:txBody>
          <a:bodyPr lIns="45720" rIns="45720">
            <a:spAutoFit/>
          </a:bodyPr>
          <a:lstStyle/>
          <a:p>
            <a:pPr algn="ct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Garage Opening</a:t>
            </a:r>
          </a:p>
        </p:txBody>
      </p:sp>
      <p:grpSp>
        <p:nvGrpSpPr>
          <p:cNvPr id="580658" name="Group 59"/>
          <p:cNvGrpSpPr>
            <a:grpSpLocks/>
          </p:cNvGrpSpPr>
          <p:nvPr/>
        </p:nvGrpSpPr>
        <p:grpSpPr bwMode="auto">
          <a:xfrm>
            <a:off x="5565775" y="4300537"/>
            <a:ext cx="1646238" cy="1455738"/>
            <a:chOff x="2384379" y="4583714"/>
            <a:chExt cx="1463040" cy="1463040"/>
          </a:xfrm>
        </p:grpSpPr>
        <p:cxnSp>
          <p:nvCxnSpPr>
            <p:cNvPr id="61" name="Straight Connector 60"/>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4" name="TextBox 86"/>
          <p:cNvSpPr txBox="1">
            <a:spLocks noChangeArrowheads="1"/>
          </p:cNvSpPr>
          <p:nvPr/>
        </p:nvSpPr>
        <p:spPr bwMode="auto">
          <a:xfrm>
            <a:off x="5783263" y="4681537"/>
            <a:ext cx="1262062" cy="604838"/>
          </a:xfrm>
          <a:prstGeom prst="rect">
            <a:avLst/>
          </a:prstGeom>
          <a:solidFill>
            <a:srgbClr val="FFFFFF"/>
          </a:solidFill>
          <a:ln w="9525">
            <a:noFill/>
            <a:miter lim="800000"/>
            <a:headEnd/>
            <a:tailEnd/>
          </a:ln>
        </p:spPr>
        <p:txBody>
          <a:bodyPr lIns="45720" rIns="45720">
            <a:spAutoFit/>
          </a:bodyPr>
          <a:lstStyle/>
          <a:p>
            <a:pPr algn="ct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Garage Opening</a:t>
            </a:r>
          </a:p>
        </p:txBody>
      </p:sp>
      <p:sp>
        <p:nvSpPr>
          <p:cNvPr id="56" name="Freeform 55"/>
          <p:cNvSpPr/>
          <p:nvPr/>
        </p:nvSpPr>
        <p:spPr>
          <a:xfrm>
            <a:off x="5476875" y="2033753"/>
            <a:ext cx="1214438" cy="1760373"/>
          </a:xfrm>
          <a:custGeom>
            <a:avLst/>
            <a:gdLst>
              <a:gd name="connsiteX0" fmla="*/ 818707 w 818707"/>
              <a:gd name="connsiteY0" fmla="*/ 5316 h 483782"/>
              <a:gd name="connsiteX1" fmla="*/ 276447 w 818707"/>
              <a:gd name="connsiteY1" fmla="*/ 79744 h 483782"/>
              <a:gd name="connsiteX2" fmla="*/ 0 w 818707"/>
              <a:gd name="connsiteY2" fmla="*/ 483782 h 483782"/>
            </a:gdLst>
            <a:ahLst/>
            <a:cxnLst>
              <a:cxn ang="0">
                <a:pos x="connsiteX0" y="connsiteY0"/>
              </a:cxn>
              <a:cxn ang="0">
                <a:pos x="connsiteX1" y="connsiteY1"/>
              </a:cxn>
              <a:cxn ang="0">
                <a:pos x="connsiteX2" y="connsiteY2"/>
              </a:cxn>
            </a:cxnLst>
            <a:rect l="l" t="t" r="r" b="b"/>
            <a:pathLst>
              <a:path w="818707" h="483782">
                <a:moveTo>
                  <a:pt x="818707" y="5316"/>
                </a:moveTo>
                <a:cubicBezTo>
                  <a:pt x="615802" y="2658"/>
                  <a:pt x="412898" y="0"/>
                  <a:pt x="276447" y="79744"/>
                </a:cubicBezTo>
                <a:cubicBezTo>
                  <a:pt x="139996" y="159488"/>
                  <a:pt x="69998" y="321635"/>
                  <a:pt x="0" y="483782"/>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7" name="TextBox 86"/>
          <p:cNvSpPr txBox="1">
            <a:spLocks noChangeArrowheads="1"/>
          </p:cNvSpPr>
          <p:nvPr/>
        </p:nvSpPr>
        <p:spPr bwMode="auto">
          <a:xfrm>
            <a:off x="6702425" y="1753453"/>
            <a:ext cx="1866900" cy="830997"/>
          </a:xfrm>
          <a:prstGeom prst="rect">
            <a:avLst/>
          </a:prstGeom>
          <a:noFill/>
          <a:ln w="9525">
            <a:noFill/>
            <a:miter lim="800000"/>
            <a:headEnd/>
            <a:tailEnd/>
          </a:ln>
        </p:spPr>
        <p:txBody>
          <a:bodyPr lIns="45720" rIns="45720">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Double portal and single portal configuration</a:t>
            </a:r>
          </a:p>
        </p:txBody>
      </p:sp>
      <p:sp>
        <p:nvSpPr>
          <p:cNvPr id="46" name="TextBox 86"/>
          <p:cNvSpPr txBox="1">
            <a:spLocks noChangeArrowheads="1"/>
          </p:cNvSpPr>
          <p:nvPr/>
        </p:nvSpPr>
        <p:spPr bwMode="auto">
          <a:xfrm>
            <a:off x="410369" y="1547813"/>
            <a:ext cx="1976438" cy="400110"/>
          </a:xfrm>
          <a:prstGeom prst="rect">
            <a:avLst/>
          </a:prstGeom>
          <a:noFill/>
          <a:ln w="9525">
            <a:noFill/>
            <a:miter lim="800000"/>
            <a:headEnd/>
            <a:tailEnd/>
          </a:ln>
        </p:spPr>
        <p:txBody>
          <a:bodyPr wrap="square"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Method </a:t>
            </a:r>
            <a:r>
              <a:rPr lang="en-US" sz="2000" b="1" dirty="0" smtClean="0">
                <a:solidFill>
                  <a:schemeClr val="accent1">
                    <a:lumMod val="75000"/>
                  </a:schemeClr>
                </a:solidFill>
                <a:latin typeface="Arial" pitchFamily="34" charset="0"/>
                <a:cs typeface="Arial" pitchFamily="34" charset="0"/>
              </a:rPr>
              <a:t>CS-PF</a:t>
            </a:r>
            <a:endParaRPr lang="en-US" sz="2000" b="1" dirty="0">
              <a:solidFill>
                <a:schemeClr val="accent1">
                  <a:lumMod val="75000"/>
                </a:schemeClr>
              </a:solidFill>
              <a:latin typeface="Arial" pitchFamily="34" charset="0"/>
              <a:cs typeface="Arial" pitchFamily="34" charset="0"/>
            </a:endParaRPr>
          </a:p>
        </p:txBody>
      </p:sp>
      <p:sp>
        <p:nvSpPr>
          <p:cNvPr id="47" name="Rectangle 4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7464829" y="5448488"/>
            <a:ext cx="1403862" cy="1171112"/>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0" name="Table 109"/>
          <p:cNvGraphicFramePr>
            <a:graphicFrameLocks noGrp="1"/>
          </p:cNvGraphicFramePr>
          <p:nvPr/>
        </p:nvGraphicFramePr>
        <p:xfrm>
          <a:off x="360552" y="1579801"/>
          <a:ext cx="8422896" cy="4636638"/>
        </p:xfrm>
        <a:graphic>
          <a:graphicData uri="http://schemas.openxmlformats.org/drawingml/2006/table">
            <a:tbl>
              <a:tblPr/>
              <a:tblGrid>
                <a:gridCol w="1103252"/>
                <a:gridCol w="1018386"/>
                <a:gridCol w="1018386"/>
                <a:gridCol w="1124467"/>
                <a:gridCol w="1391256"/>
                <a:gridCol w="1379913"/>
                <a:gridCol w="1387236"/>
              </a:tblGrid>
              <a:tr h="692418">
                <a:tc rowSpan="2">
                  <a:txBody>
                    <a:bodyPr/>
                    <a:lstStyle/>
                    <a:p>
                      <a:pPr algn="ctr" fontAlgn="ctr"/>
                      <a:r>
                        <a:rPr lang="en-US" sz="1600" b="1" i="0" u="none" strike="noStrike" dirty="0">
                          <a:solidFill>
                            <a:srgbClr val="000000"/>
                          </a:solidFill>
                          <a:latin typeface="Arial" pitchFamily="34" charset="0"/>
                          <a:cs typeface="Arial" pitchFamily="34" charset="0"/>
                        </a:rPr>
                        <a:t>Basic Wind Speed (mph)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latin typeface="Arial" pitchFamily="34" charset="0"/>
                          <a:cs typeface="Arial" pitchFamily="34" charset="0"/>
                        </a:rPr>
                        <a:t>Story 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latin typeface="Arial" pitchFamily="34" charset="0"/>
                          <a:cs typeface="Arial" pitchFamily="34" charset="0"/>
                        </a:rPr>
                        <a:t>Braced Wall Line Spacing (ft)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600" b="1" i="0" u="none" strike="noStrike" dirty="0">
                          <a:solidFill>
                            <a:srgbClr val="000000"/>
                          </a:solidFill>
                          <a:latin typeface="Arial" pitchFamily="34" charset="0"/>
                          <a:cs typeface="Arial" pitchFamily="34" charset="0"/>
                        </a:rPr>
                        <a:t>Minimum Total Length of Braced Wall Panels </a:t>
                      </a:r>
                    </a:p>
                    <a:p>
                      <a:pPr algn="ctr" fontAlgn="ctr"/>
                      <a:r>
                        <a:rPr lang="en-US" sz="1600" b="1" i="0" u="none" strike="noStrike" dirty="0">
                          <a:solidFill>
                            <a:srgbClr val="000000"/>
                          </a:solidFill>
                          <a:latin typeface="Arial" pitchFamily="34" charset="0"/>
                          <a:cs typeface="Arial" pitchFamily="34" charset="0"/>
                        </a:rPr>
                        <a:t>Required Along Each Braced Wall 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9232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latin typeface="Arial" pitchFamily="34" charset="0"/>
                          <a:cs typeface="Arial" pitchFamily="34" charset="0"/>
                        </a:rPr>
                        <a:t>Method </a:t>
                      </a:r>
                    </a:p>
                    <a:p>
                      <a:pPr algn="ctr" fontAlgn="ctr"/>
                      <a:r>
                        <a:rPr lang="en-US" sz="1600" b="1" i="0" u="none" strike="noStrike" dirty="0">
                          <a:solidFill>
                            <a:srgbClr val="000000"/>
                          </a:solidFill>
                          <a:latin typeface="Arial" pitchFamily="34" charset="0"/>
                          <a:cs typeface="Arial" pitchFamily="34" charset="0"/>
                        </a:rPr>
                        <a:t>LIB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pitchFamily="34" charset="0"/>
                          <a:cs typeface="Arial" pitchFamily="34" charset="0"/>
                        </a:rPr>
                        <a:t>Method GB (double</a:t>
                      </a:r>
                    </a:p>
                    <a:p>
                      <a:pPr algn="ctr" fontAlgn="ctr"/>
                      <a:r>
                        <a:rPr lang="en-US" sz="1600" b="1" i="0" u="none" strike="noStrike" dirty="0">
                          <a:solidFill>
                            <a:srgbClr val="000000"/>
                          </a:solidFill>
                          <a:latin typeface="Arial" pitchFamily="34" charset="0"/>
                          <a:cs typeface="Arial" pitchFamily="34" charset="0"/>
                        </a:rPr>
                        <a:t> sided)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Arial" pitchFamily="34" charset="0"/>
                          <a:cs typeface="Arial" pitchFamily="34" charset="0"/>
                        </a:rPr>
                        <a:t>Methods DWB, WSP, SFB, PBS, PCP, HPS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Arial" pitchFamily="34" charset="0"/>
                          <a:cs typeface="Arial" pitchFamily="34" charset="0"/>
                        </a:rPr>
                        <a:t>Continuous </a:t>
                      </a:r>
                      <a:r>
                        <a:rPr lang="en-US" sz="1600" b="1" i="0" u="none" strike="noStrike" dirty="0">
                          <a:solidFill>
                            <a:srgbClr val="000000"/>
                          </a:solidFill>
                          <a:latin typeface="Arial" pitchFamily="34" charset="0"/>
                          <a:cs typeface="Arial" pitchFamily="34" charset="0"/>
                        </a:rPr>
                        <a:t>Sheathing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405">
                <a:tc rowSpan="12">
                  <a:txBody>
                    <a:bodyPr/>
                    <a:lstStyle/>
                    <a:p>
                      <a:pPr algn="ctr" fontAlgn="b"/>
                      <a:r>
                        <a:rPr lang="en-US" sz="1600" b="0" i="0" u="sng" strike="noStrike" dirty="0">
                          <a:solidFill>
                            <a:srgbClr val="000000"/>
                          </a:solidFill>
                          <a:latin typeface="Arial" pitchFamily="34" charset="0"/>
                          <a:cs typeface="Arial" pitchFamily="34" charset="0"/>
                        </a:rPr>
                        <a:t>&lt;</a:t>
                      </a:r>
                      <a:r>
                        <a:rPr lang="en-US" sz="1600" b="0" i="0" u="none" strike="noStrike" dirty="0">
                          <a:solidFill>
                            <a:srgbClr val="000000"/>
                          </a:solidFill>
                          <a:latin typeface="Arial" pitchFamily="34" charset="0"/>
                          <a:cs typeface="Arial" pitchFamily="34" charset="0"/>
                        </a:rPr>
                        <a:t> 110 </a:t>
                      </a:r>
                    </a:p>
                    <a:p>
                      <a:pPr algn="ctr" fontAlgn="b"/>
                      <a:r>
                        <a:rPr lang="en-US" sz="1600" b="0" i="0" u="none" strike="noStrike" dirty="0">
                          <a:solidFill>
                            <a:srgbClr val="000000"/>
                          </a:solidFill>
                          <a:latin typeface="Arial" pitchFamily="34" charset="0"/>
                          <a:cs typeface="Arial" pitchFamily="34" charset="0"/>
                        </a:rPr>
                        <a:t>(mph)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6">
                  <a:txBody>
                    <a:bodyPr/>
                    <a:lstStyle/>
                    <a:p>
                      <a:pPr algn="ctr" fontAlgn="b"/>
                      <a:r>
                        <a:rPr lang="en-US" sz="1600" b="0"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ctr"/>
                      <a:r>
                        <a:rPr lang="en-US" sz="1600" b="0" i="0" u="none" strike="noStrike" dirty="0">
                          <a:solidFill>
                            <a:srgbClr val="000000"/>
                          </a:solidFill>
                          <a:latin typeface="Arial" pitchFamily="34" charset="0"/>
                          <a:cs typeface="Arial"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7405">
                <a:tc vMerge="1">
                  <a:txBody>
                    <a:bodyPr/>
                    <a:lstStyle/>
                    <a:p>
                      <a:endParaRPr lang="en-US"/>
                    </a:p>
                  </a:txBody>
                  <a:tcPr/>
                </a:tc>
                <a:tc rowSpan="6">
                  <a:txBody>
                    <a:bodyPr/>
                    <a:lstStyle/>
                    <a:p>
                      <a:pPr algn="ctr" fontAlgn="b"/>
                      <a:r>
                        <a:rPr lang="en-US" sz="1600" b="0" i="0" u="none" strike="noStrike" dirty="0">
                          <a:solidFill>
                            <a:srgbClr val="000000"/>
                          </a:solidFill>
                          <a:latin typeface="Arial" pitchFamily="34" charset="0"/>
                          <a:cs typeface="Arial"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latin typeface="Arial" pitchFamily="34" charset="0"/>
                          <a:cs typeface="Arial"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405">
                <a:tc vMerge="1">
                  <a:txBody>
                    <a:bodyPr/>
                    <a:lstStyle/>
                    <a:p>
                      <a:endParaRPr lang="en-US"/>
                    </a:p>
                  </a:txBody>
                  <a:tcPr/>
                </a:tc>
                <a:tc vMerge="1">
                  <a:txBody>
                    <a:bodyPr/>
                    <a:lstStyle/>
                    <a:p>
                      <a:endParaRPr lang="en-US"/>
                    </a:p>
                  </a:txBody>
                  <a:tcPr/>
                </a:tc>
                <a:tc>
                  <a:txBody>
                    <a:bodyPr/>
                    <a:lstStyle/>
                    <a:p>
                      <a:pPr algn="ctr" fontAlgn="ctr"/>
                      <a:r>
                        <a:rPr lang="en-US" sz="1600" b="0" i="0" u="none" strike="noStrike" dirty="0">
                          <a:solidFill>
                            <a:srgbClr val="000000"/>
                          </a:solidFill>
                          <a:latin typeface="Arial" pitchFamily="34" charset="0"/>
                          <a:cs typeface="Arial"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pitchFamily="34" charset="0"/>
                          <a:cs typeface="Arial"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sp>
        <p:nvSpPr>
          <p:cNvPr id="20" name="TextBox 18"/>
          <p:cNvSpPr txBox="1">
            <a:spLocks noChangeArrowheads="1"/>
          </p:cNvSpPr>
          <p:nvPr/>
        </p:nvSpPr>
        <p:spPr bwMode="auto">
          <a:xfrm>
            <a:off x="7014337" y="6380062"/>
            <a:ext cx="1854354"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R602.10.1.2(1)</a:t>
            </a:r>
          </a:p>
        </p:txBody>
      </p:sp>
      <p:grpSp>
        <p:nvGrpSpPr>
          <p:cNvPr id="4" name="Group 38"/>
          <p:cNvGrpSpPr/>
          <p:nvPr/>
        </p:nvGrpSpPr>
        <p:grpSpPr>
          <a:xfrm>
            <a:off x="0" y="0"/>
            <a:ext cx="3192" cy="768"/>
            <a:chOff x="0" y="0"/>
            <a:chExt cx="3192" cy="768"/>
          </a:xfrm>
        </p:grpSpPr>
        <p:grpSp>
          <p:nvGrpSpPr>
            <p:cNvPr id="5" name="Group 39"/>
            <p:cNvGrpSpPr>
              <a:grpSpLocks/>
            </p:cNvGrpSpPr>
            <p:nvPr/>
          </p:nvGrpSpPr>
          <p:grpSpPr bwMode="auto">
            <a:xfrm>
              <a:off x="1099" y="209"/>
              <a:ext cx="980" cy="559"/>
              <a:chOff x="1099" y="209"/>
              <a:chExt cx="980" cy="559"/>
            </a:xfrm>
          </p:grpSpPr>
          <p:sp>
            <p:nvSpPr>
              <p:cNvPr id="48" name="AutoShape 28"/>
              <p:cNvSpPr>
                <a:spLocks noChangeArrowheads="1"/>
              </p:cNvSpPr>
              <p:nvPr/>
            </p:nvSpPr>
            <p:spPr bwMode="auto">
              <a:xfrm>
                <a:off x="1099" y="209"/>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9" name="Rectangle 48"/>
              <p:cNvSpPr>
                <a:spLocks noChangeArrowheads="1"/>
              </p:cNvSpPr>
              <p:nvPr/>
            </p:nvSpPr>
            <p:spPr bwMode="auto">
              <a:xfrm>
                <a:off x="1190" y="353"/>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50" name="Rectangle 49"/>
              <p:cNvSpPr>
                <a:spLocks noChangeArrowheads="1"/>
              </p:cNvSpPr>
              <p:nvPr/>
            </p:nvSpPr>
            <p:spPr bwMode="auto">
              <a:xfrm>
                <a:off x="1190" y="559"/>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41" name="Rectangle 40"/>
            <p:cNvSpPr>
              <a:spLocks noChangeArrowheads="1"/>
            </p:cNvSpPr>
            <p:nvPr/>
          </p:nvSpPr>
          <p:spPr bwMode="auto">
            <a:xfrm>
              <a:off x="2310" y="353"/>
              <a:ext cx="791" cy="20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2" name="Rectangle 41"/>
            <p:cNvSpPr>
              <a:spLocks noChangeArrowheads="1"/>
            </p:cNvSpPr>
            <p:nvPr/>
          </p:nvSpPr>
          <p:spPr bwMode="auto">
            <a:xfrm>
              <a:off x="2310" y="559"/>
              <a:ext cx="791" cy="209"/>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3" name="AutoShape 33"/>
            <p:cNvSpPr>
              <a:spLocks noChangeArrowheads="1"/>
            </p:cNvSpPr>
            <p:nvPr/>
          </p:nvSpPr>
          <p:spPr bwMode="auto">
            <a:xfrm>
              <a:off x="2219" y="0"/>
              <a:ext cx="973" cy="145"/>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4" name="Rectangle 43"/>
            <p:cNvSpPr>
              <a:spLocks noChangeArrowheads="1"/>
            </p:cNvSpPr>
            <p:nvPr/>
          </p:nvSpPr>
          <p:spPr bwMode="auto">
            <a:xfrm>
              <a:off x="2310" y="145"/>
              <a:ext cx="791" cy="208"/>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nvGrpSpPr>
            <p:cNvPr id="6" name="Group 44"/>
            <p:cNvGrpSpPr>
              <a:grpSpLocks/>
            </p:cNvGrpSpPr>
            <p:nvPr/>
          </p:nvGrpSpPr>
          <p:grpSpPr bwMode="auto">
            <a:xfrm>
              <a:off x="0" y="415"/>
              <a:ext cx="973" cy="353"/>
              <a:chOff x="0" y="415"/>
              <a:chExt cx="973" cy="353"/>
            </a:xfrm>
          </p:grpSpPr>
          <p:sp>
            <p:nvSpPr>
              <p:cNvPr id="46" name="AutoShape 36"/>
              <p:cNvSpPr>
                <a:spLocks noChangeArrowheads="1"/>
              </p:cNvSpPr>
              <p:nvPr/>
            </p:nvSpPr>
            <p:spPr bwMode="auto">
              <a:xfrm>
                <a:off x="0" y="415"/>
                <a:ext cx="973"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47" name="Rectangle 46"/>
              <p:cNvSpPr>
                <a:spLocks noChangeArrowheads="1"/>
              </p:cNvSpPr>
              <p:nvPr/>
            </p:nvSpPr>
            <p:spPr bwMode="auto">
              <a:xfrm>
                <a:off x="91" y="559"/>
                <a:ext cx="791" cy="2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grpSp>
      <p:grpSp>
        <p:nvGrpSpPr>
          <p:cNvPr id="7" name="Group 66"/>
          <p:cNvGrpSpPr/>
          <p:nvPr/>
        </p:nvGrpSpPr>
        <p:grpSpPr>
          <a:xfrm>
            <a:off x="0" y="0"/>
            <a:ext cx="3192" cy="768"/>
            <a:chOff x="0" y="0"/>
            <a:chExt cx="3192" cy="768"/>
          </a:xfrm>
        </p:grpSpPr>
        <p:grpSp>
          <p:nvGrpSpPr>
            <p:cNvPr id="8" name="Group 67"/>
            <p:cNvGrpSpPr>
              <a:grpSpLocks/>
            </p:cNvGrpSpPr>
            <p:nvPr/>
          </p:nvGrpSpPr>
          <p:grpSpPr bwMode="auto">
            <a:xfrm>
              <a:off x="1099" y="209"/>
              <a:ext cx="980" cy="559"/>
              <a:chOff x="1099" y="209"/>
              <a:chExt cx="980" cy="559"/>
            </a:xfrm>
          </p:grpSpPr>
          <p:sp>
            <p:nvSpPr>
              <p:cNvPr id="76" name="AutoShape 28"/>
              <p:cNvSpPr>
                <a:spLocks noChangeArrowheads="1"/>
              </p:cNvSpPr>
              <p:nvPr/>
            </p:nvSpPr>
            <p:spPr bwMode="auto">
              <a:xfrm>
                <a:off x="1099" y="209"/>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7" name="Rectangle 76"/>
              <p:cNvSpPr>
                <a:spLocks noChangeArrowheads="1"/>
              </p:cNvSpPr>
              <p:nvPr/>
            </p:nvSpPr>
            <p:spPr bwMode="auto">
              <a:xfrm>
                <a:off x="1190" y="353"/>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8" name="Rectangle 77"/>
              <p:cNvSpPr>
                <a:spLocks noChangeArrowheads="1"/>
              </p:cNvSpPr>
              <p:nvPr/>
            </p:nvSpPr>
            <p:spPr bwMode="auto">
              <a:xfrm>
                <a:off x="1190" y="559"/>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69" name="Rectangle 68"/>
            <p:cNvSpPr>
              <a:spLocks noChangeArrowheads="1"/>
            </p:cNvSpPr>
            <p:nvPr/>
          </p:nvSpPr>
          <p:spPr bwMode="auto">
            <a:xfrm>
              <a:off x="2310" y="353"/>
              <a:ext cx="791" cy="20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0" name="Rectangle 69"/>
            <p:cNvSpPr>
              <a:spLocks noChangeArrowheads="1"/>
            </p:cNvSpPr>
            <p:nvPr/>
          </p:nvSpPr>
          <p:spPr bwMode="auto">
            <a:xfrm>
              <a:off x="2310" y="559"/>
              <a:ext cx="791" cy="209"/>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1" name="AutoShape 33"/>
            <p:cNvSpPr>
              <a:spLocks noChangeArrowheads="1"/>
            </p:cNvSpPr>
            <p:nvPr/>
          </p:nvSpPr>
          <p:spPr bwMode="auto">
            <a:xfrm>
              <a:off x="2219" y="0"/>
              <a:ext cx="973" cy="145"/>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2" name="Rectangle 71"/>
            <p:cNvSpPr>
              <a:spLocks noChangeArrowheads="1"/>
            </p:cNvSpPr>
            <p:nvPr/>
          </p:nvSpPr>
          <p:spPr bwMode="auto">
            <a:xfrm>
              <a:off x="2310" y="145"/>
              <a:ext cx="791" cy="208"/>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nvGrpSpPr>
            <p:cNvPr id="9" name="Group 72"/>
            <p:cNvGrpSpPr>
              <a:grpSpLocks/>
            </p:cNvGrpSpPr>
            <p:nvPr/>
          </p:nvGrpSpPr>
          <p:grpSpPr bwMode="auto">
            <a:xfrm>
              <a:off x="0" y="415"/>
              <a:ext cx="973" cy="353"/>
              <a:chOff x="0" y="415"/>
              <a:chExt cx="973" cy="353"/>
            </a:xfrm>
          </p:grpSpPr>
          <p:sp>
            <p:nvSpPr>
              <p:cNvPr id="74" name="AutoShape 36"/>
              <p:cNvSpPr>
                <a:spLocks noChangeArrowheads="1"/>
              </p:cNvSpPr>
              <p:nvPr/>
            </p:nvSpPr>
            <p:spPr bwMode="auto">
              <a:xfrm>
                <a:off x="0" y="415"/>
                <a:ext cx="973"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75" name="Rectangle 74"/>
              <p:cNvSpPr>
                <a:spLocks noChangeArrowheads="1"/>
              </p:cNvSpPr>
              <p:nvPr/>
            </p:nvSpPr>
            <p:spPr bwMode="auto">
              <a:xfrm>
                <a:off x="91" y="559"/>
                <a:ext cx="791" cy="2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grpSp>
      <p:sp>
        <p:nvSpPr>
          <p:cNvPr id="109" name="Oval 108"/>
          <p:cNvSpPr/>
          <p:nvPr/>
        </p:nvSpPr>
        <p:spPr>
          <a:xfrm>
            <a:off x="7437533" y="3620233"/>
            <a:ext cx="1333473" cy="545202"/>
          </a:xfrm>
          <a:prstGeom prst="ellipse">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10"/>
          <p:cNvGrpSpPr/>
          <p:nvPr/>
        </p:nvGrpSpPr>
        <p:grpSpPr>
          <a:xfrm>
            <a:off x="0" y="0"/>
            <a:ext cx="3192" cy="768"/>
            <a:chOff x="0" y="0"/>
            <a:chExt cx="3192" cy="768"/>
          </a:xfrm>
        </p:grpSpPr>
        <p:grpSp>
          <p:nvGrpSpPr>
            <p:cNvPr id="16" name="Group 111"/>
            <p:cNvGrpSpPr>
              <a:grpSpLocks/>
            </p:cNvGrpSpPr>
            <p:nvPr/>
          </p:nvGrpSpPr>
          <p:grpSpPr bwMode="auto">
            <a:xfrm>
              <a:off x="1099" y="209"/>
              <a:ext cx="980" cy="559"/>
              <a:chOff x="1099" y="209"/>
              <a:chExt cx="980" cy="559"/>
            </a:xfrm>
          </p:grpSpPr>
          <p:sp>
            <p:nvSpPr>
              <p:cNvPr id="120" name="AutoShape 28"/>
              <p:cNvSpPr>
                <a:spLocks noChangeArrowheads="1"/>
              </p:cNvSpPr>
              <p:nvPr/>
            </p:nvSpPr>
            <p:spPr bwMode="auto">
              <a:xfrm>
                <a:off x="1099" y="209"/>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21" name="Rectangle 120"/>
              <p:cNvSpPr>
                <a:spLocks noChangeArrowheads="1"/>
              </p:cNvSpPr>
              <p:nvPr/>
            </p:nvSpPr>
            <p:spPr bwMode="auto">
              <a:xfrm>
                <a:off x="1190" y="353"/>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22" name="Rectangle 121"/>
              <p:cNvSpPr>
                <a:spLocks noChangeArrowheads="1"/>
              </p:cNvSpPr>
              <p:nvPr/>
            </p:nvSpPr>
            <p:spPr bwMode="auto">
              <a:xfrm>
                <a:off x="1190" y="559"/>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113" name="Rectangle 112"/>
            <p:cNvSpPr>
              <a:spLocks noChangeArrowheads="1"/>
            </p:cNvSpPr>
            <p:nvPr/>
          </p:nvSpPr>
          <p:spPr bwMode="auto">
            <a:xfrm>
              <a:off x="2310" y="353"/>
              <a:ext cx="791" cy="20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14" name="Rectangle 113"/>
            <p:cNvSpPr>
              <a:spLocks noChangeArrowheads="1"/>
            </p:cNvSpPr>
            <p:nvPr/>
          </p:nvSpPr>
          <p:spPr bwMode="auto">
            <a:xfrm>
              <a:off x="2310" y="559"/>
              <a:ext cx="791" cy="209"/>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15" name="AutoShape 33"/>
            <p:cNvSpPr>
              <a:spLocks noChangeArrowheads="1"/>
            </p:cNvSpPr>
            <p:nvPr/>
          </p:nvSpPr>
          <p:spPr bwMode="auto">
            <a:xfrm>
              <a:off x="2219" y="0"/>
              <a:ext cx="973" cy="145"/>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16" name="Rectangle 115"/>
            <p:cNvSpPr>
              <a:spLocks noChangeArrowheads="1"/>
            </p:cNvSpPr>
            <p:nvPr/>
          </p:nvSpPr>
          <p:spPr bwMode="auto">
            <a:xfrm>
              <a:off x="2310" y="145"/>
              <a:ext cx="791" cy="208"/>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nvGrpSpPr>
            <p:cNvPr id="17" name="Group 116"/>
            <p:cNvGrpSpPr>
              <a:grpSpLocks/>
            </p:cNvGrpSpPr>
            <p:nvPr/>
          </p:nvGrpSpPr>
          <p:grpSpPr bwMode="auto">
            <a:xfrm>
              <a:off x="0" y="415"/>
              <a:ext cx="973" cy="353"/>
              <a:chOff x="0" y="415"/>
              <a:chExt cx="973" cy="353"/>
            </a:xfrm>
          </p:grpSpPr>
          <p:sp>
            <p:nvSpPr>
              <p:cNvPr id="118" name="AutoShape 36"/>
              <p:cNvSpPr>
                <a:spLocks noChangeArrowheads="1"/>
              </p:cNvSpPr>
              <p:nvPr/>
            </p:nvSpPr>
            <p:spPr bwMode="auto">
              <a:xfrm>
                <a:off x="0" y="415"/>
                <a:ext cx="973"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19" name="Rectangle 118"/>
              <p:cNvSpPr>
                <a:spLocks noChangeArrowheads="1"/>
              </p:cNvSpPr>
              <p:nvPr/>
            </p:nvSpPr>
            <p:spPr bwMode="auto">
              <a:xfrm>
                <a:off x="91" y="559"/>
                <a:ext cx="791" cy="2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grpSp>
      <p:grpSp>
        <p:nvGrpSpPr>
          <p:cNvPr id="64" name="Group 63"/>
          <p:cNvGrpSpPr/>
          <p:nvPr/>
        </p:nvGrpSpPr>
        <p:grpSpPr>
          <a:xfrm>
            <a:off x="1544600" y="3620233"/>
            <a:ext cx="870701" cy="669179"/>
            <a:chOff x="1860294" y="3620233"/>
            <a:chExt cx="870701" cy="669179"/>
          </a:xfrm>
        </p:grpSpPr>
        <p:grpSp>
          <p:nvGrpSpPr>
            <p:cNvPr id="65" name="Group 62"/>
            <p:cNvGrpSpPr/>
            <p:nvPr/>
          </p:nvGrpSpPr>
          <p:grpSpPr>
            <a:xfrm>
              <a:off x="1860294" y="3620233"/>
              <a:ext cx="870701" cy="669179"/>
              <a:chOff x="1860294" y="3620233"/>
              <a:chExt cx="870701" cy="669179"/>
            </a:xfrm>
          </p:grpSpPr>
          <p:grpSp>
            <p:nvGrpSpPr>
              <p:cNvPr id="79" name="Group 56"/>
              <p:cNvGrpSpPr>
                <a:grpSpLocks/>
              </p:cNvGrpSpPr>
              <p:nvPr/>
            </p:nvGrpSpPr>
            <p:grpSpPr bwMode="auto">
              <a:xfrm>
                <a:off x="1860294" y="3620233"/>
                <a:ext cx="870701" cy="669179"/>
                <a:chOff x="0" y="0"/>
                <a:chExt cx="3192" cy="768"/>
              </a:xfrm>
            </p:grpSpPr>
            <p:grpSp>
              <p:nvGrpSpPr>
                <p:cNvPr id="83" name="Group 88"/>
                <p:cNvGrpSpPr>
                  <a:grpSpLocks/>
                </p:cNvGrpSpPr>
                <p:nvPr/>
              </p:nvGrpSpPr>
              <p:grpSpPr bwMode="auto">
                <a:xfrm>
                  <a:off x="1099" y="209"/>
                  <a:ext cx="980" cy="559"/>
                  <a:chOff x="1099" y="209"/>
                  <a:chExt cx="980" cy="559"/>
                </a:xfrm>
              </p:grpSpPr>
              <p:sp>
                <p:nvSpPr>
                  <p:cNvPr id="100" name="AutoShape 28"/>
                  <p:cNvSpPr>
                    <a:spLocks noChangeArrowheads="1"/>
                  </p:cNvSpPr>
                  <p:nvPr/>
                </p:nvSpPr>
                <p:spPr bwMode="auto">
                  <a:xfrm>
                    <a:off x="1099" y="209"/>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01" name="Rectangle 100"/>
                  <p:cNvSpPr>
                    <a:spLocks noChangeArrowheads="1"/>
                  </p:cNvSpPr>
                  <p:nvPr/>
                </p:nvSpPr>
                <p:spPr bwMode="auto">
                  <a:xfrm>
                    <a:off x="1190" y="353"/>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11" name="Rectangle 110"/>
                  <p:cNvSpPr>
                    <a:spLocks noChangeArrowheads="1"/>
                  </p:cNvSpPr>
                  <p:nvPr/>
                </p:nvSpPr>
                <p:spPr bwMode="auto">
                  <a:xfrm>
                    <a:off x="1190" y="559"/>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84" name="Rectangle 83"/>
                <p:cNvSpPr>
                  <a:spLocks noChangeArrowheads="1"/>
                </p:cNvSpPr>
                <p:nvPr/>
              </p:nvSpPr>
              <p:spPr bwMode="auto">
                <a:xfrm>
                  <a:off x="2310" y="353"/>
                  <a:ext cx="791" cy="20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85" name="Rectangle 84"/>
                <p:cNvSpPr>
                  <a:spLocks noChangeArrowheads="1"/>
                </p:cNvSpPr>
                <p:nvPr/>
              </p:nvSpPr>
              <p:spPr bwMode="auto">
                <a:xfrm>
                  <a:off x="2310" y="559"/>
                  <a:ext cx="791" cy="209"/>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86" name="AutoShape 33"/>
                <p:cNvSpPr>
                  <a:spLocks noChangeArrowheads="1"/>
                </p:cNvSpPr>
                <p:nvPr/>
              </p:nvSpPr>
              <p:spPr bwMode="auto">
                <a:xfrm>
                  <a:off x="2219" y="0"/>
                  <a:ext cx="973" cy="145"/>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87" name="Rectangle 86"/>
                <p:cNvSpPr>
                  <a:spLocks noChangeArrowheads="1"/>
                </p:cNvSpPr>
                <p:nvPr/>
              </p:nvSpPr>
              <p:spPr bwMode="auto">
                <a:xfrm>
                  <a:off x="2310" y="145"/>
                  <a:ext cx="791" cy="208"/>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nvGrpSpPr>
                <p:cNvPr id="88" name="Group 93"/>
                <p:cNvGrpSpPr>
                  <a:grpSpLocks/>
                </p:cNvGrpSpPr>
                <p:nvPr/>
              </p:nvGrpSpPr>
              <p:grpSpPr bwMode="auto">
                <a:xfrm>
                  <a:off x="0" y="415"/>
                  <a:ext cx="973" cy="353"/>
                  <a:chOff x="0" y="415"/>
                  <a:chExt cx="973" cy="353"/>
                </a:xfrm>
              </p:grpSpPr>
              <p:sp>
                <p:nvSpPr>
                  <p:cNvPr id="89" name="AutoShape 36"/>
                  <p:cNvSpPr>
                    <a:spLocks noChangeArrowheads="1"/>
                  </p:cNvSpPr>
                  <p:nvPr/>
                </p:nvSpPr>
                <p:spPr bwMode="auto">
                  <a:xfrm>
                    <a:off x="0" y="415"/>
                    <a:ext cx="973"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94" name="Rectangle 93"/>
                  <p:cNvSpPr>
                    <a:spLocks noChangeArrowheads="1"/>
                  </p:cNvSpPr>
                  <p:nvPr/>
                </p:nvSpPr>
                <p:spPr bwMode="auto">
                  <a:xfrm>
                    <a:off x="91" y="559"/>
                    <a:ext cx="791" cy="2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grpSp>
          <p:sp>
            <p:nvSpPr>
              <p:cNvPr id="80" name="Rectangle 79"/>
              <p:cNvSpPr/>
              <p:nvPr/>
            </p:nvSpPr>
            <p:spPr>
              <a:xfrm>
                <a:off x="2496718" y="3746575"/>
                <a:ext cx="203778"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189380" y="3924375"/>
                <a:ext cx="210798"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883233" y="4102175"/>
                <a:ext cx="213167"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496718" y="3924375"/>
              <a:ext cx="203778"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496730" y="4099185"/>
              <a:ext cx="203778"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184898" y="4103667"/>
              <a:ext cx="215316"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1791656" y="5210506"/>
            <a:ext cx="614860" cy="670906"/>
            <a:chOff x="1982156" y="5210506"/>
            <a:chExt cx="614860" cy="670906"/>
          </a:xfrm>
        </p:grpSpPr>
        <p:grpSp>
          <p:nvGrpSpPr>
            <p:cNvPr id="117" name="Group 68"/>
            <p:cNvGrpSpPr/>
            <p:nvPr/>
          </p:nvGrpSpPr>
          <p:grpSpPr>
            <a:xfrm>
              <a:off x="1982156" y="5210506"/>
              <a:ext cx="614860" cy="670906"/>
              <a:chOff x="216443" y="0"/>
              <a:chExt cx="412208" cy="323850"/>
            </a:xfrm>
          </p:grpSpPr>
          <p:grpSp>
            <p:nvGrpSpPr>
              <p:cNvPr id="128" name="Group 100"/>
              <p:cNvGrpSpPr>
                <a:grpSpLocks/>
              </p:cNvGrpSpPr>
              <p:nvPr/>
            </p:nvGrpSpPr>
            <p:grpSpPr bwMode="auto">
              <a:xfrm>
                <a:off x="216443" y="88131"/>
                <a:ext cx="193007" cy="235719"/>
                <a:chOff x="216443" y="88131"/>
                <a:chExt cx="980" cy="559"/>
              </a:xfrm>
            </p:grpSpPr>
            <p:sp>
              <p:nvSpPr>
                <p:cNvPr id="133" name="AutoShape 28"/>
                <p:cNvSpPr>
                  <a:spLocks noChangeArrowheads="1"/>
                </p:cNvSpPr>
                <p:nvPr/>
              </p:nvSpPr>
              <p:spPr bwMode="auto">
                <a:xfrm>
                  <a:off x="216443" y="88131"/>
                  <a:ext cx="980" cy="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34" name="Rectangle 133"/>
                <p:cNvSpPr>
                  <a:spLocks noChangeArrowheads="1"/>
                </p:cNvSpPr>
                <p:nvPr/>
              </p:nvSpPr>
              <p:spPr bwMode="auto">
                <a:xfrm>
                  <a:off x="216534" y="88275"/>
                  <a:ext cx="798" cy="206"/>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35" name="Rectangle 134"/>
                <p:cNvSpPr>
                  <a:spLocks noChangeArrowheads="1"/>
                </p:cNvSpPr>
                <p:nvPr/>
              </p:nvSpPr>
              <p:spPr bwMode="auto">
                <a:xfrm>
                  <a:off x="216534" y="88481"/>
                  <a:ext cx="798" cy="209"/>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129" name="Rectangle 128"/>
              <p:cNvSpPr>
                <a:spLocks noChangeArrowheads="1"/>
              </p:cNvSpPr>
              <p:nvPr/>
            </p:nvSpPr>
            <p:spPr bwMode="auto">
              <a:xfrm>
                <a:off x="454945" y="148853"/>
                <a:ext cx="155784" cy="86866"/>
              </a:xfrm>
              <a:prstGeom prst="rect">
                <a:avLst/>
              </a:prstGeom>
              <a:solidFill>
                <a:srgbClr val="D2AB78"/>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30" name="Rectangle 129"/>
              <p:cNvSpPr>
                <a:spLocks noChangeArrowheads="1"/>
              </p:cNvSpPr>
              <p:nvPr/>
            </p:nvSpPr>
            <p:spPr bwMode="auto">
              <a:xfrm>
                <a:off x="454945" y="235719"/>
                <a:ext cx="155784" cy="88131"/>
              </a:xfrm>
              <a:prstGeom prst="rect">
                <a:avLst/>
              </a:prstGeom>
              <a:solidFill>
                <a:srgbClr val="845E2C"/>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31" name="AutoShape 33"/>
              <p:cNvSpPr>
                <a:spLocks noChangeArrowheads="1"/>
              </p:cNvSpPr>
              <p:nvPr/>
            </p:nvSpPr>
            <p:spPr bwMode="auto">
              <a:xfrm>
                <a:off x="437023" y="0"/>
                <a:ext cx="191628" cy="61144"/>
              </a:xfrm>
              <a:prstGeom prst="triangle">
                <a:avLst>
                  <a:gd name="adj" fmla="val 50000"/>
                </a:avLst>
              </a:prstGeom>
              <a:solidFill>
                <a:srgbClr val="D2AB78"/>
              </a:solidFill>
              <a:ln w="317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sp>
            <p:nvSpPr>
              <p:cNvPr id="132" name="Rectangle 131"/>
              <p:cNvSpPr>
                <a:spLocks noChangeArrowheads="1"/>
              </p:cNvSpPr>
              <p:nvPr/>
            </p:nvSpPr>
            <p:spPr bwMode="auto">
              <a:xfrm>
                <a:off x="454945" y="61144"/>
                <a:ext cx="155784" cy="87709"/>
              </a:xfrm>
              <a:prstGeom prst="rect">
                <a:avLst/>
              </a:prstGeom>
              <a:solidFill>
                <a:srgbClr val="EAE0C5"/>
              </a:solidFill>
              <a:ln w="9525">
                <a:solidFill>
                  <a:srgbClr val="000000"/>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latin typeface="Calibri" pitchFamily="34" charset="0"/>
                </a:endParaRPr>
              </a:p>
            </p:txBody>
          </p:sp>
        </p:grpSp>
        <p:sp>
          <p:nvSpPr>
            <p:cNvPr id="123" name="Rectangle 122"/>
            <p:cNvSpPr/>
            <p:nvPr/>
          </p:nvSpPr>
          <p:spPr>
            <a:xfrm>
              <a:off x="2345514" y="5508737"/>
              <a:ext cx="222414"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2000672" y="5697295"/>
              <a:ext cx="238607" cy="181236"/>
            </a:xfrm>
            <a:prstGeom prst="rect">
              <a:avLst/>
            </a:prstGeom>
            <a:solidFill>
              <a:srgbClr val="BA6B0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349996" y="5337175"/>
              <a:ext cx="222414"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005154" y="5518878"/>
              <a:ext cx="234212"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344916" y="5691810"/>
              <a:ext cx="223012" cy="181236"/>
            </a:xfrm>
            <a:prstGeom prst="rect">
              <a:avLst/>
            </a:prstGeom>
            <a:solidFill>
              <a:srgbClr val="FED2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Basics: Required Bracing Length</a:t>
            </a:r>
            <a:endParaRPr dirty="0"/>
          </a:p>
        </p:txBody>
      </p:sp>
      <p:pic>
        <p:nvPicPr>
          <p:cNvPr id="580610" name="Picture 2" descr="ICC Figure 6.5.png"/>
          <p:cNvPicPr>
            <a:picLocks noChangeAspect="1"/>
          </p:cNvPicPr>
          <p:nvPr/>
        </p:nvPicPr>
        <p:blipFill>
          <a:blip r:embed="rId3" cstate="email"/>
          <a:srcRect/>
          <a:stretch>
            <a:fillRect/>
          </a:stretch>
        </p:blipFill>
        <p:spPr bwMode="auto">
          <a:xfrm>
            <a:off x="1554163" y="3816350"/>
            <a:ext cx="6026150" cy="2070100"/>
          </a:xfrm>
          <a:prstGeom prst="rect">
            <a:avLst/>
          </a:prstGeom>
          <a:noFill/>
          <a:ln w="9525">
            <a:noFill/>
            <a:miter lim="800000"/>
            <a:headEnd/>
            <a:tailEnd/>
          </a:ln>
        </p:spPr>
      </p:pic>
      <p:cxnSp>
        <p:nvCxnSpPr>
          <p:cNvPr id="41" name="Straight Connector 40"/>
          <p:cNvCxnSpPr/>
          <p:nvPr/>
        </p:nvCxnSpPr>
        <p:spPr>
          <a:xfrm rot="16200000" flipV="1">
            <a:off x="7004050" y="4878388"/>
            <a:ext cx="2193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643813" y="5876925"/>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8022431" y="5796757"/>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14" name="TextBox 86"/>
          <p:cNvSpPr txBox="1">
            <a:spLocks noChangeArrowheads="1"/>
          </p:cNvSpPr>
          <p:nvPr/>
        </p:nvSpPr>
        <p:spPr bwMode="auto">
          <a:xfrm>
            <a:off x="7959725" y="4564063"/>
            <a:ext cx="368300"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10'</a:t>
            </a:r>
          </a:p>
        </p:txBody>
      </p:sp>
      <p:cxnSp>
        <p:nvCxnSpPr>
          <p:cNvPr id="50" name="Straight Connector 49"/>
          <p:cNvCxnSpPr/>
          <p:nvPr/>
        </p:nvCxnSpPr>
        <p:spPr>
          <a:xfrm rot="16200000" flipV="1">
            <a:off x="1052512" y="3275013"/>
            <a:ext cx="1006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1476375" y="317658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17" name="TextBox 86"/>
          <p:cNvSpPr txBox="1">
            <a:spLocks noChangeArrowheads="1"/>
          </p:cNvSpPr>
          <p:nvPr/>
        </p:nvSpPr>
        <p:spPr bwMode="auto">
          <a:xfrm>
            <a:off x="1003300" y="3081338"/>
            <a:ext cx="417513"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20"</a:t>
            </a:r>
          </a:p>
        </p:txBody>
      </p:sp>
      <p:cxnSp>
        <p:nvCxnSpPr>
          <p:cNvPr id="53" name="Straight Connector 52"/>
          <p:cNvCxnSpPr/>
          <p:nvPr/>
        </p:nvCxnSpPr>
        <p:spPr>
          <a:xfrm rot="16200000" flipV="1">
            <a:off x="1569244" y="3459957"/>
            <a:ext cx="636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1808163" y="317658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7638" y="3246438"/>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7073900" y="3275013"/>
            <a:ext cx="1006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43813" y="3835400"/>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8022431" y="3755232"/>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7497763" y="2800350"/>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436688" y="2890838"/>
            <a:ext cx="621823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1474788" y="2800350"/>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27" name="TextBox 86"/>
          <p:cNvSpPr txBox="1">
            <a:spLocks noChangeArrowheads="1"/>
          </p:cNvSpPr>
          <p:nvPr/>
        </p:nvSpPr>
        <p:spPr bwMode="auto">
          <a:xfrm>
            <a:off x="4362450" y="2703513"/>
            <a:ext cx="366713" cy="339725"/>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29'</a:t>
            </a:r>
          </a:p>
        </p:txBody>
      </p:sp>
      <p:cxnSp>
        <p:nvCxnSpPr>
          <p:cNvPr id="77" name="Straight Connector 76"/>
          <p:cNvCxnSpPr/>
          <p:nvPr/>
        </p:nvCxnSpPr>
        <p:spPr>
          <a:xfrm rot="5400000" flipH="1" flipV="1">
            <a:off x="5164138" y="317658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29" name="TextBox 86"/>
          <p:cNvSpPr txBox="1">
            <a:spLocks noChangeArrowheads="1"/>
          </p:cNvSpPr>
          <p:nvPr/>
        </p:nvSpPr>
        <p:spPr bwMode="auto">
          <a:xfrm>
            <a:off x="4691063" y="3081338"/>
            <a:ext cx="417512"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20"</a:t>
            </a:r>
          </a:p>
        </p:txBody>
      </p:sp>
      <p:cxnSp>
        <p:nvCxnSpPr>
          <p:cNvPr id="79" name="Straight Connector 78"/>
          <p:cNvCxnSpPr/>
          <p:nvPr/>
        </p:nvCxnSpPr>
        <p:spPr>
          <a:xfrm rot="16200000" flipV="1">
            <a:off x="5257006" y="3459957"/>
            <a:ext cx="636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5495925" y="317658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105400" y="3246438"/>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7164388" y="317658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0634" name="TextBox 86"/>
          <p:cNvSpPr txBox="1">
            <a:spLocks noChangeArrowheads="1"/>
          </p:cNvSpPr>
          <p:nvPr/>
        </p:nvSpPr>
        <p:spPr bwMode="auto">
          <a:xfrm>
            <a:off x="6691313" y="3081338"/>
            <a:ext cx="417512"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20"</a:t>
            </a:r>
          </a:p>
        </p:txBody>
      </p:sp>
      <p:cxnSp>
        <p:nvCxnSpPr>
          <p:cNvPr id="84" name="Straight Connector 83"/>
          <p:cNvCxnSpPr/>
          <p:nvPr/>
        </p:nvCxnSpPr>
        <p:spPr>
          <a:xfrm rot="16200000" flipV="1">
            <a:off x="6939756" y="3459957"/>
            <a:ext cx="636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7496175" y="3176588"/>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05650" y="3246438"/>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V="1">
            <a:off x="4926806" y="3459957"/>
            <a:ext cx="636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nvGraphicFramePr>
        <p:xfrm>
          <a:off x="532493" y="2100009"/>
          <a:ext cx="2046513" cy="603504"/>
        </p:xfrm>
        <a:graphic>
          <a:graphicData uri="http://schemas.openxmlformats.org/drawingml/2006/table">
            <a:tbl>
              <a:tblPr firstRow="1" bandRow="1">
                <a:tableStyleId>{5C22544A-7EE6-4342-B048-85BDC9FD1C3A}</a:tableStyleId>
              </a:tblPr>
              <a:tblGrid>
                <a:gridCol w="682171"/>
                <a:gridCol w="682171"/>
                <a:gridCol w="682171"/>
              </a:tblGrid>
              <a:tr h="192882">
                <a:tc rowSpan="2">
                  <a:txBody>
                    <a:bodyPr/>
                    <a:lstStyle/>
                    <a:p>
                      <a:pPr algn="ctr"/>
                      <a:r>
                        <a:rPr lang="en-US" sz="1200" b="1" dirty="0">
                          <a:solidFill>
                            <a:schemeClr val="tx1"/>
                          </a:solidFill>
                          <a:latin typeface="Arial" pitchFamily="34" charset="0"/>
                          <a:cs typeface="Arial" pitchFamily="34" charset="0"/>
                        </a:rPr>
                        <a:t>CS-PF</a:t>
                      </a:r>
                    </a:p>
                    <a:p>
                      <a:pPr algn="ctr"/>
                      <a:r>
                        <a:rPr lang="en-US" sz="1200" b="1" dirty="0">
                          <a:solidFill>
                            <a:schemeClr val="tx1"/>
                          </a:solidFill>
                          <a:latin typeface="Arial" pitchFamily="34" charset="0"/>
                          <a:cs typeface="Arial" pitchFamily="34" charset="0"/>
                        </a:rPr>
                        <a:t>One Story</a:t>
                      </a:r>
                    </a:p>
                  </a:txBody>
                  <a:tcPr marL="0" marR="0" marT="27432" marB="27432" anchor="ctr">
                    <a:lnL w="6350" cap="flat" cmpd="sng" algn="ctr">
                      <a:solidFill>
                        <a:schemeClr val="tx1"/>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105</a:t>
                      </a:r>
                      <a:r>
                        <a:rPr lang="en-US" sz="1200" b="1" baseline="0" dirty="0">
                          <a:solidFill>
                            <a:schemeClr val="tx1"/>
                          </a:solidFill>
                          <a:latin typeface="Arial" pitchFamily="34" charset="0"/>
                          <a:cs typeface="Arial" pitchFamily="34" charset="0"/>
                        </a:rPr>
                        <a:t> mph</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SDC</a:t>
                      </a:r>
                      <a:r>
                        <a:rPr lang="en-US" sz="1200" b="1" baseline="0" dirty="0">
                          <a:solidFill>
                            <a:schemeClr val="tx1"/>
                          </a:solidFill>
                          <a:latin typeface="Arial" pitchFamily="34" charset="0"/>
                          <a:cs typeface="Arial" pitchFamily="34" charset="0"/>
                        </a:rPr>
                        <a:t> B</a:t>
                      </a:r>
                      <a:endParaRPr lang="en-US" sz="1200" b="1" dirty="0">
                        <a:solidFill>
                          <a:schemeClr val="tx1"/>
                        </a:solidFill>
                        <a:latin typeface="Arial" pitchFamily="34" charset="0"/>
                        <a:cs typeface="Arial" pitchFamily="34" charset="0"/>
                      </a:endParaRP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2882">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7'</a:t>
                      </a:r>
                    </a:p>
                  </a:txBody>
                  <a:tcPr marL="0" marR="0" marT="27432" marB="27432" anchor="ctr">
                    <a:lnL w="38100" cap="flat" cmpd="sng" algn="ctr">
                      <a:solidFill>
                        <a:schemeClr val="accent2">
                          <a:lumMod val="75000"/>
                        </a:schemeClr>
                      </a:solidFill>
                      <a:prstDash val="solid"/>
                      <a:round/>
                      <a:headEnd type="none" w="med" len="med"/>
                      <a:tailEnd type="none" w="med" len="med"/>
                    </a:lnL>
                    <a:lnR w="38100" cap="flat" cmpd="sng" algn="ctr">
                      <a:solidFill>
                        <a:schemeClr val="accent2">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NA</a:t>
                      </a:r>
                    </a:p>
                  </a:txBody>
                  <a:tcPr marL="0" marR="0" marT="27432" marB="27432" anchor="ctr">
                    <a:lnL w="38100" cap="flat" cmpd="sng" algn="ctr">
                      <a:solidFill>
                        <a:schemeClr val="accent2">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49" name="TextBox 18"/>
          <p:cNvSpPr txBox="1">
            <a:spLocks noChangeArrowheads="1"/>
          </p:cNvSpPr>
          <p:nvPr/>
        </p:nvSpPr>
        <p:spPr bwMode="auto">
          <a:xfrm>
            <a:off x="5495925" y="6229350"/>
            <a:ext cx="1854354"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R602.10.1.2(1)</a:t>
            </a:r>
          </a:p>
        </p:txBody>
      </p:sp>
      <p:grpSp>
        <p:nvGrpSpPr>
          <p:cNvPr id="3" name="Group 56"/>
          <p:cNvGrpSpPr>
            <a:grpSpLocks/>
          </p:cNvGrpSpPr>
          <p:nvPr/>
        </p:nvGrpSpPr>
        <p:grpSpPr bwMode="auto">
          <a:xfrm>
            <a:off x="1889125" y="4237038"/>
            <a:ext cx="3338513" cy="1638300"/>
            <a:chOff x="2384379" y="4583714"/>
            <a:chExt cx="1463040" cy="1463040"/>
          </a:xfrm>
        </p:grpSpPr>
        <p:cxnSp>
          <p:nvCxnSpPr>
            <p:cNvPr id="58" name="Straight Connector 57"/>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3" name="TextBox 86"/>
          <p:cNvSpPr txBox="1">
            <a:spLocks noChangeArrowheads="1"/>
          </p:cNvSpPr>
          <p:nvPr/>
        </p:nvSpPr>
        <p:spPr bwMode="auto">
          <a:xfrm>
            <a:off x="2938463" y="4746625"/>
            <a:ext cx="1236662" cy="604838"/>
          </a:xfrm>
          <a:prstGeom prst="rect">
            <a:avLst/>
          </a:prstGeom>
          <a:solidFill>
            <a:srgbClr val="FFFFFF"/>
          </a:solidFill>
          <a:ln w="9525">
            <a:noFill/>
            <a:miter lim="800000"/>
            <a:headEnd/>
            <a:tailEnd/>
          </a:ln>
        </p:spPr>
        <p:txBody>
          <a:bodyPr lIns="45720" rIns="45720">
            <a:spAutoFit/>
          </a:bodyPr>
          <a:lstStyle/>
          <a:p>
            <a:pPr algn="ct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Garage Opening</a:t>
            </a:r>
          </a:p>
        </p:txBody>
      </p:sp>
      <p:grpSp>
        <p:nvGrpSpPr>
          <p:cNvPr id="4" name="Group 59"/>
          <p:cNvGrpSpPr>
            <a:grpSpLocks/>
          </p:cNvGrpSpPr>
          <p:nvPr/>
        </p:nvGrpSpPr>
        <p:grpSpPr bwMode="auto">
          <a:xfrm>
            <a:off x="5584825" y="4419600"/>
            <a:ext cx="1646238" cy="1455738"/>
            <a:chOff x="2384379" y="4583714"/>
            <a:chExt cx="1463040" cy="1463040"/>
          </a:xfrm>
        </p:grpSpPr>
        <p:cxnSp>
          <p:nvCxnSpPr>
            <p:cNvPr id="61" name="Straight Connector 60"/>
            <p:cNvCxnSpPr/>
            <p:nvPr/>
          </p:nvCxnSpPr>
          <p:spPr>
            <a:xfrm rot="10800000" flipV="1">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2384379" y="4583714"/>
              <a:ext cx="1463040" cy="146304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4" name="TextBox 86"/>
          <p:cNvSpPr txBox="1">
            <a:spLocks noChangeArrowheads="1"/>
          </p:cNvSpPr>
          <p:nvPr/>
        </p:nvSpPr>
        <p:spPr bwMode="auto">
          <a:xfrm>
            <a:off x="5802313" y="4800600"/>
            <a:ext cx="1262062" cy="604838"/>
          </a:xfrm>
          <a:prstGeom prst="rect">
            <a:avLst/>
          </a:prstGeom>
          <a:solidFill>
            <a:srgbClr val="FFFFFF"/>
          </a:solidFill>
          <a:ln w="9525">
            <a:noFill/>
            <a:miter lim="800000"/>
            <a:headEnd/>
            <a:tailEnd/>
          </a:ln>
        </p:spPr>
        <p:txBody>
          <a:bodyPr lIns="45720" rIns="45720">
            <a:spAutoFit/>
          </a:bodyPr>
          <a:lstStyle/>
          <a:p>
            <a:pPr algn="ct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Garage Opening</a:t>
            </a:r>
          </a:p>
        </p:txBody>
      </p:sp>
      <p:sp>
        <p:nvSpPr>
          <p:cNvPr id="48" name="Rectangle 47"/>
          <p:cNvSpPr/>
          <p:nvPr/>
        </p:nvSpPr>
        <p:spPr>
          <a:xfrm>
            <a:off x="3778250" y="1932533"/>
            <a:ext cx="4549775" cy="820738"/>
          </a:xfrm>
          <a:prstGeom prst="rect">
            <a:avLst/>
          </a:prstGeom>
        </p:spPr>
        <p:txBody>
          <a:bodyPr wrap="square">
            <a:spAutoFit/>
          </a:bodyPr>
          <a:lstStyle/>
          <a:p>
            <a:pPr algn="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Total Bracing Length = 5′ </a:t>
            </a:r>
            <a:r>
              <a:rPr lang="en-US" sz="1600" b="1" dirty="0" smtClean="0">
                <a:solidFill>
                  <a:schemeClr val="accent1">
                    <a:lumMod val="75000"/>
                  </a:schemeClr>
                </a:solidFill>
                <a:latin typeface="Arial" pitchFamily="34" charset="0"/>
                <a:cs typeface="Arial" pitchFamily="34" charset="0"/>
              </a:rPr>
              <a:t>vs. </a:t>
            </a:r>
            <a:r>
              <a:rPr lang="en-US" sz="1600" b="1" dirty="0">
                <a:solidFill>
                  <a:schemeClr val="accent1">
                    <a:lumMod val="75000"/>
                  </a:schemeClr>
                </a:solidFill>
                <a:latin typeface="Arial" pitchFamily="34" charset="0"/>
                <a:cs typeface="Arial" pitchFamily="34" charset="0"/>
              </a:rPr>
              <a:t>7′ Required</a:t>
            </a:r>
          </a:p>
          <a:p>
            <a:pPr algn="r" fontAlgn="auto">
              <a:spcBef>
                <a:spcPts val="400"/>
              </a:spcBef>
              <a:spcAft>
                <a:spcPts val="0"/>
              </a:spcAft>
              <a:defRPr/>
            </a:pPr>
            <a:r>
              <a:rPr lang="en-US" sz="1600" b="1" dirty="0">
                <a:solidFill>
                  <a:schemeClr val="accent2">
                    <a:lumMod val="75000"/>
                  </a:schemeClr>
                </a:solidFill>
                <a:latin typeface="Arial" pitchFamily="34" charset="0"/>
                <a:cs typeface="Arial" pitchFamily="34" charset="0"/>
              </a:rPr>
              <a:t>Bracing is insufficient</a:t>
            </a:r>
          </a:p>
          <a:p>
            <a:pPr algn="r" fontAlgn="auto">
              <a:spcBef>
                <a:spcPts val="0"/>
              </a:spcBef>
              <a:spcAft>
                <a:spcPts val="0"/>
              </a:spcAft>
              <a:defRPr/>
            </a:pPr>
            <a:endParaRPr lang="en-US" sz="1200" dirty="0"/>
          </a:p>
        </p:txBody>
      </p:sp>
      <p:sp>
        <p:nvSpPr>
          <p:cNvPr id="44" name="TextBox 86"/>
          <p:cNvSpPr txBox="1">
            <a:spLocks noChangeArrowheads="1"/>
          </p:cNvSpPr>
          <p:nvPr/>
        </p:nvSpPr>
        <p:spPr bwMode="auto">
          <a:xfrm>
            <a:off x="410369" y="1547813"/>
            <a:ext cx="1976438" cy="400110"/>
          </a:xfrm>
          <a:prstGeom prst="rect">
            <a:avLst/>
          </a:prstGeom>
          <a:noFill/>
          <a:ln w="9525">
            <a:noFill/>
            <a:miter lim="800000"/>
            <a:headEnd/>
            <a:tailEnd/>
          </a:ln>
        </p:spPr>
        <p:txBody>
          <a:bodyPr wrap="square"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Method </a:t>
            </a:r>
            <a:r>
              <a:rPr lang="en-US" sz="2000" b="1" dirty="0" smtClean="0">
                <a:solidFill>
                  <a:schemeClr val="accent1">
                    <a:lumMod val="75000"/>
                  </a:schemeClr>
                </a:solidFill>
                <a:latin typeface="Arial" pitchFamily="34" charset="0"/>
                <a:cs typeface="Arial" pitchFamily="34" charset="0"/>
              </a:rPr>
              <a:t>CS-PF</a:t>
            </a:r>
            <a:endParaRPr lang="en-US" sz="2000" b="1" dirty="0">
              <a:solidFill>
                <a:schemeClr val="accent1">
                  <a:lumMod val="75000"/>
                </a:schemeClr>
              </a:solidFill>
              <a:latin typeface="Arial" pitchFamily="34" charset="0"/>
              <a:cs typeface="Arial" pitchFamily="34" charset="0"/>
            </a:endParaRPr>
          </a:p>
        </p:txBody>
      </p:sp>
      <p:sp>
        <p:nvSpPr>
          <p:cNvPr id="45" name="Rectangle 4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86"/>
          <p:cNvSpPr txBox="1">
            <a:spLocks noChangeArrowheads="1"/>
          </p:cNvSpPr>
          <p:nvPr/>
        </p:nvSpPr>
        <p:spPr bwMode="auto">
          <a:xfrm>
            <a:off x="496888" y="1703388"/>
            <a:ext cx="2619375" cy="584200"/>
          </a:xfrm>
          <a:prstGeom prst="rect">
            <a:avLst/>
          </a:prstGeom>
          <a:noFill/>
          <a:ln w="9525">
            <a:noFill/>
            <a:miter lim="800000"/>
            <a:headEnd/>
            <a:tailEnd/>
          </a:ln>
        </p:spPr>
        <p:txBody>
          <a:bodyPr>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Prescribed</a:t>
            </a:r>
            <a:br>
              <a:rPr lang="en-US" sz="1600" b="1" dirty="0">
                <a:solidFill>
                  <a:schemeClr val="accent1">
                    <a:lumMod val="75000"/>
                  </a:schemeClr>
                </a:solidFill>
                <a:latin typeface="Arial" pitchFamily="34" charset="0"/>
                <a:cs typeface="Arial" pitchFamily="34" charset="0"/>
              </a:rPr>
            </a:br>
            <a:r>
              <a:rPr lang="en-US" sz="1600" b="1" dirty="0">
                <a:solidFill>
                  <a:schemeClr val="accent1">
                    <a:lumMod val="75000"/>
                  </a:schemeClr>
                </a:solidFill>
                <a:latin typeface="Arial" pitchFamily="34" charset="0"/>
                <a:cs typeface="Arial" pitchFamily="34" charset="0"/>
              </a:rPr>
              <a:t>material &amp; nailing</a:t>
            </a:r>
          </a:p>
        </p:txBody>
      </p:sp>
      <p:sp>
        <p:nvSpPr>
          <p:cNvPr id="47" name="TextBox 86"/>
          <p:cNvSpPr txBox="1">
            <a:spLocks noChangeArrowheads="1"/>
          </p:cNvSpPr>
          <p:nvPr/>
        </p:nvSpPr>
        <p:spPr bwMode="auto">
          <a:xfrm>
            <a:off x="4832350" y="1703388"/>
            <a:ext cx="2328863" cy="584200"/>
          </a:xfrm>
          <a:prstGeom prst="rect">
            <a:avLst/>
          </a:prstGeom>
          <a:noFill/>
          <a:ln w="9525">
            <a:noFill/>
            <a:miter lim="800000"/>
            <a:headEnd/>
            <a:tailEnd/>
          </a:ln>
        </p:spPr>
        <p:txBody>
          <a:bodyPr>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Calculated load,</a:t>
            </a:r>
            <a:br>
              <a:rPr lang="en-US" sz="1600" b="1" dirty="0">
                <a:solidFill>
                  <a:schemeClr val="accent1">
                    <a:lumMod val="75000"/>
                  </a:schemeClr>
                </a:solidFill>
                <a:latin typeface="Arial" pitchFamily="34" charset="0"/>
                <a:cs typeface="Arial" pitchFamily="34" charset="0"/>
              </a:rPr>
            </a:br>
            <a:r>
              <a:rPr lang="en-US" sz="1600" b="1" dirty="0">
                <a:solidFill>
                  <a:schemeClr val="accent1">
                    <a:lumMod val="75000"/>
                  </a:schemeClr>
                </a:solidFill>
                <a:latin typeface="Arial" pitchFamily="34" charset="0"/>
                <a:cs typeface="Arial" pitchFamily="34" charset="0"/>
              </a:rPr>
              <a:t>material &amp; nailing</a:t>
            </a:r>
          </a:p>
        </p:txBody>
      </p:sp>
      <p:sp>
        <p:nvSpPr>
          <p:cNvPr id="64" name="TextBox 86"/>
          <p:cNvSpPr txBox="1">
            <a:spLocks noChangeArrowheads="1"/>
          </p:cNvSpPr>
          <p:nvPr/>
        </p:nvSpPr>
        <p:spPr bwMode="auto">
          <a:xfrm>
            <a:off x="3970338" y="6042025"/>
            <a:ext cx="2571750" cy="708025"/>
          </a:xfrm>
          <a:prstGeom prst="rect">
            <a:avLst/>
          </a:prstGeom>
          <a:noFill/>
          <a:ln w="9525">
            <a:noFill/>
            <a:miter lim="800000"/>
            <a:headEnd/>
            <a:tailEnd/>
          </a:ln>
        </p:spPr>
        <p:txBody>
          <a:bodyPr>
            <a:spAutoFit/>
          </a:bodyPr>
          <a:lstStyle/>
          <a:p>
            <a:pPr algn="r" fontAlgn="auto">
              <a:lnSpc>
                <a:spcPts val="1600"/>
              </a:lnSpc>
              <a:spcBef>
                <a:spcPts val="0"/>
              </a:spcBef>
              <a:spcAft>
                <a:spcPts val="0"/>
              </a:spcAft>
              <a:defRPr/>
            </a:pPr>
            <a:r>
              <a:rPr lang="en-US" sz="1600" b="1" dirty="0">
                <a:solidFill>
                  <a:schemeClr val="accent1">
                    <a:lumMod val="75000"/>
                  </a:schemeClr>
                </a:solidFill>
                <a:latin typeface="Arial" pitchFamily="34" charset="0"/>
                <a:cs typeface="Arial" pitchFamily="34" charset="0"/>
              </a:rPr>
              <a:t>Hold-down</a:t>
            </a:r>
            <a:br>
              <a:rPr lang="en-US" sz="1600" b="1" dirty="0">
                <a:solidFill>
                  <a:schemeClr val="accent1">
                    <a:lumMod val="75000"/>
                  </a:schemeClr>
                </a:solidFill>
                <a:latin typeface="Arial" pitchFamily="34" charset="0"/>
                <a:cs typeface="Arial" pitchFamily="34" charset="0"/>
              </a:rPr>
            </a:br>
            <a:r>
              <a:rPr lang="en-US" sz="1600" b="1" dirty="0">
                <a:solidFill>
                  <a:schemeClr val="accent1">
                    <a:lumMod val="75000"/>
                  </a:schemeClr>
                </a:solidFill>
                <a:latin typeface="Arial" pitchFamily="34" charset="0"/>
                <a:cs typeface="Arial" pitchFamily="34" charset="0"/>
              </a:rPr>
              <a:t> capacity calculated</a:t>
            </a:r>
            <a:br>
              <a:rPr lang="en-US" sz="1600" b="1" dirty="0">
                <a:solidFill>
                  <a:schemeClr val="accent1">
                    <a:lumMod val="75000"/>
                  </a:schemeClr>
                </a:solidFill>
                <a:latin typeface="Arial" pitchFamily="34" charset="0"/>
                <a:cs typeface="Arial" pitchFamily="34" charset="0"/>
              </a:rPr>
            </a:br>
            <a:endParaRPr lang="en-US" sz="1600" b="1" dirty="0">
              <a:solidFill>
                <a:schemeClr val="accent1">
                  <a:lumMod val="75000"/>
                </a:schemeClr>
              </a:solidFill>
              <a:latin typeface="Arial" pitchFamily="34" charset="0"/>
              <a:cs typeface="Arial" pitchFamily="34" charset="0"/>
            </a:endParaRPr>
          </a:p>
        </p:txBody>
      </p:sp>
      <p:sp>
        <p:nvSpPr>
          <p:cNvPr id="66" name="Flowchart: Process 65"/>
          <p:cNvSpPr/>
          <p:nvPr/>
        </p:nvSpPr>
        <p:spPr bwMode="auto">
          <a:xfrm>
            <a:off x="5262563" y="2595563"/>
            <a:ext cx="2941637" cy="4762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69" name="Flowchart: Process 68"/>
          <p:cNvSpPr/>
          <p:nvPr/>
        </p:nvSpPr>
        <p:spPr bwMode="auto">
          <a:xfrm rot="5400000">
            <a:off x="4993482" y="4131469"/>
            <a:ext cx="2941637" cy="4762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70" name="Flowchart: Process 69"/>
          <p:cNvSpPr/>
          <p:nvPr/>
        </p:nvSpPr>
        <p:spPr bwMode="auto">
          <a:xfrm rot="5400000">
            <a:off x="5501481" y="4129882"/>
            <a:ext cx="2943225" cy="4921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71" name="Flowchart: Process 70"/>
          <p:cNvSpPr/>
          <p:nvPr/>
        </p:nvSpPr>
        <p:spPr bwMode="auto">
          <a:xfrm rot="5400000">
            <a:off x="6011069" y="4131469"/>
            <a:ext cx="2941637" cy="4762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72" name="Flowchart: Process 71"/>
          <p:cNvSpPr/>
          <p:nvPr/>
        </p:nvSpPr>
        <p:spPr bwMode="auto">
          <a:xfrm rot="5400000">
            <a:off x="6519863" y="4130675"/>
            <a:ext cx="2941637" cy="4921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73" name="Freeform 72"/>
          <p:cNvSpPr/>
          <p:nvPr/>
        </p:nvSpPr>
        <p:spPr bwMode="auto">
          <a:xfrm>
            <a:off x="5194300" y="2439988"/>
            <a:ext cx="141288" cy="3354387"/>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74" name="Freeform 73"/>
          <p:cNvSpPr/>
          <p:nvPr/>
        </p:nvSpPr>
        <p:spPr bwMode="auto">
          <a:xfrm>
            <a:off x="8140700" y="2439988"/>
            <a:ext cx="141288" cy="3354387"/>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75" name="Flowchart: Process 74"/>
          <p:cNvSpPr/>
          <p:nvPr/>
        </p:nvSpPr>
        <p:spPr bwMode="auto">
          <a:xfrm rot="5400000">
            <a:off x="3975100" y="4130676"/>
            <a:ext cx="2941637" cy="4921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76" name="Flowchart: Process 75"/>
          <p:cNvSpPr/>
          <p:nvPr/>
        </p:nvSpPr>
        <p:spPr bwMode="auto">
          <a:xfrm rot="5400000">
            <a:off x="4483100" y="4130675"/>
            <a:ext cx="2943225" cy="4762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81" name="Freeform 80"/>
          <p:cNvSpPr/>
          <p:nvPr/>
        </p:nvSpPr>
        <p:spPr>
          <a:xfrm>
            <a:off x="6515100" y="5953125"/>
            <a:ext cx="911225" cy="425450"/>
          </a:xfrm>
          <a:custGeom>
            <a:avLst/>
            <a:gdLst>
              <a:gd name="connsiteX0" fmla="*/ 0 w 581025"/>
              <a:gd name="connsiteY0" fmla="*/ 276225 h 276225"/>
              <a:gd name="connsiteX1" fmla="*/ 438150 w 581025"/>
              <a:gd name="connsiteY1" fmla="*/ 190500 h 276225"/>
              <a:gd name="connsiteX2" fmla="*/ 581025 w 581025"/>
              <a:gd name="connsiteY2" fmla="*/ 0 h 276225"/>
            </a:gdLst>
            <a:ahLst/>
            <a:cxnLst>
              <a:cxn ang="0">
                <a:pos x="connsiteX0" y="connsiteY0"/>
              </a:cxn>
              <a:cxn ang="0">
                <a:pos x="connsiteX1" y="connsiteY1"/>
              </a:cxn>
              <a:cxn ang="0">
                <a:pos x="connsiteX2" y="connsiteY2"/>
              </a:cxn>
            </a:cxnLst>
            <a:rect l="l" t="t" r="r" b="b"/>
            <a:pathLst>
              <a:path w="581025" h="276225">
                <a:moveTo>
                  <a:pt x="0" y="276225"/>
                </a:moveTo>
                <a:cubicBezTo>
                  <a:pt x="170656" y="256381"/>
                  <a:pt x="341313" y="236538"/>
                  <a:pt x="438150" y="190500"/>
                </a:cubicBezTo>
                <a:cubicBezTo>
                  <a:pt x="534988" y="144463"/>
                  <a:pt x="558006" y="72231"/>
                  <a:pt x="581025"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2" name="Title 1"/>
          <p:cNvSpPr>
            <a:spLocks noGrp="1"/>
          </p:cNvSpPr>
          <p:nvPr>
            <p:ph type="title"/>
          </p:nvPr>
        </p:nvSpPr>
        <p:spPr>
          <a:xfrm>
            <a:off x="225425" y="363538"/>
            <a:ext cx="8686800" cy="1184275"/>
          </a:xfrm>
        </p:spPr>
        <p:txBody>
          <a:bodyPr/>
          <a:lstStyle/>
          <a:p>
            <a:pPr fontAlgn="auto">
              <a:spcAft>
                <a:spcPts val="0"/>
              </a:spcAft>
              <a:defRPr/>
            </a:pPr>
            <a:r>
              <a:rPr dirty="0"/>
              <a:t>Introduction: BWP vs. Shear Walls</a:t>
            </a:r>
          </a:p>
        </p:txBody>
      </p:sp>
      <p:grpSp>
        <p:nvGrpSpPr>
          <p:cNvPr id="154639" name="Group 82"/>
          <p:cNvGrpSpPr>
            <a:grpSpLocks/>
          </p:cNvGrpSpPr>
          <p:nvPr/>
        </p:nvGrpSpPr>
        <p:grpSpPr bwMode="auto">
          <a:xfrm>
            <a:off x="4092575" y="3154363"/>
            <a:ext cx="971550" cy="949325"/>
            <a:chOff x="4091940" y="3154680"/>
            <a:chExt cx="971550" cy="948690"/>
          </a:xfrm>
        </p:grpSpPr>
        <p:sp>
          <p:nvSpPr>
            <p:cNvPr id="84" name="Oval 83"/>
            <p:cNvSpPr/>
            <p:nvPr/>
          </p:nvSpPr>
          <p:spPr>
            <a:xfrm>
              <a:off x="4091940" y="3154680"/>
              <a:ext cx="949325" cy="948690"/>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4663" name="TextBox 84"/>
            <p:cNvSpPr txBox="1">
              <a:spLocks noChangeArrowheads="1"/>
            </p:cNvSpPr>
            <p:nvPr/>
          </p:nvSpPr>
          <p:spPr bwMode="auto">
            <a:xfrm>
              <a:off x="4137660" y="3348990"/>
              <a:ext cx="925830" cy="584775"/>
            </a:xfrm>
            <a:prstGeom prst="rect">
              <a:avLst/>
            </a:prstGeom>
            <a:noFill/>
            <a:ln w="6350">
              <a:noFill/>
              <a:miter lim="800000"/>
              <a:headEnd/>
              <a:tailEnd/>
            </a:ln>
          </p:spPr>
          <p:txBody>
            <a:bodyPr anchor="ctr">
              <a:spAutoFit/>
            </a:bodyPr>
            <a:lstStyle/>
            <a:p>
              <a:pPr algn="ctr"/>
              <a:r>
                <a:rPr lang="en-US" sz="3200" b="1" dirty="0">
                  <a:solidFill>
                    <a:schemeClr val="bg1"/>
                  </a:solidFill>
                  <a:cs typeface="Arial" charset="0"/>
                </a:rPr>
                <a:t>VS.</a:t>
              </a:r>
            </a:p>
          </p:txBody>
        </p:sp>
      </p:grpSp>
      <p:grpSp>
        <p:nvGrpSpPr>
          <p:cNvPr id="53" name="Group 52"/>
          <p:cNvGrpSpPr/>
          <p:nvPr/>
        </p:nvGrpSpPr>
        <p:grpSpPr>
          <a:xfrm>
            <a:off x="5581180" y="5551929"/>
            <a:ext cx="2275046" cy="310234"/>
            <a:chOff x="1214920" y="5551929"/>
            <a:chExt cx="2275046" cy="310234"/>
          </a:xfrm>
          <a:solidFill>
            <a:schemeClr val="bg1">
              <a:lumMod val="65000"/>
            </a:schemeClr>
          </a:solidFill>
        </p:grpSpPr>
        <p:grpSp>
          <p:nvGrpSpPr>
            <p:cNvPr id="54" name="Group 53"/>
            <p:cNvGrpSpPr/>
            <p:nvPr/>
          </p:nvGrpSpPr>
          <p:grpSpPr>
            <a:xfrm>
              <a:off x="1214920" y="5551929"/>
              <a:ext cx="88106" cy="310234"/>
              <a:chOff x="1300163" y="5551929"/>
              <a:chExt cx="88106" cy="310234"/>
            </a:xfrm>
            <a:grpFill/>
          </p:grpSpPr>
          <p:sp>
            <p:nvSpPr>
              <p:cNvPr id="59" name="Rectangle 58"/>
              <p:cNvSpPr/>
              <p:nvPr/>
            </p:nvSpPr>
            <p:spPr>
              <a:xfrm>
                <a:off x="1335072" y="5551929"/>
                <a:ext cx="18288" cy="7143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Rectangle 59"/>
              <p:cNvSpPr/>
              <p:nvPr/>
            </p:nvSpPr>
            <p:spPr>
              <a:xfrm>
                <a:off x="1300163" y="5595936"/>
                <a:ext cx="88106" cy="27432"/>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 name="Rectangle 60"/>
              <p:cNvSpPr/>
              <p:nvPr/>
            </p:nvSpPr>
            <p:spPr>
              <a:xfrm>
                <a:off x="1335072" y="5679283"/>
                <a:ext cx="18288" cy="18288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5" name="Group 54"/>
            <p:cNvGrpSpPr/>
            <p:nvPr/>
          </p:nvGrpSpPr>
          <p:grpSpPr>
            <a:xfrm>
              <a:off x="3401860" y="5551929"/>
              <a:ext cx="88106" cy="310234"/>
              <a:chOff x="1300163" y="5551929"/>
              <a:chExt cx="88106" cy="310234"/>
            </a:xfrm>
            <a:grpFill/>
          </p:grpSpPr>
          <p:sp>
            <p:nvSpPr>
              <p:cNvPr id="56" name="Rectangle 55"/>
              <p:cNvSpPr/>
              <p:nvPr/>
            </p:nvSpPr>
            <p:spPr>
              <a:xfrm>
                <a:off x="1335072" y="5551929"/>
                <a:ext cx="18288" cy="7143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Rectangle 56"/>
              <p:cNvSpPr/>
              <p:nvPr/>
            </p:nvSpPr>
            <p:spPr>
              <a:xfrm>
                <a:off x="1300163" y="5595936"/>
                <a:ext cx="88106" cy="27432"/>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Rectangle 57"/>
              <p:cNvSpPr/>
              <p:nvPr/>
            </p:nvSpPr>
            <p:spPr>
              <a:xfrm>
                <a:off x="1335072" y="5679283"/>
                <a:ext cx="18288" cy="18288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68" name="Flowchart: Process 67"/>
          <p:cNvSpPr/>
          <p:nvPr/>
        </p:nvSpPr>
        <p:spPr bwMode="auto">
          <a:xfrm>
            <a:off x="5262563" y="5626100"/>
            <a:ext cx="2941637" cy="4762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63" name="Rectangle 62"/>
          <p:cNvSpPr/>
          <p:nvPr/>
        </p:nvSpPr>
        <p:spPr>
          <a:xfrm>
            <a:off x="7388225" y="5400675"/>
            <a:ext cx="90488" cy="549275"/>
          </a:xfrm>
          <a:prstGeom prst="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2" name="Rectangle 61"/>
          <p:cNvSpPr/>
          <p:nvPr/>
        </p:nvSpPr>
        <p:spPr>
          <a:xfrm>
            <a:off x="5953125" y="5400675"/>
            <a:ext cx="90488" cy="549275"/>
          </a:xfrm>
          <a:prstGeom prst="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7" name="Flowchart: Process 66"/>
          <p:cNvSpPr/>
          <p:nvPr/>
        </p:nvSpPr>
        <p:spPr bwMode="auto">
          <a:xfrm>
            <a:off x="5262563" y="2644775"/>
            <a:ext cx="2941637" cy="4762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grpSp>
        <p:nvGrpSpPr>
          <p:cNvPr id="154645" name="Group 77"/>
          <p:cNvGrpSpPr>
            <a:grpSpLocks/>
          </p:cNvGrpSpPr>
          <p:nvPr/>
        </p:nvGrpSpPr>
        <p:grpSpPr bwMode="auto">
          <a:xfrm>
            <a:off x="827088" y="2439988"/>
            <a:ext cx="3095625" cy="3422650"/>
            <a:chOff x="827541" y="2440017"/>
            <a:chExt cx="3095084" cy="3422146"/>
          </a:xfrm>
        </p:grpSpPr>
        <p:sp>
          <p:nvSpPr>
            <p:cNvPr id="30" name="Flowchart: Process 29"/>
            <p:cNvSpPr/>
            <p:nvPr/>
          </p:nvSpPr>
          <p:spPr bwMode="auto">
            <a:xfrm>
              <a:off x="902140" y="2595569"/>
              <a:ext cx="2941124" cy="4761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32" name="Flowchart: Process 31"/>
            <p:cNvSpPr/>
            <p:nvPr/>
          </p:nvSpPr>
          <p:spPr bwMode="auto">
            <a:xfrm>
              <a:off x="902140" y="5625660"/>
              <a:ext cx="2941124" cy="49206"/>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33" name="Flowchart: Process 32"/>
            <p:cNvSpPr/>
            <p:nvPr/>
          </p:nvSpPr>
          <p:spPr bwMode="auto">
            <a:xfrm rot="5400000">
              <a:off x="633859" y="4130456"/>
              <a:ext cx="2941204" cy="49204"/>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34" name="Flowchart: Process 33"/>
            <p:cNvSpPr/>
            <p:nvPr/>
          </p:nvSpPr>
          <p:spPr bwMode="auto">
            <a:xfrm rot="5400000">
              <a:off x="1141771" y="4130456"/>
              <a:ext cx="2942792" cy="4761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35" name="Flowchart: Process 34"/>
            <p:cNvSpPr/>
            <p:nvPr/>
          </p:nvSpPr>
          <p:spPr bwMode="auto">
            <a:xfrm rot="5400000">
              <a:off x="1652062" y="4131250"/>
              <a:ext cx="2941204" cy="4761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36" name="Flowchart: Process 35"/>
            <p:cNvSpPr/>
            <p:nvPr/>
          </p:nvSpPr>
          <p:spPr bwMode="auto">
            <a:xfrm rot="5400000">
              <a:off x="2160767" y="4130456"/>
              <a:ext cx="2941204" cy="49204"/>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38" name="Freeform 37"/>
            <p:cNvSpPr/>
            <p:nvPr/>
          </p:nvSpPr>
          <p:spPr bwMode="auto">
            <a:xfrm>
              <a:off x="827541" y="2440017"/>
              <a:ext cx="141262" cy="3355481"/>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39" name="Freeform 38"/>
            <p:cNvSpPr/>
            <p:nvPr/>
          </p:nvSpPr>
          <p:spPr bwMode="auto">
            <a:xfrm>
              <a:off x="3781362" y="2440017"/>
              <a:ext cx="141263" cy="3355481"/>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43" name="Flowchart: Process 42"/>
            <p:cNvSpPr/>
            <p:nvPr/>
          </p:nvSpPr>
          <p:spPr bwMode="auto">
            <a:xfrm rot="5400000">
              <a:off x="-383551" y="4130457"/>
              <a:ext cx="2941204" cy="4920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44" name="Flowchart: Process 43"/>
            <p:cNvSpPr/>
            <p:nvPr/>
          </p:nvSpPr>
          <p:spPr bwMode="auto">
            <a:xfrm rot="5400000">
              <a:off x="124360" y="4130456"/>
              <a:ext cx="2942792" cy="4761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grpSp>
          <p:nvGrpSpPr>
            <p:cNvPr id="52" name="Group 51"/>
            <p:cNvGrpSpPr/>
            <p:nvPr/>
          </p:nvGrpSpPr>
          <p:grpSpPr>
            <a:xfrm>
              <a:off x="1214920" y="5551929"/>
              <a:ext cx="2275046" cy="310234"/>
              <a:chOff x="1214920" y="5551929"/>
              <a:chExt cx="2275046" cy="310234"/>
            </a:xfrm>
            <a:solidFill>
              <a:schemeClr val="bg1">
                <a:lumMod val="65000"/>
              </a:schemeClr>
            </a:solidFill>
          </p:grpSpPr>
          <p:grpSp>
            <p:nvGrpSpPr>
              <p:cNvPr id="46" name="Group 45"/>
              <p:cNvGrpSpPr/>
              <p:nvPr/>
            </p:nvGrpSpPr>
            <p:grpSpPr>
              <a:xfrm>
                <a:off x="1214920" y="5551929"/>
                <a:ext cx="88106" cy="310234"/>
                <a:chOff x="1300163" y="5551929"/>
                <a:chExt cx="88106" cy="310234"/>
              </a:xfrm>
              <a:grpFill/>
            </p:grpSpPr>
            <p:sp>
              <p:nvSpPr>
                <p:cNvPr id="42" name="Rectangle 41"/>
                <p:cNvSpPr/>
                <p:nvPr/>
              </p:nvSpPr>
              <p:spPr>
                <a:xfrm>
                  <a:off x="1335072" y="5551929"/>
                  <a:ext cx="18288" cy="7143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40"/>
                <p:cNvSpPr/>
                <p:nvPr/>
              </p:nvSpPr>
              <p:spPr>
                <a:xfrm>
                  <a:off x="1300163" y="5595936"/>
                  <a:ext cx="88106" cy="27432"/>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p:nvSpPr>
              <p:spPr>
                <a:xfrm>
                  <a:off x="1335072" y="5679283"/>
                  <a:ext cx="18288" cy="18288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8" name="Group 47"/>
              <p:cNvGrpSpPr/>
              <p:nvPr/>
            </p:nvGrpSpPr>
            <p:grpSpPr>
              <a:xfrm>
                <a:off x="3401860" y="5551929"/>
                <a:ext cx="88106" cy="310234"/>
                <a:chOff x="1300163" y="5551929"/>
                <a:chExt cx="88106" cy="310234"/>
              </a:xfrm>
              <a:grpFill/>
            </p:grpSpPr>
            <p:sp>
              <p:nvSpPr>
                <p:cNvPr id="49" name="Rectangle 48"/>
                <p:cNvSpPr/>
                <p:nvPr/>
              </p:nvSpPr>
              <p:spPr>
                <a:xfrm>
                  <a:off x="1335072" y="5551929"/>
                  <a:ext cx="18288" cy="71439"/>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Rectangle 49"/>
                <p:cNvSpPr/>
                <p:nvPr/>
              </p:nvSpPr>
              <p:spPr>
                <a:xfrm>
                  <a:off x="1300163" y="5595936"/>
                  <a:ext cx="88106" cy="27432"/>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Rectangle 50"/>
                <p:cNvSpPr/>
                <p:nvPr/>
              </p:nvSpPr>
              <p:spPr>
                <a:xfrm>
                  <a:off x="1335072" y="5679283"/>
                  <a:ext cx="18288" cy="18288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31" name="Flowchart: Process 30"/>
            <p:cNvSpPr/>
            <p:nvPr/>
          </p:nvSpPr>
          <p:spPr bwMode="auto">
            <a:xfrm>
              <a:off x="902140" y="2644774"/>
              <a:ext cx="2941124" cy="4761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lumMod val="50000"/>
                  </a:schemeClr>
                </a:solidFill>
              </a:endParaRPr>
            </a:p>
          </p:txBody>
        </p:sp>
        <p:sp>
          <p:nvSpPr>
            <p:cNvPr id="37" name="Rectangle 24" descr="70%"/>
            <p:cNvSpPr>
              <a:spLocks noChangeArrowheads="1"/>
            </p:cNvSpPr>
            <p:nvPr/>
          </p:nvSpPr>
          <p:spPr bwMode="auto">
            <a:xfrm>
              <a:off x="1592582" y="2620965"/>
              <a:ext cx="1526908" cy="3053900"/>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lnSpc>
                  <a:spcPts val="1800"/>
                </a:lnSpc>
                <a:spcBef>
                  <a:spcPts val="0"/>
                </a:spcBef>
                <a:spcAft>
                  <a:spcPts val="0"/>
                </a:spcAft>
                <a:defRPr/>
              </a:pPr>
              <a:r>
                <a:rPr lang="en-US" b="1" dirty="0">
                  <a:latin typeface="Arial" pitchFamily="34" charset="0"/>
                  <a:cs typeface="Arial" pitchFamily="34" charset="0"/>
                </a:rPr>
                <a:t>Braced</a:t>
              </a:r>
              <a:br>
                <a:rPr lang="en-US" b="1" dirty="0">
                  <a:latin typeface="Arial" pitchFamily="34" charset="0"/>
                  <a:cs typeface="Arial" pitchFamily="34" charset="0"/>
                </a:rPr>
              </a:br>
              <a:r>
                <a:rPr lang="en-US" b="1" dirty="0">
                  <a:latin typeface="Arial" pitchFamily="34" charset="0"/>
                  <a:cs typeface="Arial" pitchFamily="34" charset="0"/>
                </a:rPr>
                <a:t>Wall</a:t>
              </a:r>
              <a:br>
                <a:rPr lang="en-US" b="1" dirty="0">
                  <a:latin typeface="Arial" pitchFamily="34" charset="0"/>
                  <a:cs typeface="Arial" pitchFamily="34" charset="0"/>
                </a:rPr>
              </a:br>
              <a:r>
                <a:rPr lang="en-US" b="1" dirty="0">
                  <a:latin typeface="Arial" pitchFamily="34" charset="0"/>
                  <a:cs typeface="Arial" pitchFamily="34" charset="0"/>
                </a:rPr>
                <a:t>Panel</a:t>
              </a:r>
            </a:p>
            <a:p>
              <a:pPr algn="ctr" fontAlgn="auto">
                <a:lnSpc>
                  <a:spcPts val="1800"/>
                </a:lnSpc>
                <a:spcBef>
                  <a:spcPts val="0"/>
                </a:spcBef>
                <a:spcAft>
                  <a:spcPts val="0"/>
                </a:spcAft>
                <a:defRPr/>
              </a:pPr>
              <a:r>
                <a:rPr lang="en-US" b="1" dirty="0">
                  <a:latin typeface="Arial" pitchFamily="34" charset="0"/>
                  <a:cs typeface="Arial" pitchFamily="34" charset="0"/>
                </a:rPr>
                <a:t>(BWP)</a:t>
              </a:r>
            </a:p>
          </p:txBody>
        </p:sp>
      </p:grpSp>
      <p:sp>
        <p:nvSpPr>
          <p:cNvPr id="77" name="Rectangle 24" descr="70%"/>
          <p:cNvSpPr>
            <a:spLocks noChangeArrowheads="1"/>
          </p:cNvSpPr>
          <p:nvPr/>
        </p:nvSpPr>
        <p:spPr bwMode="auto">
          <a:xfrm>
            <a:off x="5953125" y="2620963"/>
            <a:ext cx="1525588" cy="3052762"/>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lnSpc>
                <a:spcPts val="1800"/>
              </a:lnSpc>
              <a:spcBef>
                <a:spcPts val="0"/>
              </a:spcBef>
              <a:spcAft>
                <a:spcPts val="0"/>
              </a:spcAft>
              <a:defRPr/>
            </a:pPr>
            <a:r>
              <a:rPr lang="en-US" b="1" dirty="0">
                <a:latin typeface="Arial" pitchFamily="34" charset="0"/>
                <a:cs typeface="Arial" pitchFamily="34" charset="0"/>
              </a:rPr>
              <a:t>Shear</a:t>
            </a:r>
            <a:br>
              <a:rPr lang="en-US" b="1" dirty="0">
                <a:latin typeface="Arial" pitchFamily="34" charset="0"/>
                <a:cs typeface="Arial" pitchFamily="34" charset="0"/>
              </a:rPr>
            </a:br>
            <a:r>
              <a:rPr lang="en-US" b="1" dirty="0">
                <a:latin typeface="Arial" pitchFamily="34" charset="0"/>
                <a:cs typeface="Arial" pitchFamily="34" charset="0"/>
              </a:rPr>
              <a:t>Wall</a:t>
            </a:r>
          </a:p>
        </p:txBody>
      </p:sp>
      <p:sp>
        <p:nvSpPr>
          <p:cNvPr id="80" name="Freeform 79"/>
          <p:cNvSpPr/>
          <p:nvPr/>
        </p:nvSpPr>
        <p:spPr>
          <a:xfrm>
            <a:off x="2333625" y="2133600"/>
            <a:ext cx="439738" cy="771525"/>
          </a:xfrm>
          <a:custGeom>
            <a:avLst/>
            <a:gdLst>
              <a:gd name="connsiteX0" fmla="*/ 0 w 439737"/>
              <a:gd name="connsiteY0" fmla="*/ 0 h 828675"/>
              <a:gd name="connsiteX1" fmla="*/ 409575 w 439737"/>
              <a:gd name="connsiteY1" fmla="*/ 171450 h 828675"/>
              <a:gd name="connsiteX2" fmla="*/ 180975 w 439737"/>
              <a:gd name="connsiteY2" fmla="*/ 828675 h 828675"/>
            </a:gdLst>
            <a:ahLst/>
            <a:cxnLst>
              <a:cxn ang="0">
                <a:pos x="connsiteX0" y="connsiteY0"/>
              </a:cxn>
              <a:cxn ang="0">
                <a:pos x="connsiteX1" y="connsiteY1"/>
              </a:cxn>
              <a:cxn ang="0">
                <a:pos x="connsiteX2" y="connsiteY2"/>
              </a:cxn>
            </a:cxnLst>
            <a:rect l="l" t="t" r="r" b="b"/>
            <a:pathLst>
              <a:path w="439737" h="828675">
                <a:moveTo>
                  <a:pt x="0" y="0"/>
                </a:moveTo>
                <a:cubicBezTo>
                  <a:pt x="189706" y="16669"/>
                  <a:pt x="379413" y="33338"/>
                  <a:pt x="409575" y="171450"/>
                </a:cubicBezTo>
                <a:cubicBezTo>
                  <a:pt x="439737" y="309562"/>
                  <a:pt x="310356" y="569118"/>
                  <a:pt x="180975" y="828675"/>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9" name="Freeform 78"/>
          <p:cNvSpPr/>
          <p:nvPr/>
        </p:nvSpPr>
        <p:spPr>
          <a:xfrm>
            <a:off x="6694488" y="2133600"/>
            <a:ext cx="439737" cy="771525"/>
          </a:xfrm>
          <a:custGeom>
            <a:avLst/>
            <a:gdLst>
              <a:gd name="connsiteX0" fmla="*/ 0 w 439737"/>
              <a:gd name="connsiteY0" fmla="*/ 0 h 828675"/>
              <a:gd name="connsiteX1" fmla="*/ 409575 w 439737"/>
              <a:gd name="connsiteY1" fmla="*/ 171450 h 828675"/>
              <a:gd name="connsiteX2" fmla="*/ 180975 w 439737"/>
              <a:gd name="connsiteY2" fmla="*/ 828675 h 828675"/>
            </a:gdLst>
            <a:ahLst/>
            <a:cxnLst>
              <a:cxn ang="0">
                <a:pos x="connsiteX0" y="connsiteY0"/>
              </a:cxn>
              <a:cxn ang="0">
                <a:pos x="connsiteX1" y="connsiteY1"/>
              </a:cxn>
              <a:cxn ang="0">
                <a:pos x="connsiteX2" y="connsiteY2"/>
              </a:cxn>
            </a:cxnLst>
            <a:rect l="l" t="t" r="r" b="b"/>
            <a:pathLst>
              <a:path w="439737" h="828675">
                <a:moveTo>
                  <a:pt x="0" y="0"/>
                </a:moveTo>
                <a:cubicBezTo>
                  <a:pt x="189706" y="16669"/>
                  <a:pt x="379413" y="33338"/>
                  <a:pt x="409575" y="171450"/>
                </a:cubicBezTo>
                <a:cubicBezTo>
                  <a:pt x="439737" y="309562"/>
                  <a:pt x="310356" y="569118"/>
                  <a:pt x="180975" y="828675"/>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65" name="Rectangle 64"/>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3004722"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7" name="Round Same Side Corner Rectangle 6"/>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8" name="Round Same Side Corner Rectangle 7"/>
            <p:cNvSpPr/>
            <p:nvPr/>
          </p:nvSpPr>
          <p:spPr bwMode="auto">
            <a:xfrm>
              <a:off x="5403260"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Connections</a:t>
              </a:r>
            </a:p>
          </p:txBody>
        </p:sp>
        <p:sp>
          <p:nvSpPr>
            <p:cNvPr id="9" name="Round Same Side Corner Rectangle 8"/>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5" name="Rectangle 14"/>
          <p:cNvSpPr/>
          <p:nvPr/>
        </p:nvSpPr>
        <p:spPr bwMode="auto">
          <a:xfrm>
            <a:off x="5357813" y="2541588"/>
            <a:ext cx="1554162"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u="sng" dirty="0">
                <a:solidFill>
                  <a:schemeClr val="bg1"/>
                </a:solidFill>
                <a:latin typeface="Arial" pitchFamily="34" charset="0"/>
                <a:cs typeface="Arial" pitchFamily="34" charset="0"/>
              </a:rPr>
              <a:t>Corners &amp; Collectors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Above &amp; </a:t>
            </a:r>
            <a:r>
              <a:rPr lang="en-US" sz="1600" dirty="0" smtClean="0">
                <a:solidFill>
                  <a:schemeClr val="tx1"/>
                </a:solidFill>
                <a:latin typeface="Arial" pitchFamily="34" charset="0"/>
                <a:cs typeface="Arial" pitchFamily="34" charset="0"/>
              </a:rPr>
              <a:t>Below</a:t>
            </a:r>
            <a:endParaRPr lang="en-US" sz="1600" dirty="0">
              <a:solidFill>
                <a:schemeClr val="tx1"/>
              </a:solidFill>
              <a:latin typeface="Arial" pitchFamily="34" charset="0"/>
              <a:cs typeface="Arial" pitchFamily="34" charset="0"/>
            </a:endParaRP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smtClean="0"/>
              <a:t>Connections: Corners &amp; Collectors</a:t>
            </a:r>
            <a:endParaRPr dirty="0"/>
          </a:p>
        </p:txBody>
      </p:sp>
      <p:sp>
        <p:nvSpPr>
          <p:cNvPr id="33" name="Rectangle 32"/>
          <p:cNvSpPr/>
          <p:nvPr/>
        </p:nvSpPr>
        <p:spPr bwMode="auto">
          <a:xfrm>
            <a:off x="3532188" y="2997825"/>
            <a:ext cx="4000500" cy="80962"/>
          </a:xfrm>
          <a:prstGeom prst="rect">
            <a:avLst/>
          </a:prstGeom>
          <a:solidFill>
            <a:srgbClr val="D2AB78"/>
          </a:solid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sp>
        <p:nvSpPr>
          <p:cNvPr id="34" name="Rectangle 33"/>
          <p:cNvSpPr/>
          <p:nvPr/>
        </p:nvSpPr>
        <p:spPr bwMode="auto">
          <a:xfrm rot="20005865">
            <a:off x="1557338" y="3464550"/>
            <a:ext cx="2100262" cy="79375"/>
          </a:xfrm>
          <a:prstGeom prst="rect">
            <a:avLst/>
          </a:prstGeom>
          <a:solidFill>
            <a:srgbClr val="D2AB78"/>
          </a:solid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sp>
        <p:nvSpPr>
          <p:cNvPr id="35" name="Rectangle 34"/>
          <p:cNvSpPr/>
          <p:nvPr/>
        </p:nvSpPr>
        <p:spPr bwMode="auto">
          <a:xfrm>
            <a:off x="3525838" y="3008937"/>
            <a:ext cx="76200" cy="61913"/>
          </a:xfrm>
          <a:prstGeom prst="rect">
            <a:avLst/>
          </a:prstGeom>
          <a:solidFill>
            <a:srgbClr val="D2AB78"/>
          </a:solidFill>
          <a:ln w="12699"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cxnSp>
        <p:nvCxnSpPr>
          <p:cNvPr id="39" name="Straight Connector 38"/>
          <p:cNvCxnSpPr/>
          <p:nvPr/>
        </p:nvCxnSpPr>
        <p:spPr bwMode="auto">
          <a:xfrm flipV="1">
            <a:off x="1727200" y="3039100"/>
            <a:ext cx="1798638" cy="90805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bwMode="auto">
          <a:xfrm rot="5400000" flipV="1">
            <a:off x="903288" y="4674225"/>
            <a:ext cx="1552575" cy="79375"/>
          </a:xfrm>
          <a:prstGeom prst="rect">
            <a:avLst/>
          </a:prstGeom>
          <a:solidFill>
            <a:srgbClr val="D2AB78"/>
          </a:solidFill>
          <a:ln w="12700"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sp>
        <p:nvSpPr>
          <p:cNvPr id="7" name="Rectangle 6"/>
          <p:cNvSpPr/>
          <p:nvPr/>
        </p:nvSpPr>
        <p:spPr bwMode="auto">
          <a:xfrm rot="5400000" flipV="1">
            <a:off x="6288087" y="4245600"/>
            <a:ext cx="2411413" cy="77788"/>
          </a:xfrm>
          <a:prstGeom prst="rect">
            <a:avLst/>
          </a:prstGeom>
          <a:solidFill>
            <a:srgbClr val="D2AB78"/>
          </a:solidFill>
          <a:ln w="12700"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cxnSp>
        <p:nvCxnSpPr>
          <p:cNvPr id="9" name="Straight Connector 8"/>
          <p:cNvCxnSpPr>
            <a:endCxn id="7" idx="3"/>
          </p:cNvCxnSpPr>
          <p:nvPr/>
        </p:nvCxnSpPr>
        <p:spPr bwMode="auto">
          <a:xfrm rot="5400000">
            <a:off x="6249194" y="4244806"/>
            <a:ext cx="2490788" cy="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nvGrpSpPr>
          <p:cNvPr id="3" name="Group 85"/>
          <p:cNvGrpSpPr>
            <a:grpSpLocks/>
          </p:cNvGrpSpPr>
          <p:nvPr/>
        </p:nvGrpSpPr>
        <p:grpSpPr bwMode="auto">
          <a:xfrm>
            <a:off x="1398588" y="5375900"/>
            <a:ext cx="6369050" cy="239712"/>
            <a:chOff x="612775" y="5454650"/>
            <a:chExt cx="7366000" cy="276225"/>
          </a:xfrm>
        </p:grpSpPr>
        <p:sp>
          <p:nvSpPr>
            <p:cNvPr id="27" name="Freeform 78"/>
            <p:cNvSpPr>
              <a:spLocks noChangeArrowheads="1"/>
            </p:cNvSpPr>
            <p:nvPr/>
          </p:nvSpPr>
          <p:spPr bwMode="auto">
            <a:xfrm>
              <a:off x="2285363" y="5454650"/>
              <a:ext cx="444310" cy="276225"/>
            </a:xfrm>
            <a:custGeom>
              <a:avLst/>
              <a:gdLst>
                <a:gd name="T0" fmla="*/ 0 w 2738438"/>
                <a:gd name="T1" fmla="*/ 0 h 1828800"/>
                <a:gd name="T2" fmla="*/ 0 w 2738438"/>
                <a:gd name="T3" fmla="*/ 0 h 1828800"/>
                <a:gd name="T4" fmla="*/ 0 w 2738438"/>
                <a:gd name="T5" fmla="*/ 0 h 1828800"/>
                <a:gd name="T6" fmla="*/ 0 w 2738438"/>
                <a:gd name="T7" fmla="*/ 0 h 1828800"/>
                <a:gd name="T8" fmla="*/ 0 w 2738438"/>
                <a:gd name="T9" fmla="*/ 0 h 1828800"/>
                <a:gd name="T10" fmla="*/ 0 w 2738438"/>
                <a:gd name="T11" fmla="*/ 0 h 1828800"/>
                <a:gd name="T12" fmla="*/ 0 60000 65536"/>
                <a:gd name="T13" fmla="*/ 0 60000 65536"/>
                <a:gd name="T14" fmla="*/ 0 60000 65536"/>
                <a:gd name="T15" fmla="*/ 0 60000 65536"/>
                <a:gd name="T16" fmla="*/ 0 60000 65536"/>
                <a:gd name="T17" fmla="*/ 0 60000 65536"/>
                <a:gd name="T18" fmla="*/ 0 w 2738438"/>
                <a:gd name="T19" fmla="*/ 0 h 1828800"/>
                <a:gd name="T20" fmla="*/ 2738438 w 2738438"/>
                <a:gd name="T21" fmla="*/ 1828800 h 1828800"/>
              </a:gdLst>
              <a:ahLst/>
              <a:cxnLst>
                <a:cxn ang="T12">
                  <a:pos x="T0" y="T1"/>
                </a:cxn>
                <a:cxn ang="T13">
                  <a:pos x="T2" y="T3"/>
                </a:cxn>
                <a:cxn ang="T14">
                  <a:pos x="T4" y="T5"/>
                </a:cxn>
                <a:cxn ang="T15">
                  <a:pos x="T6" y="T7"/>
                </a:cxn>
                <a:cxn ang="T16">
                  <a:pos x="T8" y="T9"/>
                </a:cxn>
                <a:cxn ang="T17">
                  <a:pos x="T10" y="T11"/>
                </a:cxn>
              </a:cxnLst>
              <a:rect l="T18" t="T19" r="T20" b="T21"/>
              <a:pathLst>
                <a:path w="2738438" h="1828800">
                  <a:moveTo>
                    <a:pt x="0" y="914400"/>
                  </a:moveTo>
                  <a:lnTo>
                    <a:pt x="1104900" y="919163"/>
                  </a:lnTo>
                  <a:cubicBezTo>
                    <a:pt x="1103313" y="612775"/>
                    <a:pt x="1101725" y="306388"/>
                    <a:pt x="1100138" y="0"/>
                  </a:cubicBezTo>
                  <a:lnTo>
                    <a:pt x="2014538" y="1828800"/>
                  </a:lnTo>
                  <a:lnTo>
                    <a:pt x="2014538" y="914400"/>
                  </a:lnTo>
                  <a:lnTo>
                    <a:pt x="2738438" y="919163"/>
                  </a:lnTo>
                </a:path>
              </a:pathLst>
            </a:custGeom>
            <a:noFill/>
            <a:ln w="12699" algn="ctr">
              <a:solidFill>
                <a:schemeClr val="tx1"/>
              </a:solidFill>
              <a:round/>
              <a:headEnd/>
              <a:tailEnd/>
            </a:ln>
          </p:spPr>
          <p:txBody>
            <a:bodyPr/>
            <a:lstStyle/>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sp>
          <p:nvSpPr>
            <p:cNvPr id="28" name="Freeform 79"/>
            <p:cNvSpPr>
              <a:spLocks noChangeArrowheads="1"/>
            </p:cNvSpPr>
            <p:nvPr/>
          </p:nvSpPr>
          <p:spPr bwMode="auto">
            <a:xfrm>
              <a:off x="5861876" y="5454650"/>
              <a:ext cx="444310" cy="276225"/>
            </a:xfrm>
            <a:custGeom>
              <a:avLst/>
              <a:gdLst>
                <a:gd name="T0" fmla="*/ 0 w 2738438"/>
                <a:gd name="T1" fmla="*/ 0 h 1828800"/>
                <a:gd name="T2" fmla="*/ 0 w 2738438"/>
                <a:gd name="T3" fmla="*/ 0 h 1828800"/>
                <a:gd name="T4" fmla="*/ 0 w 2738438"/>
                <a:gd name="T5" fmla="*/ 0 h 1828800"/>
                <a:gd name="T6" fmla="*/ 0 w 2738438"/>
                <a:gd name="T7" fmla="*/ 0 h 1828800"/>
                <a:gd name="T8" fmla="*/ 0 w 2738438"/>
                <a:gd name="T9" fmla="*/ 0 h 1828800"/>
                <a:gd name="T10" fmla="*/ 0 w 2738438"/>
                <a:gd name="T11" fmla="*/ 0 h 1828800"/>
                <a:gd name="T12" fmla="*/ 0 60000 65536"/>
                <a:gd name="T13" fmla="*/ 0 60000 65536"/>
                <a:gd name="T14" fmla="*/ 0 60000 65536"/>
                <a:gd name="T15" fmla="*/ 0 60000 65536"/>
                <a:gd name="T16" fmla="*/ 0 60000 65536"/>
                <a:gd name="T17" fmla="*/ 0 60000 65536"/>
                <a:gd name="T18" fmla="*/ 0 w 2738438"/>
                <a:gd name="T19" fmla="*/ 0 h 1828800"/>
                <a:gd name="T20" fmla="*/ 2738438 w 2738438"/>
                <a:gd name="T21" fmla="*/ 1828800 h 1828800"/>
              </a:gdLst>
              <a:ahLst/>
              <a:cxnLst>
                <a:cxn ang="T12">
                  <a:pos x="T0" y="T1"/>
                </a:cxn>
                <a:cxn ang="T13">
                  <a:pos x="T2" y="T3"/>
                </a:cxn>
                <a:cxn ang="T14">
                  <a:pos x="T4" y="T5"/>
                </a:cxn>
                <a:cxn ang="T15">
                  <a:pos x="T6" y="T7"/>
                </a:cxn>
                <a:cxn ang="T16">
                  <a:pos x="T8" y="T9"/>
                </a:cxn>
                <a:cxn ang="T17">
                  <a:pos x="T10" y="T11"/>
                </a:cxn>
              </a:cxnLst>
              <a:rect l="T18" t="T19" r="T20" b="T21"/>
              <a:pathLst>
                <a:path w="2738438" h="1828800">
                  <a:moveTo>
                    <a:pt x="0" y="914400"/>
                  </a:moveTo>
                  <a:lnTo>
                    <a:pt x="1104900" y="919163"/>
                  </a:lnTo>
                  <a:cubicBezTo>
                    <a:pt x="1103313" y="612775"/>
                    <a:pt x="1101725" y="306388"/>
                    <a:pt x="1100138" y="0"/>
                  </a:cubicBezTo>
                  <a:lnTo>
                    <a:pt x="2014538" y="1828800"/>
                  </a:lnTo>
                  <a:lnTo>
                    <a:pt x="2014538" y="914400"/>
                  </a:lnTo>
                  <a:lnTo>
                    <a:pt x="2738438" y="919163"/>
                  </a:lnTo>
                </a:path>
              </a:pathLst>
            </a:custGeom>
            <a:noFill/>
            <a:ln w="12699" algn="ctr">
              <a:solidFill>
                <a:schemeClr val="tx1"/>
              </a:solidFill>
              <a:round/>
              <a:headEnd/>
              <a:tailEnd/>
            </a:ln>
          </p:spPr>
          <p:txBody>
            <a:bodyPr/>
            <a:lstStyle/>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cxnSp>
          <p:nvCxnSpPr>
            <p:cNvPr id="752676" name="Straight Connector 81"/>
            <p:cNvCxnSpPr>
              <a:cxnSpLocks noChangeShapeType="1"/>
            </p:cNvCxnSpPr>
            <p:nvPr/>
          </p:nvCxnSpPr>
          <p:spPr bwMode="auto">
            <a:xfrm flipH="1" flipV="1">
              <a:off x="612775" y="5595937"/>
              <a:ext cx="1673225" cy="0"/>
            </a:xfrm>
            <a:prstGeom prst="line">
              <a:avLst/>
            </a:prstGeom>
            <a:noFill/>
            <a:ln w="12699" algn="ctr">
              <a:solidFill>
                <a:schemeClr val="tx1"/>
              </a:solidFill>
              <a:round/>
              <a:headEnd/>
              <a:tailEnd/>
            </a:ln>
          </p:spPr>
        </p:cxnSp>
        <p:cxnSp>
          <p:nvCxnSpPr>
            <p:cNvPr id="752677" name="Straight Connector 82"/>
            <p:cNvCxnSpPr>
              <a:cxnSpLocks noChangeShapeType="1"/>
            </p:cNvCxnSpPr>
            <p:nvPr/>
          </p:nvCxnSpPr>
          <p:spPr bwMode="auto">
            <a:xfrm rot="10800000">
              <a:off x="2711450" y="5604014"/>
              <a:ext cx="3149600" cy="0"/>
            </a:xfrm>
            <a:prstGeom prst="line">
              <a:avLst/>
            </a:prstGeom>
            <a:noFill/>
            <a:ln w="12699" algn="ctr">
              <a:solidFill>
                <a:schemeClr val="tx1"/>
              </a:solidFill>
              <a:round/>
              <a:headEnd/>
              <a:tailEnd/>
            </a:ln>
          </p:spPr>
        </p:cxnSp>
        <p:cxnSp>
          <p:nvCxnSpPr>
            <p:cNvPr id="752678" name="Straight Connector 83"/>
            <p:cNvCxnSpPr>
              <a:cxnSpLocks noChangeShapeType="1"/>
            </p:cNvCxnSpPr>
            <p:nvPr/>
          </p:nvCxnSpPr>
          <p:spPr bwMode="auto">
            <a:xfrm flipH="1" flipV="1">
              <a:off x="6305550" y="5604014"/>
              <a:ext cx="1673225" cy="0"/>
            </a:xfrm>
            <a:prstGeom prst="line">
              <a:avLst/>
            </a:prstGeom>
            <a:noFill/>
            <a:ln w="12699" algn="ctr">
              <a:solidFill>
                <a:schemeClr val="tx1"/>
              </a:solidFill>
              <a:round/>
              <a:headEnd/>
              <a:tailEnd/>
            </a:ln>
          </p:spPr>
        </p:cxnSp>
      </p:grpSp>
      <p:cxnSp>
        <p:nvCxnSpPr>
          <p:cNvPr id="752650" name="Straight Connector 86"/>
          <p:cNvCxnSpPr>
            <a:cxnSpLocks noChangeShapeType="1"/>
          </p:cNvCxnSpPr>
          <p:nvPr/>
        </p:nvCxnSpPr>
        <p:spPr bwMode="auto">
          <a:xfrm rot="16200000" flipH="1">
            <a:off x="741363" y="2894637"/>
            <a:ext cx="1828800" cy="0"/>
          </a:xfrm>
          <a:prstGeom prst="line">
            <a:avLst/>
          </a:prstGeom>
          <a:noFill/>
          <a:ln w="9525" algn="ctr">
            <a:solidFill>
              <a:schemeClr val="tx1"/>
            </a:solidFill>
            <a:round/>
            <a:headEnd/>
            <a:tailEnd/>
          </a:ln>
        </p:spPr>
      </p:cxnSp>
      <p:cxnSp>
        <p:nvCxnSpPr>
          <p:cNvPr id="752651" name="Straight Connector 87"/>
          <p:cNvCxnSpPr>
            <a:cxnSpLocks noChangeShapeType="1"/>
          </p:cNvCxnSpPr>
          <p:nvPr/>
        </p:nvCxnSpPr>
        <p:spPr bwMode="auto">
          <a:xfrm rot="16200000" flipH="1">
            <a:off x="7122319" y="2479506"/>
            <a:ext cx="823912" cy="0"/>
          </a:xfrm>
          <a:prstGeom prst="line">
            <a:avLst/>
          </a:prstGeom>
          <a:noFill/>
          <a:ln w="9525" algn="ctr">
            <a:solidFill>
              <a:schemeClr val="tx1"/>
            </a:solidFill>
            <a:round/>
            <a:headEnd/>
            <a:tailEnd/>
          </a:ln>
        </p:spPr>
      </p:cxnSp>
      <p:cxnSp>
        <p:nvCxnSpPr>
          <p:cNvPr id="752652" name="Straight Connector 88"/>
          <p:cNvCxnSpPr>
            <a:cxnSpLocks noChangeShapeType="1"/>
          </p:cNvCxnSpPr>
          <p:nvPr/>
        </p:nvCxnSpPr>
        <p:spPr bwMode="auto">
          <a:xfrm rot="10800000">
            <a:off x="1538288" y="2272337"/>
            <a:ext cx="6126162" cy="0"/>
          </a:xfrm>
          <a:prstGeom prst="line">
            <a:avLst/>
          </a:prstGeom>
          <a:noFill/>
          <a:ln w="9525" algn="ctr">
            <a:solidFill>
              <a:schemeClr val="tx1"/>
            </a:solidFill>
            <a:round/>
            <a:headEnd/>
            <a:tailEnd/>
          </a:ln>
        </p:spPr>
      </p:cxnSp>
      <p:cxnSp>
        <p:nvCxnSpPr>
          <p:cNvPr id="752653" name="Straight Connector 89"/>
          <p:cNvCxnSpPr>
            <a:cxnSpLocks noChangeShapeType="1"/>
          </p:cNvCxnSpPr>
          <p:nvPr/>
        </p:nvCxnSpPr>
        <p:spPr bwMode="auto">
          <a:xfrm flipH="1">
            <a:off x="7443788" y="2181850"/>
            <a:ext cx="184150" cy="182562"/>
          </a:xfrm>
          <a:prstGeom prst="line">
            <a:avLst/>
          </a:prstGeom>
          <a:noFill/>
          <a:ln w="28575" algn="ctr">
            <a:solidFill>
              <a:schemeClr val="tx1"/>
            </a:solidFill>
            <a:round/>
            <a:headEnd/>
            <a:tailEnd/>
          </a:ln>
        </p:spPr>
      </p:cxnSp>
      <p:cxnSp>
        <p:nvCxnSpPr>
          <p:cNvPr id="752654" name="Straight Connector 90"/>
          <p:cNvCxnSpPr>
            <a:cxnSpLocks noChangeShapeType="1"/>
          </p:cNvCxnSpPr>
          <p:nvPr/>
        </p:nvCxnSpPr>
        <p:spPr bwMode="auto">
          <a:xfrm flipV="1">
            <a:off x="1566863" y="2189787"/>
            <a:ext cx="182562" cy="182563"/>
          </a:xfrm>
          <a:prstGeom prst="line">
            <a:avLst/>
          </a:prstGeom>
          <a:noFill/>
          <a:ln w="28575" algn="ctr">
            <a:solidFill>
              <a:schemeClr val="tx1"/>
            </a:solidFill>
            <a:round/>
            <a:headEnd/>
            <a:tailEnd/>
          </a:ln>
        </p:spPr>
      </p:cxnSp>
      <p:sp>
        <p:nvSpPr>
          <p:cNvPr id="752655" name="TextBox 91"/>
          <p:cNvSpPr txBox="1">
            <a:spLocks noChangeArrowheads="1"/>
          </p:cNvSpPr>
          <p:nvPr/>
        </p:nvSpPr>
        <p:spPr bwMode="auto">
          <a:xfrm>
            <a:off x="4343400" y="2083425"/>
            <a:ext cx="530225" cy="400050"/>
          </a:xfrm>
          <a:prstGeom prst="rect">
            <a:avLst/>
          </a:prstGeom>
          <a:solidFill>
            <a:schemeClr val="bg1"/>
          </a:solidFill>
          <a:ln w="9525">
            <a:noFill/>
            <a:miter lim="800000"/>
            <a:headEnd/>
            <a:tailEnd/>
          </a:ln>
        </p:spPr>
        <p:txBody>
          <a:bodyPr wrap="none">
            <a:spAutoFit/>
          </a:bodyPr>
          <a:lstStyle/>
          <a:p>
            <a:r>
              <a:rPr lang="en-US" sz="2000" b="1" dirty="0">
                <a:solidFill>
                  <a:srgbClr val="953735"/>
                </a:solidFill>
                <a:cs typeface="Arial" charset="0"/>
              </a:rPr>
              <a:t>24'</a:t>
            </a:r>
          </a:p>
        </p:txBody>
      </p:sp>
      <p:cxnSp>
        <p:nvCxnSpPr>
          <p:cNvPr id="752656" name="Straight Connector 106"/>
          <p:cNvCxnSpPr>
            <a:cxnSpLocks noChangeShapeType="1"/>
          </p:cNvCxnSpPr>
          <p:nvPr/>
        </p:nvCxnSpPr>
        <p:spPr bwMode="auto">
          <a:xfrm>
            <a:off x="1030288" y="3882062"/>
            <a:ext cx="477837" cy="0"/>
          </a:xfrm>
          <a:prstGeom prst="line">
            <a:avLst/>
          </a:prstGeom>
          <a:noFill/>
          <a:ln w="9525" algn="ctr">
            <a:solidFill>
              <a:schemeClr val="tx1"/>
            </a:solidFill>
            <a:round/>
            <a:headEnd/>
            <a:tailEnd/>
          </a:ln>
        </p:spPr>
      </p:cxnSp>
      <p:cxnSp>
        <p:nvCxnSpPr>
          <p:cNvPr id="752657" name="Straight Connector 107"/>
          <p:cNvCxnSpPr>
            <a:cxnSpLocks noChangeShapeType="1"/>
          </p:cNvCxnSpPr>
          <p:nvPr/>
        </p:nvCxnSpPr>
        <p:spPr bwMode="auto">
          <a:xfrm rot="5400000">
            <a:off x="610393" y="3462169"/>
            <a:ext cx="1096963" cy="0"/>
          </a:xfrm>
          <a:prstGeom prst="line">
            <a:avLst/>
          </a:prstGeom>
          <a:noFill/>
          <a:ln w="9525" algn="ctr">
            <a:solidFill>
              <a:schemeClr val="tx1"/>
            </a:solidFill>
            <a:round/>
            <a:headEnd/>
            <a:tailEnd/>
          </a:ln>
        </p:spPr>
      </p:cxnSp>
      <p:cxnSp>
        <p:nvCxnSpPr>
          <p:cNvPr id="752658" name="Straight Connector 108"/>
          <p:cNvCxnSpPr>
            <a:cxnSpLocks noChangeShapeType="1"/>
          </p:cNvCxnSpPr>
          <p:nvPr/>
        </p:nvCxnSpPr>
        <p:spPr bwMode="auto">
          <a:xfrm rot="-5400000">
            <a:off x="1085057" y="3813005"/>
            <a:ext cx="158750" cy="157163"/>
          </a:xfrm>
          <a:prstGeom prst="line">
            <a:avLst/>
          </a:prstGeom>
          <a:noFill/>
          <a:ln w="28575" algn="ctr">
            <a:solidFill>
              <a:schemeClr val="tx1"/>
            </a:solidFill>
            <a:round/>
            <a:headEnd/>
            <a:tailEnd/>
          </a:ln>
        </p:spPr>
      </p:cxnSp>
      <p:cxnSp>
        <p:nvCxnSpPr>
          <p:cNvPr id="752659" name="Straight Connector 109"/>
          <p:cNvCxnSpPr>
            <a:cxnSpLocks noChangeShapeType="1"/>
          </p:cNvCxnSpPr>
          <p:nvPr/>
        </p:nvCxnSpPr>
        <p:spPr bwMode="auto">
          <a:xfrm rot="5400000" flipH="1" flipV="1">
            <a:off x="1080294" y="2912894"/>
            <a:ext cx="158750" cy="157162"/>
          </a:xfrm>
          <a:prstGeom prst="line">
            <a:avLst/>
          </a:prstGeom>
          <a:noFill/>
          <a:ln w="28575" algn="ctr">
            <a:solidFill>
              <a:schemeClr val="tx1"/>
            </a:solidFill>
            <a:round/>
            <a:headEnd/>
            <a:tailEnd/>
          </a:ln>
        </p:spPr>
      </p:cxnSp>
      <p:cxnSp>
        <p:nvCxnSpPr>
          <p:cNvPr id="752660" name="Straight Connector 110"/>
          <p:cNvCxnSpPr>
            <a:cxnSpLocks noChangeShapeType="1"/>
          </p:cNvCxnSpPr>
          <p:nvPr/>
        </p:nvCxnSpPr>
        <p:spPr bwMode="auto">
          <a:xfrm>
            <a:off x="735013" y="2999412"/>
            <a:ext cx="2651125" cy="0"/>
          </a:xfrm>
          <a:prstGeom prst="line">
            <a:avLst/>
          </a:prstGeom>
          <a:noFill/>
          <a:ln w="9525" algn="ctr">
            <a:solidFill>
              <a:schemeClr val="tx1"/>
            </a:solidFill>
            <a:round/>
            <a:headEnd/>
            <a:tailEnd/>
          </a:ln>
        </p:spPr>
      </p:cxnSp>
      <p:sp>
        <p:nvSpPr>
          <p:cNvPr id="752661" name="TextBox 115"/>
          <p:cNvSpPr txBox="1">
            <a:spLocks noChangeArrowheads="1"/>
          </p:cNvSpPr>
          <p:nvPr/>
        </p:nvSpPr>
        <p:spPr bwMode="auto">
          <a:xfrm rot="10800000" flipV="1">
            <a:off x="984250" y="3240712"/>
            <a:ext cx="387350" cy="400050"/>
          </a:xfrm>
          <a:prstGeom prst="rect">
            <a:avLst/>
          </a:prstGeom>
          <a:solidFill>
            <a:schemeClr val="bg1"/>
          </a:solidFill>
          <a:ln w="9525">
            <a:noFill/>
            <a:miter lim="800000"/>
            <a:headEnd/>
            <a:tailEnd/>
          </a:ln>
        </p:spPr>
        <p:txBody>
          <a:bodyPr wrap="none">
            <a:spAutoFit/>
          </a:bodyPr>
          <a:lstStyle/>
          <a:p>
            <a:r>
              <a:rPr lang="en-US" sz="2000" b="1" dirty="0">
                <a:solidFill>
                  <a:srgbClr val="953735"/>
                </a:solidFill>
                <a:cs typeface="Arial" charset="0"/>
              </a:rPr>
              <a:t>4'</a:t>
            </a:r>
          </a:p>
        </p:txBody>
      </p:sp>
      <p:sp>
        <p:nvSpPr>
          <p:cNvPr id="40" name="Oval 39"/>
          <p:cNvSpPr/>
          <p:nvPr/>
        </p:nvSpPr>
        <p:spPr bwMode="auto">
          <a:xfrm>
            <a:off x="1537696" y="1778794"/>
            <a:ext cx="285448" cy="285572"/>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b="1" dirty="0">
                <a:ln>
                  <a:solidFill>
                    <a:schemeClr val="bg1"/>
                  </a:solidFill>
                </a:ln>
                <a:solidFill>
                  <a:schemeClr val="bg1"/>
                </a:solidFill>
                <a:latin typeface="Arial" pitchFamily="34" charset="0"/>
                <a:cs typeface="Arial" pitchFamily="34" charset="0"/>
              </a:rPr>
              <a:t>A</a:t>
            </a:r>
          </a:p>
        </p:txBody>
      </p:sp>
      <p:sp>
        <p:nvSpPr>
          <p:cNvPr id="41" name="Oval 40"/>
          <p:cNvSpPr/>
          <p:nvPr/>
        </p:nvSpPr>
        <p:spPr bwMode="auto">
          <a:xfrm>
            <a:off x="7385940" y="1778794"/>
            <a:ext cx="285448" cy="285572"/>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b="1" dirty="0">
                <a:ln>
                  <a:solidFill>
                    <a:schemeClr val="bg1"/>
                  </a:solidFill>
                </a:ln>
                <a:solidFill>
                  <a:schemeClr val="bg1"/>
                </a:solidFill>
                <a:latin typeface="Arial" pitchFamily="34" charset="0"/>
                <a:cs typeface="Arial" pitchFamily="34" charset="0"/>
              </a:rPr>
              <a:t>B</a:t>
            </a:r>
          </a:p>
        </p:txBody>
      </p:sp>
      <p:sp>
        <p:nvSpPr>
          <p:cNvPr id="42" name="Oval 41"/>
          <p:cNvSpPr/>
          <p:nvPr/>
        </p:nvSpPr>
        <p:spPr bwMode="auto">
          <a:xfrm>
            <a:off x="615598" y="2855884"/>
            <a:ext cx="285448" cy="285572"/>
          </a:xfrm>
          <a:prstGeom prst="ellipse">
            <a:avLst/>
          </a:prstGeom>
          <a:solidFill>
            <a:schemeClr val="accent1"/>
          </a:solidFill>
          <a:ln w="19050" cap="flat" cmpd="sng" algn="ctr">
            <a:solidFill>
              <a:srgbClr val="385D8A"/>
            </a:solidFill>
            <a:prstDash val="solid"/>
            <a:round/>
            <a:headEnd type="none" w="med" len="med"/>
            <a:tailEnd type="none" w="med" len="med"/>
          </a:ln>
          <a:effectLst/>
        </p:spPr>
        <p:txBody>
          <a:bodyPr lIns="0" tIns="0" rIns="0" bIns="0" anchor="ctr" anchorCtr="1"/>
          <a:lstStyle/>
          <a:p>
            <a:pPr fontAlgn="auto">
              <a:spcBef>
                <a:spcPts val="0"/>
              </a:spcBef>
              <a:spcAft>
                <a:spcPts val="0"/>
              </a:spcAft>
              <a:defRPr/>
            </a:pPr>
            <a:r>
              <a:rPr lang="en-US" sz="1600" b="1" dirty="0">
                <a:ln>
                  <a:solidFill>
                    <a:schemeClr val="bg1"/>
                  </a:solidFill>
                </a:ln>
                <a:solidFill>
                  <a:schemeClr val="bg1"/>
                </a:solidFill>
                <a:latin typeface="Arial" pitchFamily="34" charset="0"/>
                <a:cs typeface="Arial" pitchFamily="34" charset="0"/>
              </a:rPr>
              <a:t>1</a:t>
            </a:r>
          </a:p>
        </p:txBody>
      </p:sp>
      <p:sp>
        <p:nvSpPr>
          <p:cNvPr id="43" name="TextBox 7"/>
          <p:cNvSpPr txBox="1">
            <a:spLocks noChangeArrowheads="1"/>
          </p:cNvSpPr>
          <p:nvPr/>
        </p:nvSpPr>
        <p:spPr bwMode="auto">
          <a:xfrm>
            <a:off x="1823144" y="1621462"/>
            <a:ext cx="542925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chemeClr val="accent2">
                    <a:lumMod val="75000"/>
                  </a:schemeClr>
                </a:solidFill>
                <a:latin typeface="Arial" pitchFamily="34" charset="0"/>
                <a:cs typeface="Arial" pitchFamily="34" charset="0"/>
              </a:rPr>
              <a:t>R602.10.1.3 Angled Corners</a:t>
            </a:r>
          </a:p>
        </p:txBody>
      </p:sp>
      <p:sp>
        <p:nvSpPr>
          <p:cNvPr id="36" name="Rectangle 35"/>
          <p:cNvSpPr/>
          <p:nvPr/>
        </p:nvSpPr>
        <p:spPr bwMode="auto">
          <a:xfrm>
            <a:off x="1649413" y="3934450"/>
            <a:ext cx="73025" cy="63500"/>
          </a:xfrm>
          <a:prstGeom prst="rect">
            <a:avLst/>
          </a:prstGeom>
          <a:solidFill>
            <a:srgbClr val="D2AB78"/>
          </a:solidFill>
          <a:ln w="12699"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cxnSp>
        <p:nvCxnSpPr>
          <p:cNvPr id="37" name="Straight Connector 36"/>
          <p:cNvCxnSpPr/>
          <p:nvPr/>
        </p:nvCxnSpPr>
        <p:spPr bwMode="auto">
          <a:xfrm>
            <a:off x="3549650" y="3042275"/>
            <a:ext cx="3930650" cy="158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a:off x="876300" y="4702800"/>
            <a:ext cx="1616075" cy="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1826" y="5615612"/>
            <a:ext cx="7135812" cy="646331"/>
          </a:xfrm>
          <a:prstGeom prst="rect">
            <a:avLst/>
          </a:prstGeom>
          <a:noFill/>
        </p:spPr>
        <p:txBody>
          <a:bodyPr wrap="square" rtlCol="0">
            <a:spAutoFit/>
          </a:bodyPr>
          <a:lstStyle/>
          <a:p>
            <a:r>
              <a:rPr lang="en-US" dirty="0">
                <a:solidFill>
                  <a:schemeClr val="accent1">
                    <a:lumMod val="75000"/>
                  </a:schemeClr>
                </a:solidFill>
              </a:rPr>
              <a:t>Wall sheathing in a diagonal wall section may be counted for a wall line’s bracing length if the diagonal wall line is 8ʹ or less in length. </a:t>
            </a:r>
          </a:p>
        </p:txBody>
      </p:sp>
      <p:sp>
        <p:nvSpPr>
          <p:cNvPr id="45" name="Rectangle 4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977" name="Picture 2" descr="ICC Figure 7.2.png"/>
          <p:cNvPicPr>
            <a:picLocks noChangeAspect="1"/>
          </p:cNvPicPr>
          <p:nvPr/>
        </p:nvPicPr>
        <p:blipFill>
          <a:blip r:embed="rId3" cstate="email"/>
          <a:srcRect/>
          <a:stretch>
            <a:fillRect/>
          </a:stretch>
        </p:blipFill>
        <p:spPr bwMode="auto">
          <a:xfrm>
            <a:off x="987425" y="2981266"/>
            <a:ext cx="7169150" cy="2411413"/>
          </a:xfrm>
          <a:prstGeom prst="rect">
            <a:avLst/>
          </a:prstGeom>
          <a:noFill/>
          <a:ln w="9525">
            <a:noFill/>
            <a:miter lim="800000"/>
            <a:headEnd/>
            <a:tailEnd/>
          </a:ln>
        </p:spPr>
      </p:pic>
      <p:cxnSp>
        <p:nvCxnSpPr>
          <p:cNvPr id="11" name="Straight Connector 10"/>
          <p:cNvCxnSpPr/>
          <p:nvPr/>
        </p:nvCxnSpPr>
        <p:spPr>
          <a:xfrm rot="16200000" flipV="1">
            <a:off x="1706562" y="3670301"/>
            <a:ext cx="365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1810544" y="353456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30388" y="3605213"/>
            <a:ext cx="13716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86"/>
          <p:cNvSpPr txBox="1">
            <a:spLocks noChangeArrowheads="1"/>
          </p:cNvSpPr>
          <p:nvPr/>
        </p:nvSpPr>
        <p:spPr bwMode="auto">
          <a:xfrm>
            <a:off x="774701" y="5673725"/>
            <a:ext cx="6342062" cy="646331"/>
          </a:xfrm>
          <a:prstGeom prst="rect">
            <a:avLst/>
          </a:prstGeom>
          <a:noFill/>
          <a:ln w="9525">
            <a:noFill/>
            <a:miter lim="800000"/>
            <a:headEnd/>
            <a:tailEnd/>
          </a:ln>
        </p:spPr>
        <p:txBody>
          <a:bodyPr wrap="square"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Segment does not count as bracing</a:t>
            </a:r>
          </a:p>
          <a:p>
            <a:pPr fontAlgn="auto">
              <a:spcBef>
                <a:spcPts val="0"/>
              </a:spcBef>
              <a:spcAft>
                <a:spcPts val="0"/>
              </a:spcAft>
              <a:defRPr/>
            </a:pPr>
            <a:r>
              <a:rPr lang="en-US" sz="1600" b="1" dirty="0">
                <a:solidFill>
                  <a:schemeClr val="accent3">
                    <a:lumMod val="50000"/>
                  </a:schemeClr>
                </a:solidFill>
                <a:latin typeface="Arial" pitchFamily="34" charset="0"/>
                <a:cs typeface="Arial" pitchFamily="34" charset="0"/>
              </a:rPr>
              <a:t>(Unless dwelling is continuously sheathed per R602.10.4)</a:t>
            </a:r>
          </a:p>
        </p:txBody>
      </p:sp>
      <p:sp>
        <p:nvSpPr>
          <p:cNvPr id="18" name="Freeform 17"/>
          <p:cNvSpPr/>
          <p:nvPr/>
        </p:nvSpPr>
        <p:spPr>
          <a:xfrm flipH="1" flipV="1">
            <a:off x="5157788" y="5600700"/>
            <a:ext cx="576262" cy="393700"/>
          </a:xfrm>
          <a:custGeom>
            <a:avLst/>
            <a:gdLst>
              <a:gd name="connsiteX0" fmla="*/ 514350 w 514350"/>
              <a:gd name="connsiteY0" fmla="*/ 0 h 349250"/>
              <a:gd name="connsiteX1" fmla="*/ 234950 w 514350"/>
              <a:gd name="connsiteY1" fmla="*/ 101600 h 349250"/>
              <a:gd name="connsiteX2" fmla="*/ 0 w 514350"/>
              <a:gd name="connsiteY2" fmla="*/ 349250 h 349250"/>
            </a:gdLst>
            <a:ahLst/>
            <a:cxnLst>
              <a:cxn ang="0">
                <a:pos x="connsiteX0" y="connsiteY0"/>
              </a:cxn>
              <a:cxn ang="0">
                <a:pos x="connsiteX1" y="connsiteY1"/>
              </a:cxn>
              <a:cxn ang="0">
                <a:pos x="connsiteX2" y="connsiteY2"/>
              </a:cxn>
            </a:cxnLst>
            <a:rect l="l" t="t" r="r" b="b"/>
            <a:pathLst>
              <a:path w="514350" h="349250">
                <a:moveTo>
                  <a:pt x="514350" y="0"/>
                </a:moveTo>
                <a:cubicBezTo>
                  <a:pt x="417512" y="21696"/>
                  <a:pt x="320675" y="43392"/>
                  <a:pt x="234950" y="101600"/>
                </a:cubicBezTo>
                <a:cubicBezTo>
                  <a:pt x="149225" y="159808"/>
                  <a:pt x="74612" y="254529"/>
                  <a:pt x="0" y="34925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9" name="Straight Connector 18"/>
          <p:cNvCxnSpPr/>
          <p:nvPr/>
        </p:nvCxnSpPr>
        <p:spPr>
          <a:xfrm rot="5400000" flipH="1" flipV="1">
            <a:off x="3037682" y="353456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2933700" y="3670301"/>
            <a:ext cx="365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8985" name="TextBox 86"/>
          <p:cNvSpPr txBox="1">
            <a:spLocks noChangeArrowheads="1"/>
          </p:cNvSpPr>
          <p:nvPr/>
        </p:nvSpPr>
        <p:spPr bwMode="auto">
          <a:xfrm>
            <a:off x="2109788" y="3443288"/>
            <a:ext cx="836612"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Up to 8'</a:t>
            </a:r>
          </a:p>
        </p:txBody>
      </p:sp>
      <p:cxnSp>
        <p:nvCxnSpPr>
          <p:cNvPr id="31" name="Straight Connector 30"/>
          <p:cNvCxnSpPr/>
          <p:nvPr/>
        </p:nvCxnSpPr>
        <p:spPr>
          <a:xfrm rot="16200000" flipV="1">
            <a:off x="1257300" y="3198813"/>
            <a:ext cx="365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1373188" y="3041650"/>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1353344" y="3077369"/>
            <a:ext cx="622300" cy="579438"/>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5408612" y="3670301"/>
            <a:ext cx="365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512594" y="353456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541963" y="3605213"/>
            <a:ext cx="164623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7038182" y="3534569"/>
            <a:ext cx="157162"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V="1">
            <a:off x="6934200" y="3670301"/>
            <a:ext cx="365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8994" name="TextBox 86"/>
          <p:cNvSpPr txBox="1">
            <a:spLocks noChangeArrowheads="1"/>
          </p:cNvSpPr>
          <p:nvPr/>
        </p:nvSpPr>
        <p:spPr bwMode="auto">
          <a:xfrm>
            <a:off x="5940425" y="3443288"/>
            <a:ext cx="836613"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Up to 8'</a:t>
            </a:r>
          </a:p>
        </p:txBody>
      </p:sp>
      <p:cxnSp>
        <p:nvCxnSpPr>
          <p:cNvPr id="42" name="Straight Connector 41"/>
          <p:cNvCxnSpPr/>
          <p:nvPr/>
        </p:nvCxnSpPr>
        <p:spPr>
          <a:xfrm rot="16200000" flipV="1">
            <a:off x="5403850" y="5456238"/>
            <a:ext cx="365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5508625" y="5443538"/>
            <a:ext cx="157163"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529263" y="5514975"/>
            <a:ext cx="54768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38998" name="TextBox 86"/>
          <p:cNvSpPr txBox="1">
            <a:spLocks noChangeArrowheads="1"/>
          </p:cNvSpPr>
          <p:nvPr/>
        </p:nvSpPr>
        <p:spPr bwMode="auto">
          <a:xfrm>
            <a:off x="6056313" y="5335588"/>
            <a:ext cx="735012" cy="338137"/>
          </a:xfrm>
          <a:prstGeom prst="rect">
            <a:avLst/>
          </a:prstGeom>
          <a:solidFill>
            <a:schemeClr val="bg1"/>
          </a:solidFill>
          <a:ln w="9525">
            <a:noFill/>
            <a:miter lim="800000"/>
            <a:headEnd/>
            <a:tailEnd/>
          </a:ln>
        </p:spPr>
        <p:txBody>
          <a:bodyPr wrap="none" lIns="45720" rIns="45720">
            <a:spAutoFit/>
          </a:bodyPr>
          <a:lstStyle/>
          <a:p>
            <a:r>
              <a:rPr lang="en-US" sz="1600" b="1" dirty="0">
                <a:solidFill>
                  <a:srgbClr val="953735"/>
                </a:solidFill>
                <a:cs typeface="Arial" charset="0"/>
              </a:rPr>
              <a:t>2' min.</a:t>
            </a:r>
          </a:p>
        </p:txBody>
      </p:sp>
      <p:cxnSp>
        <p:nvCxnSpPr>
          <p:cNvPr id="48" name="Straight Connector 47"/>
          <p:cNvCxnSpPr/>
          <p:nvPr/>
        </p:nvCxnSpPr>
        <p:spPr>
          <a:xfrm rot="16200000" flipV="1">
            <a:off x="5257800" y="5289551"/>
            <a:ext cx="365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5366543" y="5282407"/>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5277645" y="5212556"/>
            <a:ext cx="366712" cy="365125"/>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5818981" y="5444332"/>
            <a:ext cx="157163"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5715000" y="5456238"/>
            <a:ext cx="365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86"/>
          <p:cNvSpPr txBox="1">
            <a:spLocks noChangeArrowheads="1"/>
          </p:cNvSpPr>
          <p:nvPr/>
        </p:nvSpPr>
        <p:spPr bwMode="auto">
          <a:xfrm>
            <a:off x="4781550" y="4879998"/>
            <a:ext cx="735138" cy="338554"/>
          </a:xfrm>
          <a:prstGeom prst="rect">
            <a:avLst/>
          </a:prstGeom>
          <a:noFill/>
          <a:ln w="9525">
            <a:noFill/>
            <a:miter lim="800000"/>
            <a:headEnd/>
            <a:tailEnd/>
          </a:ln>
          <a:scene3d>
            <a:camera prst="isometricOffAxis1Left">
              <a:rot lat="1500000" lon="4200000" rev="0"/>
            </a:camera>
            <a:lightRig rig="threePt" dir="t"/>
          </a:scene3d>
        </p:spPr>
        <p:txBody>
          <a:bodyPr wrap="none" lIns="45720" rIns="45720">
            <a:spAutoFit/>
            <a:scene3d>
              <a:camera prst="isometricOffAxis1Left"/>
              <a:lightRig rig="threePt" dir="t"/>
            </a:scene3d>
          </a:bodyPr>
          <a:lstStyle/>
          <a:p>
            <a:pPr fontAlgn="auto">
              <a:spcBef>
                <a:spcPts val="0"/>
              </a:spcBef>
              <a:spcAft>
                <a:spcPts val="0"/>
              </a:spcAft>
              <a:defRPr/>
            </a:pPr>
            <a:r>
              <a:rPr lang="en-US" sz="1600" b="1" dirty="0">
                <a:solidFill>
                  <a:srgbClr val="953735"/>
                </a:solidFill>
                <a:latin typeface="Arial" pitchFamily="34" charset="0"/>
                <a:cs typeface="Arial" pitchFamily="34" charset="0"/>
              </a:rPr>
              <a:t>2' min.</a:t>
            </a:r>
          </a:p>
        </p:txBody>
      </p:sp>
      <p:sp>
        <p:nvSpPr>
          <p:cNvPr id="55" name="TextBox 86"/>
          <p:cNvSpPr txBox="1">
            <a:spLocks noChangeArrowheads="1"/>
          </p:cNvSpPr>
          <p:nvPr/>
        </p:nvSpPr>
        <p:spPr bwMode="auto">
          <a:xfrm>
            <a:off x="5365749" y="2981266"/>
            <a:ext cx="2253374" cy="400110"/>
          </a:xfrm>
          <a:prstGeom prst="rect">
            <a:avLst/>
          </a:prstGeom>
          <a:solidFill>
            <a:schemeClr val="bg1"/>
          </a:solidFill>
          <a:ln w="9525">
            <a:noFill/>
            <a:miter lim="800000"/>
            <a:headEnd/>
            <a:tailEnd/>
          </a:ln>
        </p:spPr>
        <p:txBody>
          <a:bodyPr wrap="none"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Method WSP only</a:t>
            </a:r>
          </a:p>
        </p:txBody>
      </p:sp>
      <p:sp>
        <p:nvSpPr>
          <p:cNvPr id="56" name="Freeform 55"/>
          <p:cNvSpPr/>
          <p:nvPr/>
        </p:nvSpPr>
        <p:spPr>
          <a:xfrm rot="1265520">
            <a:off x="7467516" y="3249052"/>
            <a:ext cx="443177" cy="928123"/>
          </a:xfrm>
          <a:custGeom>
            <a:avLst/>
            <a:gdLst>
              <a:gd name="connsiteX0" fmla="*/ 0 w 419100"/>
              <a:gd name="connsiteY0" fmla="*/ 0 h 990600"/>
              <a:gd name="connsiteX1" fmla="*/ 381000 w 419100"/>
              <a:gd name="connsiteY1" fmla="*/ 261257 h 990600"/>
              <a:gd name="connsiteX2" fmla="*/ 228600 w 419100"/>
              <a:gd name="connsiteY2" fmla="*/ 990600 h 990600"/>
            </a:gdLst>
            <a:ahLst/>
            <a:cxnLst>
              <a:cxn ang="0">
                <a:pos x="connsiteX0" y="connsiteY0"/>
              </a:cxn>
              <a:cxn ang="0">
                <a:pos x="connsiteX1" y="connsiteY1"/>
              </a:cxn>
              <a:cxn ang="0">
                <a:pos x="connsiteX2" y="connsiteY2"/>
              </a:cxn>
            </a:cxnLst>
            <a:rect l="l" t="t" r="r" b="b"/>
            <a:pathLst>
              <a:path w="419100" h="990600">
                <a:moveTo>
                  <a:pt x="0" y="0"/>
                </a:moveTo>
                <a:cubicBezTo>
                  <a:pt x="171450" y="48078"/>
                  <a:pt x="342900" y="96157"/>
                  <a:pt x="381000" y="261257"/>
                </a:cubicBezTo>
                <a:cubicBezTo>
                  <a:pt x="419100" y="426357"/>
                  <a:pt x="323850" y="708478"/>
                  <a:pt x="228600" y="99060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4" name="Title 1"/>
          <p:cNvSpPr>
            <a:spLocks noGrp="1"/>
          </p:cNvSpPr>
          <p:nvPr>
            <p:ph type="title"/>
          </p:nvPr>
        </p:nvSpPr>
        <p:spPr>
          <a:xfrm>
            <a:off x="225425" y="363538"/>
            <a:ext cx="8686800" cy="1184275"/>
          </a:xfrm>
        </p:spPr>
        <p:txBody>
          <a:bodyPr/>
          <a:lstStyle/>
          <a:p>
            <a:pPr fontAlgn="auto">
              <a:spcAft>
                <a:spcPts val="0"/>
              </a:spcAft>
              <a:defRPr/>
            </a:pPr>
            <a:r>
              <a:rPr dirty="0"/>
              <a:t>Connections: Corners &amp; Collectors</a:t>
            </a:r>
          </a:p>
        </p:txBody>
      </p:sp>
      <p:graphicFrame>
        <p:nvGraphicFramePr>
          <p:cNvPr id="35" name="Table 34"/>
          <p:cNvGraphicFramePr>
            <a:graphicFrameLocks noGrp="1"/>
          </p:cNvGraphicFramePr>
          <p:nvPr/>
        </p:nvGraphicFramePr>
        <p:xfrm>
          <a:off x="5278438" y="1698606"/>
          <a:ext cx="2784410" cy="1095364"/>
        </p:xfrm>
        <a:graphic>
          <a:graphicData uri="http://schemas.openxmlformats.org/drawingml/2006/table">
            <a:tbl>
              <a:tblPr firstRow="1" bandRow="1">
                <a:tableStyleId>{5C22544A-7EE6-4342-B048-85BDC9FD1C3A}</a:tableStyleId>
              </a:tblPr>
              <a:tblGrid>
                <a:gridCol w="2784410"/>
              </a:tblGrid>
              <a:tr h="349226">
                <a:tc>
                  <a:txBody>
                    <a:bodyPr/>
                    <a:lstStyle/>
                    <a:p>
                      <a:pPr algn="ctr"/>
                      <a:r>
                        <a:rPr lang="en-US" sz="1800" b="1" dirty="0" smtClean="0">
                          <a:latin typeface="Arial" pitchFamily="34" charset="0"/>
                          <a:cs typeface="Arial" pitchFamily="34" charset="0"/>
                        </a:rPr>
                        <a:t>Seismic</a:t>
                      </a:r>
                      <a:endParaRPr lang="en-US" sz="1800" b="1" baseline="-250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r h="729604">
                <a:tc>
                  <a:txBody>
                    <a:bodyPr/>
                    <a:lstStyle/>
                    <a:p>
                      <a:pPr marL="0" indent="0">
                        <a:spcBef>
                          <a:spcPts val="0"/>
                        </a:spcBef>
                        <a:buFont typeface="Wingdings" pitchFamily="2" charset="2"/>
                        <a:buNone/>
                      </a:pPr>
                      <a:r>
                        <a:rPr lang="en-US" sz="1600" b="1" baseline="0" dirty="0">
                          <a:latin typeface="Arial" pitchFamily="34" charset="0"/>
                          <a:cs typeface="Arial" pitchFamily="34" charset="0"/>
                        </a:rPr>
                        <a:t>Up to 8' for Method WSP per illustration below</a:t>
                      </a:r>
                      <a:endParaRPr lang="en-US" sz="1600" baseline="-25000"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45" name="TextBox 44"/>
          <p:cNvSpPr txBox="1"/>
          <p:nvPr/>
        </p:nvSpPr>
        <p:spPr>
          <a:xfrm>
            <a:off x="5643564" y="6317565"/>
            <a:ext cx="1308371" cy="307777"/>
          </a:xfrm>
          <a:prstGeom prst="rect">
            <a:avLst/>
          </a:prstGeom>
          <a:noFill/>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R602.10.1.4.1</a:t>
            </a:r>
          </a:p>
        </p:txBody>
      </p:sp>
      <p:sp>
        <p:nvSpPr>
          <p:cNvPr id="46" name="TextBox 86"/>
          <p:cNvSpPr txBox="1">
            <a:spLocks noChangeArrowheads="1"/>
          </p:cNvSpPr>
          <p:nvPr/>
        </p:nvSpPr>
        <p:spPr bwMode="auto">
          <a:xfrm>
            <a:off x="1342940" y="3286603"/>
            <a:ext cx="649217" cy="215444"/>
          </a:xfrm>
          <a:prstGeom prst="rect">
            <a:avLst/>
          </a:prstGeom>
          <a:solidFill>
            <a:schemeClr val="bg1"/>
          </a:solidFill>
          <a:ln w="9525">
            <a:noFill/>
            <a:miter lim="800000"/>
            <a:headEnd/>
            <a:tailEnd/>
          </a:ln>
          <a:scene3d>
            <a:camera prst="isometricOffAxis1Left">
              <a:rot lat="2100000" lon="3840000" rev="0"/>
            </a:camera>
            <a:lightRig rig="threePt" dir="t"/>
          </a:scene3d>
        </p:spPr>
        <p:txBody>
          <a:bodyPr wrap="none" lIns="0" tIns="0" rIns="0" bIns="0">
            <a:spAutoFit/>
          </a:bodyPr>
          <a:lstStyle/>
          <a:p>
            <a:pPr fontAlgn="auto">
              <a:spcBef>
                <a:spcPts val="0"/>
              </a:spcBef>
              <a:spcAft>
                <a:spcPts val="0"/>
              </a:spcAft>
              <a:defRPr/>
            </a:pPr>
            <a:r>
              <a:rPr lang="en-US" sz="1400" b="1" dirty="0">
                <a:solidFill>
                  <a:srgbClr val="953735"/>
                </a:solidFill>
                <a:latin typeface="Arial" pitchFamily="34" charset="0"/>
                <a:cs typeface="Arial" pitchFamily="34" charset="0"/>
              </a:rPr>
              <a:t>Up to 8'</a:t>
            </a:r>
          </a:p>
        </p:txBody>
      </p:sp>
      <p:sp>
        <p:nvSpPr>
          <p:cNvPr id="639013" name="TextBox 52"/>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41" name="TextBox 40"/>
          <p:cNvSpPr txBox="1"/>
          <p:nvPr/>
        </p:nvSpPr>
        <p:spPr>
          <a:xfrm>
            <a:off x="560975" y="1698606"/>
            <a:ext cx="4220575" cy="954107"/>
          </a:xfrm>
          <a:prstGeom prst="rect">
            <a:avLst/>
          </a:prstGeom>
          <a:noFill/>
        </p:spPr>
        <p:txBody>
          <a:bodyPr wrap="square" rtlCol="0">
            <a:spAutoFit/>
          </a:bodyPr>
          <a:lstStyle/>
          <a:p>
            <a:r>
              <a:rPr lang="en-US" sz="2800" b="1" dirty="0">
                <a:solidFill>
                  <a:schemeClr val="accent2">
                    <a:lumMod val="75000"/>
                  </a:schemeClr>
                </a:solidFill>
              </a:rPr>
              <a:t>Braced Panel </a:t>
            </a:r>
            <a:r>
              <a:rPr lang="en-US" sz="2800" b="1" dirty="0" smtClean="0">
                <a:solidFill>
                  <a:schemeClr val="accent2">
                    <a:lumMod val="75000"/>
                  </a:schemeClr>
                </a:solidFill>
              </a:rPr>
              <a:t>Starting Location</a:t>
            </a:r>
            <a:endParaRPr lang="en-US" sz="2800" b="1" dirty="0">
              <a:solidFill>
                <a:schemeClr val="accent2">
                  <a:lumMod val="75000"/>
                </a:schemeClr>
              </a:solidFill>
            </a:endParaRPr>
          </a:p>
        </p:txBody>
      </p:sp>
      <p:sp>
        <p:nvSpPr>
          <p:cNvPr id="47" name="Rectangle 4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073" name="Picture 2" descr="ICC Figure 7.3.png"/>
          <p:cNvPicPr>
            <a:picLocks noChangeAspect="1"/>
          </p:cNvPicPr>
          <p:nvPr/>
        </p:nvPicPr>
        <p:blipFill>
          <a:blip r:embed="rId3" cstate="email"/>
          <a:srcRect/>
          <a:stretch>
            <a:fillRect/>
          </a:stretch>
        </p:blipFill>
        <p:spPr bwMode="auto">
          <a:xfrm>
            <a:off x="976313" y="3573463"/>
            <a:ext cx="7191375" cy="411162"/>
          </a:xfrm>
          <a:prstGeom prst="rect">
            <a:avLst/>
          </a:prstGeom>
          <a:noFill/>
          <a:ln w="9525">
            <a:noFill/>
            <a:miter lim="800000"/>
            <a:headEnd/>
            <a:tailEnd/>
          </a:ln>
        </p:spPr>
      </p:pic>
      <p:sp>
        <p:nvSpPr>
          <p:cNvPr id="4" name="TextBox 86"/>
          <p:cNvSpPr txBox="1">
            <a:spLocks noChangeArrowheads="1"/>
          </p:cNvSpPr>
          <p:nvPr/>
        </p:nvSpPr>
        <p:spPr bwMode="auto">
          <a:xfrm>
            <a:off x="457200" y="2724150"/>
            <a:ext cx="2041525" cy="400050"/>
          </a:xfrm>
          <a:prstGeom prst="rect">
            <a:avLst/>
          </a:prstGeom>
          <a:solidFill>
            <a:schemeClr val="bg1"/>
          </a:solidFill>
          <a:ln w="9525">
            <a:noFill/>
            <a:miter lim="800000"/>
            <a:headEnd/>
            <a:tailEnd/>
          </a:ln>
        </p:spPr>
        <p:txBody>
          <a:bodyPr wrap="none"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Upper Top Plate</a:t>
            </a:r>
          </a:p>
        </p:txBody>
      </p:sp>
      <p:sp>
        <p:nvSpPr>
          <p:cNvPr id="5" name="Freeform 4"/>
          <p:cNvSpPr/>
          <p:nvPr/>
        </p:nvSpPr>
        <p:spPr>
          <a:xfrm>
            <a:off x="2481263" y="2938463"/>
            <a:ext cx="419100" cy="696912"/>
          </a:xfrm>
          <a:custGeom>
            <a:avLst/>
            <a:gdLst>
              <a:gd name="connsiteX0" fmla="*/ 0 w 419100"/>
              <a:gd name="connsiteY0" fmla="*/ 0 h 990600"/>
              <a:gd name="connsiteX1" fmla="*/ 381000 w 419100"/>
              <a:gd name="connsiteY1" fmla="*/ 261257 h 990600"/>
              <a:gd name="connsiteX2" fmla="*/ 228600 w 419100"/>
              <a:gd name="connsiteY2" fmla="*/ 990600 h 990600"/>
            </a:gdLst>
            <a:ahLst/>
            <a:cxnLst>
              <a:cxn ang="0">
                <a:pos x="connsiteX0" y="connsiteY0"/>
              </a:cxn>
              <a:cxn ang="0">
                <a:pos x="connsiteX1" y="connsiteY1"/>
              </a:cxn>
              <a:cxn ang="0">
                <a:pos x="connsiteX2" y="connsiteY2"/>
              </a:cxn>
            </a:cxnLst>
            <a:rect l="l" t="t" r="r" b="b"/>
            <a:pathLst>
              <a:path w="419100" h="990600">
                <a:moveTo>
                  <a:pt x="0" y="0"/>
                </a:moveTo>
                <a:cubicBezTo>
                  <a:pt x="171450" y="48078"/>
                  <a:pt x="342900" y="96157"/>
                  <a:pt x="381000" y="261257"/>
                </a:cubicBezTo>
                <a:cubicBezTo>
                  <a:pt x="419100" y="426357"/>
                  <a:pt x="323850" y="708478"/>
                  <a:pt x="228600" y="99060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6" name="TextBox 86"/>
          <p:cNvSpPr txBox="1">
            <a:spLocks noChangeArrowheads="1"/>
          </p:cNvSpPr>
          <p:nvPr/>
        </p:nvSpPr>
        <p:spPr bwMode="auto">
          <a:xfrm>
            <a:off x="2279650" y="4519613"/>
            <a:ext cx="2052638" cy="1016000"/>
          </a:xfrm>
          <a:prstGeom prst="rect">
            <a:avLst/>
          </a:prstGeom>
          <a:solidFill>
            <a:schemeClr val="bg1"/>
          </a:solidFill>
          <a:ln w="9525">
            <a:noFill/>
            <a:miter lim="800000"/>
            <a:headEnd/>
            <a:tailEnd/>
          </a:ln>
        </p:spPr>
        <p:txBody>
          <a:bodyPr wrap="none"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Lower Top Plate</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or Header</a:t>
            </a:r>
          </a:p>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sp>
        <p:nvSpPr>
          <p:cNvPr id="7" name="Freeform 6"/>
          <p:cNvSpPr/>
          <p:nvPr/>
        </p:nvSpPr>
        <p:spPr>
          <a:xfrm flipH="1" flipV="1">
            <a:off x="1920875" y="3973513"/>
            <a:ext cx="365125" cy="773112"/>
          </a:xfrm>
          <a:custGeom>
            <a:avLst/>
            <a:gdLst>
              <a:gd name="connsiteX0" fmla="*/ 0 w 419100"/>
              <a:gd name="connsiteY0" fmla="*/ 0 h 990600"/>
              <a:gd name="connsiteX1" fmla="*/ 381000 w 419100"/>
              <a:gd name="connsiteY1" fmla="*/ 261257 h 990600"/>
              <a:gd name="connsiteX2" fmla="*/ 228600 w 419100"/>
              <a:gd name="connsiteY2" fmla="*/ 990600 h 990600"/>
            </a:gdLst>
            <a:ahLst/>
            <a:cxnLst>
              <a:cxn ang="0">
                <a:pos x="connsiteX0" y="connsiteY0"/>
              </a:cxn>
              <a:cxn ang="0">
                <a:pos x="connsiteX1" y="connsiteY1"/>
              </a:cxn>
              <a:cxn ang="0">
                <a:pos x="connsiteX2" y="connsiteY2"/>
              </a:cxn>
            </a:cxnLst>
            <a:rect l="l" t="t" r="r" b="b"/>
            <a:pathLst>
              <a:path w="419100" h="990600">
                <a:moveTo>
                  <a:pt x="0" y="0"/>
                </a:moveTo>
                <a:cubicBezTo>
                  <a:pt x="171450" y="48078"/>
                  <a:pt x="342900" y="96157"/>
                  <a:pt x="381000" y="261257"/>
                </a:cubicBezTo>
                <a:cubicBezTo>
                  <a:pt x="419100" y="426357"/>
                  <a:pt x="323850" y="708478"/>
                  <a:pt x="228600" y="99060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rot="16200000" flipV="1">
            <a:off x="4237831" y="3177382"/>
            <a:ext cx="639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V="1">
            <a:off x="6923882" y="3194844"/>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164388" y="2924175"/>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476750" y="2924175"/>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86"/>
          <p:cNvSpPr txBox="1">
            <a:spLocks noChangeArrowheads="1"/>
          </p:cNvSpPr>
          <p:nvPr/>
        </p:nvSpPr>
        <p:spPr bwMode="auto">
          <a:xfrm>
            <a:off x="4662488" y="2543175"/>
            <a:ext cx="2538412" cy="892175"/>
          </a:xfrm>
          <a:prstGeom prst="rect">
            <a:avLst/>
          </a:prstGeom>
          <a:noFill/>
          <a:ln w="9525">
            <a:noFill/>
            <a:miter lim="800000"/>
            <a:headEnd/>
            <a:tailEnd/>
          </a:ln>
        </p:spPr>
        <p:txBody>
          <a:bodyPr lIns="45720" rIns="45720">
            <a:spAutoFit/>
          </a:bodyPr>
          <a:lstStyle/>
          <a:p>
            <a:pPr algn="ct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Splice Length</a:t>
            </a:r>
            <a:r>
              <a:rPr lang="en-US" sz="2000" b="1" dirty="0">
                <a:solidFill>
                  <a:srgbClr val="953735"/>
                </a:solidFill>
                <a:latin typeface="Arial" pitchFamily="34" charset="0"/>
                <a:cs typeface="Arial" pitchFamily="34" charset="0"/>
              </a:rPr>
              <a:t/>
            </a:r>
            <a:br>
              <a:rPr lang="en-US" sz="2000" b="1" dirty="0">
                <a:solidFill>
                  <a:srgbClr val="953735"/>
                </a:solidFill>
                <a:latin typeface="Arial" pitchFamily="34" charset="0"/>
                <a:cs typeface="Arial" pitchFamily="34" charset="0"/>
              </a:rPr>
            </a:br>
            <a:r>
              <a:rPr lang="en-US" sz="1600" b="1" dirty="0">
                <a:solidFill>
                  <a:srgbClr val="4F6228"/>
                </a:solidFill>
                <a:latin typeface="Arial" pitchFamily="34" charset="0"/>
                <a:cs typeface="Arial" pitchFamily="34" charset="0"/>
              </a:rPr>
              <a:t>(for fastening</a:t>
            </a:r>
            <a:br>
              <a:rPr lang="en-US" sz="1600" b="1" dirty="0">
                <a:solidFill>
                  <a:srgbClr val="4F6228"/>
                </a:solidFill>
                <a:latin typeface="Arial" pitchFamily="34" charset="0"/>
                <a:cs typeface="Arial" pitchFamily="34" charset="0"/>
              </a:rPr>
            </a:br>
            <a:r>
              <a:rPr lang="en-US" sz="1600" b="1" dirty="0">
                <a:solidFill>
                  <a:srgbClr val="4F6228"/>
                </a:solidFill>
                <a:latin typeface="Arial" pitchFamily="34" charset="0"/>
                <a:cs typeface="Arial" pitchFamily="34" charset="0"/>
              </a:rPr>
              <a:t> each side of joint)</a:t>
            </a:r>
          </a:p>
        </p:txBody>
      </p:sp>
      <p:cxnSp>
        <p:nvCxnSpPr>
          <p:cNvPr id="11" name="Straight Connector 10"/>
          <p:cNvCxnSpPr/>
          <p:nvPr/>
        </p:nvCxnSpPr>
        <p:spPr>
          <a:xfrm>
            <a:off x="4438650" y="3014663"/>
            <a:ext cx="5492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62763" y="3014663"/>
            <a:ext cx="54768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225425" y="363538"/>
            <a:ext cx="8686800" cy="1184275"/>
          </a:xfrm>
        </p:spPr>
        <p:txBody>
          <a:bodyPr/>
          <a:lstStyle/>
          <a:p>
            <a:pPr fontAlgn="auto">
              <a:spcAft>
                <a:spcPts val="0"/>
              </a:spcAft>
              <a:defRPr/>
            </a:pPr>
            <a:r>
              <a:rPr dirty="0"/>
              <a:t>Connections: Corners &amp; Collectors</a:t>
            </a:r>
          </a:p>
        </p:txBody>
      </p:sp>
      <p:sp>
        <p:nvSpPr>
          <p:cNvPr id="643087" name="TextBox 5"/>
          <p:cNvSpPr txBox="1">
            <a:spLocks noChangeArrowheads="1"/>
          </p:cNvSpPr>
          <p:nvPr/>
        </p:nvSpPr>
        <p:spPr bwMode="auto">
          <a:xfrm>
            <a:off x="461963" y="1744326"/>
            <a:ext cx="3799438" cy="523220"/>
          </a:xfrm>
          <a:prstGeom prst="rect">
            <a:avLst/>
          </a:prstGeom>
          <a:noFill/>
          <a:ln w="9525">
            <a:noFill/>
            <a:miter lim="800000"/>
            <a:headEnd/>
            <a:tailEnd/>
          </a:ln>
        </p:spPr>
        <p:txBody>
          <a:bodyPr wrap="none">
            <a:spAutoFit/>
          </a:bodyPr>
          <a:lstStyle/>
          <a:p>
            <a:pPr>
              <a:spcAft>
                <a:spcPts val="600"/>
              </a:spcAft>
            </a:pPr>
            <a:r>
              <a:rPr lang="en-US" sz="2800" b="1" dirty="0">
                <a:solidFill>
                  <a:schemeClr val="accent2">
                    <a:lumMod val="75000"/>
                  </a:schemeClr>
                </a:solidFill>
                <a:cs typeface="Arial" charset="0"/>
              </a:rPr>
              <a:t>Engineered Collector</a:t>
            </a:r>
          </a:p>
        </p:txBody>
      </p:sp>
      <p:sp>
        <p:nvSpPr>
          <p:cNvPr id="21" name="TextBox 20"/>
          <p:cNvSpPr txBox="1"/>
          <p:nvPr/>
        </p:nvSpPr>
        <p:spPr>
          <a:xfrm>
            <a:off x="461963" y="5689600"/>
            <a:ext cx="4752975" cy="708025"/>
          </a:xfrm>
          <a:prstGeom prst="rect">
            <a:avLst/>
          </a:prstGeom>
          <a:noFill/>
        </p:spPr>
        <p:txBody>
          <a:bodyPr wrap="none">
            <a:spAutoFit/>
          </a:bodyPr>
          <a:lstStyle/>
          <a:p>
            <a:pPr fontAlgn="auto">
              <a:lnSpc>
                <a:spcPts val="1600"/>
              </a:lnSpc>
              <a:spcBef>
                <a:spcPts val="0"/>
              </a:spcBef>
              <a:spcAft>
                <a:spcPts val="0"/>
              </a:spcAft>
              <a:defRPr/>
            </a:pPr>
            <a:r>
              <a:rPr lang="en-US" sz="1600" dirty="0">
                <a:solidFill>
                  <a:schemeClr val="accent2">
                    <a:lumMod val="75000"/>
                  </a:schemeClr>
                </a:solidFill>
                <a:latin typeface="Arial" pitchFamily="34" charset="0"/>
                <a:cs typeface="Arial" pitchFamily="34" charset="0"/>
              </a:rPr>
              <a:t>Reference: </a:t>
            </a:r>
          </a:p>
          <a:p>
            <a:pPr fontAlgn="auto">
              <a:lnSpc>
                <a:spcPts val="1600"/>
              </a:lnSpc>
              <a:spcBef>
                <a:spcPts val="0"/>
              </a:spcBef>
              <a:spcAft>
                <a:spcPts val="0"/>
              </a:spcAft>
              <a:defRPr/>
            </a:pPr>
            <a:r>
              <a:rPr lang="en-US" sz="1400" dirty="0">
                <a:solidFill>
                  <a:schemeClr val="accent1">
                    <a:lumMod val="75000"/>
                  </a:schemeClr>
                </a:solidFill>
                <a:latin typeface="Arial" pitchFamily="34" charset="0"/>
                <a:cs typeface="Arial" pitchFamily="34" charset="0"/>
              </a:rPr>
              <a:t>APA publication TT-102</a:t>
            </a:r>
          </a:p>
          <a:p>
            <a:pPr fontAlgn="auto">
              <a:lnSpc>
                <a:spcPts val="1600"/>
              </a:lnSpc>
              <a:spcBef>
                <a:spcPts val="0"/>
              </a:spcBef>
              <a:spcAft>
                <a:spcPts val="0"/>
              </a:spcAft>
              <a:defRPr/>
            </a:pPr>
            <a:r>
              <a:rPr lang="en-US" sz="1400" dirty="0">
                <a:solidFill>
                  <a:schemeClr val="accent1">
                    <a:lumMod val="75000"/>
                  </a:schemeClr>
                </a:solidFill>
                <a:latin typeface="Arial" pitchFamily="34" charset="0"/>
                <a:cs typeface="Arial" pitchFamily="34" charset="0"/>
              </a:rPr>
              <a:t>Collector Design for Bracing in Conventional Construction</a:t>
            </a:r>
          </a:p>
        </p:txBody>
      </p:sp>
      <p:sp>
        <p:nvSpPr>
          <p:cNvPr id="643089" name="TextBox 17"/>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18" name="Rectangle 17"/>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1" name="Picture 2" descr="ICC Figure 7.4.png"/>
          <p:cNvPicPr>
            <a:picLocks noChangeAspect="1"/>
          </p:cNvPicPr>
          <p:nvPr/>
        </p:nvPicPr>
        <p:blipFill>
          <a:blip r:embed="rId3" cstate="email"/>
          <a:srcRect/>
          <a:stretch>
            <a:fillRect/>
          </a:stretch>
        </p:blipFill>
        <p:spPr bwMode="auto">
          <a:xfrm>
            <a:off x="859947" y="3532981"/>
            <a:ext cx="6115050" cy="2890838"/>
          </a:xfrm>
          <a:prstGeom prst="rect">
            <a:avLst/>
          </a:prstGeom>
          <a:noFill/>
          <a:ln w="9525">
            <a:noFill/>
            <a:miter lim="800000"/>
            <a:headEnd/>
            <a:tailEnd/>
          </a:ln>
        </p:spPr>
      </p:pic>
      <p:sp>
        <p:nvSpPr>
          <p:cNvPr id="7" name="TextBox 86"/>
          <p:cNvSpPr txBox="1">
            <a:spLocks noChangeArrowheads="1"/>
          </p:cNvSpPr>
          <p:nvPr/>
        </p:nvSpPr>
        <p:spPr bwMode="auto">
          <a:xfrm>
            <a:off x="2544284" y="4939506"/>
            <a:ext cx="2384425" cy="400050"/>
          </a:xfrm>
          <a:prstGeom prst="rect">
            <a:avLst/>
          </a:prstGeom>
          <a:solidFill>
            <a:schemeClr val="bg1"/>
          </a:solidFill>
          <a:ln w="9525">
            <a:noFill/>
            <a:miter lim="800000"/>
            <a:headEnd/>
            <a:tailEnd/>
          </a:ln>
        </p:spPr>
        <p:txBody>
          <a:bodyPr wrap="none" lIns="45720" rIns="45720">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First bracing panel</a:t>
            </a:r>
          </a:p>
        </p:txBody>
      </p:sp>
      <p:cxnSp>
        <p:nvCxnSpPr>
          <p:cNvPr id="9" name="Straight Connector 8"/>
          <p:cNvCxnSpPr/>
          <p:nvPr/>
        </p:nvCxnSpPr>
        <p:spPr>
          <a:xfrm rot="16200000" flipV="1">
            <a:off x="340040" y="2946400"/>
            <a:ext cx="1004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V="1">
            <a:off x="5135878" y="3146425"/>
            <a:ext cx="6397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5376384" y="2996406"/>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762316" y="2995612"/>
            <a:ext cx="158750"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6909" y="3075781"/>
            <a:ext cx="493871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45128" name="TextBox 86"/>
          <p:cNvSpPr txBox="1">
            <a:spLocks noChangeArrowheads="1"/>
          </p:cNvSpPr>
          <p:nvPr/>
        </p:nvSpPr>
        <p:spPr bwMode="auto">
          <a:xfrm>
            <a:off x="1482247" y="2866231"/>
            <a:ext cx="3538537" cy="401638"/>
          </a:xfrm>
          <a:prstGeom prst="rect">
            <a:avLst/>
          </a:prstGeom>
          <a:solidFill>
            <a:schemeClr val="bg1"/>
          </a:solidFill>
          <a:ln w="9525">
            <a:noFill/>
            <a:miter lim="800000"/>
            <a:headEnd/>
            <a:tailEnd/>
          </a:ln>
        </p:spPr>
        <p:txBody>
          <a:bodyPr lIns="45720" rIns="45720">
            <a:spAutoFit/>
          </a:bodyPr>
          <a:lstStyle/>
          <a:p>
            <a:pPr algn="ctr"/>
            <a:r>
              <a:rPr lang="en-US" sz="2000" b="1" dirty="0">
                <a:solidFill>
                  <a:srgbClr val="953735"/>
                </a:solidFill>
                <a:cs typeface="Arial" charset="0"/>
              </a:rPr>
              <a:t>Greater than min. permitted</a:t>
            </a:r>
          </a:p>
        </p:txBody>
      </p:sp>
      <p:cxnSp>
        <p:nvCxnSpPr>
          <p:cNvPr id="25" name="Straight Connector 24"/>
          <p:cNvCxnSpPr/>
          <p:nvPr/>
        </p:nvCxnSpPr>
        <p:spPr>
          <a:xfrm rot="5400000" flipH="1" flipV="1">
            <a:off x="762316" y="2538412"/>
            <a:ext cx="158750"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6909" y="2618581"/>
            <a:ext cx="6218238"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V="1">
            <a:off x="6313803" y="2963863"/>
            <a:ext cx="1004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6736872" y="2539206"/>
            <a:ext cx="158750" cy="1587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5133" name="TextBox 86"/>
          <p:cNvSpPr txBox="1">
            <a:spLocks noChangeArrowheads="1"/>
          </p:cNvSpPr>
          <p:nvPr/>
        </p:nvSpPr>
        <p:spPr bwMode="auto">
          <a:xfrm>
            <a:off x="2015647" y="2431256"/>
            <a:ext cx="3592512" cy="400050"/>
          </a:xfrm>
          <a:prstGeom prst="rect">
            <a:avLst/>
          </a:prstGeom>
          <a:solidFill>
            <a:schemeClr val="bg1"/>
          </a:solidFill>
          <a:ln w="9525">
            <a:noFill/>
            <a:miter lim="800000"/>
            <a:headEnd/>
            <a:tailEnd/>
          </a:ln>
        </p:spPr>
        <p:txBody>
          <a:bodyPr lIns="45720" rIns="45720">
            <a:spAutoFit/>
          </a:bodyPr>
          <a:lstStyle/>
          <a:p>
            <a:pPr algn="ctr"/>
            <a:r>
              <a:rPr lang="en-US" sz="2000" b="1" dirty="0">
                <a:solidFill>
                  <a:srgbClr val="953735"/>
                </a:solidFill>
                <a:cs typeface="Arial" charset="0"/>
              </a:rPr>
              <a:t>Nail all splices beyond BWP</a:t>
            </a:r>
          </a:p>
        </p:txBody>
      </p:sp>
      <p:sp>
        <p:nvSpPr>
          <p:cNvPr id="31" name="Freeform 30"/>
          <p:cNvSpPr/>
          <p:nvPr/>
        </p:nvSpPr>
        <p:spPr>
          <a:xfrm>
            <a:off x="4922359" y="4610894"/>
            <a:ext cx="893763" cy="522287"/>
          </a:xfrm>
          <a:custGeom>
            <a:avLst/>
            <a:gdLst>
              <a:gd name="connsiteX0" fmla="*/ 0 w 892628"/>
              <a:gd name="connsiteY0" fmla="*/ 522515 h 522515"/>
              <a:gd name="connsiteX1" fmla="*/ 457200 w 892628"/>
              <a:gd name="connsiteY1" fmla="*/ 402772 h 522515"/>
              <a:gd name="connsiteX2" fmla="*/ 892628 w 892628"/>
              <a:gd name="connsiteY2" fmla="*/ 0 h 522515"/>
            </a:gdLst>
            <a:ahLst/>
            <a:cxnLst>
              <a:cxn ang="0">
                <a:pos x="connsiteX0" y="connsiteY0"/>
              </a:cxn>
              <a:cxn ang="0">
                <a:pos x="connsiteX1" y="connsiteY1"/>
              </a:cxn>
              <a:cxn ang="0">
                <a:pos x="connsiteX2" y="connsiteY2"/>
              </a:cxn>
            </a:cxnLst>
            <a:rect l="l" t="t" r="r" b="b"/>
            <a:pathLst>
              <a:path w="892628" h="522515">
                <a:moveTo>
                  <a:pt x="0" y="522515"/>
                </a:moveTo>
                <a:cubicBezTo>
                  <a:pt x="154214" y="506186"/>
                  <a:pt x="308429" y="489858"/>
                  <a:pt x="457200" y="402772"/>
                </a:cubicBezTo>
                <a:cubicBezTo>
                  <a:pt x="605971" y="315686"/>
                  <a:pt x="749299" y="157843"/>
                  <a:pt x="892628"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 name="Title 1"/>
          <p:cNvSpPr>
            <a:spLocks noGrp="1"/>
          </p:cNvSpPr>
          <p:nvPr>
            <p:ph type="title"/>
          </p:nvPr>
        </p:nvSpPr>
        <p:spPr>
          <a:xfrm>
            <a:off x="225425" y="363538"/>
            <a:ext cx="8686800" cy="1184275"/>
          </a:xfrm>
        </p:spPr>
        <p:txBody>
          <a:bodyPr/>
          <a:lstStyle/>
          <a:p>
            <a:pPr fontAlgn="auto">
              <a:spcAft>
                <a:spcPts val="0"/>
              </a:spcAft>
              <a:defRPr/>
            </a:pPr>
            <a:r>
              <a:rPr dirty="0"/>
              <a:t>Connections: Corners &amp; Collectors</a:t>
            </a:r>
          </a:p>
        </p:txBody>
      </p:sp>
      <p:sp>
        <p:nvSpPr>
          <p:cNvPr id="645137" name="TextBox 18"/>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18" name="TextBox 5"/>
          <p:cNvSpPr txBox="1">
            <a:spLocks noChangeArrowheads="1"/>
          </p:cNvSpPr>
          <p:nvPr/>
        </p:nvSpPr>
        <p:spPr bwMode="auto">
          <a:xfrm>
            <a:off x="531813" y="1737519"/>
            <a:ext cx="3799438" cy="523220"/>
          </a:xfrm>
          <a:prstGeom prst="rect">
            <a:avLst/>
          </a:prstGeom>
          <a:noFill/>
          <a:ln w="9525">
            <a:noFill/>
            <a:miter lim="800000"/>
            <a:headEnd/>
            <a:tailEnd/>
          </a:ln>
        </p:spPr>
        <p:txBody>
          <a:bodyPr wrap="none">
            <a:spAutoFit/>
          </a:bodyPr>
          <a:lstStyle/>
          <a:p>
            <a:pPr>
              <a:spcAft>
                <a:spcPts val="600"/>
              </a:spcAft>
            </a:pPr>
            <a:r>
              <a:rPr lang="en-US" sz="2800" b="1" dirty="0">
                <a:solidFill>
                  <a:schemeClr val="accent1">
                    <a:lumMod val="75000"/>
                  </a:schemeClr>
                </a:solidFill>
                <a:cs typeface="Arial" charset="0"/>
              </a:rPr>
              <a:t>Engineered Collector</a:t>
            </a:r>
          </a:p>
        </p:txBody>
      </p:sp>
      <p:sp>
        <p:nvSpPr>
          <p:cNvPr id="19" name="Rectangle 18"/>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000"/>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349375" y="2662238"/>
            <a:ext cx="6240463" cy="2873375"/>
            <a:chOff x="1349375" y="2662238"/>
            <a:chExt cx="6240463" cy="2873375"/>
          </a:xfrm>
        </p:grpSpPr>
        <p:pic>
          <p:nvPicPr>
            <p:cNvPr id="647169" name="Picture 2" descr="ICC Figure 7.5.png"/>
            <p:cNvPicPr>
              <a:picLocks noChangeAspect="1"/>
            </p:cNvPicPr>
            <p:nvPr/>
          </p:nvPicPr>
          <p:blipFill>
            <a:blip r:embed="rId3" cstate="email"/>
            <a:srcRect/>
            <a:stretch>
              <a:fillRect/>
            </a:stretch>
          </p:blipFill>
          <p:spPr bwMode="auto">
            <a:xfrm>
              <a:off x="1554163" y="3657600"/>
              <a:ext cx="6035675" cy="1878013"/>
            </a:xfrm>
            <a:prstGeom prst="rect">
              <a:avLst/>
            </a:prstGeom>
            <a:noFill/>
            <a:ln w="9525">
              <a:noFill/>
              <a:miter lim="800000"/>
              <a:headEnd/>
              <a:tailEnd/>
            </a:ln>
          </p:spPr>
        </p:pic>
        <p:grpSp>
          <p:nvGrpSpPr>
            <p:cNvPr id="17" name="Group 16"/>
            <p:cNvGrpSpPr/>
            <p:nvPr/>
          </p:nvGrpSpPr>
          <p:grpSpPr>
            <a:xfrm>
              <a:off x="1349375" y="2662238"/>
              <a:ext cx="3382963" cy="1062037"/>
              <a:chOff x="1349375" y="2662238"/>
              <a:chExt cx="3382963" cy="1062037"/>
            </a:xfrm>
          </p:grpSpPr>
          <p:cxnSp>
            <p:nvCxnSpPr>
              <p:cNvPr id="4" name="Straight Connector 3"/>
              <p:cNvCxnSpPr/>
              <p:nvPr/>
            </p:nvCxnSpPr>
            <p:spPr>
              <a:xfrm rot="16200000" flipV="1">
                <a:off x="1033462" y="3203576"/>
                <a:ext cx="1006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1457325" y="2795588"/>
                <a:ext cx="157163" cy="16033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49375" y="2876550"/>
                <a:ext cx="338296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V="1">
                <a:off x="4057650" y="3221038"/>
                <a:ext cx="1006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481512" y="2795588"/>
                <a:ext cx="157163" cy="160338"/>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86"/>
              <p:cNvSpPr txBox="1">
                <a:spLocks noChangeArrowheads="1"/>
              </p:cNvSpPr>
              <p:nvPr/>
            </p:nvSpPr>
            <p:spPr bwMode="auto">
              <a:xfrm>
                <a:off x="2046288" y="2662238"/>
                <a:ext cx="2035175" cy="862012"/>
              </a:xfrm>
              <a:prstGeom prst="rect">
                <a:avLst/>
              </a:prstGeom>
              <a:solidFill>
                <a:schemeClr val="bg1"/>
              </a:solidFill>
              <a:ln w="9525">
                <a:noFill/>
                <a:miter lim="800000"/>
                <a:headEnd/>
                <a:tailEnd/>
              </a:ln>
            </p:spPr>
            <p:txBody>
              <a:bodyPr lIns="45720" rIns="45720">
                <a:spAutoFit/>
              </a:bodyPr>
              <a:lstStyle/>
              <a:p>
                <a:pPr algn="ct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Number of nails</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per designer</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(each side)</a:t>
                </a:r>
              </a:p>
            </p:txBody>
          </p:sp>
        </p:grpSp>
      </p:grpSp>
      <p:sp>
        <p:nvSpPr>
          <p:cNvPr id="15" name="Title 1"/>
          <p:cNvSpPr>
            <a:spLocks noGrp="1"/>
          </p:cNvSpPr>
          <p:nvPr>
            <p:ph type="title"/>
          </p:nvPr>
        </p:nvSpPr>
        <p:spPr>
          <a:xfrm>
            <a:off x="225425" y="363538"/>
            <a:ext cx="8686800" cy="1184275"/>
          </a:xfrm>
        </p:spPr>
        <p:txBody>
          <a:bodyPr/>
          <a:lstStyle/>
          <a:p>
            <a:pPr fontAlgn="auto">
              <a:spcAft>
                <a:spcPts val="0"/>
              </a:spcAft>
              <a:defRPr/>
            </a:pPr>
            <a:r>
              <a:rPr dirty="0"/>
              <a:t>Connections: Corners &amp; Collectors</a:t>
            </a:r>
          </a:p>
        </p:txBody>
      </p:sp>
      <p:sp>
        <p:nvSpPr>
          <p:cNvPr id="18" name="TextBox 17"/>
          <p:cNvSpPr txBox="1"/>
          <p:nvPr/>
        </p:nvSpPr>
        <p:spPr>
          <a:xfrm>
            <a:off x="461963" y="5689600"/>
            <a:ext cx="4752975" cy="708025"/>
          </a:xfrm>
          <a:prstGeom prst="rect">
            <a:avLst/>
          </a:prstGeom>
          <a:noFill/>
        </p:spPr>
        <p:txBody>
          <a:bodyPr wrap="none">
            <a:spAutoFit/>
          </a:bodyPr>
          <a:lstStyle/>
          <a:p>
            <a:pPr fontAlgn="auto">
              <a:lnSpc>
                <a:spcPts val="1600"/>
              </a:lnSpc>
              <a:spcBef>
                <a:spcPts val="0"/>
              </a:spcBef>
              <a:spcAft>
                <a:spcPts val="0"/>
              </a:spcAft>
              <a:defRPr/>
            </a:pPr>
            <a:r>
              <a:rPr lang="en-US" sz="1600" dirty="0">
                <a:solidFill>
                  <a:schemeClr val="accent2">
                    <a:lumMod val="75000"/>
                  </a:schemeClr>
                </a:solidFill>
                <a:latin typeface="Arial" pitchFamily="34" charset="0"/>
                <a:cs typeface="Arial" pitchFamily="34" charset="0"/>
              </a:rPr>
              <a:t>Reference: </a:t>
            </a:r>
          </a:p>
          <a:p>
            <a:pPr fontAlgn="auto">
              <a:lnSpc>
                <a:spcPts val="1600"/>
              </a:lnSpc>
              <a:spcBef>
                <a:spcPts val="0"/>
              </a:spcBef>
              <a:spcAft>
                <a:spcPts val="0"/>
              </a:spcAft>
              <a:defRPr/>
            </a:pPr>
            <a:r>
              <a:rPr lang="en-US" sz="1400" dirty="0">
                <a:solidFill>
                  <a:schemeClr val="accent1">
                    <a:lumMod val="75000"/>
                  </a:schemeClr>
                </a:solidFill>
                <a:latin typeface="Arial" pitchFamily="34" charset="0"/>
                <a:cs typeface="Arial" pitchFamily="34" charset="0"/>
              </a:rPr>
              <a:t>APA publication TT-102</a:t>
            </a:r>
          </a:p>
          <a:p>
            <a:pPr fontAlgn="auto">
              <a:lnSpc>
                <a:spcPts val="1600"/>
              </a:lnSpc>
              <a:spcBef>
                <a:spcPts val="0"/>
              </a:spcBef>
              <a:spcAft>
                <a:spcPts val="0"/>
              </a:spcAft>
              <a:defRPr/>
            </a:pPr>
            <a:r>
              <a:rPr lang="en-US" sz="1400" dirty="0">
                <a:solidFill>
                  <a:schemeClr val="accent1">
                    <a:lumMod val="75000"/>
                  </a:schemeClr>
                </a:solidFill>
                <a:latin typeface="Arial" pitchFamily="34" charset="0"/>
                <a:cs typeface="Arial" pitchFamily="34" charset="0"/>
              </a:rPr>
              <a:t>Collector Design for Bracing in Conventional Construction</a:t>
            </a:r>
          </a:p>
        </p:txBody>
      </p:sp>
      <p:sp>
        <p:nvSpPr>
          <p:cNvPr id="647179" name="TextBox 5"/>
          <p:cNvSpPr txBox="1">
            <a:spLocks noChangeArrowheads="1"/>
          </p:cNvSpPr>
          <p:nvPr/>
        </p:nvSpPr>
        <p:spPr bwMode="auto">
          <a:xfrm>
            <a:off x="679449" y="1685924"/>
            <a:ext cx="3800475" cy="523875"/>
          </a:xfrm>
          <a:prstGeom prst="rect">
            <a:avLst/>
          </a:prstGeom>
          <a:noFill/>
          <a:ln w="9525">
            <a:noFill/>
            <a:miter lim="800000"/>
            <a:headEnd/>
            <a:tailEnd/>
          </a:ln>
        </p:spPr>
        <p:txBody>
          <a:bodyPr wrap="none">
            <a:spAutoFit/>
          </a:bodyPr>
          <a:lstStyle/>
          <a:p>
            <a:pPr>
              <a:spcAft>
                <a:spcPts val="600"/>
              </a:spcAft>
            </a:pPr>
            <a:r>
              <a:rPr lang="en-US" sz="2800" b="1" dirty="0">
                <a:solidFill>
                  <a:schemeClr val="accent2">
                    <a:lumMod val="75000"/>
                  </a:schemeClr>
                </a:solidFill>
                <a:cs typeface="Arial" charset="0"/>
              </a:rPr>
              <a:t>Engineered Collector</a:t>
            </a:r>
          </a:p>
        </p:txBody>
      </p:sp>
      <p:sp>
        <p:nvSpPr>
          <p:cNvPr id="647180" name="TextBox 16"/>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16" name="Rectangle 1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3004722"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7" name="Round Same Side Corner Rectangle 6"/>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8" name="Round Same Side Corner Rectangle 7"/>
            <p:cNvSpPr/>
            <p:nvPr/>
          </p:nvSpPr>
          <p:spPr bwMode="auto">
            <a:xfrm>
              <a:off x="5403260"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Connections</a:t>
              </a:r>
            </a:p>
          </p:txBody>
        </p:sp>
        <p:sp>
          <p:nvSpPr>
            <p:cNvPr id="9" name="Round Same Side Corner Rectangle 8"/>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5" name="Rectangle 14"/>
          <p:cNvSpPr/>
          <p:nvPr/>
        </p:nvSpPr>
        <p:spPr bwMode="auto">
          <a:xfrm>
            <a:off x="5357813" y="2541588"/>
            <a:ext cx="1554162"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Corners &amp; Collectors</a:t>
            </a:r>
          </a:p>
          <a:p>
            <a:pPr fontAlgn="auto">
              <a:lnSpc>
                <a:spcPts val="1700"/>
              </a:lnSpc>
              <a:spcBef>
                <a:spcPts val="1600"/>
              </a:spcBef>
              <a:spcAft>
                <a:spcPts val="0"/>
              </a:spcAft>
              <a:defRPr/>
            </a:pPr>
            <a:r>
              <a:rPr lang="en-US" sz="1600" u="sng" dirty="0">
                <a:solidFill>
                  <a:schemeClr val="bg1"/>
                </a:solidFill>
                <a:latin typeface="Arial" pitchFamily="34" charset="0"/>
                <a:cs typeface="Arial" pitchFamily="34" charset="0"/>
              </a:rPr>
              <a:t>Above &amp; Below</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Foundation</a:t>
            </a: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Connection: Above &amp; Below</a:t>
            </a:r>
          </a:p>
        </p:txBody>
      </p:sp>
      <p:pic>
        <p:nvPicPr>
          <p:cNvPr id="651266" name="Picture 2" descr="C:\APA\greg\pictures\phoenixNWBM2\diag_brace5.JPG"/>
          <p:cNvPicPr>
            <a:picLocks noChangeAspect="1" noChangeArrowheads="1"/>
          </p:cNvPicPr>
          <p:nvPr/>
        </p:nvPicPr>
        <p:blipFill>
          <a:blip r:embed="rId3" cstate="email"/>
          <a:srcRect/>
          <a:stretch>
            <a:fillRect/>
          </a:stretch>
        </p:blipFill>
        <p:spPr bwMode="auto">
          <a:xfrm>
            <a:off x="581025" y="1782763"/>
            <a:ext cx="3459163" cy="4614862"/>
          </a:xfrm>
          <a:prstGeom prst="rect">
            <a:avLst/>
          </a:prstGeom>
          <a:noFill/>
          <a:ln w="38100">
            <a:noFill/>
            <a:miter lim="800000"/>
            <a:headEnd/>
            <a:tailEnd/>
          </a:ln>
        </p:spPr>
      </p:pic>
      <p:sp>
        <p:nvSpPr>
          <p:cNvPr id="5" name="Text Box 4"/>
          <p:cNvSpPr txBox="1">
            <a:spLocks noChangeArrowheads="1"/>
          </p:cNvSpPr>
          <p:nvPr/>
        </p:nvSpPr>
        <p:spPr bwMode="auto">
          <a:xfrm>
            <a:off x="4572000" y="3535363"/>
            <a:ext cx="4340225" cy="708025"/>
          </a:xfrm>
          <a:prstGeom prst="rect">
            <a:avLst/>
          </a:prstGeom>
          <a:noFill/>
          <a:ln w="12699">
            <a:noFill/>
            <a:miter lim="800000"/>
            <a:headEnd/>
            <a:tailEnd/>
          </a:ln>
        </p:spPr>
        <p:txBody>
          <a:bodyPr>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BWP sole plates and top plates connections per Table R602.3(1)</a:t>
            </a:r>
          </a:p>
        </p:txBody>
      </p:sp>
      <p:sp>
        <p:nvSpPr>
          <p:cNvPr id="651268" name="Freeform 8"/>
          <p:cNvSpPr>
            <a:spLocks noChangeArrowheads="1"/>
          </p:cNvSpPr>
          <p:nvPr/>
        </p:nvSpPr>
        <p:spPr bwMode="auto">
          <a:xfrm>
            <a:off x="2911475" y="2854325"/>
            <a:ext cx="1660525" cy="855663"/>
          </a:xfrm>
          <a:custGeom>
            <a:avLst/>
            <a:gdLst>
              <a:gd name="T0" fmla="*/ 1660525 w 2540000"/>
              <a:gd name="T1" fmla="*/ 836176 h 856343"/>
              <a:gd name="T2" fmla="*/ 635744 w 2540000"/>
              <a:gd name="T3" fmla="*/ 595246 h 856343"/>
              <a:gd name="T4" fmla="*/ 0 w 2540000"/>
              <a:gd name="T5" fmla="*/ 0 h 856343"/>
              <a:gd name="T6" fmla="*/ 0 60000 65536"/>
              <a:gd name="T7" fmla="*/ 0 60000 65536"/>
              <a:gd name="T8" fmla="*/ 0 60000 65536"/>
              <a:gd name="T9" fmla="*/ 0 w 2540000"/>
              <a:gd name="T10" fmla="*/ 0 h 856343"/>
              <a:gd name="T11" fmla="*/ 2540000 w 2540000"/>
              <a:gd name="T12" fmla="*/ 856343 h 856343"/>
            </a:gdLst>
            <a:ahLst/>
            <a:cxnLst>
              <a:cxn ang="T6">
                <a:pos x="T0" y="T1"/>
              </a:cxn>
              <a:cxn ang="T7">
                <a:pos x="T2" y="T3"/>
              </a:cxn>
              <a:cxn ang="T8">
                <a:pos x="T4" y="T5"/>
              </a:cxn>
            </a:cxnLst>
            <a:rect l="T9" t="T10" r="T11" b="T12"/>
            <a:pathLst>
              <a:path w="2540000" h="856343">
                <a:moveTo>
                  <a:pt x="2540000" y="856343"/>
                </a:moveTo>
                <a:cubicBezTo>
                  <a:pt x="1967895" y="804333"/>
                  <a:pt x="1395790" y="752324"/>
                  <a:pt x="972457" y="609600"/>
                </a:cubicBezTo>
                <a:cubicBezTo>
                  <a:pt x="549124" y="466876"/>
                  <a:pt x="274562" y="233438"/>
                  <a:pt x="0" y="0"/>
                </a:cubicBezTo>
              </a:path>
            </a:pathLst>
          </a:custGeom>
          <a:noFill/>
          <a:ln w="38100" algn="ctr">
            <a:solidFill>
              <a:schemeClr val="tx1"/>
            </a:solidFill>
            <a:round/>
            <a:headEnd/>
            <a:tailEnd type="triangle" w="med" len="med"/>
          </a:ln>
        </p:spPr>
        <p:txBody>
          <a:bodyPr/>
          <a:lstStyle/>
          <a:p>
            <a:endParaRPr lang="en-US" dirty="0">
              <a:latin typeface="Calibri" pitchFamily="34" charset="0"/>
            </a:endParaRPr>
          </a:p>
        </p:txBody>
      </p:sp>
      <p:sp>
        <p:nvSpPr>
          <p:cNvPr id="651269" name="Freeform 9"/>
          <p:cNvSpPr>
            <a:spLocks noChangeArrowheads="1"/>
          </p:cNvSpPr>
          <p:nvPr/>
        </p:nvSpPr>
        <p:spPr bwMode="auto">
          <a:xfrm flipV="1">
            <a:off x="2879725" y="3714750"/>
            <a:ext cx="1692275" cy="2206625"/>
          </a:xfrm>
          <a:custGeom>
            <a:avLst/>
            <a:gdLst>
              <a:gd name="T0" fmla="*/ 1692275 w 2540000"/>
              <a:gd name="T1" fmla="*/ 2147483647 h 856343"/>
              <a:gd name="T2" fmla="*/ 647899 w 2540000"/>
              <a:gd name="T3" fmla="*/ 2147483647 h 856343"/>
              <a:gd name="T4" fmla="*/ 0 w 2540000"/>
              <a:gd name="T5" fmla="*/ 0 h 856343"/>
              <a:gd name="T6" fmla="*/ 0 60000 65536"/>
              <a:gd name="T7" fmla="*/ 0 60000 65536"/>
              <a:gd name="T8" fmla="*/ 0 60000 65536"/>
              <a:gd name="T9" fmla="*/ 0 w 2540000"/>
              <a:gd name="T10" fmla="*/ 0 h 856343"/>
              <a:gd name="T11" fmla="*/ 2540000 w 2540000"/>
              <a:gd name="T12" fmla="*/ 856343 h 856343"/>
            </a:gdLst>
            <a:ahLst/>
            <a:cxnLst>
              <a:cxn ang="T6">
                <a:pos x="T0" y="T1"/>
              </a:cxn>
              <a:cxn ang="T7">
                <a:pos x="T2" y="T3"/>
              </a:cxn>
              <a:cxn ang="T8">
                <a:pos x="T4" y="T5"/>
              </a:cxn>
            </a:cxnLst>
            <a:rect l="T9" t="T10" r="T11" b="T12"/>
            <a:pathLst>
              <a:path w="2540000" h="856343">
                <a:moveTo>
                  <a:pt x="2540000" y="856343"/>
                </a:moveTo>
                <a:cubicBezTo>
                  <a:pt x="1967895" y="804333"/>
                  <a:pt x="1395790" y="752324"/>
                  <a:pt x="972457" y="609600"/>
                </a:cubicBezTo>
                <a:cubicBezTo>
                  <a:pt x="549124" y="466876"/>
                  <a:pt x="274562" y="233438"/>
                  <a:pt x="0" y="0"/>
                </a:cubicBezTo>
              </a:path>
            </a:pathLst>
          </a:custGeom>
          <a:noFill/>
          <a:ln w="38100" algn="ctr">
            <a:solidFill>
              <a:schemeClr val="tx1"/>
            </a:solidFill>
            <a:round/>
            <a:headEnd/>
            <a:tailEnd type="triangle" w="med" len="med"/>
          </a:ln>
        </p:spPr>
        <p:txBody>
          <a:bodyPr/>
          <a:lstStyle/>
          <a:p>
            <a:endParaRPr lang="en-US" dirty="0">
              <a:latin typeface="Calibri" pitchFamily="34" charset="0"/>
            </a:endParaRPr>
          </a:p>
        </p:txBody>
      </p:sp>
      <p:sp>
        <p:nvSpPr>
          <p:cNvPr id="9" name="TextBox 8"/>
          <p:cNvSpPr txBox="1">
            <a:spLocks noChangeArrowheads="1"/>
          </p:cNvSpPr>
          <p:nvPr/>
        </p:nvSpPr>
        <p:spPr bwMode="auto">
          <a:xfrm>
            <a:off x="5858342" y="6164263"/>
            <a:ext cx="1067921" cy="40011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i="1" dirty="0">
                <a:latin typeface="+mn-lt"/>
                <a:cs typeface="Arial" charset="0"/>
              </a:rPr>
              <a:t> </a:t>
            </a:r>
            <a:r>
              <a:rPr lang="en-US" sz="1400" dirty="0">
                <a:solidFill>
                  <a:schemeClr val="accent1">
                    <a:lumMod val="75000"/>
                  </a:schemeClr>
                </a:solidFill>
                <a:latin typeface="Arial" pitchFamily="34" charset="0"/>
                <a:cs typeface="Arial" pitchFamily="34" charset="0"/>
              </a:rPr>
              <a:t>R602.10.6</a:t>
            </a:r>
          </a:p>
        </p:txBody>
      </p:sp>
      <p:sp>
        <p:nvSpPr>
          <p:cNvPr id="8" name="Rectangle 7"/>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3" name="Picture 142" descr="IJ2.jpg"/>
          <p:cNvPicPr>
            <a:picLocks noChangeAspect="1"/>
          </p:cNvPicPr>
          <p:nvPr/>
        </p:nvPicPr>
        <p:blipFill>
          <a:blip r:embed="rId3" cstate="email"/>
          <a:srcRect/>
          <a:stretch>
            <a:fillRect/>
          </a:stretch>
        </p:blipFill>
        <p:spPr bwMode="auto">
          <a:xfrm>
            <a:off x="220663" y="1839913"/>
            <a:ext cx="5159375" cy="4302125"/>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Connection: Above &amp; Below</a:t>
            </a:r>
          </a:p>
        </p:txBody>
      </p:sp>
      <p:sp>
        <p:nvSpPr>
          <p:cNvPr id="115" name="Text Box 115"/>
          <p:cNvSpPr txBox="1">
            <a:spLocks noChangeArrowheads="1"/>
          </p:cNvSpPr>
          <p:nvPr/>
        </p:nvSpPr>
        <p:spPr bwMode="auto">
          <a:xfrm>
            <a:off x="5573947" y="1782762"/>
            <a:ext cx="3282482" cy="1938992"/>
          </a:xfrm>
          <a:prstGeom prst="rect">
            <a:avLst/>
          </a:prstGeom>
          <a:noFill/>
          <a:ln w="12700">
            <a:noFill/>
            <a:miter lim="800000"/>
            <a:headEnd/>
            <a:tailEnd/>
          </a:ln>
        </p:spPr>
        <p:txBody>
          <a:bodyPr wrap="square">
            <a:spAutoFit/>
          </a:bodyPr>
          <a:lstStyle/>
          <a:p>
            <a:pPr fontAlgn="auto">
              <a:spcBef>
                <a:spcPct val="50000"/>
              </a:spcBef>
              <a:spcAft>
                <a:spcPts val="0"/>
              </a:spcAft>
              <a:defRPr/>
            </a:pPr>
            <a:r>
              <a:rPr lang="en-US" sz="2000" b="1" dirty="0">
                <a:solidFill>
                  <a:schemeClr val="accent1">
                    <a:lumMod val="75000"/>
                  </a:schemeClr>
                </a:solidFill>
                <a:latin typeface="Arial" pitchFamily="34" charset="0"/>
                <a:cs typeface="Arial" pitchFamily="34" charset="0"/>
              </a:rPr>
              <a:t>When braced walls are perpendicular to joists above or below, blocking shall be provided above or below and in line with the BWPs…</a:t>
            </a:r>
          </a:p>
        </p:txBody>
      </p:sp>
      <p:sp>
        <p:nvSpPr>
          <p:cNvPr id="126" name="Freeform 125"/>
          <p:cNvSpPr/>
          <p:nvPr/>
        </p:nvSpPr>
        <p:spPr>
          <a:xfrm>
            <a:off x="3606800" y="4013200"/>
            <a:ext cx="2533650" cy="1831975"/>
          </a:xfrm>
          <a:custGeom>
            <a:avLst/>
            <a:gdLst>
              <a:gd name="connsiteX0" fmla="*/ 0 w 2241550"/>
              <a:gd name="connsiteY0" fmla="*/ 0 h 2015067"/>
              <a:gd name="connsiteX1" fmla="*/ 1092200 w 2241550"/>
              <a:gd name="connsiteY1" fmla="*/ 1720850 h 2015067"/>
              <a:gd name="connsiteX2" fmla="*/ 2241550 w 2241550"/>
              <a:gd name="connsiteY2" fmla="*/ 1765300 h 2015067"/>
              <a:gd name="connsiteX0" fmla="*/ 0 w 2241550"/>
              <a:gd name="connsiteY0" fmla="*/ 0 h 1890183"/>
              <a:gd name="connsiteX1" fmla="*/ 958850 w 2241550"/>
              <a:gd name="connsiteY1" fmla="*/ 1549400 h 1890183"/>
              <a:gd name="connsiteX2" fmla="*/ 2241550 w 2241550"/>
              <a:gd name="connsiteY2" fmla="*/ 1765300 h 1890183"/>
              <a:gd name="connsiteX0" fmla="*/ 0 w 2241550"/>
              <a:gd name="connsiteY0" fmla="*/ 0 h 1831975"/>
              <a:gd name="connsiteX1" fmla="*/ 958850 w 2241550"/>
              <a:gd name="connsiteY1" fmla="*/ 1549400 h 1831975"/>
              <a:gd name="connsiteX2" fmla="*/ 2241550 w 2241550"/>
              <a:gd name="connsiteY2" fmla="*/ 1695450 h 1831975"/>
            </a:gdLst>
            <a:ahLst/>
            <a:cxnLst>
              <a:cxn ang="0">
                <a:pos x="connsiteX0" y="connsiteY0"/>
              </a:cxn>
              <a:cxn ang="0">
                <a:pos x="connsiteX1" y="connsiteY1"/>
              </a:cxn>
              <a:cxn ang="0">
                <a:pos x="connsiteX2" y="connsiteY2"/>
              </a:cxn>
            </a:cxnLst>
            <a:rect l="l" t="t" r="r" b="b"/>
            <a:pathLst>
              <a:path w="2241550" h="1831975">
                <a:moveTo>
                  <a:pt x="0" y="0"/>
                </a:moveTo>
                <a:cubicBezTo>
                  <a:pt x="359304" y="713316"/>
                  <a:pt x="585258" y="1266825"/>
                  <a:pt x="958850" y="1549400"/>
                </a:cubicBezTo>
                <a:cubicBezTo>
                  <a:pt x="1332442" y="1831975"/>
                  <a:pt x="1853671" y="1820333"/>
                  <a:pt x="2241550" y="1695450"/>
                </a:cubicBezTo>
              </a:path>
            </a:pathLst>
          </a:custGeom>
          <a:ln>
            <a:headEnd type="oval"/>
            <a:tailEnd type="ova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7" name="Freeform 126"/>
          <p:cNvSpPr/>
          <p:nvPr/>
        </p:nvSpPr>
        <p:spPr>
          <a:xfrm>
            <a:off x="3613150" y="4013200"/>
            <a:ext cx="4400550" cy="2182813"/>
          </a:xfrm>
          <a:custGeom>
            <a:avLst/>
            <a:gdLst>
              <a:gd name="connsiteX0" fmla="*/ 0 w 4400550"/>
              <a:gd name="connsiteY0" fmla="*/ 0 h 2183342"/>
              <a:gd name="connsiteX1" fmla="*/ 609600 w 4400550"/>
              <a:gd name="connsiteY1" fmla="*/ 1695450 h 2183342"/>
              <a:gd name="connsiteX2" fmla="*/ 2057400 w 4400550"/>
              <a:gd name="connsiteY2" fmla="*/ 2178050 h 2183342"/>
              <a:gd name="connsiteX3" fmla="*/ 4400550 w 4400550"/>
              <a:gd name="connsiteY3" fmla="*/ 1727200 h 2183342"/>
              <a:gd name="connsiteX0" fmla="*/ 0 w 4400550"/>
              <a:gd name="connsiteY0" fmla="*/ 0 h 2183342"/>
              <a:gd name="connsiteX1" fmla="*/ 609600 w 4400550"/>
              <a:gd name="connsiteY1" fmla="*/ 1695450 h 2183342"/>
              <a:gd name="connsiteX2" fmla="*/ 2057400 w 4400550"/>
              <a:gd name="connsiteY2" fmla="*/ 2178050 h 2183342"/>
              <a:gd name="connsiteX3" fmla="*/ 4400550 w 4400550"/>
              <a:gd name="connsiteY3" fmla="*/ 1727200 h 2183342"/>
            </a:gdLst>
            <a:ahLst/>
            <a:cxnLst>
              <a:cxn ang="0">
                <a:pos x="connsiteX0" y="connsiteY0"/>
              </a:cxn>
              <a:cxn ang="0">
                <a:pos x="connsiteX1" y="connsiteY1"/>
              </a:cxn>
              <a:cxn ang="0">
                <a:pos x="connsiteX2" y="connsiteY2"/>
              </a:cxn>
              <a:cxn ang="0">
                <a:pos x="connsiteX3" y="connsiteY3"/>
              </a:cxn>
            </a:cxnLst>
            <a:rect l="l" t="t" r="r" b="b"/>
            <a:pathLst>
              <a:path w="4400550" h="2183342">
                <a:moveTo>
                  <a:pt x="0" y="0"/>
                </a:moveTo>
                <a:cubicBezTo>
                  <a:pt x="133350" y="666221"/>
                  <a:pt x="266700" y="1332442"/>
                  <a:pt x="609600" y="1695450"/>
                </a:cubicBezTo>
                <a:cubicBezTo>
                  <a:pt x="952500" y="2058458"/>
                  <a:pt x="1425575" y="2172758"/>
                  <a:pt x="2057400" y="2178050"/>
                </a:cubicBezTo>
                <a:cubicBezTo>
                  <a:pt x="2689225" y="2183342"/>
                  <a:pt x="3544887" y="1955271"/>
                  <a:pt x="4400550" y="1727200"/>
                </a:cubicBezTo>
              </a:path>
            </a:pathLst>
          </a:custGeom>
          <a:ln>
            <a:headEnd type="oval"/>
            <a:tailEnd type="ova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8" name="TextBox 117"/>
          <p:cNvSpPr txBox="1">
            <a:spLocks noChangeArrowheads="1"/>
          </p:cNvSpPr>
          <p:nvPr/>
        </p:nvSpPr>
        <p:spPr bwMode="auto">
          <a:xfrm>
            <a:off x="6167905" y="6164263"/>
            <a:ext cx="1067921" cy="40011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i="1" dirty="0">
                <a:latin typeface="+mn-lt"/>
                <a:cs typeface="Arial" charset="0"/>
              </a:rPr>
              <a:t> </a:t>
            </a:r>
            <a:r>
              <a:rPr lang="en-US" sz="1400" dirty="0">
                <a:solidFill>
                  <a:schemeClr val="accent1">
                    <a:lumMod val="75000"/>
                  </a:schemeClr>
                </a:solidFill>
                <a:latin typeface="Arial" pitchFamily="34" charset="0"/>
                <a:cs typeface="Arial" pitchFamily="34" charset="0"/>
              </a:rPr>
              <a:t>R602.10.6</a:t>
            </a:r>
          </a:p>
        </p:txBody>
      </p:sp>
      <p:grpSp>
        <p:nvGrpSpPr>
          <p:cNvPr id="653319" name="Group 116"/>
          <p:cNvGrpSpPr>
            <a:grpSpLocks/>
          </p:cNvGrpSpPr>
          <p:nvPr/>
        </p:nvGrpSpPr>
        <p:grpSpPr bwMode="auto">
          <a:xfrm>
            <a:off x="5673725" y="4327525"/>
            <a:ext cx="2882900" cy="1331913"/>
            <a:chOff x="1778826" y="3233407"/>
            <a:chExt cx="5729346" cy="2647470"/>
          </a:xfrm>
        </p:grpSpPr>
        <p:sp>
          <p:nvSpPr>
            <p:cNvPr id="119" name="Flowchart: Process 118"/>
            <p:cNvSpPr/>
            <p:nvPr/>
          </p:nvSpPr>
          <p:spPr bwMode="auto">
            <a:xfrm rot="5400000">
              <a:off x="535553" y="4555569"/>
              <a:ext cx="2527559" cy="4101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Flowchart: Process 119"/>
            <p:cNvSpPr/>
            <p:nvPr/>
          </p:nvSpPr>
          <p:spPr bwMode="auto">
            <a:xfrm rot="5400000">
              <a:off x="1411044" y="4553990"/>
              <a:ext cx="2530715" cy="4101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1" name="Flowchart: Process 120"/>
            <p:cNvSpPr/>
            <p:nvPr/>
          </p:nvSpPr>
          <p:spPr bwMode="auto">
            <a:xfrm rot="5400000">
              <a:off x="1848002" y="4555569"/>
              <a:ext cx="2527559" cy="4101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 name="Flowchart: Process 121"/>
            <p:cNvSpPr/>
            <p:nvPr/>
          </p:nvSpPr>
          <p:spPr bwMode="auto">
            <a:xfrm rot="5400000">
              <a:off x="2286538" y="4555569"/>
              <a:ext cx="2527559" cy="4101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3" name="Flowchart: Process 122"/>
            <p:cNvSpPr/>
            <p:nvPr/>
          </p:nvSpPr>
          <p:spPr bwMode="auto">
            <a:xfrm rot="5400000">
              <a:off x="2714030" y="4553990"/>
              <a:ext cx="2530715" cy="4101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4" name="Flowchart: Process 123"/>
            <p:cNvSpPr/>
            <p:nvPr/>
          </p:nvSpPr>
          <p:spPr bwMode="auto">
            <a:xfrm rot="5400000">
              <a:off x="3160451" y="4552412"/>
              <a:ext cx="2530715" cy="44169"/>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5" name="Flowchart: Process 124"/>
            <p:cNvSpPr/>
            <p:nvPr/>
          </p:nvSpPr>
          <p:spPr bwMode="auto">
            <a:xfrm rot="5400000">
              <a:off x="3598987" y="4555569"/>
              <a:ext cx="2527559" cy="4101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8" name="Flowchart: Process 127"/>
            <p:cNvSpPr/>
            <p:nvPr/>
          </p:nvSpPr>
          <p:spPr bwMode="auto">
            <a:xfrm rot="5400000">
              <a:off x="5349971" y="4555569"/>
              <a:ext cx="2527559" cy="4101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9" name="Flowchart: Process 128"/>
            <p:cNvSpPr/>
            <p:nvPr/>
          </p:nvSpPr>
          <p:spPr bwMode="auto">
            <a:xfrm rot="5400000">
              <a:off x="5785350" y="4555569"/>
              <a:ext cx="2527559" cy="4101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0" name="Flowchart: Process 129"/>
            <p:cNvSpPr/>
            <p:nvPr/>
          </p:nvSpPr>
          <p:spPr bwMode="auto">
            <a:xfrm rot="5400000">
              <a:off x="6222308" y="4553990"/>
              <a:ext cx="2530715" cy="4101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3.7</a:t>
              </a:r>
            </a:p>
            <a:p>
              <a:pPr algn="ctr" fontAlgn="auto">
                <a:spcBef>
                  <a:spcPts val="0"/>
                </a:spcBef>
                <a:spcAft>
                  <a:spcPts val="0"/>
                </a:spcAft>
                <a:defRPr/>
              </a:pPr>
              <a:endParaRPr lang="en-US" dirty="0"/>
            </a:p>
          </p:txBody>
        </p:sp>
        <p:sp>
          <p:nvSpPr>
            <p:cNvPr id="131" name="Flowchart: Process 130"/>
            <p:cNvSpPr/>
            <p:nvPr/>
          </p:nvSpPr>
          <p:spPr bwMode="auto">
            <a:xfrm rot="5400000">
              <a:off x="4474479" y="4553991"/>
              <a:ext cx="2527559" cy="44169"/>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2" name="Flowchart: Process 131"/>
            <p:cNvSpPr/>
            <p:nvPr/>
          </p:nvSpPr>
          <p:spPr bwMode="auto">
            <a:xfrm rot="5400000">
              <a:off x="4037521" y="4552412"/>
              <a:ext cx="2527561" cy="41015"/>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 name="Flowchart: Process 132"/>
            <p:cNvSpPr/>
            <p:nvPr/>
          </p:nvSpPr>
          <p:spPr bwMode="auto">
            <a:xfrm rot="5400000">
              <a:off x="4911437" y="4555569"/>
              <a:ext cx="2527559" cy="4101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4" name="Flowchart: Process 133"/>
            <p:cNvSpPr/>
            <p:nvPr/>
          </p:nvSpPr>
          <p:spPr bwMode="auto">
            <a:xfrm rot="5400000">
              <a:off x="974089" y="4555569"/>
              <a:ext cx="2527559" cy="4101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36" name="Group 151"/>
            <p:cNvGrpSpPr>
              <a:grpSpLocks/>
            </p:cNvGrpSpPr>
            <p:nvPr/>
          </p:nvGrpSpPr>
          <p:grpSpPr bwMode="auto">
            <a:xfrm>
              <a:off x="5005455" y="3308130"/>
              <a:ext cx="1186689" cy="2531213"/>
              <a:chOff x="9247693" y="-977911"/>
              <a:chExt cx="1587638" cy="3386147"/>
            </a:xfrm>
            <a:solidFill>
              <a:srgbClr val="E1C298"/>
            </a:solidFill>
          </p:grpSpPr>
          <p:sp>
            <p:nvSpPr>
              <p:cNvPr id="153" name="Rectangle 25"/>
              <p:cNvSpPr>
                <a:spLocks noChangeArrowheads="1"/>
              </p:cNvSpPr>
              <p:nvPr/>
            </p:nvSpPr>
            <p:spPr bwMode="auto">
              <a:xfrm>
                <a:off x="9357528" y="-639804"/>
                <a:ext cx="1371599" cy="3045879"/>
              </a:xfrm>
              <a:prstGeom prst="rect">
                <a:avLst/>
              </a:prstGeom>
              <a:solidFill>
                <a:schemeClr val="bg1"/>
              </a:solidFill>
              <a:ln w="6350">
                <a:solidFill>
                  <a:schemeClr val="tx1"/>
                </a:solidFill>
                <a:miter lim="800000"/>
                <a:headEnd/>
                <a:tailEnd/>
              </a:ln>
            </p:spPr>
            <p:txBody>
              <a:bodyPr wrap="none" anchor="ctr"/>
              <a:lstStyle/>
              <a:p>
                <a:pPr fontAlgn="auto">
                  <a:spcBef>
                    <a:spcPts val="0"/>
                  </a:spcBef>
                  <a:spcAft>
                    <a:spcPts val="0"/>
                  </a:spcAft>
                  <a:defRPr/>
                </a:pPr>
                <a:endParaRPr lang="en-US" dirty="0">
                  <a:latin typeface="Calibri" pitchFamily="34" charset="0"/>
                </a:endParaRPr>
              </a:p>
            </p:txBody>
          </p:sp>
          <p:grpSp>
            <p:nvGrpSpPr>
              <p:cNvPr id="154" name="Group 144"/>
              <p:cNvGrpSpPr>
                <a:grpSpLocks/>
              </p:cNvGrpSpPr>
              <p:nvPr/>
            </p:nvGrpSpPr>
            <p:grpSpPr bwMode="auto">
              <a:xfrm>
                <a:off x="9247693" y="-974727"/>
                <a:ext cx="109547" cy="3382962"/>
                <a:chOff x="9247693" y="-974727"/>
                <a:chExt cx="109547" cy="3382962"/>
              </a:xfrm>
              <a:grpFill/>
            </p:grpSpPr>
            <p:sp>
              <p:nvSpPr>
                <p:cNvPr id="161" name="Flowchart: Process 160"/>
                <p:cNvSpPr/>
                <p:nvPr/>
              </p:nvSpPr>
              <p:spPr>
                <a:xfrm rot="5400000">
                  <a:off x="7637975" y="688970"/>
                  <a:ext cx="3382962" cy="55568"/>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2" name="Flowchart: Process 161"/>
                <p:cNvSpPr/>
                <p:nvPr/>
              </p:nvSpPr>
              <p:spPr>
                <a:xfrm rot="5400000">
                  <a:off x="7583996" y="688970"/>
                  <a:ext cx="3382962" cy="55568"/>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55" name="Group 143"/>
              <p:cNvGrpSpPr>
                <a:grpSpLocks/>
              </p:cNvGrpSpPr>
              <p:nvPr/>
            </p:nvGrpSpPr>
            <p:grpSpPr bwMode="auto">
              <a:xfrm>
                <a:off x="10724197" y="-976315"/>
                <a:ext cx="111134" cy="3384551"/>
                <a:chOff x="10724197" y="-976315"/>
                <a:chExt cx="111134" cy="3384551"/>
              </a:xfrm>
              <a:grpFill/>
            </p:grpSpPr>
            <p:sp>
              <p:nvSpPr>
                <p:cNvPr id="159" name="Flowchart: Process 158"/>
                <p:cNvSpPr/>
                <p:nvPr/>
              </p:nvSpPr>
              <p:spPr>
                <a:xfrm rot="5400000">
                  <a:off x="9060499" y="687383"/>
                  <a:ext cx="3382963" cy="55568"/>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0" name="Flowchart: Process 159"/>
                <p:cNvSpPr/>
                <p:nvPr/>
              </p:nvSpPr>
              <p:spPr>
                <a:xfrm rot="5400000">
                  <a:off x="9115273" y="688177"/>
                  <a:ext cx="3384550" cy="55567"/>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56" name="Flowchart: Process 155"/>
              <p:cNvSpPr/>
              <p:nvPr/>
            </p:nvSpPr>
            <p:spPr>
              <a:xfrm rot="5400000">
                <a:off x="9867682" y="-1542333"/>
                <a:ext cx="347662" cy="1476505"/>
              </a:xfrm>
              <a:prstGeom prst="flowChartProcess">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7" name="Straight Connector 146"/>
              <p:cNvCxnSpPr>
                <a:cxnSpLocks noChangeShapeType="1"/>
              </p:cNvCxnSpPr>
              <p:nvPr/>
            </p:nvCxnSpPr>
            <p:spPr bwMode="auto">
              <a:xfrm rot="16200000" flipH="1">
                <a:off x="8529647" y="200819"/>
                <a:ext cx="3022599" cy="1366837"/>
              </a:xfrm>
              <a:prstGeom prst="line">
                <a:avLst/>
              </a:prstGeom>
              <a:grpFill/>
              <a:ln w="6350" algn="ctr">
                <a:solidFill>
                  <a:schemeClr val="tx1"/>
                </a:solidFill>
                <a:round/>
                <a:headEnd/>
                <a:tailEnd/>
              </a:ln>
            </p:spPr>
          </p:cxnSp>
          <p:cxnSp>
            <p:nvCxnSpPr>
              <p:cNvPr id="158" name="Straight Connector 148"/>
              <p:cNvCxnSpPr>
                <a:cxnSpLocks noChangeShapeType="1"/>
              </p:cNvCxnSpPr>
              <p:nvPr/>
            </p:nvCxnSpPr>
            <p:spPr bwMode="auto">
              <a:xfrm rot="5400000">
                <a:off x="8529650" y="200818"/>
                <a:ext cx="3022597" cy="1366838"/>
              </a:xfrm>
              <a:prstGeom prst="line">
                <a:avLst/>
              </a:prstGeom>
              <a:grpFill/>
              <a:ln w="6350" algn="ctr">
                <a:solidFill>
                  <a:schemeClr val="tx1"/>
                </a:solidFill>
                <a:round/>
                <a:headEnd/>
                <a:tailEnd/>
              </a:ln>
            </p:spPr>
          </p:cxnSp>
        </p:grpSp>
        <p:sp>
          <p:nvSpPr>
            <p:cNvPr id="138" name="Flowchart: Process 137"/>
            <p:cNvSpPr/>
            <p:nvPr/>
          </p:nvSpPr>
          <p:spPr bwMode="auto">
            <a:xfrm>
              <a:off x="1778826" y="3233407"/>
              <a:ext cx="5726192" cy="4102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9" name="Flowchart: Process 138"/>
            <p:cNvSpPr/>
            <p:nvPr/>
          </p:nvSpPr>
          <p:spPr bwMode="auto">
            <a:xfrm>
              <a:off x="1778826" y="3277584"/>
              <a:ext cx="5726192" cy="4102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0" name="Flowchart: Process 139"/>
            <p:cNvSpPr/>
            <p:nvPr/>
          </p:nvSpPr>
          <p:spPr bwMode="auto">
            <a:xfrm>
              <a:off x="1778826" y="5839854"/>
              <a:ext cx="5726192" cy="4102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1" name="Rectangle 24" descr="70%"/>
            <p:cNvSpPr>
              <a:spLocks noChangeArrowheads="1"/>
            </p:cNvSpPr>
            <p:nvPr/>
          </p:nvSpPr>
          <p:spPr bwMode="auto">
            <a:xfrm>
              <a:off x="1800911" y="3255497"/>
              <a:ext cx="1312449" cy="2625380"/>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1400" b="1" dirty="0">
                  <a:latin typeface="Arial" pitchFamily="34" charset="0"/>
                  <a:cs typeface="Arial" pitchFamily="34" charset="0"/>
                </a:rPr>
                <a:t>BWP</a:t>
              </a:r>
              <a:endParaRPr lang="en-US" sz="1050" b="1" dirty="0">
                <a:latin typeface="Arial" pitchFamily="34" charset="0"/>
                <a:cs typeface="Arial" pitchFamily="34" charset="0"/>
              </a:endParaRPr>
            </a:p>
          </p:txBody>
        </p:sp>
        <p:sp>
          <p:nvSpPr>
            <p:cNvPr id="142" name="Rectangle 24" descr="70%"/>
            <p:cNvSpPr>
              <a:spLocks noChangeArrowheads="1"/>
            </p:cNvSpPr>
            <p:nvPr/>
          </p:nvSpPr>
          <p:spPr bwMode="auto">
            <a:xfrm>
              <a:off x="6176793" y="3255497"/>
              <a:ext cx="1312449" cy="2625380"/>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1400" b="1" dirty="0">
                  <a:latin typeface="Arial" pitchFamily="34" charset="0"/>
                  <a:cs typeface="Arial" pitchFamily="34" charset="0"/>
                </a:rPr>
                <a:t>BWP</a:t>
              </a:r>
            </a:p>
          </p:txBody>
        </p:sp>
        <p:sp>
          <p:nvSpPr>
            <p:cNvPr id="163" name="Rectangle 24" descr="70%"/>
            <p:cNvSpPr>
              <a:spLocks noChangeArrowheads="1"/>
            </p:cNvSpPr>
            <p:nvPr/>
          </p:nvSpPr>
          <p:spPr bwMode="auto">
            <a:xfrm>
              <a:off x="3116515" y="3255497"/>
              <a:ext cx="1312449" cy="2625380"/>
            </a:xfrm>
            <a:prstGeom prst="rect">
              <a:avLst/>
            </a:prstGeom>
            <a:solidFill>
              <a:srgbClr val="C4C491"/>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1400" b="1" dirty="0">
                  <a:latin typeface="Arial" pitchFamily="34" charset="0"/>
                  <a:cs typeface="Arial" pitchFamily="34" charset="0"/>
                </a:rPr>
                <a:t>BWP</a:t>
              </a:r>
              <a:endParaRPr lang="en-US" sz="1050" b="1" dirty="0">
                <a:latin typeface="Arial" pitchFamily="34" charset="0"/>
                <a:cs typeface="Arial" pitchFamily="34" charset="0"/>
              </a:endParaRPr>
            </a:p>
          </p:txBody>
        </p:sp>
      </p:grpSp>
      <p:sp>
        <p:nvSpPr>
          <p:cNvPr id="40" name="Rectangle 3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255594" y="2209533"/>
            <a:ext cx="5417515" cy="4242067"/>
            <a:chOff x="1255594" y="2025080"/>
            <a:chExt cx="5417515" cy="4242067"/>
          </a:xfrm>
        </p:grpSpPr>
        <p:grpSp>
          <p:nvGrpSpPr>
            <p:cNvPr id="18" name="Group 17"/>
            <p:cNvGrpSpPr/>
            <p:nvPr/>
          </p:nvGrpSpPr>
          <p:grpSpPr>
            <a:xfrm>
              <a:off x="1255594" y="2025080"/>
              <a:ext cx="5417515" cy="4242067"/>
              <a:chOff x="1255594" y="2025080"/>
              <a:chExt cx="5417515" cy="4242067"/>
            </a:xfrm>
          </p:grpSpPr>
          <p:pic>
            <p:nvPicPr>
              <p:cNvPr id="563202" name="Picture 2"/>
              <p:cNvPicPr>
                <a:picLocks noChangeAspect="1" noChangeArrowheads="1"/>
              </p:cNvPicPr>
              <p:nvPr/>
            </p:nvPicPr>
            <p:blipFill>
              <a:blip r:embed="rId3" cstate="email"/>
              <a:srcRect/>
              <a:stretch>
                <a:fillRect/>
              </a:stretch>
            </p:blipFill>
            <p:spPr bwMode="auto">
              <a:xfrm>
                <a:off x="1515649" y="2025080"/>
                <a:ext cx="5157460" cy="4242067"/>
              </a:xfrm>
              <a:prstGeom prst="rect">
                <a:avLst/>
              </a:prstGeom>
              <a:noFill/>
              <a:ln w="9525">
                <a:noFill/>
                <a:miter lim="800000"/>
                <a:headEnd/>
                <a:tailEnd/>
              </a:ln>
            </p:spPr>
          </p:pic>
          <p:sp>
            <p:nvSpPr>
              <p:cNvPr id="17" name="Rectangle 16"/>
              <p:cNvSpPr/>
              <p:nvPr/>
            </p:nvSpPr>
            <p:spPr>
              <a:xfrm>
                <a:off x="1255594" y="6005015"/>
                <a:ext cx="1719618" cy="24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p:nvSpPr>
          <p:spPr>
            <a:xfrm>
              <a:off x="2391223" y="2981194"/>
              <a:ext cx="3190356" cy="193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Connection: Above &amp; Below</a:t>
            </a:r>
          </a:p>
        </p:txBody>
      </p:sp>
      <p:sp>
        <p:nvSpPr>
          <p:cNvPr id="9" name="TextBox 86"/>
          <p:cNvSpPr txBox="1">
            <a:spLocks noChangeArrowheads="1"/>
          </p:cNvSpPr>
          <p:nvPr/>
        </p:nvSpPr>
        <p:spPr bwMode="auto">
          <a:xfrm>
            <a:off x="6895070" y="4081934"/>
            <a:ext cx="2017155" cy="153888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(3) 16d nails at 16" o.c. along BWP</a:t>
            </a:r>
          </a:p>
          <a:p>
            <a:pPr fontAlgn="auto">
              <a:spcBef>
                <a:spcPts val="0"/>
              </a:spcBef>
              <a:spcAft>
                <a:spcPts val="0"/>
              </a:spcAft>
              <a:defRPr/>
            </a:pPr>
            <a:r>
              <a:rPr lang="en-US" sz="1400" b="1" dirty="0">
                <a:solidFill>
                  <a:schemeClr val="accent1">
                    <a:lumMod val="75000"/>
                  </a:schemeClr>
                </a:solidFill>
                <a:latin typeface="Arial" pitchFamily="34" charset="0"/>
                <a:cs typeface="Arial" pitchFamily="34" charset="0"/>
              </a:rPr>
              <a:t>16d  (3-1/2"  x  0.135")</a:t>
            </a:r>
          </a:p>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sp>
        <p:nvSpPr>
          <p:cNvPr id="10" name="TextBox 86"/>
          <p:cNvSpPr txBox="1">
            <a:spLocks noChangeArrowheads="1"/>
          </p:cNvSpPr>
          <p:nvPr/>
        </p:nvSpPr>
        <p:spPr bwMode="auto">
          <a:xfrm>
            <a:off x="248370" y="3374048"/>
            <a:ext cx="2014448" cy="153888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8d nails </a:t>
            </a:r>
          </a:p>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at 6" o.c. </a:t>
            </a:r>
          </a:p>
          <a:p>
            <a:pPr fontAlgn="auto">
              <a:spcBef>
                <a:spcPts val="0"/>
              </a:spcBef>
              <a:spcAft>
                <a:spcPts val="0"/>
              </a:spcAft>
              <a:defRPr/>
            </a:pPr>
            <a:r>
              <a:rPr lang="en-US" sz="1400" b="1" dirty="0">
                <a:solidFill>
                  <a:schemeClr val="accent1">
                    <a:lumMod val="75000"/>
                  </a:schemeClr>
                </a:solidFill>
                <a:latin typeface="Arial" pitchFamily="34" charset="0"/>
                <a:cs typeface="Arial" pitchFamily="34" charset="0"/>
              </a:rPr>
              <a:t>8d  (2-1/2"  x 0.113")</a:t>
            </a:r>
          </a:p>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a:p>
            <a:pPr fontAlgn="auto">
              <a:spcBef>
                <a:spcPts val="0"/>
              </a:spcBef>
              <a:spcAft>
                <a:spcPts val="0"/>
              </a:spcAft>
              <a:defRPr/>
            </a:pPr>
            <a:endParaRPr lang="en-US" sz="2000" b="1" dirty="0">
              <a:solidFill>
                <a:schemeClr val="accent1">
                  <a:lumMod val="75000"/>
                </a:schemeClr>
              </a:solidFill>
              <a:latin typeface="Arial" pitchFamily="34" charset="0"/>
              <a:cs typeface="Arial" pitchFamily="34" charset="0"/>
            </a:endParaRPr>
          </a:p>
        </p:txBody>
      </p:sp>
      <p:sp>
        <p:nvSpPr>
          <p:cNvPr id="11" name="Freeform 22"/>
          <p:cNvSpPr>
            <a:spLocks noChangeArrowheads="1"/>
          </p:cNvSpPr>
          <p:nvPr/>
        </p:nvSpPr>
        <p:spPr bwMode="auto">
          <a:xfrm flipV="1">
            <a:off x="1515649" y="3165647"/>
            <a:ext cx="846234" cy="608167"/>
          </a:xfrm>
          <a:custGeom>
            <a:avLst/>
            <a:gdLst>
              <a:gd name="T0" fmla="*/ 0 w 1043609"/>
              <a:gd name="T1" fmla="*/ 0 h 526774"/>
              <a:gd name="T2" fmla="*/ 654421 w 1043609"/>
              <a:gd name="T3" fmla="*/ 209158 h 526774"/>
              <a:gd name="T4" fmla="*/ 1041123 w 1043609"/>
              <a:gd name="T5" fmla="*/ 527878 h 526774"/>
              <a:gd name="T6" fmla="*/ 0 60000 65536"/>
              <a:gd name="T7" fmla="*/ 0 60000 65536"/>
              <a:gd name="T8" fmla="*/ 0 60000 65536"/>
              <a:gd name="T9" fmla="*/ 0 w 1043609"/>
              <a:gd name="T10" fmla="*/ 0 h 526774"/>
              <a:gd name="T11" fmla="*/ 1043609 w 1043609"/>
              <a:gd name="T12" fmla="*/ 526774 h 526774"/>
            </a:gdLst>
            <a:ahLst/>
            <a:cxnLst>
              <a:cxn ang="T6">
                <a:pos x="T0" y="T1"/>
              </a:cxn>
              <a:cxn ang="T7">
                <a:pos x="T2" y="T3"/>
              </a:cxn>
              <a:cxn ang="T8">
                <a:pos x="T4" y="T5"/>
              </a:cxn>
            </a:cxnLst>
            <a:rect l="T9" t="T10" r="T11" b="T12"/>
            <a:pathLst>
              <a:path w="1043609" h="526774">
                <a:moveTo>
                  <a:pt x="0" y="0"/>
                </a:moveTo>
                <a:cubicBezTo>
                  <a:pt x="241024" y="60463"/>
                  <a:pt x="482048" y="120926"/>
                  <a:pt x="655983" y="208722"/>
                </a:cubicBezTo>
                <a:cubicBezTo>
                  <a:pt x="829918" y="296518"/>
                  <a:pt x="979005" y="478735"/>
                  <a:pt x="1043609" y="526774"/>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2" name="Freeform 23"/>
          <p:cNvSpPr>
            <a:spLocks noChangeArrowheads="1"/>
          </p:cNvSpPr>
          <p:nvPr/>
        </p:nvSpPr>
        <p:spPr bwMode="auto">
          <a:xfrm flipV="1">
            <a:off x="1515649" y="3165646"/>
            <a:ext cx="4148172" cy="608167"/>
          </a:xfrm>
          <a:custGeom>
            <a:avLst/>
            <a:gdLst>
              <a:gd name="T0" fmla="*/ 0 w 1043609"/>
              <a:gd name="T1" fmla="*/ 0 h 526774"/>
              <a:gd name="T2" fmla="*/ 17580692 w 1043609"/>
              <a:gd name="T3" fmla="*/ 209158 h 526774"/>
              <a:gd name="T4" fmla="*/ 27969253 w 1043609"/>
              <a:gd name="T5" fmla="*/ 527878 h 526774"/>
              <a:gd name="T6" fmla="*/ 0 60000 65536"/>
              <a:gd name="T7" fmla="*/ 0 60000 65536"/>
              <a:gd name="T8" fmla="*/ 0 60000 65536"/>
              <a:gd name="T9" fmla="*/ 0 w 1043609"/>
              <a:gd name="T10" fmla="*/ 0 h 526774"/>
              <a:gd name="T11" fmla="*/ 1043609 w 1043609"/>
              <a:gd name="T12" fmla="*/ 526774 h 526774"/>
            </a:gdLst>
            <a:ahLst/>
            <a:cxnLst>
              <a:cxn ang="T6">
                <a:pos x="T0" y="T1"/>
              </a:cxn>
              <a:cxn ang="T7">
                <a:pos x="T2" y="T3"/>
              </a:cxn>
              <a:cxn ang="T8">
                <a:pos x="T4" y="T5"/>
              </a:cxn>
            </a:cxnLst>
            <a:rect l="T9" t="T10" r="T11" b="T12"/>
            <a:pathLst>
              <a:path w="1043609" h="526774">
                <a:moveTo>
                  <a:pt x="0" y="0"/>
                </a:moveTo>
                <a:cubicBezTo>
                  <a:pt x="241024" y="60463"/>
                  <a:pt x="482048" y="120926"/>
                  <a:pt x="655983" y="208722"/>
                </a:cubicBezTo>
                <a:cubicBezTo>
                  <a:pt x="829918" y="296518"/>
                  <a:pt x="979005" y="478735"/>
                  <a:pt x="1043609" y="526774"/>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4" name="Freeform 28"/>
          <p:cNvSpPr>
            <a:spLocks noChangeArrowheads="1"/>
          </p:cNvSpPr>
          <p:nvPr/>
        </p:nvSpPr>
        <p:spPr bwMode="auto">
          <a:xfrm>
            <a:off x="5844745" y="4330567"/>
            <a:ext cx="1050325" cy="767030"/>
          </a:xfrm>
          <a:custGeom>
            <a:avLst/>
            <a:gdLst>
              <a:gd name="T0" fmla="*/ 44732 w 1898374"/>
              <a:gd name="T1" fmla="*/ 0 h 924339"/>
              <a:gd name="T2" fmla="*/ 15223 w 1898374"/>
              <a:gd name="T3" fmla="*/ 76976 h 924339"/>
              <a:gd name="T4" fmla="*/ 0 w 1898374"/>
              <a:gd name="T5" fmla="*/ 275338 h 924339"/>
              <a:gd name="T6" fmla="*/ 0 60000 65536"/>
              <a:gd name="T7" fmla="*/ 0 60000 65536"/>
              <a:gd name="T8" fmla="*/ 0 60000 65536"/>
              <a:gd name="T9" fmla="*/ 0 w 1898374"/>
              <a:gd name="T10" fmla="*/ 0 h 924339"/>
              <a:gd name="T11" fmla="*/ 1898374 w 1898374"/>
              <a:gd name="T12" fmla="*/ 924339 h 924339"/>
            </a:gdLst>
            <a:ahLst/>
            <a:cxnLst>
              <a:cxn ang="T6">
                <a:pos x="T0" y="T1"/>
              </a:cxn>
              <a:cxn ang="T7">
                <a:pos x="T2" y="T3"/>
              </a:cxn>
              <a:cxn ang="T8">
                <a:pos x="T4" y="T5"/>
              </a:cxn>
            </a:cxnLst>
            <a:rect l="T9" t="T10" r="T11" b="T12"/>
            <a:pathLst>
              <a:path w="1898374" h="924339">
                <a:moveTo>
                  <a:pt x="1898374" y="0"/>
                </a:moveTo>
                <a:cubicBezTo>
                  <a:pt x="1430407" y="52181"/>
                  <a:pt x="962440" y="104362"/>
                  <a:pt x="646044" y="258418"/>
                </a:cubicBezTo>
                <a:cubicBezTo>
                  <a:pt x="329648" y="412474"/>
                  <a:pt x="104361" y="818322"/>
                  <a:pt x="0" y="924339"/>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5" name="TextBox 86"/>
          <p:cNvSpPr txBox="1">
            <a:spLocks noChangeArrowheads="1"/>
          </p:cNvSpPr>
          <p:nvPr/>
        </p:nvSpPr>
        <p:spPr bwMode="auto">
          <a:xfrm>
            <a:off x="409980" y="1670711"/>
            <a:ext cx="6942436"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800" b="1" dirty="0">
                <a:solidFill>
                  <a:schemeClr val="accent2">
                    <a:lumMod val="75000"/>
                  </a:schemeClr>
                </a:solidFill>
                <a:latin typeface="Arial" pitchFamily="34" charset="0"/>
                <a:cs typeface="Arial" pitchFamily="34" charset="0"/>
              </a:rPr>
              <a:t>BWP Perpendicular to Framing</a:t>
            </a:r>
          </a:p>
        </p:txBody>
      </p:sp>
      <p:sp>
        <p:nvSpPr>
          <p:cNvPr id="22" name="TextBox 21"/>
          <p:cNvSpPr txBox="1">
            <a:spLocks noChangeArrowheads="1"/>
          </p:cNvSpPr>
          <p:nvPr/>
        </p:nvSpPr>
        <p:spPr bwMode="auto">
          <a:xfrm>
            <a:off x="3916251" y="6189468"/>
            <a:ext cx="3330655" cy="40011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i="1" dirty="0">
                <a:latin typeface="+mn-lt"/>
                <a:cs typeface="Arial" charset="0"/>
              </a:rPr>
              <a:t> </a:t>
            </a:r>
            <a:r>
              <a:rPr lang="en-US" sz="1400" dirty="0">
                <a:solidFill>
                  <a:schemeClr val="accent1">
                    <a:lumMod val="75000"/>
                  </a:schemeClr>
                </a:solidFill>
                <a:latin typeface="Arial" pitchFamily="34" charset="0"/>
                <a:cs typeface="Arial" pitchFamily="34" charset="0"/>
              </a:rPr>
              <a:t>Figure R602.10.6(1) &amp; Table R602.3(1)</a:t>
            </a:r>
          </a:p>
        </p:txBody>
      </p:sp>
      <p:sp>
        <p:nvSpPr>
          <p:cNvPr id="25" name="TextBox 86"/>
          <p:cNvSpPr txBox="1">
            <a:spLocks noChangeArrowheads="1"/>
          </p:cNvSpPr>
          <p:nvPr/>
        </p:nvSpPr>
        <p:spPr bwMode="auto">
          <a:xfrm>
            <a:off x="409980" y="4605154"/>
            <a:ext cx="1631763" cy="101566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Connection  framing  added</a:t>
            </a:r>
          </a:p>
        </p:txBody>
      </p:sp>
      <p:sp>
        <p:nvSpPr>
          <p:cNvPr id="26" name="Freeform 15"/>
          <p:cNvSpPr>
            <a:spLocks noChangeArrowheads="1"/>
          </p:cNvSpPr>
          <p:nvPr/>
        </p:nvSpPr>
        <p:spPr bwMode="auto">
          <a:xfrm rot="10800000">
            <a:off x="1294572" y="5474051"/>
            <a:ext cx="747171" cy="146766"/>
          </a:xfrm>
          <a:custGeom>
            <a:avLst/>
            <a:gdLst>
              <a:gd name="T0" fmla="*/ 1917109 w 466725"/>
              <a:gd name="T1" fmla="*/ 2167832 h 1076325"/>
              <a:gd name="T2" fmla="*/ 512118 w 466725"/>
              <a:gd name="T3" fmla="*/ 1381274 h 1076325"/>
              <a:gd name="T4" fmla="*/ 0 w 466725"/>
              <a:gd name="T5" fmla="*/ 0 h 1076325"/>
              <a:gd name="T6" fmla="*/ 0 60000 65536"/>
              <a:gd name="T7" fmla="*/ 0 60000 65536"/>
              <a:gd name="T8" fmla="*/ 0 60000 65536"/>
              <a:gd name="T9" fmla="*/ 0 w 466725"/>
              <a:gd name="T10" fmla="*/ 0 h 1076325"/>
              <a:gd name="T11" fmla="*/ 466725 w 466725"/>
              <a:gd name="T12" fmla="*/ 1076325 h 1076325"/>
            </a:gdLst>
            <a:ahLst/>
            <a:cxnLst>
              <a:cxn ang="T6">
                <a:pos x="T0" y="T1"/>
              </a:cxn>
              <a:cxn ang="T7">
                <a:pos x="T2" y="T3"/>
              </a:cxn>
              <a:cxn ang="T8">
                <a:pos x="T4" y="T5"/>
              </a:cxn>
            </a:cxnLst>
            <a:rect l="T9" t="T10" r="T11" b="T12"/>
            <a:pathLst>
              <a:path w="466725" h="1076325">
                <a:moveTo>
                  <a:pt x="466725" y="1076325"/>
                </a:moveTo>
                <a:cubicBezTo>
                  <a:pt x="324644" y="970756"/>
                  <a:pt x="202464" y="865188"/>
                  <a:pt x="124676" y="685800"/>
                </a:cubicBezTo>
                <a:cubicBezTo>
                  <a:pt x="46889" y="506413"/>
                  <a:pt x="13494" y="253206"/>
                  <a:pt x="0" y="0"/>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9" name="Rectangle 18"/>
          <p:cNvSpPr/>
          <p:nvPr/>
        </p:nvSpPr>
        <p:spPr>
          <a:xfrm>
            <a:off x="2391223" y="2193931"/>
            <a:ext cx="3190355" cy="488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557464" y="5701406"/>
            <a:ext cx="3287282" cy="488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654390" y="2818471"/>
            <a:ext cx="1699246" cy="272956"/>
          </a:xfrm>
          <a:prstGeom prst="rect">
            <a:avLst/>
          </a:prstGeom>
          <a:solidFill>
            <a:srgbClr val="BC7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62818" y="5201095"/>
            <a:ext cx="2090818" cy="419722"/>
          </a:xfrm>
          <a:prstGeom prst="rect">
            <a:avLst/>
          </a:prstGeom>
          <a:solidFill>
            <a:srgbClr val="BC7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26"/>
          <p:cNvSpPr>
            <a:spLocks noChangeArrowheads="1"/>
          </p:cNvSpPr>
          <p:nvPr/>
        </p:nvSpPr>
        <p:spPr bwMode="auto">
          <a:xfrm flipH="1" flipV="1">
            <a:off x="1294573" y="2954949"/>
            <a:ext cx="4287005" cy="2519102"/>
          </a:xfrm>
          <a:custGeom>
            <a:avLst/>
            <a:gdLst>
              <a:gd name="T0" fmla="*/ 1893132 w 1898374"/>
              <a:gd name="T1" fmla="*/ 0 h 924339"/>
              <a:gd name="T2" fmla="*/ 644261 w 1898374"/>
              <a:gd name="T3" fmla="*/ 76976 h 924339"/>
              <a:gd name="T4" fmla="*/ 0 w 1898374"/>
              <a:gd name="T5" fmla="*/ 275338 h 924339"/>
              <a:gd name="T6" fmla="*/ 0 60000 65536"/>
              <a:gd name="T7" fmla="*/ 0 60000 65536"/>
              <a:gd name="T8" fmla="*/ 0 60000 65536"/>
              <a:gd name="T9" fmla="*/ 0 w 1898374"/>
              <a:gd name="T10" fmla="*/ 0 h 924339"/>
              <a:gd name="T11" fmla="*/ 1898374 w 1898374"/>
              <a:gd name="T12" fmla="*/ 924339 h 924339"/>
            </a:gdLst>
            <a:ahLst/>
            <a:cxnLst>
              <a:cxn ang="T6">
                <a:pos x="T0" y="T1"/>
              </a:cxn>
              <a:cxn ang="T7">
                <a:pos x="T2" y="T3"/>
              </a:cxn>
              <a:cxn ang="T8">
                <a:pos x="T4" y="T5"/>
              </a:cxn>
            </a:cxnLst>
            <a:rect l="T9" t="T10" r="T11" b="T12"/>
            <a:pathLst>
              <a:path w="1898374" h="924339">
                <a:moveTo>
                  <a:pt x="1898374" y="0"/>
                </a:moveTo>
                <a:cubicBezTo>
                  <a:pt x="1430407" y="52181"/>
                  <a:pt x="962440" y="104362"/>
                  <a:pt x="646044" y="258418"/>
                </a:cubicBezTo>
                <a:cubicBezTo>
                  <a:pt x="329648" y="412474"/>
                  <a:pt x="104361" y="818322"/>
                  <a:pt x="0" y="924339"/>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7" name="Rectangle 2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sp>
        <p:nvSpPr>
          <p:cNvPr id="18" name="Text Box 3077"/>
          <p:cNvSpPr txBox="1">
            <a:spLocks noChangeArrowheads="1"/>
          </p:cNvSpPr>
          <p:nvPr/>
        </p:nvSpPr>
        <p:spPr bwMode="auto">
          <a:xfrm>
            <a:off x="5369922" y="2642082"/>
            <a:ext cx="2584105" cy="698012"/>
          </a:xfrm>
          <a:prstGeom prst="rect">
            <a:avLst/>
          </a:prstGeom>
          <a:noFill/>
          <a:ln w="76200">
            <a:noFill/>
            <a:miter lim="800000"/>
            <a:headEnd/>
            <a:tailEnd/>
          </a:ln>
        </p:spPr>
        <p:txBody>
          <a:bodyPr wrap="none" lIns="0" tIns="0" rIns="0" bIns="0">
            <a:spAutoFit/>
          </a:bodyPr>
          <a:lstStyle/>
          <a:p>
            <a:pPr fontAlgn="auto">
              <a:lnSpc>
                <a:spcPct val="80000"/>
              </a:lnSpc>
              <a:spcBef>
                <a:spcPts val="0"/>
              </a:spcBef>
              <a:spcAft>
                <a:spcPts val="0"/>
              </a:spcAft>
              <a:defRPr/>
            </a:pPr>
            <a:r>
              <a:rPr lang="en-US" sz="2800" b="1" i="1" dirty="0">
                <a:solidFill>
                  <a:schemeClr val="accent1">
                    <a:lumMod val="75000"/>
                  </a:schemeClr>
                </a:solidFill>
                <a:latin typeface="+mn-lt"/>
              </a:rPr>
              <a:t>www.iccsafe.org</a:t>
            </a:r>
          </a:p>
          <a:p>
            <a:pPr fontAlgn="auto">
              <a:lnSpc>
                <a:spcPct val="80000"/>
              </a:lnSpc>
              <a:spcBef>
                <a:spcPts val="0"/>
              </a:spcBef>
              <a:spcAft>
                <a:spcPts val="0"/>
              </a:spcAft>
              <a:defRPr/>
            </a:pPr>
            <a:r>
              <a:rPr lang="en-US" sz="2800" b="1" i="1" dirty="0">
                <a:solidFill>
                  <a:schemeClr val="accent1">
                    <a:lumMod val="75000"/>
                  </a:schemeClr>
                </a:solidFill>
                <a:latin typeface="+mn-lt"/>
              </a:rPr>
              <a:t>Item no. 7102S09</a:t>
            </a:r>
          </a:p>
        </p:txBody>
      </p:sp>
      <p:sp>
        <p:nvSpPr>
          <p:cNvPr id="7" name="Rectangle 6"/>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2009 IRC Bracing Book.jpeg"/>
          <p:cNvPicPr>
            <a:picLocks noChangeAspect="1"/>
          </p:cNvPicPr>
          <p:nvPr/>
        </p:nvPicPr>
        <p:blipFill>
          <a:blip r:embed="rId3" cstate="email"/>
          <a:stretch>
            <a:fillRect/>
          </a:stretch>
        </p:blipFill>
        <p:spPr>
          <a:xfrm>
            <a:off x="1696226" y="1663700"/>
            <a:ext cx="3425958" cy="4711700"/>
          </a:xfrm>
          <a:prstGeom prst="rect">
            <a:avLst/>
          </a:prstGeom>
          <a:ln w="25400">
            <a:solidFill>
              <a:schemeClr val="bg1">
                <a:lumMod val="75000"/>
              </a:schemeClr>
            </a:solidFill>
          </a:ln>
          <a:effectLst>
            <a:outerShdw blurRad="254000" dist="203200" dir="8100000" algn="tr" rotWithShape="0">
              <a:prstClr val="black">
                <a:alpha val="40000"/>
              </a:prstClr>
            </a:outerShdw>
          </a:effectLst>
        </p:spPr>
      </p:pic>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Text Box 3"/>
          <p:cNvSpPr txBox="1">
            <a:spLocks noChangeArrowheads="1"/>
          </p:cNvSpPr>
          <p:nvPr/>
        </p:nvSpPr>
        <p:spPr bwMode="auto">
          <a:xfrm>
            <a:off x="760413" y="2332038"/>
            <a:ext cx="7623175" cy="2345257"/>
          </a:xfrm>
          <a:prstGeom prst="rect">
            <a:avLst/>
          </a:prstGeom>
          <a:noFill/>
          <a:ln w="38100">
            <a:noFill/>
            <a:miter lim="800000"/>
            <a:headEnd/>
            <a:tailEnd/>
          </a:ln>
        </p:spPr>
        <p:txBody>
          <a:bodyPr>
            <a:spAutoFit/>
          </a:bodyPr>
          <a:lstStyle/>
          <a:p>
            <a:pPr fontAlgn="auto">
              <a:lnSpc>
                <a:spcPct val="110000"/>
              </a:lnSpc>
              <a:spcBef>
                <a:spcPct val="50000"/>
              </a:spcBef>
              <a:spcAft>
                <a:spcPts val="0"/>
              </a:spcAft>
              <a:defRPr/>
            </a:pPr>
            <a:r>
              <a:rPr lang="en-US" sz="2400" b="1" dirty="0">
                <a:solidFill>
                  <a:srgbClr val="376092"/>
                </a:solidFill>
                <a:latin typeface="Arial" pitchFamily="34" charset="0"/>
                <a:cs typeface="Arial" pitchFamily="34" charset="0"/>
              </a:rPr>
              <a:t>R602.10 Wall Bracing</a:t>
            </a:r>
          </a:p>
          <a:p>
            <a:pPr fontAlgn="auto">
              <a:lnSpc>
                <a:spcPts val="2400"/>
              </a:lnSpc>
              <a:spcBef>
                <a:spcPct val="50000"/>
              </a:spcBef>
              <a:spcAft>
                <a:spcPts val="0"/>
              </a:spcAft>
              <a:defRPr/>
            </a:pPr>
            <a:r>
              <a:rPr lang="en-US" sz="2000" b="1" dirty="0">
                <a:solidFill>
                  <a:schemeClr val="accent3">
                    <a:lumMod val="50000"/>
                  </a:schemeClr>
                </a:solidFill>
                <a:latin typeface="Arial" pitchFamily="34" charset="0"/>
                <a:cs typeface="Arial" pitchFamily="34" charset="0"/>
              </a:rPr>
              <a:t>"Where a building, or portion thereof, does not comply with one or more of the bracing requirements in this section, those portions shall be designed and constructed in accordance with Section R301.1.ʺ</a:t>
            </a:r>
          </a:p>
          <a:p>
            <a:pPr fontAlgn="auto">
              <a:lnSpc>
                <a:spcPts val="2400"/>
              </a:lnSpc>
              <a:spcBef>
                <a:spcPct val="50000"/>
              </a:spcBef>
              <a:spcAft>
                <a:spcPts val="0"/>
              </a:spcAft>
              <a:defRPr/>
            </a:pPr>
            <a:endParaRPr lang="en-US" sz="2000" b="1" dirty="0">
              <a:solidFill>
                <a:schemeClr val="accent3">
                  <a:lumMod val="50000"/>
                </a:schemeClr>
              </a:solidFill>
              <a:latin typeface="Arial" pitchFamily="34" charset="0"/>
              <a:cs typeface="Arial" pitchFamily="34" charset="0"/>
            </a:endParaRPr>
          </a:p>
        </p:txBody>
      </p:sp>
      <p:sp>
        <p:nvSpPr>
          <p:cNvPr id="8" name="Title 1"/>
          <p:cNvSpPr>
            <a:spLocks noGrp="1"/>
          </p:cNvSpPr>
          <p:nvPr>
            <p:ph type="title"/>
          </p:nvPr>
        </p:nvSpPr>
        <p:spPr>
          <a:xfrm>
            <a:off x="225425" y="363538"/>
            <a:ext cx="8686800" cy="1184275"/>
          </a:xfrm>
        </p:spPr>
        <p:txBody>
          <a:bodyPr/>
          <a:lstStyle/>
          <a:p>
            <a:pPr fontAlgn="auto">
              <a:spcAft>
                <a:spcPts val="0"/>
              </a:spcAft>
              <a:defRPr/>
            </a:pPr>
            <a:r>
              <a:rPr dirty="0"/>
              <a:t>Introduction: BWP vs. Shear Walls</a:t>
            </a:r>
          </a:p>
        </p:txBody>
      </p:sp>
      <p:pic>
        <p:nvPicPr>
          <p:cNvPr id="1026" name="Picture 2"/>
          <p:cNvPicPr>
            <a:picLocks noChangeAspect="1" noChangeArrowheads="1"/>
          </p:cNvPicPr>
          <p:nvPr/>
        </p:nvPicPr>
        <p:blipFill>
          <a:blip r:embed="rId3" cstate="email"/>
          <a:srcRect/>
          <a:stretch>
            <a:fillRect/>
          </a:stretch>
        </p:blipFill>
        <p:spPr bwMode="auto">
          <a:xfrm>
            <a:off x="4288669" y="4178662"/>
            <a:ext cx="1820031" cy="2184037"/>
          </a:xfrm>
          <a:prstGeom prst="rect">
            <a:avLst/>
          </a:prstGeom>
          <a:noFill/>
          <a:ln w="9525">
            <a:noFill/>
            <a:miter lim="800000"/>
            <a:headEnd/>
            <a:tailEnd/>
          </a:ln>
        </p:spPr>
      </p:pic>
      <p:sp>
        <p:nvSpPr>
          <p:cNvPr id="6" name="Rectangle 5"/>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4" cstate="email"/>
          <a:srcRect/>
          <a:stretch>
            <a:fillRect/>
          </a:stretch>
        </p:blipFill>
        <p:spPr bwMode="auto">
          <a:xfrm>
            <a:off x="6108700" y="4178663"/>
            <a:ext cx="1820030" cy="2184036"/>
          </a:xfrm>
          <a:prstGeom prst="rect">
            <a:avLst/>
          </a:prstGeom>
          <a:noFill/>
          <a:ln w="9525">
            <a:noFill/>
            <a:miter lim="800000"/>
            <a:headEnd/>
            <a:tailEnd/>
          </a:ln>
        </p:spPr>
      </p:pic>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Click="0" advTm="1000"/>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7649" name="Picture 2" descr="C:\APA work\PowerPoint\2008 PPT\Greg Bates\IJ321.png"/>
          <p:cNvPicPr>
            <a:picLocks noChangeAspect="1" noChangeArrowheads="1"/>
          </p:cNvPicPr>
          <p:nvPr/>
        </p:nvPicPr>
        <p:blipFill>
          <a:blip r:embed="rId3" cstate="email"/>
          <a:srcRect/>
          <a:stretch>
            <a:fillRect/>
          </a:stretch>
        </p:blipFill>
        <p:spPr bwMode="auto">
          <a:xfrm>
            <a:off x="466725" y="1868488"/>
            <a:ext cx="5913438" cy="4316412"/>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Connection: Above &amp; Below</a:t>
            </a:r>
          </a:p>
        </p:txBody>
      </p:sp>
      <p:sp>
        <p:nvSpPr>
          <p:cNvPr id="31" name="Text Box 115"/>
          <p:cNvSpPr txBox="1">
            <a:spLocks noChangeArrowheads="1"/>
          </p:cNvSpPr>
          <p:nvPr/>
        </p:nvSpPr>
        <p:spPr bwMode="auto">
          <a:xfrm>
            <a:off x="5288280" y="3901440"/>
            <a:ext cx="3855720" cy="2246769"/>
          </a:xfrm>
          <a:prstGeom prst="rect">
            <a:avLst/>
          </a:prstGeom>
          <a:noFill/>
          <a:ln w="12700">
            <a:noFill/>
            <a:miter lim="800000"/>
            <a:headEnd/>
            <a:tailEnd/>
          </a:ln>
        </p:spPr>
        <p:txBody>
          <a:bodyPr wrap="square">
            <a:spAutoFit/>
          </a:bodyPr>
          <a:lstStyle/>
          <a:p>
            <a:pPr fontAlgn="auto">
              <a:spcBef>
                <a:spcPct val="50000"/>
              </a:spcBef>
              <a:spcAft>
                <a:spcPts val="0"/>
              </a:spcAft>
              <a:defRPr/>
            </a:pPr>
            <a:r>
              <a:rPr lang="en-US" sz="2000" b="1" dirty="0">
                <a:solidFill>
                  <a:schemeClr val="accent1">
                    <a:lumMod val="75000"/>
                  </a:schemeClr>
                </a:solidFill>
                <a:latin typeface="Arial" pitchFamily="34" charset="0"/>
                <a:cs typeface="Arial" pitchFamily="34" charset="0"/>
              </a:rPr>
              <a:t>	Where joists are parallel to BWPs above or below… where a </a:t>
            </a:r>
            <a:r>
              <a:rPr lang="en-US" sz="2000" b="1" u="sng" dirty="0">
                <a:solidFill>
                  <a:schemeClr val="accent1">
                    <a:lumMod val="75000"/>
                  </a:schemeClr>
                </a:solidFill>
                <a:latin typeface="Arial" pitchFamily="34" charset="0"/>
                <a:cs typeface="Arial" pitchFamily="34" charset="0"/>
              </a:rPr>
              <a:t>parallel</a:t>
            </a:r>
            <a:r>
              <a:rPr lang="en-US" sz="2000" b="1" dirty="0">
                <a:solidFill>
                  <a:schemeClr val="accent1">
                    <a:lumMod val="75000"/>
                  </a:schemeClr>
                </a:solidFill>
                <a:latin typeface="Arial" pitchFamily="34" charset="0"/>
                <a:cs typeface="Arial" pitchFamily="34" charset="0"/>
              </a:rPr>
              <a:t> framing member cannot be located… full-depth blocking at 16 inch spacing shall be provided…</a:t>
            </a:r>
          </a:p>
        </p:txBody>
      </p:sp>
      <p:sp>
        <p:nvSpPr>
          <p:cNvPr id="32" name="Text Box 348"/>
          <p:cNvSpPr txBox="1">
            <a:spLocks noChangeArrowheads="1"/>
          </p:cNvSpPr>
          <p:nvPr/>
        </p:nvSpPr>
        <p:spPr bwMode="auto">
          <a:xfrm>
            <a:off x="1804988" y="2116138"/>
            <a:ext cx="784225" cy="400050"/>
          </a:xfrm>
          <a:prstGeom prst="rect">
            <a:avLst/>
          </a:prstGeom>
          <a:noFill/>
          <a:ln w="12699">
            <a:noFill/>
            <a:miter lim="800000"/>
            <a:headEnd/>
            <a:tailEnd/>
          </a:ln>
        </p:spPr>
        <p:txBody>
          <a:bodyPr wrap="non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BWP</a:t>
            </a:r>
          </a:p>
        </p:txBody>
      </p:sp>
      <p:sp>
        <p:nvSpPr>
          <p:cNvPr id="37" name="Text Box 347"/>
          <p:cNvSpPr txBox="1">
            <a:spLocks noChangeArrowheads="1"/>
          </p:cNvSpPr>
          <p:nvPr/>
        </p:nvSpPr>
        <p:spPr bwMode="auto">
          <a:xfrm>
            <a:off x="6151563" y="2033588"/>
            <a:ext cx="1720850" cy="708025"/>
          </a:xfrm>
          <a:prstGeom prst="rect">
            <a:avLst/>
          </a:prstGeom>
          <a:noFill/>
          <a:ln w="12699">
            <a:noFill/>
            <a:miter lim="800000"/>
            <a:headEnd/>
            <a:tailEnd/>
          </a:ln>
        </p:spPr>
        <p:txBody>
          <a:bodyPr wrap="none">
            <a:spAutoFit/>
          </a:bodyPr>
          <a:lstStyle/>
          <a:p>
            <a:pPr fontAlgn="auto">
              <a:spcBef>
                <a:spcPts val="0"/>
              </a:spcBef>
              <a:spcAft>
                <a:spcPts val="0"/>
              </a:spcAft>
              <a:defRPr/>
            </a:pPr>
            <a:r>
              <a:rPr lang="en-US" sz="2000" b="1" dirty="0">
                <a:solidFill>
                  <a:srgbClr val="953735"/>
                </a:solidFill>
                <a:latin typeface="Arial" pitchFamily="34" charset="0"/>
                <a:cs typeface="Arial" pitchFamily="34" charset="0"/>
              </a:rPr>
              <a:t>Blocking</a:t>
            </a:r>
          </a:p>
          <a:p>
            <a:pPr fontAlgn="auto">
              <a:spcBef>
                <a:spcPts val="0"/>
              </a:spcBef>
              <a:spcAft>
                <a:spcPts val="0"/>
              </a:spcAft>
              <a:defRPr/>
            </a:pPr>
            <a:r>
              <a:rPr lang="en-US" sz="2000" b="1" dirty="0">
                <a:solidFill>
                  <a:schemeClr val="accent3">
                    <a:lumMod val="50000"/>
                  </a:schemeClr>
                </a:solidFill>
                <a:latin typeface="Arial" pitchFamily="34" charset="0"/>
                <a:cs typeface="Arial" pitchFamily="34" charset="0"/>
              </a:rPr>
              <a:t>(not parallel)</a:t>
            </a:r>
          </a:p>
        </p:txBody>
      </p:sp>
      <p:sp>
        <p:nvSpPr>
          <p:cNvPr id="39" name="Freeform 38"/>
          <p:cNvSpPr/>
          <p:nvPr/>
        </p:nvSpPr>
        <p:spPr>
          <a:xfrm>
            <a:off x="2568575" y="2319338"/>
            <a:ext cx="990600" cy="282575"/>
          </a:xfrm>
          <a:custGeom>
            <a:avLst/>
            <a:gdLst>
              <a:gd name="connsiteX0" fmla="*/ 0 w 990600"/>
              <a:gd name="connsiteY0" fmla="*/ 0 h 283029"/>
              <a:gd name="connsiteX1" fmla="*/ 446314 w 990600"/>
              <a:gd name="connsiteY1" fmla="*/ 54429 h 283029"/>
              <a:gd name="connsiteX2" fmla="*/ 990600 w 990600"/>
              <a:gd name="connsiteY2" fmla="*/ 283029 h 283029"/>
            </a:gdLst>
            <a:ahLst/>
            <a:cxnLst>
              <a:cxn ang="0">
                <a:pos x="connsiteX0" y="connsiteY0"/>
              </a:cxn>
              <a:cxn ang="0">
                <a:pos x="connsiteX1" y="connsiteY1"/>
              </a:cxn>
              <a:cxn ang="0">
                <a:pos x="connsiteX2" y="connsiteY2"/>
              </a:cxn>
            </a:cxnLst>
            <a:rect l="l" t="t" r="r" b="b"/>
            <a:pathLst>
              <a:path w="990600" h="283029">
                <a:moveTo>
                  <a:pt x="0" y="0"/>
                </a:moveTo>
                <a:cubicBezTo>
                  <a:pt x="140607" y="3629"/>
                  <a:pt x="281214" y="7258"/>
                  <a:pt x="446314" y="54429"/>
                </a:cubicBezTo>
                <a:cubicBezTo>
                  <a:pt x="611414" y="101600"/>
                  <a:pt x="801007" y="192314"/>
                  <a:pt x="990600" y="283029"/>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0" name="Freeform 39"/>
          <p:cNvSpPr/>
          <p:nvPr/>
        </p:nvSpPr>
        <p:spPr>
          <a:xfrm>
            <a:off x="5062538" y="2209800"/>
            <a:ext cx="1076325" cy="815975"/>
          </a:xfrm>
          <a:custGeom>
            <a:avLst/>
            <a:gdLst>
              <a:gd name="connsiteX0" fmla="*/ 1077686 w 1077686"/>
              <a:gd name="connsiteY0" fmla="*/ 0 h 816429"/>
              <a:gd name="connsiteX1" fmla="*/ 402772 w 1077686"/>
              <a:gd name="connsiteY1" fmla="*/ 185057 h 816429"/>
              <a:gd name="connsiteX2" fmla="*/ 0 w 1077686"/>
              <a:gd name="connsiteY2" fmla="*/ 816429 h 816429"/>
            </a:gdLst>
            <a:ahLst/>
            <a:cxnLst>
              <a:cxn ang="0">
                <a:pos x="connsiteX0" y="connsiteY0"/>
              </a:cxn>
              <a:cxn ang="0">
                <a:pos x="connsiteX1" y="connsiteY1"/>
              </a:cxn>
              <a:cxn ang="0">
                <a:pos x="connsiteX2" y="connsiteY2"/>
              </a:cxn>
            </a:cxnLst>
            <a:rect l="l" t="t" r="r" b="b"/>
            <a:pathLst>
              <a:path w="1077686" h="816429">
                <a:moveTo>
                  <a:pt x="1077686" y="0"/>
                </a:moveTo>
                <a:cubicBezTo>
                  <a:pt x="830036" y="24493"/>
                  <a:pt x="582386" y="48986"/>
                  <a:pt x="402772" y="185057"/>
                </a:cubicBezTo>
                <a:cubicBezTo>
                  <a:pt x="223158" y="321128"/>
                  <a:pt x="0" y="816429"/>
                  <a:pt x="0" y="816429"/>
                </a:cubicBezTo>
              </a:path>
            </a:pathLst>
          </a:custGeom>
          <a:ln w="9525">
            <a:solidFill>
              <a:srgbClr val="4A7E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2" name="TextBox 41"/>
          <p:cNvSpPr txBox="1">
            <a:spLocks noChangeArrowheads="1"/>
          </p:cNvSpPr>
          <p:nvPr/>
        </p:nvSpPr>
        <p:spPr bwMode="auto">
          <a:xfrm>
            <a:off x="4608842" y="6173788"/>
            <a:ext cx="2556405" cy="40011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i="1" dirty="0">
                <a:latin typeface="+mn-lt"/>
                <a:cs typeface="Arial" charset="0"/>
              </a:rPr>
              <a:t> </a:t>
            </a:r>
            <a:r>
              <a:rPr lang="en-US" sz="1400" dirty="0">
                <a:solidFill>
                  <a:schemeClr val="accent1">
                    <a:lumMod val="75000"/>
                  </a:schemeClr>
                </a:solidFill>
                <a:latin typeface="Arial" pitchFamily="34" charset="0"/>
                <a:cs typeface="Arial" pitchFamily="34" charset="0"/>
              </a:rPr>
              <a:t>R602.10.6 &amp; Table R602.3(1)</a:t>
            </a: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060360" y="2294136"/>
            <a:ext cx="6452960" cy="3870127"/>
            <a:chOff x="2005013" y="1647825"/>
            <a:chExt cx="5133975" cy="3562350"/>
          </a:xfrm>
        </p:grpSpPr>
        <p:pic>
          <p:nvPicPr>
            <p:cNvPr id="564226" name="Picture 2"/>
            <p:cNvPicPr>
              <a:picLocks noChangeAspect="1" noChangeArrowheads="1"/>
            </p:cNvPicPr>
            <p:nvPr/>
          </p:nvPicPr>
          <p:blipFill>
            <a:blip r:embed="rId3" cstate="email"/>
            <a:srcRect/>
            <a:stretch>
              <a:fillRect/>
            </a:stretch>
          </p:blipFill>
          <p:spPr bwMode="auto">
            <a:xfrm>
              <a:off x="2005013" y="1647825"/>
              <a:ext cx="5133975" cy="3562350"/>
            </a:xfrm>
            <a:prstGeom prst="rect">
              <a:avLst/>
            </a:prstGeom>
            <a:noFill/>
            <a:ln w="9525">
              <a:noFill/>
              <a:miter lim="800000"/>
              <a:headEnd/>
              <a:tailEnd/>
            </a:ln>
          </p:spPr>
        </p:pic>
        <p:sp>
          <p:nvSpPr>
            <p:cNvPr id="18" name="Rectangle 17"/>
            <p:cNvSpPr/>
            <p:nvPr/>
          </p:nvSpPr>
          <p:spPr>
            <a:xfrm>
              <a:off x="2005013" y="5062818"/>
              <a:ext cx="1393280" cy="147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Connection: Above &amp; Below</a:t>
            </a:r>
          </a:p>
        </p:txBody>
      </p:sp>
      <p:sp>
        <p:nvSpPr>
          <p:cNvPr id="19" name="TextBox 18"/>
          <p:cNvSpPr txBox="1">
            <a:spLocks noChangeArrowheads="1"/>
          </p:cNvSpPr>
          <p:nvPr/>
        </p:nvSpPr>
        <p:spPr bwMode="auto">
          <a:xfrm>
            <a:off x="3729050" y="6164263"/>
            <a:ext cx="3330655" cy="40011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i="1" dirty="0">
                <a:latin typeface="+mn-lt"/>
                <a:cs typeface="Arial" charset="0"/>
              </a:rPr>
              <a:t> </a:t>
            </a:r>
            <a:r>
              <a:rPr lang="en-US" sz="1400" dirty="0">
                <a:solidFill>
                  <a:schemeClr val="accent1">
                    <a:lumMod val="75000"/>
                  </a:schemeClr>
                </a:solidFill>
                <a:latin typeface="Arial" pitchFamily="34" charset="0"/>
                <a:cs typeface="Arial" pitchFamily="34" charset="0"/>
              </a:rPr>
              <a:t>Figure R602.10.6(2) &amp; Table R602.3(1)</a:t>
            </a:r>
          </a:p>
        </p:txBody>
      </p:sp>
      <p:sp>
        <p:nvSpPr>
          <p:cNvPr id="23" name="Rectangle 22"/>
          <p:cNvSpPr/>
          <p:nvPr/>
        </p:nvSpPr>
        <p:spPr>
          <a:xfrm>
            <a:off x="1371599" y="3276600"/>
            <a:ext cx="1439993" cy="1652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472774" y="3276598"/>
            <a:ext cx="1365738" cy="1652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984943" y="3276598"/>
            <a:ext cx="1528377" cy="1652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413603" y="1954864"/>
            <a:ext cx="1439993" cy="678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472774" y="1954864"/>
            <a:ext cx="1696269" cy="720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6073327" y="2048490"/>
            <a:ext cx="1439993" cy="678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13603" y="5473065"/>
            <a:ext cx="1439993" cy="29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398520" y="5431310"/>
            <a:ext cx="1770524" cy="425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5984944" y="5473067"/>
            <a:ext cx="1794756" cy="49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86"/>
          <p:cNvSpPr txBox="1">
            <a:spLocks noChangeArrowheads="1"/>
          </p:cNvSpPr>
          <p:nvPr/>
        </p:nvSpPr>
        <p:spPr bwMode="auto">
          <a:xfrm>
            <a:off x="6715359" y="1586825"/>
            <a:ext cx="1935956" cy="1015663"/>
          </a:xfrm>
          <a:prstGeom prst="rect">
            <a:avLst/>
          </a:prstGeom>
          <a:noFill/>
          <a:ln w="9525">
            <a:noFill/>
            <a:miter lim="800000"/>
            <a:headEnd/>
            <a:tailEnd/>
          </a:ln>
        </p:spPr>
        <p:txBody>
          <a:bodyPr wrap="square">
            <a:spAutoFit/>
          </a:bodyPr>
          <a:lstStyle/>
          <a:p>
            <a:pPr algn="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8d nails toe-nailed at 6"o.c.</a:t>
            </a:r>
          </a:p>
        </p:txBody>
      </p:sp>
      <p:sp>
        <p:nvSpPr>
          <p:cNvPr id="6" name="TextBox 86"/>
          <p:cNvSpPr txBox="1">
            <a:spLocks noChangeArrowheads="1"/>
          </p:cNvSpPr>
          <p:nvPr/>
        </p:nvSpPr>
        <p:spPr bwMode="auto">
          <a:xfrm>
            <a:off x="7315387" y="4308643"/>
            <a:ext cx="1631763" cy="101566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Connection  framing  added</a:t>
            </a:r>
          </a:p>
        </p:txBody>
      </p:sp>
      <p:sp>
        <p:nvSpPr>
          <p:cNvPr id="7" name="Freeform 15"/>
          <p:cNvSpPr>
            <a:spLocks noChangeArrowheads="1"/>
          </p:cNvSpPr>
          <p:nvPr/>
        </p:nvSpPr>
        <p:spPr bwMode="auto">
          <a:xfrm rot="10800000" flipH="1">
            <a:off x="5593977" y="4840939"/>
            <a:ext cx="1721410" cy="483367"/>
          </a:xfrm>
          <a:custGeom>
            <a:avLst/>
            <a:gdLst>
              <a:gd name="T0" fmla="*/ 1917109 w 466725"/>
              <a:gd name="T1" fmla="*/ 2167832 h 1076325"/>
              <a:gd name="T2" fmla="*/ 512118 w 466725"/>
              <a:gd name="T3" fmla="*/ 1381274 h 1076325"/>
              <a:gd name="T4" fmla="*/ 0 w 466725"/>
              <a:gd name="T5" fmla="*/ 0 h 1076325"/>
              <a:gd name="T6" fmla="*/ 0 60000 65536"/>
              <a:gd name="T7" fmla="*/ 0 60000 65536"/>
              <a:gd name="T8" fmla="*/ 0 60000 65536"/>
              <a:gd name="T9" fmla="*/ 0 w 466725"/>
              <a:gd name="T10" fmla="*/ 0 h 1076325"/>
              <a:gd name="T11" fmla="*/ 466725 w 466725"/>
              <a:gd name="T12" fmla="*/ 1076325 h 1076325"/>
            </a:gdLst>
            <a:ahLst/>
            <a:cxnLst>
              <a:cxn ang="T6">
                <a:pos x="T0" y="T1"/>
              </a:cxn>
              <a:cxn ang="T7">
                <a:pos x="T2" y="T3"/>
              </a:cxn>
              <a:cxn ang="T8">
                <a:pos x="T4" y="T5"/>
              </a:cxn>
            </a:cxnLst>
            <a:rect l="T9" t="T10" r="T11" b="T12"/>
            <a:pathLst>
              <a:path w="466725" h="1076325">
                <a:moveTo>
                  <a:pt x="466725" y="1076325"/>
                </a:moveTo>
                <a:cubicBezTo>
                  <a:pt x="324644" y="970756"/>
                  <a:pt x="202464" y="865188"/>
                  <a:pt x="124676" y="685800"/>
                </a:cubicBezTo>
                <a:cubicBezTo>
                  <a:pt x="46889" y="506413"/>
                  <a:pt x="13494" y="253206"/>
                  <a:pt x="0" y="0"/>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3" name="TextBox 86"/>
          <p:cNvSpPr txBox="1">
            <a:spLocks noChangeArrowheads="1"/>
          </p:cNvSpPr>
          <p:nvPr/>
        </p:nvSpPr>
        <p:spPr bwMode="auto">
          <a:xfrm>
            <a:off x="225425" y="5856487"/>
            <a:ext cx="2959734" cy="707886"/>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(3) 16d nails at</a:t>
            </a:r>
          </a:p>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 16" o.c. along BWP</a:t>
            </a:r>
          </a:p>
        </p:txBody>
      </p:sp>
      <p:sp>
        <p:nvSpPr>
          <p:cNvPr id="11" name="Freeform 22"/>
          <p:cNvSpPr>
            <a:spLocks noChangeArrowheads="1"/>
          </p:cNvSpPr>
          <p:nvPr/>
        </p:nvSpPr>
        <p:spPr bwMode="auto">
          <a:xfrm flipH="1" flipV="1">
            <a:off x="2133600" y="4840939"/>
            <a:ext cx="3657600" cy="1323324"/>
          </a:xfrm>
          <a:custGeom>
            <a:avLst/>
            <a:gdLst>
              <a:gd name="T0" fmla="*/ 8150 w 1898374"/>
              <a:gd name="T1" fmla="*/ 0 h 924339"/>
              <a:gd name="T2" fmla="*/ 2774 w 1898374"/>
              <a:gd name="T3" fmla="*/ 99426 h 924339"/>
              <a:gd name="T4" fmla="*/ 0 w 1898374"/>
              <a:gd name="T5" fmla="*/ 355637 h 924339"/>
              <a:gd name="T6" fmla="*/ 0 60000 65536"/>
              <a:gd name="T7" fmla="*/ 0 60000 65536"/>
              <a:gd name="T8" fmla="*/ 0 60000 65536"/>
              <a:gd name="T9" fmla="*/ 0 w 1898374"/>
              <a:gd name="T10" fmla="*/ 0 h 924339"/>
              <a:gd name="T11" fmla="*/ 1898374 w 1898374"/>
              <a:gd name="T12" fmla="*/ 924339 h 924339"/>
            </a:gdLst>
            <a:ahLst/>
            <a:cxnLst>
              <a:cxn ang="T6">
                <a:pos x="T0" y="T1"/>
              </a:cxn>
              <a:cxn ang="T7">
                <a:pos x="T2" y="T3"/>
              </a:cxn>
              <a:cxn ang="T8">
                <a:pos x="T4" y="T5"/>
              </a:cxn>
            </a:cxnLst>
            <a:rect l="T9" t="T10" r="T11" b="T12"/>
            <a:pathLst>
              <a:path w="1898374" h="924339">
                <a:moveTo>
                  <a:pt x="1898374" y="0"/>
                </a:moveTo>
                <a:cubicBezTo>
                  <a:pt x="1430407" y="52181"/>
                  <a:pt x="962440" y="104362"/>
                  <a:pt x="646044" y="258418"/>
                </a:cubicBezTo>
                <a:cubicBezTo>
                  <a:pt x="329648" y="412474"/>
                  <a:pt x="104361" y="818322"/>
                  <a:pt x="0" y="924339"/>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0" name="Freeform 21"/>
          <p:cNvSpPr>
            <a:spLocks noChangeArrowheads="1"/>
          </p:cNvSpPr>
          <p:nvPr/>
        </p:nvSpPr>
        <p:spPr bwMode="auto">
          <a:xfrm flipH="1" flipV="1">
            <a:off x="2133599" y="5150222"/>
            <a:ext cx="1051560" cy="1014039"/>
          </a:xfrm>
          <a:custGeom>
            <a:avLst/>
            <a:gdLst>
              <a:gd name="T0" fmla="*/ 36752614 w 1898374"/>
              <a:gd name="T1" fmla="*/ 0 h 924339"/>
              <a:gd name="T2" fmla="*/ 12507458 w 1898374"/>
              <a:gd name="T3" fmla="*/ 99426 h 924339"/>
              <a:gd name="T4" fmla="*/ 0 w 1898374"/>
              <a:gd name="T5" fmla="*/ 355637 h 924339"/>
              <a:gd name="T6" fmla="*/ 0 60000 65536"/>
              <a:gd name="T7" fmla="*/ 0 60000 65536"/>
              <a:gd name="T8" fmla="*/ 0 60000 65536"/>
              <a:gd name="T9" fmla="*/ 0 w 1898374"/>
              <a:gd name="T10" fmla="*/ 0 h 924339"/>
              <a:gd name="T11" fmla="*/ 1898374 w 1898374"/>
              <a:gd name="T12" fmla="*/ 924339 h 924339"/>
            </a:gdLst>
            <a:ahLst/>
            <a:cxnLst>
              <a:cxn ang="T6">
                <a:pos x="T0" y="T1"/>
              </a:cxn>
              <a:cxn ang="T7">
                <a:pos x="T2" y="T3"/>
              </a:cxn>
              <a:cxn ang="T8">
                <a:pos x="T4" y="T5"/>
              </a:cxn>
            </a:cxnLst>
            <a:rect l="T9" t="T10" r="T11" b="T12"/>
            <a:pathLst>
              <a:path w="1898374" h="924339">
                <a:moveTo>
                  <a:pt x="1898374" y="0"/>
                </a:moveTo>
                <a:cubicBezTo>
                  <a:pt x="1430407" y="52181"/>
                  <a:pt x="962440" y="104362"/>
                  <a:pt x="646044" y="258418"/>
                </a:cubicBezTo>
                <a:cubicBezTo>
                  <a:pt x="329648" y="412474"/>
                  <a:pt x="104361" y="818322"/>
                  <a:pt x="0" y="924339"/>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1" name="Freeform 20"/>
          <p:cNvSpPr/>
          <p:nvPr/>
        </p:nvSpPr>
        <p:spPr>
          <a:xfrm flipH="1">
            <a:off x="1371599" y="1898650"/>
            <a:ext cx="5688104" cy="1126113"/>
          </a:xfrm>
          <a:custGeom>
            <a:avLst/>
            <a:gdLst>
              <a:gd name="connsiteX0" fmla="*/ 0 w 2768600"/>
              <a:gd name="connsiteY0" fmla="*/ 0 h 723900"/>
              <a:gd name="connsiteX1" fmla="*/ 1803400 w 2768600"/>
              <a:gd name="connsiteY1" fmla="*/ 241300 h 723900"/>
              <a:gd name="connsiteX2" fmla="*/ 2768600 w 2768600"/>
              <a:gd name="connsiteY2" fmla="*/ 723900 h 723900"/>
            </a:gdLst>
            <a:ahLst/>
            <a:cxnLst>
              <a:cxn ang="0">
                <a:pos x="connsiteX0" y="connsiteY0"/>
              </a:cxn>
              <a:cxn ang="0">
                <a:pos x="connsiteX1" y="connsiteY1"/>
              </a:cxn>
              <a:cxn ang="0">
                <a:pos x="connsiteX2" y="connsiteY2"/>
              </a:cxn>
            </a:cxnLst>
            <a:rect l="l" t="t" r="r" b="b"/>
            <a:pathLst>
              <a:path w="2768600" h="723900">
                <a:moveTo>
                  <a:pt x="0" y="0"/>
                </a:moveTo>
                <a:cubicBezTo>
                  <a:pt x="670983" y="60325"/>
                  <a:pt x="1341967" y="120650"/>
                  <a:pt x="1803400" y="241300"/>
                </a:cubicBezTo>
                <a:cubicBezTo>
                  <a:pt x="2264833" y="361950"/>
                  <a:pt x="2516716" y="542925"/>
                  <a:pt x="2768600" y="723900"/>
                </a:cubicBezTo>
              </a:path>
            </a:pathLst>
          </a:cu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7" name="Freeform 16"/>
          <p:cNvSpPr/>
          <p:nvPr/>
        </p:nvSpPr>
        <p:spPr>
          <a:xfrm flipH="1">
            <a:off x="3398519" y="1898650"/>
            <a:ext cx="3661185" cy="1126113"/>
          </a:xfrm>
          <a:custGeom>
            <a:avLst/>
            <a:gdLst>
              <a:gd name="connsiteX0" fmla="*/ 0 w 2768600"/>
              <a:gd name="connsiteY0" fmla="*/ 0 h 723900"/>
              <a:gd name="connsiteX1" fmla="*/ 1803400 w 2768600"/>
              <a:gd name="connsiteY1" fmla="*/ 241300 h 723900"/>
              <a:gd name="connsiteX2" fmla="*/ 2768600 w 2768600"/>
              <a:gd name="connsiteY2" fmla="*/ 723900 h 723900"/>
            </a:gdLst>
            <a:ahLst/>
            <a:cxnLst>
              <a:cxn ang="0">
                <a:pos x="connsiteX0" y="connsiteY0"/>
              </a:cxn>
              <a:cxn ang="0">
                <a:pos x="connsiteX1" y="connsiteY1"/>
              </a:cxn>
              <a:cxn ang="0">
                <a:pos x="connsiteX2" y="connsiteY2"/>
              </a:cxn>
            </a:cxnLst>
            <a:rect l="l" t="t" r="r" b="b"/>
            <a:pathLst>
              <a:path w="2768600" h="723900">
                <a:moveTo>
                  <a:pt x="0" y="0"/>
                </a:moveTo>
                <a:cubicBezTo>
                  <a:pt x="670983" y="60325"/>
                  <a:pt x="1341967" y="120650"/>
                  <a:pt x="1803400" y="241300"/>
                </a:cubicBezTo>
                <a:cubicBezTo>
                  <a:pt x="2264833" y="361950"/>
                  <a:pt x="2516716" y="542925"/>
                  <a:pt x="2768600" y="723900"/>
                </a:cubicBezTo>
              </a:path>
            </a:pathLst>
          </a:cu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 name="Freeform 21"/>
          <p:cNvSpPr/>
          <p:nvPr/>
        </p:nvSpPr>
        <p:spPr>
          <a:xfrm flipH="1">
            <a:off x="5888736" y="1898650"/>
            <a:ext cx="1170966" cy="1288034"/>
          </a:xfrm>
          <a:custGeom>
            <a:avLst/>
            <a:gdLst>
              <a:gd name="connsiteX0" fmla="*/ 0 w 2768600"/>
              <a:gd name="connsiteY0" fmla="*/ 0 h 723900"/>
              <a:gd name="connsiteX1" fmla="*/ 1803400 w 2768600"/>
              <a:gd name="connsiteY1" fmla="*/ 241300 h 723900"/>
              <a:gd name="connsiteX2" fmla="*/ 2768600 w 2768600"/>
              <a:gd name="connsiteY2" fmla="*/ 723900 h 723900"/>
            </a:gdLst>
            <a:ahLst/>
            <a:cxnLst>
              <a:cxn ang="0">
                <a:pos x="connsiteX0" y="connsiteY0"/>
              </a:cxn>
              <a:cxn ang="0">
                <a:pos x="connsiteX1" y="connsiteY1"/>
              </a:cxn>
              <a:cxn ang="0">
                <a:pos x="connsiteX2" y="connsiteY2"/>
              </a:cxn>
            </a:cxnLst>
            <a:rect l="l" t="t" r="r" b="b"/>
            <a:pathLst>
              <a:path w="2768600" h="723900">
                <a:moveTo>
                  <a:pt x="0" y="0"/>
                </a:moveTo>
                <a:cubicBezTo>
                  <a:pt x="670983" y="60325"/>
                  <a:pt x="1341967" y="120650"/>
                  <a:pt x="1803400" y="241300"/>
                </a:cubicBezTo>
                <a:cubicBezTo>
                  <a:pt x="2264833" y="361950"/>
                  <a:pt x="2516716" y="542925"/>
                  <a:pt x="2768600" y="723900"/>
                </a:cubicBezTo>
              </a:path>
            </a:pathLst>
          </a:cu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17"/>
          <p:cNvSpPr>
            <a:spLocks noChangeArrowheads="1"/>
          </p:cNvSpPr>
          <p:nvPr/>
        </p:nvSpPr>
        <p:spPr bwMode="auto">
          <a:xfrm>
            <a:off x="5791200" y="3024762"/>
            <a:ext cx="1524187" cy="1816175"/>
          </a:xfrm>
          <a:custGeom>
            <a:avLst/>
            <a:gdLst>
              <a:gd name="T0" fmla="*/ 9049017 w 466725"/>
              <a:gd name="T1" fmla="*/ 81716 h 1076325"/>
              <a:gd name="T2" fmla="*/ 3344930 w 466725"/>
              <a:gd name="T3" fmla="*/ 53609 h 1076325"/>
              <a:gd name="T4" fmla="*/ 0 w 466725"/>
              <a:gd name="T5" fmla="*/ 0 h 1076325"/>
              <a:gd name="T6" fmla="*/ 0 60000 65536"/>
              <a:gd name="T7" fmla="*/ 0 60000 65536"/>
              <a:gd name="T8" fmla="*/ 0 60000 65536"/>
              <a:gd name="T9" fmla="*/ 0 w 466725"/>
              <a:gd name="T10" fmla="*/ 0 h 1076325"/>
              <a:gd name="T11" fmla="*/ 466725 w 466725"/>
              <a:gd name="T12" fmla="*/ 1076325 h 1076325"/>
            </a:gdLst>
            <a:ahLst/>
            <a:cxnLst>
              <a:cxn ang="T6">
                <a:pos x="T0" y="T1"/>
              </a:cxn>
              <a:cxn ang="T7">
                <a:pos x="T2" y="T3"/>
              </a:cxn>
              <a:cxn ang="T8">
                <a:pos x="T4" y="T5"/>
              </a:cxn>
            </a:cxnLst>
            <a:rect l="T9" t="T10" r="T11" b="T12"/>
            <a:pathLst>
              <a:path w="466725" h="1076325">
                <a:moveTo>
                  <a:pt x="466725" y="1076325"/>
                </a:moveTo>
                <a:cubicBezTo>
                  <a:pt x="324644" y="970756"/>
                  <a:pt x="250311" y="885499"/>
                  <a:pt x="172523" y="706111"/>
                </a:cubicBezTo>
                <a:cubicBezTo>
                  <a:pt x="94736" y="526724"/>
                  <a:pt x="13494" y="253206"/>
                  <a:pt x="0" y="0"/>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2" name="Rectangle 31"/>
          <p:cNvSpPr/>
          <p:nvPr/>
        </p:nvSpPr>
        <p:spPr>
          <a:xfrm>
            <a:off x="3398520" y="5034031"/>
            <a:ext cx="496645" cy="580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193720" y="5099277"/>
            <a:ext cx="439766" cy="332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413603" y="5251677"/>
            <a:ext cx="152400" cy="332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295399" y="4597458"/>
            <a:ext cx="152400" cy="332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86"/>
          <p:cNvSpPr txBox="1">
            <a:spLocks noChangeArrowheads="1"/>
          </p:cNvSpPr>
          <p:nvPr/>
        </p:nvSpPr>
        <p:spPr bwMode="auto">
          <a:xfrm>
            <a:off x="405606" y="1586825"/>
            <a:ext cx="4432906"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800" b="1" dirty="0">
                <a:solidFill>
                  <a:schemeClr val="accent2">
                    <a:lumMod val="75000"/>
                  </a:schemeClr>
                </a:solidFill>
                <a:latin typeface="Arial" pitchFamily="34" charset="0"/>
                <a:cs typeface="Arial" pitchFamily="34" charset="0"/>
              </a:rPr>
              <a:t>BWP Parallel to Framing</a:t>
            </a:r>
          </a:p>
        </p:txBody>
      </p:sp>
      <p:sp>
        <p:nvSpPr>
          <p:cNvPr id="36" name="Rectangle 3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Connection: Above &amp; Below</a:t>
            </a:r>
          </a:p>
        </p:txBody>
      </p:sp>
      <p:pic>
        <p:nvPicPr>
          <p:cNvPr id="663554" name="Picture 5" descr="ICC Figure 8.4.png"/>
          <p:cNvPicPr>
            <a:picLocks noChangeAspect="1"/>
          </p:cNvPicPr>
          <p:nvPr/>
        </p:nvPicPr>
        <p:blipFill>
          <a:blip r:embed="rId3" cstate="email"/>
          <a:srcRect/>
          <a:stretch>
            <a:fillRect/>
          </a:stretch>
        </p:blipFill>
        <p:spPr bwMode="auto">
          <a:xfrm>
            <a:off x="960438" y="3875088"/>
            <a:ext cx="7221537" cy="636587"/>
          </a:xfrm>
          <a:prstGeom prst="rect">
            <a:avLst/>
          </a:prstGeom>
          <a:noFill/>
          <a:ln w="9525">
            <a:noFill/>
            <a:miter lim="800000"/>
            <a:headEnd/>
            <a:tailEnd/>
          </a:ln>
        </p:spPr>
      </p:pic>
      <p:cxnSp>
        <p:nvCxnSpPr>
          <p:cNvPr id="5" name="Straight Connector 4"/>
          <p:cNvCxnSpPr/>
          <p:nvPr/>
        </p:nvCxnSpPr>
        <p:spPr bwMode="auto">
          <a:xfrm rot="16200000" flipH="1">
            <a:off x="4074319" y="4855369"/>
            <a:ext cx="82391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rot="5400000" flipH="1" flipV="1">
            <a:off x="4387056" y="5029995"/>
            <a:ext cx="180975"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16200000" flipH="1">
            <a:off x="7148512" y="4856163"/>
            <a:ext cx="82232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4344988" y="5111750"/>
            <a:ext cx="33829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63559" name="TextBox 86"/>
          <p:cNvSpPr txBox="1">
            <a:spLocks noChangeArrowheads="1"/>
          </p:cNvSpPr>
          <p:nvPr/>
        </p:nvSpPr>
        <p:spPr bwMode="auto">
          <a:xfrm>
            <a:off x="5680075" y="4797425"/>
            <a:ext cx="998538" cy="400050"/>
          </a:xfrm>
          <a:prstGeom prst="rect">
            <a:avLst/>
          </a:prstGeom>
          <a:noFill/>
          <a:ln w="9525">
            <a:noFill/>
            <a:miter lim="800000"/>
            <a:headEnd/>
            <a:tailEnd/>
          </a:ln>
        </p:spPr>
        <p:txBody>
          <a:bodyPr wrap="none">
            <a:spAutoFit/>
          </a:bodyPr>
          <a:lstStyle/>
          <a:p>
            <a:r>
              <a:rPr lang="en-US" sz="2000" b="1" dirty="0">
                <a:solidFill>
                  <a:srgbClr val="953735"/>
                </a:solidFill>
                <a:cs typeface="Arial" charset="0"/>
              </a:rPr>
              <a:t>2' Min.</a:t>
            </a:r>
          </a:p>
        </p:txBody>
      </p:sp>
      <p:cxnSp>
        <p:nvCxnSpPr>
          <p:cNvPr id="10" name="Straight Connector 9"/>
          <p:cNvCxnSpPr/>
          <p:nvPr/>
        </p:nvCxnSpPr>
        <p:spPr bwMode="auto">
          <a:xfrm rot="16200000" flipH="1">
            <a:off x="4121150" y="3573463"/>
            <a:ext cx="730250" cy="0"/>
          </a:xfrm>
          <a:prstGeom prst="line">
            <a:avLst/>
          </a:prstGeom>
          <a:solidFill>
            <a:schemeClr val="tx1">
              <a:lumMod val="85000"/>
            </a:schemeClr>
          </a:solidFill>
          <a:ln>
            <a:solidFill>
              <a:srgbClr val="4A7E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5400000" flipH="1" flipV="1">
            <a:off x="7460456" y="5039520"/>
            <a:ext cx="180975"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22"/>
          <p:cNvSpPr>
            <a:spLocks noChangeArrowheads="1"/>
          </p:cNvSpPr>
          <p:nvPr/>
        </p:nvSpPr>
        <p:spPr bwMode="auto">
          <a:xfrm>
            <a:off x="2619375" y="3070225"/>
            <a:ext cx="1219200" cy="868363"/>
          </a:xfrm>
          <a:custGeom>
            <a:avLst/>
            <a:gdLst>
              <a:gd name="T0" fmla="*/ 0 w 1019175"/>
              <a:gd name="T1" fmla="*/ 0 h 1228725"/>
              <a:gd name="T2" fmla="*/ 1540070 w 1019175"/>
              <a:gd name="T3" fmla="*/ 94056 h 1228725"/>
              <a:gd name="T4" fmla="*/ 2496776 w 1019175"/>
              <a:gd name="T5" fmla="*/ 216664 h 1228725"/>
              <a:gd name="T6" fmla="*/ 0 60000 65536"/>
              <a:gd name="T7" fmla="*/ 0 60000 65536"/>
              <a:gd name="T8" fmla="*/ 0 60000 65536"/>
              <a:gd name="T9" fmla="*/ 0 w 1019175"/>
              <a:gd name="T10" fmla="*/ 0 h 1228725"/>
              <a:gd name="T11" fmla="*/ 1019175 w 1019175"/>
              <a:gd name="T12" fmla="*/ 1228725 h 1228725"/>
            </a:gdLst>
            <a:ahLst/>
            <a:cxnLst>
              <a:cxn ang="T6">
                <a:pos x="T0" y="T1"/>
              </a:cxn>
              <a:cxn ang="T7">
                <a:pos x="T2" y="T3"/>
              </a:cxn>
              <a:cxn ang="T8">
                <a:pos x="T4" y="T5"/>
              </a:cxn>
            </a:cxnLst>
            <a:rect l="T9" t="T10" r="T11" b="T12"/>
            <a:pathLst>
              <a:path w="1019175" h="1228725">
                <a:moveTo>
                  <a:pt x="0" y="0"/>
                </a:moveTo>
                <a:cubicBezTo>
                  <a:pt x="229394" y="164306"/>
                  <a:pt x="458788" y="328613"/>
                  <a:pt x="628650" y="533400"/>
                </a:cubicBezTo>
                <a:cubicBezTo>
                  <a:pt x="798512" y="738187"/>
                  <a:pt x="908843" y="983456"/>
                  <a:pt x="1019175" y="1228725"/>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3" name="TextBox 86"/>
          <p:cNvSpPr txBox="1">
            <a:spLocks noChangeArrowheads="1"/>
          </p:cNvSpPr>
          <p:nvPr/>
        </p:nvSpPr>
        <p:spPr bwMode="auto">
          <a:xfrm>
            <a:off x="3987800" y="2854325"/>
            <a:ext cx="939800" cy="40005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Splice</a:t>
            </a:r>
          </a:p>
        </p:txBody>
      </p:sp>
      <p:sp>
        <p:nvSpPr>
          <p:cNvPr id="14" name="TextBox 86"/>
          <p:cNvSpPr txBox="1">
            <a:spLocks noChangeArrowheads="1"/>
          </p:cNvSpPr>
          <p:nvPr/>
        </p:nvSpPr>
        <p:spPr bwMode="auto">
          <a:xfrm>
            <a:off x="593725" y="2592388"/>
            <a:ext cx="264795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(8) 16d nails each  side of splice</a:t>
            </a:r>
          </a:p>
        </p:txBody>
      </p:sp>
      <p:sp>
        <p:nvSpPr>
          <p:cNvPr id="15" name="TextBox 86"/>
          <p:cNvSpPr txBox="1">
            <a:spLocks noChangeArrowheads="1"/>
          </p:cNvSpPr>
          <p:nvPr/>
        </p:nvSpPr>
        <p:spPr bwMode="auto">
          <a:xfrm>
            <a:off x="334963" y="5497513"/>
            <a:ext cx="3267075" cy="585787"/>
          </a:xfrm>
          <a:prstGeom prst="rect">
            <a:avLst/>
          </a:prstGeom>
          <a:noFill/>
          <a:ln w="9525">
            <a:noFill/>
            <a:miter lim="800000"/>
            <a:headEnd/>
            <a:tailEnd/>
          </a:ln>
        </p:spPr>
        <p:txBody>
          <a:bodyPr>
            <a:spAutoFit/>
          </a:bodyPr>
          <a:lstStyle/>
          <a:p>
            <a:pPr fontAlgn="auto">
              <a:spcBef>
                <a:spcPts val="0"/>
              </a:spcBef>
              <a:spcAft>
                <a:spcPts val="0"/>
              </a:spcAft>
              <a:defRPr/>
            </a:pPr>
            <a:r>
              <a:rPr lang="en-US" sz="1600" b="1" dirty="0">
                <a:solidFill>
                  <a:schemeClr val="accent1">
                    <a:lumMod val="75000"/>
                  </a:schemeClr>
                </a:solidFill>
                <a:latin typeface="Arial" pitchFamily="34" charset="0"/>
                <a:cs typeface="Arial" pitchFamily="34" charset="0"/>
              </a:rPr>
              <a:t>Notes:</a:t>
            </a:r>
          </a:p>
          <a:p>
            <a:pPr marL="228600" indent="-228600" fontAlgn="auto">
              <a:spcBef>
                <a:spcPts val="0"/>
              </a:spcBef>
              <a:spcAft>
                <a:spcPts val="0"/>
              </a:spcAft>
              <a:buFontTx/>
              <a:buAutoNum type="arabicParenR"/>
              <a:defRPr/>
            </a:pPr>
            <a:r>
              <a:rPr lang="en-US" sz="1600" b="1" dirty="0">
                <a:solidFill>
                  <a:schemeClr val="accent1">
                    <a:lumMod val="75000"/>
                  </a:schemeClr>
                </a:solidFill>
                <a:latin typeface="Arial" pitchFamily="34" charset="0"/>
                <a:cs typeface="Arial" pitchFamily="34" charset="0"/>
              </a:rPr>
              <a:t>16d  (3-1/2  x  0.135")</a:t>
            </a:r>
          </a:p>
        </p:txBody>
      </p:sp>
      <p:sp>
        <p:nvSpPr>
          <p:cNvPr id="17" name="Text Box 8"/>
          <p:cNvSpPr txBox="1">
            <a:spLocks noChangeArrowheads="1"/>
          </p:cNvSpPr>
          <p:nvPr/>
        </p:nvSpPr>
        <p:spPr bwMode="auto">
          <a:xfrm>
            <a:off x="334963" y="1812618"/>
            <a:ext cx="2932791" cy="523220"/>
          </a:xfrm>
          <a:prstGeom prst="rect">
            <a:avLst/>
          </a:prstGeom>
          <a:noFill/>
          <a:ln w="12700">
            <a:noFill/>
            <a:miter lim="800000"/>
            <a:headEnd/>
            <a:tailEnd/>
          </a:ln>
        </p:spPr>
        <p:txBody>
          <a:bodyPr wrap="none">
            <a:spAutoFit/>
          </a:bodyPr>
          <a:lstStyle/>
          <a:p>
            <a:pPr algn="ctr" fontAlgn="auto">
              <a:spcBef>
                <a:spcPct val="50000"/>
              </a:spcBef>
              <a:spcAft>
                <a:spcPts val="0"/>
              </a:spcAft>
              <a:defRPr/>
            </a:pPr>
            <a:r>
              <a:rPr lang="en-US" sz="2800" b="1" dirty="0">
                <a:solidFill>
                  <a:schemeClr val="accent2">
                    <a:lumMod val="75000"/>
                  </a:schemeClr>
                </a:solidFill>
                <a:latin typeface="Arial" pitchFamily="34" charset="0"/>
                <a:cs typeface="Arial" pitchFamily="34" charset="0"/>
              </a:rPr>
              <a:t>Top Plate Splice</a:t>
            </a:r>
          </a:p>
        </p:txBody>
      </p:sp>
      <p:graphicFrame>
        <p:nvGraphicFramePr>
          <p:cNvPr id="20" name="Table 19"/>
          <p:cNvGraphicFramePr>
            <a:graphicFrameLocks noGrp="1"/>
          </p:cNvGraphicFramePr>
          <p:nvPr/>
        </p:nvGraphicFramePr>
        <p:xfrm>
          <a:off x="6600030" y="2074228"/>
          <a:ext cx="1919288" cy="1036320"/>
        </p:xfrm>
        <a:graphic>
          <a:graphicData uri="http://schemas.openxmlformats.org/drawingml/2006/table">
            <a:tbl>
              <a:tblPr firstRow="1" bandRow="1">
                <a:tableStyleId>{5C22544A-7EE6-4342-B048-85BDC9FD1C3A}</a:tableStyleId>
              </a:tblPr>
              <a:tblGrid>
                <a:gridCol w="1919288"/>
              </a:tblGrid>
              <a:tr h="370290">
                <a:tc>
                  <a:txBody>
                    <a:bodyPr/>
                    <a:lstStyle/>
                    <a:p>
                      <a:pPr algn="ctr"/>
                      <a:r>
                        <a:rPr lang="en-US" sz="2000" b="1" dirty="0" smtClean="0">
                          <a:latin typeface="Arial" pitchFamily="34" charset="0"/>
                          <a:cs typeface="Arial" pitchFamily="34" charset="0"/>
                        </a:rPr>
                        <a:t>Seismic</a:t>
                      </a:r>
                      <a:endParaRPr lang="en-US" sz="2000" b="1" baseline="-250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r h="296232">
                <a:tc>
                  <a:txBody>
                    <a:bodyPr/>
                    <a:lstStyle/>
                    <a:p>
                      <a:pPr marL="0" indent="0" algn="ctr">
                        <a:spcBef>
                          <a:spcPts val="1200"/>
                        </a:spcBef>
                        <a:buFont typeface="Wingdings" pitchFamily="2" charset="2"/>
                        <a:buNone/>
                      </a:pPr>
                      <a:r>
                        <a:rPr lang="en-US" sz="1800" b="1" dirty="0" smtClean="0">
                          <a:latin typeface="Arial" pitchFamily="34" charset="0"/>
                          <a:cs typeface="Arial" pitchFamily="34" charset="0"/>
                        </a:rPr>
                        <a:t>Intermediate</a:t>
                      </a:r>
                      <a:r>
                        <a:rPr lang="en-US" sz="1800" b="1" baseline="0" dirty="0" smtClean="0">
                          <a:latin typeface="Arial" pitchFamily="34" charset="0"/>
                          <a:cs typeface="Arial" pitchFamily="34" charset="0"/>
                        </a:rPr>
                        <a:t> </a:t>
                      </a:r>
                      <a:r>
                        <a:rPr lang="en-US" sz="1800" b="1" dirty="0" smtClean="0">
                          <a:latin typeface="Arial" pitchFamily="34" charset="0"/>
                          <a:cs typeface="Arial" pitchFamily="34" charset="0"/>
                        </a:rPr>
                        <a:t>Connections</a:t>
                      </a:r>
                      <a:endParaRPr lang="en-US" baseline="-25000"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21" name="TextBox 20"/>
          <p:cNvSpPr txBox="1">
            <a:spLocks noChangeArrowheads="1"/>
          </p:cNvSpPr>
          <p:nvPr/>
        </p:nvSpPr>
        <p:spPr bwMode="auto">
          <a:xfrm>
            <a:off x="6262688" y="6164263"/>
            <a:ext cx="1217000" cy="40011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i="1" dirty="0">
                <a:latin typeface="+mn-lt"/>
                <a:cs typeface="Arial" charset="0"/>
              </a:rPr>
              <a:t> </a:t>
            </a:r>
            <a:r>
              <a:rPr lang="en-US" sz="1400" dirty="0">
                <a:solidFill>
                  <a:schemeClr val="accent1">
                    <a:lumMod val="75000"/>
                  </a:schemeClr>
                </a:solidFill>
                <a:latin typeface="Arial" pitchFamily="34" charset="0"/>
                <a:cs typeface="Arial" pitchFamily="34" charset="0"/>
              </a:rPr>
              <a:t>R602.10.6.1</a:t>
            </a:r>
          </a:p>
        </p:txBody>
      </p:sp>
      <p:sp>
        <p:nvSpPr>
          <p:cNvPr id="663571" name="TextBox 17"/>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19" name="Rectangle 18"/>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3004722"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7" name="Round Same Side Corner Rectangle 6"/>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8" name="Round Same Side Corner Rectangle 7"/>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Connections</a:t>
              </a:r>
            </a:p>
          </p:txBody>
        </p:sp>
        <p:sp>
          <p:nvSpPr>
            <p:cNvPr id="9" name="Round Same Side Corner Rectangle 8"/>
            <p:cNvSpPr/>
            <p:nvPr/>
          </p:nvSpPr>
          <p:spPr bwMode="auto">
            <a:xfrm>
              <a:off x="6602526"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Other</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Topics</a:t>
              </a:r>
            </a:p>
          </p:txBody>
        </p:sp>
      </p:grpSp>
      <p:sp>
        <p:nvSpPr>
          <p:cNvPr id="12" name="Rectangle 11"/>
          <p:cNvSpPr/>
          <p:nvPr/>
        </p:nvSpPr>
        <p:spPr bwMode="auto">
          <a:xfrm>
            <a:off x="6923088" y="2541589"/>
            <a:ext cx="1554162" cy="3062378"/>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u="sng" dirty="0" smtClean="0">
                <a:solidFill>
                  <a:schemeClr val="bg1"/>
                </a:solidFill>
                <a:latin typeface="Arial" pitchFamily="34" charset="0"/>
                <a:cs typeface="Arial" pitchFamily="34" charset="0"/>
              </a:rPr>
              <a:t>Examples</a:t>
            </a:r>
            <a:endParaRPr lang="en-US" sz="1600" u="sng" dirty="0">
              <a:solidFill>
                <a:schemeClr val="bg1"/>
              </a:solidFill>
              <a:latin typeface="Arial" pitchFamily="34" charset="0"/>
              <a:cs typeface="Arial" pitchFamily="34" charset="0"/>
            </a:endParaRP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Examples</a:t>
            </a:r>
            <a:endParaRPr dirty="0"/>
          </a:p>
        </p:txBody>
      </p:sp>
      <p:graphicFrame>
        <p:nvGraphicFramePr>
          <p:cNvPr id="11" name="Table 10"/>
          <p:cNvGraphicFramePr>
            <a:graphicFrameLocks noGrp="1"/>
          </p:cNvGraphicFramePr>
          <p:nvPr/>
        </p:nvGraphicFramePr>
        <p:xfrm>
          <a:off x="370522" y="2118359"/>
          <a:ext cx="4064317" cy="4171320"/>
        </p:xfrm>
        <a:graphic>
          <a:graphicData uri="http://schemas.openxmlformats.org/drawingml/2006/table">
            <a:tbl>
              <a:tblPr firstRow="1" bandRow="1">
                <a:tableStyleId>{5C22544A-7EE6-4342-B048-85BDC9FD1C3A}</a:tableStyleId>
              </a:tblPr>
              <a:tblGrid>
                <a:gridCol w="1180983"/>
                <a:gridCol w="2883334"/>
              </a:tblGrid>
              <a:tr h="463480">
                <a:tc>
                  <a:txBody>
                    <a:bodyPr/>
                    <a:lstStyle/>
                    <a:p>
                      <a:pPr algn="ctr"/>
                      <a:r>
                        <a:rPr lang="en-US" dirty="0">
                          <a:solidFill>
                            <a:schemeClr val="tx1"/>
                          </a:solidFill>
                          <a:latin typeface="Arial" pitchFamily="34" charset="0"/>
                          <a:cs typeface="Arial" pitchFamily="34"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Arial" pitchFamily="34" charset="0"/>
                          <a:cs typeface="Arial"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480">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Diagonal</a:t>
                      </a:r>
                      <a:r>
                        <a:rPr lang="en-US" b="1" baseline="0" dirty="0">
                          <a:solidFill>
                            <a:schemeClr val="accent1">
                              <a:lumMod val="75000"/>
                            </a:schemeClr>
                          </a:solidFill>
                          <a:latin typeface="Arial" pitchFamily="34" charset="0"/>
                          <a:cs typeface="Arial" pitchFamily="34" charset="0"/>
                        </a:rPr>
                        <a:t> let-in</a:t>
                      </a:r>
                      <a:endParaRPr lang="en-US" b="1" dirty="0">
                        <a:solidFill>
                          <a:schemeClr val="accent1">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480">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Diagonal wood boards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480">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Wood structural</a:t>
                      </a:r>
                      <a:r>
                        <a:rPr lang="en-US" b="1" baseline="0" dirty="0">
                          <a:solidFill>
                            <a:schemeClr val="accent1">
                              <a:lumMod val="75000"/>
                            </a:schemeClr>
                          </a:solidFill>
                          <a:latin typeface="Arial" pitchFamily="34" charset="0"/>
                          <a:cs typeface="Arial" pitchFamily="34" charset="0"/>
                        </a:rPr>
                        <a:t> panel</a:t>
                      </a:r>
                      <a:endParaRPr lang="en-US" b="1" dirty="0">
                        <a:solidFill>
                          <a:schemeClr val="accent1">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480">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Structural fiberboard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480">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Gypsum wallboard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480">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Particleboard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480">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Portland 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480">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Hardboard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nvGraphicFramePr>
        <p:xfrm>
          <a:off x="4602479" y="2118362"/>
          <a:ext cx="4136709" cy="3293605"/>
        </p:xfrm>
        <a:graphic>
          <a:graphicData uri="http://schemas.openxmlformats.org/drawingml/2006/table">
            <a:tbl>
              <a:tblPr firstRow="1" bandRow="1">
                <a:tableStyleId>{5C22544A-7EE6-4342-B048-85BDC9FD1C3A}</a:tableStyleId>
              </a:tblPr>
              <a:tblGrid>
                <a:gridCol w="1229145"/>
                <a:gridCol w="2907564"/>
              </a:tblGrid>
              <a:tr h="470515">
                <a:tc>
                  <a:txBody>
                    <a:bodyPr/>
                    <a:lstStyle/>
                    <a:p>
                      <a:pPr algn="ctr"/>
                      <a:r>
                        <a:rPr lang="en-US" dirty="0">
                          <a:solidFill>
                            <a:schemeClr val="tx1"/>
                          </a:solidFill>
                          <a:latin typeface="Arial" pitchFamily="34" charset="0"/>
                          <a:cs typeface="Arial" pitchFamily="34"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Arial" pitchFamily="34" charset="0"/>
                          <a:cs typeface="Arial"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0515">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Alternate BWP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0515">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Alt</a:t>
                      </a:r>
                      <a:r>
                        <a:rPr lang="en-US" b="1" baseline="0" dirty="0">
                          <a:solidFill>
                            <a:schemeClr val="accent1">
                              <a:lumMod val="75000"/>
                            </a:schemeClr>
                          </a:solidFill>
                          <a:latin typeface="Arial" pitchFamily="34" charset="0"/>
                          <a:cs typeface="Arial" pitchFamily="34" charset="0"/>
                        </a:rPr>
                        <a:t>. BWP adj. opening</a:t>
                      </a:r>
                      <a:endParaRPr lang="en-US" b="1" dirty="0">
                        <a:solidFill>
                          <a:schemeClr val="accent1">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0515">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Continuous sheathing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0515">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Continuous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0515">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Continuous</a:t>
                      </a:r>
                      <a:r>
                        <a:rPr lang="en-US" b="1" baseline="0" dirty="0">
                          <a:solidFill>
                            <a:schemeClr val="accent1">
                              <a:lumMod val="75000"/>
                            </a:schemeClr>
                          </a:solidFill>
                          <a:latin typeface="Arial" pitchFamily="34" charset="0"/>
                          <a:cs typeface="Arial" pitchFamily="34" charset="0"/>
                        </a:rPr>
                        <a:t> 6:1</a:t>
                      </a:r>
                      <a:endParaRPr lang="en-US" b="1" dirty="0">
                        <a:solidFill>
                          <a:schemeClr val="accent1">
                            <a:lumMod val="75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0515">
                <a:tc>
                  <a:txBody>
                    <a:bodyPr/>
                    <a:lstStyle/>
                    <a:p>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accent1">
                              <a:lumMod val="75000"/>
                            </a:schemeClr>
                          </a:solidFill>
                          <a:latin typeface="Arial" pitchFamily="34" charset="0"/>
                          <a:cs typeface="Arial" pitchFamily="34" charset="0"/>
                        </a:rPr>
                        <a:t>Continuous sheathing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67034" name="Diamond 176"/>
          <p:cNvSpPr>
            <a:spLocks noChangeArrowheads="1"/>
          </p:cNvSpPr>
          <p:nvPr/>
        </p:nvSpPr>
        <p:spPr bwMode="auto">
          <a:xfrm>
            <a:off x="850900" y="2806700"/>
            <a:ext cx="366713" cy="365125"/>
          </a:xfrm>
          <a:prstGeom prst="diamond">
            <a:avLst/>
          </a:prstGeom>
          <a:solidFill>
            <a:schemeClr val="bg1"/>
          </a:solidFill>
          <a:ln w="12700" algn="ctr">
            <a:solidFill>
              <a:schemeClr val="tx1"/>
            </a:solidFill>
            <a:round/>
            <a:headEnd/>
            <a:tailEnd/>
          </a:ln>
        </p:spPr>
        <p:txBody>
          <a:bodyPr lIns="0" tIns="0" rIns="0" bIns="0" anchor="ctr" anchorCtr="1"/>
          <a:lstStyle/>
          <a:p>
            <a:r>
              <a:rPr lang="en-US" sz="600" b="1" dirty="0">
                <a:cs typeface="Arial" charset="0"/>
              </a:rPr>
              <a:t>LIB</a:t>
            </a:r>
          </a:p>
        </p:txBody>
      </p:sp>
      <p:sp>
        <p:nvSpPr>
          <p:cNvPr id="767035" name="Diamond 176"/>
          <p:cNvSpPr>
            <a:spLocks noChangeArrowheads="1"/>
          </p:cNvSpPr>
          <p:nvPr/>
        </p:nvSpPr>
        <p:spPr bwMode="auto">
          <a:xfrm>
            <a:off x="850900" y="5894388"/>
            <a:ext cx="366713" cy="365125"/>
          </a:xfrm>
          <a:prstGeom prst="diamond">
            <a:avLst/>
          </a:prstGeom>
          <a:solidFill>
            <a:schemeClr val="bg1"/>
          </a:solidFill>
          <a:ln w="12700" algn="ctr">
            <a:solidFill>
              <a:schemeClr val="tx1"/>
            </a:solidFill>
            <a:round/>
            <a:headEnd/>
            <a:tailEnd/>
          </a:ln>
        </p:spPr>
        <p:txBody>
          <a:bodyPr lIns="0" tIns="0" rIns="0" bIns="0" anchor="ctr" anchorCtr="1"/>
          <a:lstStyle/>
          <a:p>
            <a:r>
              <a:rPr lang="en-US" sz="600" b="1" dirty="0">
                <a:cs typeface="Arial" charset="0"/>
              </a:rPr>
              <a:t>HBS</a:t>
            </a:r>
          </a:p>
        </p:txBody>
      </p:sp>
      <p:sp>
        <p:nvSpPr>
          <p:cNvPr id="767036" name="Diamond 176"/>
          <p:cNvSpPr>
            <a:spLocks noChangeArrowheads="1"/>
          </p:cNvSpPr>
          <p:nvPr/>
        </p:nvSpPr>
        <p:spPr bwMode="auto">
          <a:xfrm>
            <a:off x="850900" y="3235325"/>
            <a:ext cx="366713" cy="365125"/>
          </a:xfrm>
          <a:prstGeom prst="diamond">
            <a:avLst/>
          </a:prstGeom>
          <a:solidFill>
            <a:schemeClr val="bg1"/>
          </a:solidFill>
          <a:ln w="12700" algn="ctr">
            <a:solidFill>
              <a:schemeClr val="tx1"/>
            </a:solidFill>
            <a:round/>
            <a:headEnd/>
            <a:tailEnd/>
          </a:ln>
        </p:spPr>
        <p:txBody>
          <a:bodyPr lIns="0" tIns="0" rIns="0" bIns="0" anchor="ctr" anchorCtr="1"/>
          <a:lstStyle/>
          <a:p>
            <a:r>
              <a:rPr lang="en-US" sz="600" b="1" dirty="0">
                <a:cs typeface="Arial" charset="0"/>
              </a:rPr>
              <a:t>DWB</a:t>
            </a:r>
          </a:p>
        </p:txBody>
      </p:sp>
      <p:sp>
        <p:nvSpPr>
          <p:cNvPr id="767039" name="Diamond 176"/>
          <p:cNvSpPr>
            <a:spLocks noChangeArrowheads="1"/>
          </p:cNvSpPr>
          <p:nvPr/>
        </p:nvSpPr>
        <p:spPr bwMode="auto">
          <a:xfrm>
            <a:off x="850900" y="5006975"/>
            <a:ext cx="366713" cy="365125"/>
          </a:xfrm>
          <a:prstGeom prst="diamond">
            <a:avLst/>
          </a:prstGeom>
          <a:solidFill>
            <a:schemeClr val="bg1"/>
          </a:solidFill>
          <a:ln w="12700" algn="ctr">
            <a:solidFill>
              <a:schemeClr val="tx1"/>
            </a:solidFill>
            <a:round/>
            <a:headEnd/>
            <a:tailEnd/>
          </a:ln>
        </p:spPr>
        <p:txBody>
          <a:bodyPr lIns="0" tIns="0" rIns="0" bIns="0" anchor="ctr" anchorCtr="1"/>
          <a:lstStyle/>
          <a:p>
            <a:r>
              <a:rPr lang="en-US" sz="600" b="1" dirty="0">
                <a:cs typeface="Arial" charset="0"/>
              </a:rPr>
              <a:t>PBS</a:t>
            </a:r>
          </a:p>
        </p:txBody>
      </p:sp>
      <p:sp>
        <p:nvSpPr>
          <p:cNvPr id="767040" name="Diamond 176"/>
          <p:cNvSpPr>
            <a:spLocks noChangeArrowheads="1"/>
          </p:cNvSpPr>
          <p:nvPr/>
        </p:nvSpPr>
        <p:spPr bwMode="auto">
          <a:xfrm>
            <a:off x="850900" y="5435600"/>
            <a:ext cx="366713" cy="365125"/>
          </a:xfrm>
          <a:prstGeom prst="diamond">
            <a:avLst/>
          </a:prstGeom>
          <a:solidFill>
            <a:schemeClr val="bg1"/>
          </a:solidFill>
          <a:ln w="12700" algn="ctr">
            <a:solidFill>
              <a:schemeClr val="tx1"/>
            </a:solidFill>
            <a:round/>
            <a:headEnd/>
            <a:tailEnd/>
          </a:ln>
        </p:spPr>
        <p:txBody>
          <a:bodyPr lIns="0" tIns="0" rIns="0" bIns="0" anchor="ctr" anchorCtr="1"/>
          <a:lstStyle/>
          <a:p>
            <a:r>
              <a:rPr lang="en-US" sz="600" b="1" dirty="0">
                <a:cs typeface="Arial" charset="0"/>
              </a:rPr>
              <a:t>PCP</a:t>
            </a:r>
          </a:p>
        </p:txBody>
      </p:sp>
      <p:sp>
        <p:nvSpPr>
          <p:cNvPr id="767041" name="Diamond 176"/>
          <p:cNvSpPr>
            <a:spLocks noChangeArrowheads="1"/>
          </p:cNvSpPr>
          <p:nvPr/>
        </p:nvSpPr>
        <p:spPr bwMode="auto">
          <a:xfrm>
            <a:off x="5165725" y="4138613"/>
            <a:ext cx="366713" cy="365125"/>
          </a:xfrm>
          <a:prstGeom prst="diamond">
            <a:avLst/>
          </a:prstGeom>
          <a:solidFill>
            <a:schemeClr val="bg1"/>
          </a:solidFill>
          <a:ln w="12700" algn="ctr">
            <a:solidFill>
              <a:schemeClr val="tx1"/>
            </a:solidFill>
            <a:round/>
            <a:headEnd/>
            <a:tailEnd/>
          </a:ln>
        </p:spPr>
        <p:txBody>
          <a:bodyPr wrap="none" lIns="0" tIns="0" rIns="0" bIns="0" anchor="ctr" anchorCtr="1"/>
          <a:lstStyle/>
          <a:p>
            <a:r>
              <a:rPr lang="en-US" sz="600" b="1" dirty="0">
                <a:cs typeface="Arial" charset="0"/>
              </a:rPr>
              <a:t>CS-G</a:t>
            </a:r>
          </a:p>
        </p:txBody>
      </p:sp>
      <p:sp>
        <p:nvSpPr>
          <p:cNvPr id="767042" name="Diamond 176"/>
          <p:cNvSpPr>
            <a:spLocks noChangeArrowheads="1"/>
          </p:cNvSpPr>
          <p:nvPr/>
        </p:nvSpPr>
        <p:spPr bwMode="auto">
          <a:xfrm>
            <a:off x="5165725" y="2806700"/>
            <a:ext cx="366713" cy="365125"/>
          </a:xfrm>
          <a:prstGeom prst="diamond">
            <a:avLst/>
          </a:prstGeom>
          <a:solidFill>
            <a:srgbClr val="92D050"/>
          </a:solidFill>
          <a:ln w="9525" algn="ctr">
            <a:solidFill>
              <a:schemeClr val="tx1"/>
            </a:solidFill>
            <a:round/>
            <a:headEnd/>
            <a:tailEnd/>
          </a:ln>
        </p:spPr>
        <p:txBody>
          <a:bodyPr wrap="none" lIns="0" tIns="0" rIns="0" bIns="0" anchor="ctr" anchorCtr="1"/>
          <a:lstStyle/>
          <a:p>
            <a:r>
              <a:rPr lang="en-US" sz="1050" b="1" dirty="0">
                <a:solidFill>
                  <a:schemeClr val="bg1"/>
                </a:solidFill>
                <a:cs typeface="Arial" charset="0"/>
              </a:rPr>
              <a:t>ABW</a:t>
            </a:r>
          </a:p>
        </p:txBody>
      </p:sp>
      <p:sp>
        <p:nvSpPr>
          <p:cNvPr id="767043" name="Diamond 176"/>
          <p:cNvSpPr>
            <a:spLocks noChangeArrowheads="1"/>
          </p:cNvSpPr>
          <p:nvPr/>
        </p:nvSpPr>
        <p:spPr bwMode="auto">
          <a:xfrm>
            <a:off x="5165725" y="3235325"/>
            <a:ext cx="366713" cy="365125"/>
          </a:xfrm>
          <a:prstGeom prst="diamond">
            <a:avLst/>
          </a:prstGeom>
          <a:solidFill>
            <a:srgbClr val="92D050"/>
          </a:solidFill>
          <a:ln w="9525" algn="ctr">
            <a:solidFill>
              <a:schemeClr val="tx1"/>
            </a:solidFill>
            <a:round/>
            <a:headEnd/>
            <a:tailEnd/>
          </a:ln>
        </p:spPr>
        <p:txBody>
          <a:bodyPr wrap="none" lIns="0" tIns="0" rIns="0" bIns="0" anchor="ctr" anchorCtr="1"/>
          <a:lstStyle/>
          <a:p>
            <a:r>
              <a:rPr lang="en-US" sz="1050" b="1" dirty="0">
                <a:solidFill>
                  <a:schemeClr val="bg1"/>
                </a:solidFill>
                <a:cs typeface="Arial" charset="0"/>
              </a:rPr>
              <a:t>PFH</a:t>
            </a:r>
          </a:p>
        </p:txBody>
      </p:sp>
      <p:sp>
        <p:nvSpPr>
          <p:cNvPr id="767044" name="Diamond 176"/>
          <p:cNvSpPr>
            <a:spLocks noChangeArrowheads="1"/>
          </p:cNvSpPr>
          <p:nvPr/>
        </p:nvSpPr>
        <p:spPr bwMode="auto">
          <a:xfrm>
            <a:off x="5165725" y="3683000"/>
            <a:ext cx="366713" cy="365125"/>
          </a:xfrm>
          <a:prstGeom prst="diamond">
            <a:avLst/>
          </a:prstGeom>
          <a:solidFill>
            <a:schemeClr val="bg1"/>
          </a:solidFill>
          <a:ln w="12700" algn="ctr">
            <a:solidFill>
              <a:schemeClr val="tx1"/>
            </a:solidFill>
            <a:round/>
            <a:headEnd/>
            <a:tailEnd/>
          </a:ln>
        </p:spPr>
        <p:txBody>
          <a:bodyPr lIns="0" tIns="0" rIns="0" bIns="0" anchor="ctr" anchorCtr="1"/>
          <a:lstStyle/>
          <a:p>
            <a:r>
              <a:rPr lang="en-US" sz="600" b="1" dirty="0">
                <a:cs typeface="Arial" charset="0"/>
              </a:rPr>
              <a:t>CS-WSP</a:t>
            </a:r>
          </a:p>
        </p:txBody>
      </p:sp>
      <p:sp>
        <p:nvSpPr>
          <p:cNvPr id="767045" name="Diamond 176"/>
          <p:cNvSpPr>
            <a:spLocks noChangeArrowheads="1"/>
          </p:cNvSpPr>
          <p:nvPr/>
        </p:nvSpPr>
        <p:spPr bwMode="auto">
          <a:xfrm>
            <a:off x="5165725" y="4578350"/>
            <a:ext cx="366713" cy="365125"/>
          </a:xfrm>
          <a:prstGeom prst="diamond">
            <a:avLst/>
          </a:prstGeom>
          <a:solidFill>
            <a:schemeClr val="bg1"/>
          </a:solidFill>
          <a:ln w="12700" algn="ctr">
            <a:solidFill>
              <a:schemeClr val="tx1"/>
            </a:solidFill>
            <a:round/>
            <a:headEnd/>
            <a:tailEnd/>
          </a:ln>
        </p:spPr>
        <p:txBody>
          <a:bodyPr wrap="none" lIns="0" tIns="0" rIns="0" bIns="0" anchor="ctr" anchorCtr="1"/>
          <a:lstStyle/>
          <a:p>
            <a:r>
              <a:rPr lang="en-US" sz="600" b="1" dirty="0">
                <a:cs typeface="Arial" charset="0"/>
              </a:rPr>
              <a:t>CS-PF</a:t>
            </a:r>
          </a:p>
        </p:txBody>
      </p:sp>
      <p:sp>
        <p:nvSpPr>
          <p:cNvPr id="20" name="Diamond 176"/>
          <p:cNvSpPr>
            <a:spLocks noChangeArrowheads="1"/>
          </p:cNvSpPr>
          <p:nvPr/>
        </p:nvSpPr>
        <p:spPr bwMode="auto">
          <a:xfrm>
            <a:off x="5165725" y="5046842"/>
            <a:ext cx="366713" cy="365125"/>
          </a:xfrm>
          <a:prstGeom prst="diamond">
            <a:avLst/>
          </a:prstGeom>
          <a:solidFill>
            <a:schemeClr val="bg1"/>
          </a:solidFill>
          <a:ln w="12700" algn="ctr">
            <a:solidFill>
              <a:schemeClr val="tx1"/>
            </a:solidFill>
            <a:round/>
            <a:headEnd/>
            <a:tailEnd/>
          </a:ln>
        </p:spPr>
        <p:txBody>
          <a:bodyPr lIns="0" tIns="0" rIns="0" bIns="0" anchor="ctr" anchorCtr="1"/>
          <a:lstStyle/>
          <a:p>
            <a:r>
              <a:rPr lang="en-US" sz="600" b="1" dirty="0">
                <a:cs typeface="Arial" charset="0"/>
              </a:rPr>
              <a:t>CS-SFB</a:t>
            </a:r>
          </a:p>
        </p:txBody>
      </p:sp>
      <p:grpSp>
        <p:nvGrpSpPr>
          <p:cNvPr id="28" name="Group 27"/>
          <p:cNvGrpSpPr/>
          <p:nvPr/>
        </p:nvGrpSpPr>
        <p:grpSpPr>
          <a:xfrm>
            <a:off x="813141" y="3683000"/>
            <a:ext cx="508799" cy="365125"/>
            <a:chOff x="813141" y="3683000"/>
            <a:chExt cx="508799" cy="365125"/>
          </a:xfrm>
        </p:grpSpPr>
        <p:sp>
          <p:nvSpPr>
            <p:cNvPr id="767037" name="Diamond 176"/>
            <p:cNvSpPr>
              <a:spLocks noChangeArrowheads="1"/>
            </p:cNvSpPr>
            <p:nvPr/>
          </p:nvSpPr>
          <p:spPr bwMode="auto">
            <a:xfrm>
              <a:off x="850900" y="3683000"/>
              <a:ext cx="366713" cy="365125"/>
            </a:xfrm>
            <a:prstGeom prst="diamond">
              <a:avLst/>
            </a:prstGeom>
            <a:solidFill>
              <a:srgbClr val="FF000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21" name="TextBox 20"/>
            <p:cNvSpPr txBox="1"/>
            <p:nvPr/>
          </p:nvSpPr>
          <p:spPr>
            <a:xfrm>
              <a:off x="813141" y="3754771"/>
              <a:ext cx="508799" cy="246221"/>
            </a:xfrm>
            <a:prstGeom prst="rect">
              <a:avLst/>
            </a:prstGeom>
            <a:noFill/>
          </p:spPr>
          <p:txBody>
            <a:bodyPr wrap="square" rtlCol="0">
              <a:spAutoFit/>
            </a:bodyPr>
            <a:lstStyle/>
            <a:p>
              <a:r>
                <a:rPr lang="en-US" sz="1000" b="1" dirty="0" smtClean="0">
                  <a:solidFill>
                    <a:schemeClr val="bg1"/>
                  </a:solidFill>
                </a:rPr>
                <a:t>WSP</a:t>
              </a:r>
              <a:endParaRPr lang="en-US" sz="1000" b="1" dirty="0">
                <a:solidFill>
                  <a:schemeClr val="bg1"/>
                </a:solidFill>
              </a:endParaRPr>
            </a:p>
          </p:txBody>
        </p:sp>
      </p:grpSp>
      <p:grpSp>
        <p:nvGrpSpPr>
          <p:cNvPr id="26" name="Group 25"/>
          <p:cNvGrpSpPr/>
          <p:nvPr/>
        </p:nvGrpSpPr>
        <p:grpSpPr>
          <a:xfrm>
            <a:off x="813141" y="4138613"/>
            <a:ext cx="508799" cy="365125"/>
            <a:chOff x="813141" y="4138613"/>
            <a:chExt cx="508799" cy="365125"/>
          </a:xfrm>
        </p:grpSpPr>
        <p:sp>
          <p:nvSpPr>
            <p:cNvPr id="767033" name="Diamond 176"/>
            <p:cNvSpPr>
              <a:spLocks noChangeArrowheads="1"/>
            </p:cNvSpPr>
            <p:nvPr/>
          </p:nvSpPr>
          <p:spPr bwMode="auto">
            <a:xfrm>
              <a:off x="850900" y="4138613"/>
              <a:ext cx="366713" cy="365125"/>
            </a:xfrm>
            <a:prstGeom prst="diamond">
              <a:avLst/>
            </a:prstGeom>
            <a:solidFill>
              <a:srgbClr val="00B0F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23" name="TextBox 22"/>
            <p:cNvSpPr txBox="1"/>
            <p:nvPr/>
          </p:nvSpPr>
          <p:spPr>
            <a:xfrm>
              <a:off x="813141" y="4198267"/>
              <a:ext cx="508799" cy="246221"/>
            </a:xfrm>
            <a:prstGeom prst="rect">
              <a:avLst/>
            </a:prstGeom>
            <a:noFill/>
          </p:spPr>
          <p:txBody>
            <a:bodyPr wrap="square" rtlCol="0">
              <a:spAutoFit/>
            </a:bodyPr>
            <a:lstStyle/>
            <a:p>
              <a:r>
                <a:rPr lang="en-US" sz="1000" b="1" dirty="0" smtClean="0">
                  <a:solidFill>
                    <a:schemeClr val="bg1"/>
                  </a:solidFill>
                </a:rPr>
                <a:t>SFB</a:t>
              </a:r>
              <a:endParaRPr lang="en-US" sz="1000" b="1" dirty="0">
                <a:solidFill>
                  <a:schemeClr val="bg1"/>
                </a:solidFill>
              </a:endParaRPr>
            </a:p>
          </p:txBody>
        </p:sp>
      </p:grpSp>
      <p:grpSp>
        <p:nvGrpSpPr>
          <p:cNvPr id="25" name="Group 24"/>
          <p:cNvGrpSpPr/>
          <p:nvPr/>
        </p:nvGrpSpPr>
        <p:grpSpPr>
          <a:xfrm>
            <a:off x="850900" y="4578350"/>
            <a:ext cx="404472" cy="365125"/>
            <a:chOff x="850900" y="4578350"/>
            <a:chExt cx="404472" cy="365125"/>
          </a:xfrm>
        </p:grpSpPr>
        <p:sp>
          <p:nvSpPr>
            <p:cNvPr id="19" name="Diamond 176"/>
            <p:cNvSpPr>
              <a:spLocks noChangeArrowheads="1"/>
            </p:cNvSpPr>
            <p:nvPr/>
          </p:nvSpPr>
          <p:spPr bwMode="auto">
            <a:xfrm>
              <a:off x="850900" y="4578350"/>
              <a:ext cx="366713" cy="365125"/>
            </a:xfrm>
            <a:prstGeom prst="diamond">
              <a:avLst/>
            </a:prstGeom>
            <a:solidFill>
              <a:schemeClr val="accent6"/>
            </a:solidFill>
            <a:ln w="9525" algn="ctr">
              <a:solidFill>
                <a:schemeClr val="tx1"/>
              </a:solidFill>
              <a:round/>
              <a:headEnd/>
              <a:tailEnd/>
            </a:ln>
          </p:spPr>
          <p:txBody>
            <a:bodyPr lIns="0" tIns="0" rIns="0" bIns="0" anchor="ctr" anchorCtr="1"/>
            <a:lstStyle/>
            <a:p>
              <a:pPr fontAlgn="auto">
                <a:spcBef>
                  <a:spcPts val="0"/>
                </a:spcBef>
                <a:spcAft>
                  <a:spcPts val="0"/>
                </a:spcAft>
                <a:defRPr/>
              </a:pPr>
              <a:endParaRPr lang="en-US" sz="1400" b="1" dirty="0">
                <a:solidFill>
                  <a:schemeClr val="bg1"/>
                </a:solidFill>
                <a:latin typeface="Arial" pitchFamily="34" charset="0"/>
                <a:cs typeface="Arial" pitchFamily="34" charset="0"/>
              </a:endParaRPr>
            </a:p>
          </p:txBody>
        </p:sp>
        <p:sp>
          <p:nvSpPr>
            <p:cNvPr id="24" name="TextBox 23"/>
            <p:cNvSpPr txBox="1"/>
            <p:nvPr/>
          </p:nvSpPr>
          <p:spPr>
            <a:xfrm>
              <a:off x="850900" y="4631797"/>
              <a:ext cx="404472" cy="261610"/>
            </a:xfrm>
            <a:prstGeom prst="rect">
              <a:avLst/>
            </a:prstGeom>
            <a:noFill/>
          </p:spPr>
          <p:txBody>
            <a:bodyPr wrap="square" rtlCol="0">
              <a:spAutoFit/>
            </a:bodyPr>
            <a:lstStyle/>
            <a:p>
              <a:r>
                <a:rPr lang="en-US" sz="1100" b="1" dirty="0" smtClean="0">
                  <a:solidFill>
                    <a:schemeClr val="bg1"/>
                  </a:solidFill>
                </a:rPr>
                <a:t>GB</a:t>
              </a:r>
              <a:endParaRPr lang="en-US" sz="1100" b="1" dirty="0">
                <a:solidFill>
                  <a:schemeClr val="bg1"/>
                </a:solidFill>
              </a:endParaRPr>
            </a:p>
          </p:txBody>
        </p:sp>
      </p:grpSp>
      <p:sp>
        <p:nvSpPr>
          <p:cNvPr id="29" name="Rectangle 28"/>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228600" y="228600"/>
            <a:ext cx="8686800" cy="6389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953735"/>
              </a:solidFill>
              <a:latin typeface="Arial" pitchFamily="34" charset="0"/>
              <a:cs typeface="Arial" pitchFamily="34" charset="0"/>
            </a:endParaRPr>
          </a:p>
        </p:txBody>
      </p:sp>
      <p:pic>
        <p:nvPicPr>
          <p:cNvPr id="780290" name="Picture 108" descr="Fig10 1b.png"/>
          <p:cNvPicPr>
            <a:picLocks noChangeAspect="1"/>
          </p:cNvPicPr>
          <p:nvPr/>
        </p:nvPicPr>
        <p:blipFill>
          <a:blip r:embed="rId2" cstate="email"/>
          <a:srcRect/>
          <a:stretch>
            <a:fillRect/>
          </a:stretch>
        </p:blipFill>
        <p:spPr bwMode="auto">
          <a:xfrm>
            <a:off x="3328988" y="2284413"/>
            <a:ext cx="4330700" cy="2941637"/>
          </a:xfrm>
          <a:prstGeom prst="rect">
            <a:avLst/>
          </a:prstGeom>
          <a:noFill/>
          <a:ln w="9525">
            <a:noFill/>
            <a:miter lim="800000"/>
            <a:headEnd/>
            <a:tailEnd/>
          </a:ln>
        </p:spPr>
      </p:pic>
      <p:cxnSp>
        <p:nvCxnSpPr>
          <p:cNvPr id="28" name="Straight Connector 27"/>
          <p:cNvCxnSpPr/>
          <p:nvPr/>
        </p:nvCxnSpPr>
        <p:spPr bwMode="auto">
          <a:xfrm rot="16200000" flipH="1">
            <a:off x="6088063" y="19796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16200000" flipH="1">
            <a:off x="4733925" y="19796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16200000" flipH="1">
            <a:off x="4189413" y="19796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3230563" y="1873250"/>
            <a:ext cx="18288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6226175" y="1873250"/>
            <a:ext cx="155416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flipH="1" flipV="1">
            <a:off x="3263900" y="1781175"/>
            <a:ext cx="182563"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rot="5400000" flipH="1" flipV="1">
            <a:off x="4325937" y="1781176"/>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16200000" flipH="1">
            <a:off x="6580188" y="19796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flipH="1" flipV="1">
            <a:off x="7553325" y="1781175"/>
            <a:ext cx="182563"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a:off x="2005806" y="2550319"/>
            <a:ext cx="765175" cy="1588"/>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16200000" flipH="1">
            <a:off x="2024063" y="4937125"/>
            <a:ext cx="7302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a:off x="2254250" y="2774950"/>
            <a:ext cx="10064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a:off x="2289175" y="4714875"/>
            <a:ext cx="1006475" cy="1588"/>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0304" name="Group 74"/>
          <p:cNvGrpSpPr>
            <a:grpSpLocks/>
          </p:cNvGrpSpPr>
          <p:nvPr/>
        </p:nvGrpSpPr>
        <p:grpSpPr bwMode="auto">
          <a:xfrm>
            <a:off x="1787525" y="2157413"/>
            <a:ext cx="182563" cy="3198812"/>
            <a:chOff x="882492" y="2437418"/>
            <a:chExt cx="182880" cy="3200400"/>
          </a:xfrm>
        </p:grpSpPr>
        <p:cxnSp>
          <p:nvCxnSpPr>
            <p:cNvPr id="5" name="Straight Connector 4"/>
            <p:cNvCxnSpPr/>
            <p:nvPr/>
          </p:nvCxnSpPr>
          <p:spPr bwMode="auto">
            <a:xfrm rot="16200000" flipH="1">
              <a:off x="-625473" y="4037618"/>
              <a:ext cx="32004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rot="5400000" flipH="1" flipV="1">
              <a:off x="882605" y="2499248"/>
              <a:ext cx="182654" cy="18288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5400000" flipH="1" flipV="1">
              <a:off x="882606" y="5362930"/>
              <a:ext cx="182653" cy="18288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bwMode="auto">
          <a:xfrm>
            <a:off x="1600200" y="2309813"/>
            <a:ext cx="16446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1571625" y="5173663"/>
            <a:ext cx="173672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flipH="1" flipV="1">
            <a:off x="3263901" y="1427162"/>
            <a:ext cx="182562"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a:off x="3228975" y="1517650"/>
            <a:ext cx="4573588"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rot="5400000" flipH="1" flipV="1">
            <a:off x="7545388" y="1427163"/>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16200000" flipH="1">
            <a:off x="2805113" y="1658938"/>
            <a:ext cx="10985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16200000" flipH="1">
            <a:off x="7088188" y="1658938"/>
            <a:ext cx="10985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238500" y="5605463"/>
            <a:ext cx="178752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auto">
          <a:xfrm rot="5400000" flipH="1" flipV="1">
            <a:off x="3283744" y="5514182"/>
            <a:ext cx="184150"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bwMode="auto">
          <a:xfrm rot="16200000" flipH="1">
            <a:off x="3127375" y="54721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rot="16200000" flipH="1">
            <a:off x="4187825" y="54721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rot="5400000" flipH="1" flipV="1">
            <a:off x="4842669" y="5514182"/>
            <a:ext cx="184150"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auto">
          <a:xfrm rot="16200000" flipH="1">
            <a:off x="4695825" y="5454650"/>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auto">
          <a:xfrm>
            <a:off x="5956300" y="5605463"/>
            <a:ext cx="18288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rot="5400000" flipH="1" flipV="1">
            <a:off x="6376194" y="5514182"/>
            <a:ext cx="184150"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auto">
          <a:xfrm rot="16200000" flipH="1">
            <a:off x="5741988" y="54721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auto">
          <a:xfrm rot="16200000" flipH="1">
            <a:off x="6232525" y="5472113"/>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rot="5400000" flipH="1" flipV="1">
            <a:off x="7524750" y="5514975"/>
            <a:ext cx="182563"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bwMode="auto">
          <a:xfrm rot="16200000" flipH="1">
            <a:off x="7415213" y="5494338"/>
            <a:ext cx="4572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16200000" flipH="1">
            <a:off x="7415212" y="4256088"/>
            <a:ext cx="219392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a:off x="7708900" y="3295650"/>
            <a:ext cx="1004888" cy="1588"/>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rot="5400000" flipH="1" flipV="1">
            <a:off x="8421687" y="5118101"/>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auto">
          <a:xfrm>
            <a:off x="7708900" y="5203825"/>
            <a:ext cx="1004888" cy="1588"/>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auto">
          <a:xfrm rot="16200000" flipH="1">
            <a:off x="8146256" y="2567782"/>
            <a:ext cx="73183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a:off x="7704138" y="3778250"/>
            <a:ext cx="1004887" cy="1588"/>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rot="5400000" flipH="1" flipV="1">
            <a:off x="8421687" y="2730501"/>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auto">
          <a:xfrm>
            <a:off x="7704138" y="2816225"/>
            <a:ext cx="1004887" cy="1588"/>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auto">
          <a:xfrm>
            <a:off x="7708900" y="2298700"/>
            <a:ext cx="1004888" cy="1588"/>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333" name="Straight Connector 151"/>
          <p:cNvCxnSpPr>
            <a:cxnSpLocks noChangeShapeType="1"/>
          </p:cNvCxnSpPr>
          <p:nvPr/>
        </p:nvCxnSpPr>
        <p:spPr bwMode="auto">
          <a:xfrm flipV="1">
            <a:off x="6335713" y="2273300"/>
            <a:ext cx="457200" cy="0"/>
          </a:xfrm>
          <a:prstGeom prst="line">
            <a:avLst/>
          </a:prstGeom>
          <a:noFill/>
          <a:ln w="38100" algn="ctr">
            <a:solidFill>
              <a:srgbClr val="00B0F0"/>
            </a:solidFill>
            <a:round/>
            <a:headEnd/>
            <a:tailEnd/>
          </a:ln>
        </p:spPr>
      </p:cxnSp>
      <p:cxnSp>
        <p:nvCxnSpPr>
          <p:cNvPr id="780334" name="Straight Connector 152"/>
          <p:cNvCxnSpPr>
            <a:cxnSpLocks noChangeShapeType="1"/>
          </p:cNvCxnSpPr>
          <p:nvPr/>
        </p:nvCxnSpPr>
        <p:spPr bwMode="auto">
          <a:xfrm flipV="1">
            <a:off x="7672388" y="3300413"/>
            <a:ext cx="0" cy="457200"/>
          </a:xfrm>
          <a:prstGeom prst="line">
            <a:avLst/>
          </a:prstGeom>
          <a:noFill/>
          <a:ln w="38100" algn="ctr">
            <a:solidFill>
              <a:srgbClr val="00B0F0"/>
            </a:solidFill>
            <a:round/>
            <a:headEnd/>
            <a:tailEnd/>
          </a:ln>
        </p:spPr>
      </p:cxnSp>
      <p:cxnSp>
        <p:nvCxnSpPr>
          <p:cNvPr id="780335" name="Straight Connector 153"/>
          <p:cNvCxnSpPr>
            <a:cxnSpLocks noChangeShapeType="1"/>
          </p:cNvCxnSpPr>
          <p:nvPr/>
        </p:nvCxnSpPr>
        <p:spPr bwMode="auto">
          <a:xfrm flipV="1">
            <a:off x="7672388" y="2343150"/>
            <a:ext cx="0" cy="457200"/>
          </a:xfrm>
          <a:prstGeom prst="line">
            <a:avLst/>
          </a:prstGeom>
          <a:noFill/>
          <a:ln w="38100" algn="ctr">
            <a:solidFill>
              <a:srgbClr val="00B0F0"/>
            </a:solidFill>
            <a:round/>
            <a:headEnd/>
            <a:tailEnd/>
          </a:ln>
        </p:spPr>
      </p:cxnSp>
      <p:cxnSp>
        <p:nvCxnSpPr>
          <p:cNvPr id="780336" name="Straight Connector 154"/>
          <p:cNvCxnSpPr>
            <a:cxnSpLocks noChangeShapeType="1"/>
          </p:cNvCxnSpPr>
          <p:nvPr/>
        </p:nvCxnSpPr>
        <p:spPr bwMode="auto">
          <a:xfrm flipV="1">
            <a:off x="4456113" y="2273300"/>
            <a:ext cx="457200" cy="0"/>
          </a:xfrm>
          <a:prstGeom prst="line">
            <a:avLst/>
          </a:prstGeom>
          <a:noFill/>
          <a:ln w="38100" algn="ctr">
            <a:solidFill>
              <a:srgbClr val="00B0F0"/>
            </a:solidFill>
            <a:round/>
            <a:headEnd/>
            <a:tailEnd/>
          </a:ln>
        </p:spPr>
      </p:cxnSp>
      <p:cxnSp>
        <p:nvCxnSpPr>
          <p:cNvPr id="780337" name="Straight Connector 155"/>
          <p:cNvCxnSpPr>
            <a:cxnSpLocks noChangeShapeType="1"/>
          </p:cNvCxnSpPr>
          <p:nvPr/>
        </p:nvCxnSpPr>
        <p:spPr bwMode="auto">
          <a:xfrm flipV="1">
            <a:off x="3314700" y="2317750"/>
            <a:ext cx="0" cy="457200"/>
          </a:xfrm>
          <a:prstGeom prst="line">
            <a:avLst/>
          </a:prstGeom>
          <a:noFill/>
          <a:ln w="38100" algn="ctr">
            <a:solidFill>
              <a:srgbClr val="00B0F0"/>
            </a:solidFill>
            <a:round/>
            <a:headEnd/>
            <a:tailEnd/>
          </a:ln>
        </p:spPr>
      </p:cxnSp>
      <p:cxnSp>
        <p:nvCxnSpPr>
          <p:cNvPr id="780338" name="Straight Connector 157"/>
          <p:cNvCxnSpPr>
            <a:cxnSpLocks noChangeShapeType="1"/>
          </p:cNvCxnSpPr>
          <p:nvPr/>
        </p:nvCxnSpPr>
        <p:spPr bwMode="auto">
          <a:xfrm flipV="1">
            <a:off x="3314700" y="4718050"/>
            <a:ext cx="0" cy="457200"/>
          </a:xfrm>
          <a:prstGeom prst="line">
            <a:avLst/>
          </a:prstGeom>
          <a:noFill/>
          <a:ln w="38100" algn="ctr">
            <a:solidFill>
              <a:srgbClr val="00B0F0"/>
            </a:solidFill>
            <a:round/>
            <a:headEnd/>
            <a:tailEnd/>
          </a:ln>
        </p:spPr>
      </p:cxnSp>
      <p:cxnSp>
        <p:nvCxnSpPr>
          <p:cNvPr id="780339" name="Straight Connector 159"/>
          <p:cNvCxnSpPr>
            <a:cxnSpLocks noChangeShapeType="1"/>
          </p:cNvCxnSpPr>
          <p:nvPr/>
        </p:nvCxnSpPr>
        <p:spPr bwMode="auto">
          <a:xfrm flipV="1">
            <a:off x="4435475" y="5229225"/>
            <a:ext cx="457200" cy="0"/>
          </a:xfrm>
          <a:prstGeom prst="line">
            <a:avLst/>
          </a:prstGeom>
          <a:noFill/>
          <a:ln w="38100" algn="ctr">
            <a:solidFill>
              <a:srgbClr val="00B0F0"/>
            </a:solidFill>
            <a:round/>
            <a:headEnd/>
            <a:tailEnd/>
          </a:ln>
        </p:spPr>
      </p:cxnSp>
      <p:cxnSp>
        <p:nvCxnSpPr>
          <p:cNvPr id="780340" name="Straight Connector 160"/>
          <p:cNvCxnSpPr>
            <a:cxnSpLocks noChangeShapeType="1"/>
          </p:cNvCxnSpPr>
          <p:nvPr/>
        </p:nvCxnSpPr>
        <p:spPr bwMode="auto">
          <a:xfrm flipV="1">
            <a:off x="5988050" y="5229225"/>
            <a:ext cx="457200" cy="0"/>
          </a:xfrm>
          <a:prstGeom prst="line">
            <a:avLst/>
          </a:prstGeom>
          <a:noFill/>
          <a:ln w="38100" algn="ctr">
            <a:solidFill>
              <a:srgbClr val="00B0F0"/>
            </a:solidFill>
            <a:round/>
            <a:headEnd/>
            <a:tailEnd/>
          </a:ln>
        </p:spPr>
      </p:cxnSp>
      <p:sp>
        <p:nvSpPr>
          <p:cNvPr id="780341" name="Oval 134"/>
          <p:cNvSpPr>
            <a:spLocks noChangeArrowheads="1"/>
          </p:cNvSpPr>
          <p:nvPr/>
        </p:nvSpPr>
        <p:spPr bwMode="auto">
          <a:xfrm>
            <a:off x="3182938" y="984250"/>
            <a:ext cx="365125" cy="366713"/>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A</a:t>
            </a:r>
          </a:p>
        </p:txBody>
      </p:sp>
      <p:sp>
        <p:nvSpPr>
          <p:cNvPr id="780342" name="Oval 138"/>
          <p:cNvSpPr>
            <a:spLocks noChangeArrowheads="1"/>
          </p:cNvSpPr>
          <p:nvPr/>
        </p:nvSpPr>
        <p:spPr bwMode="auto">
          <a:xfrm>
            <a:off x="7466013" y="984250"/>
            <a:ext cx="365125" cy="366713"/>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B</a:t>
            </a:r>
          </a:p>
        </p:txBody>
      </p:sp>
      <p:sp>
        <p:nvSpPr>
          <p:cNvPr id="780343" name="Oval 139"/>
          <p:cNvSpPr>
            <a:spLocks noChangeArrowheads="1"/>
          </p:cNvSpPr>
          <p:nvPr/>
        </p:nvSpPr>
        <p:spPr bwMode="auto">
          <a:xfrm>
            <a:off x="1274763" y="2117725"/>
            <a:ext cx="365125" cy="366713"/>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1</a:t>
            </a:r>
          </a:p>
        </p:txBody>
      </p:sp>
      <p:sp>
        <p:nvSpPr>
          <p:cNvPr id="780344" name="Oval 140"/>
          <p:cNvSpPr>
            <a:spLocks noChangeArrowheads="1"/>
          </p:cNvSpPr>
          <p:nvPr/>
        </p:nvSpPr>
        <p:spPr bwMode="auto">
          <a:xfrm>
            <a:off x="1274763" y="4981575"/>
            <a:ext cx="365125" cy="365125"/>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2</a:t>
            </a:r>
          </a:p>
        </p:txBody>
      </p:sp>
      <p:sp>
        <p:nvSpPr>
          <p:cNvPr id="780358" name="TextBox 86"/>
          <p:cNvSpPr txBox="1">
            <a:spLocks noChangeArrowheads="1"/>
          </p:cNvSpPr>
          <p:nvPr/>
        </p:nvSpPr>
        <p:spPr bwMode="auto">
          <a:xfrm>
            <a:off x="1477963" y="3503613"/>
            <a:ext cx="842962" cy="339725"/>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24'-11"</a:t>
            </a:r>
            <a:endParaRPr lang="en-US" sz="1100" b="1" dirty="0">
              <a:solidFill>
                <a:srgbClr val="953735"/>
              </a:solidFill>
              <a:cs typeface="Arial" charset="0"/>
            </a:endParaRPr>
          </a:p>
        </p:txBody>
      </p:sp>
      <p:sp>
        <p:nvSpPr>
          <p:cNvPr id="780359" name="TextBox 86"/>
          <p:cNvSpPr txBox="1">
            <a:spLocks noChangeArrowheads="1"/>
          </p:cNvSpPr>
          <p:nvPr/>
        </p:nvSpPr>
        <p:spPr bwMode="auto">
          <a:xfrm>
            <a:off x="5087938" y="1341438"/>
            <a:ext cx="855662" cy="338137"/>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36'-10"</a:t>
            </a:r>
            <a:endParaRPr lang="en-US" sz="1100" b="1" dirty="0">
              <a:solidFill>
                <a:srgbClr val="953735"/>
              </a:solidFill>
              <a:cs typeface="Arial" charset="0"/>
            </a:endParaRPr>
          </a:p>
        </p:txBody>
      </p:sp>
      <p:sp>
        <p:nvSpPr>
          <p:cNvPr id="780360" name="TextBox 86"/>
          <p:cNvSpPr txBox="1">
            <a:spLocks noChangeArrowheads="1"/>
          </p:cNvSpPr>
          <p:nvPr/>
        </p:nvSpPr>
        <p:spPr bwMode="auto">
          <a:xfrm>
            <a:off x="2208213" y="2376488"/>
            <a:ext cx="357187" cy="338137"/>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4'</a:t>
            </a:r>
            <a:endParaRPr lang="en-US" sz="1100" b="1" dirty="0">
              <a:solidFill>
                <a:srgbClr val="953735"/>
              </a:solidFill>
              <a:cs typeface="Arial" charset="0"/>
            </a:endParaRPr>
          </a:p>
        </p:txBody>
      </p:sp>
      <p:sp>
        <p:nvSpPr>
          <p:cNvPr id="780361" name="TextBox 86"/>
          <p:cNvSpPr txBox="1">
            <a:spLocks noChangeArrowheads="1"/>
          </p:cNvSpPr>
          <p:nvPr/>
        </p:nvSpPr>
        <p:spPr bwMode="auto">
          <a:xfrm>
            <a:off x="2228850" y="4783138"/>
            <a:ext cx="355600" cy="338137"/>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4'</a:t>
            </a:r>
            <a:endParaRPr lang="en-US" sz="1100" b="1" dirty="0">
              <a:solidFill>
                <a:srgbClr val="953735"/>
              </a:solidFill>
              <a:cs typeface="Arial" charset="0"/>
            </a:endParaRPr>
          </a:p>
        </p:txBody>
      </p:sp>
      <p:sp>
        <p:nvSpPr>
          <p:cNvPr id="780362" name="TextBox 86"/>
          <p:cNvSpPr txBox="1">
            <a:spLocks noChangeArrowheads="1"/>
          </p:cNvSpPr>
          <p:nvPr/>
        </p:nvSpPr>
        <p:spPr bwMode="auto">
          <a:xfrm>
            <a:off x="8355013" y="2393950"/>
            <a:ext cx="355600" cy="338138"/>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4'</a:t>
            </a:r>
            <a:endParaRPr lang="en-US" sz="1100" b="1" dirty="0">
              <a:solidFill>
                <a:srgbClr val="953735"/>
              </a:solidFill>
              <a:cs typeface="Arial" charset="0"/>
            </a:endParaRPr>
          </a:p>
        </p:txBody>
      </p:sp>
      <p:sp>
        <p:nvSpPr>
          <p:cNvPr id="780363" name="TextBox 86"/>
          <p:cNvSpPr txBox="1">
            <a:spLocks noChangeArrowheads="1"/>
          </p:cNvSpPr>
          <p:nvPr/>
        </p:nvSpPr>
        <p:spPr bwMode="auto">
          <a:xfrm>
            <a:off x="8353425" y="3384550"/>
            <a:ext cx="355600" cy="338138"/>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4'</a:t>
            </a:r>
            <a:endParaRPr lang="en-US" sz="1100" b="1" dirty="0">
              <a:solidFill>
                <a:srgbClr val="953735"/>
              </a:solidFill>
              <a:cs typeface="Arial" charset="0"/>
            </a:endParaRPr>
          </a:p>
        </p:txBody>
      </p:sp>
      <p:sp>
        <p:nvSpPr>
          <p:cNvPr id="780364" name="TextBox 86"/>
          <p:cNvSpPr txBox="1">
            <a:spLocks noChangeArrowheads="1"/>
          </p:cNvSpPr>
          <p:nvPr/>
        </p:nvSpPr>
        <p:spPr bwMode="auto">
          <a:xfrm>
            <a:off x="8328025" y="4376738"/>
            <a:ext cx="460375" cy="338137"/>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12'</a:t>
            </a:r>
            <a:endParaRPr lang="en-US" sz="1100" b="1" dirty="0">
              <a:solidFill>
                <a:srgbClr val="953735"/>
              </a:solidFill>
              <a:cs typeface="Arial" charset="0"/>
            </a:endParaRPr>
          </a:p>
        </p:txBody>
      </p:sp>
      <p:sp>
        <p:nvSpPr>
          <p:cNvPr id="780365" name="TextBox 86"/>
          <p:cNvSpPr txBox="1">
            <a:spLocks noChangeArrowheads="1"/>
          </p:cNvSpPr>
          <p:nvPr/>
        </p:nvSpPr>
        <p:spPr bwMode="auto">
          <a:xfrm>
            <a:off x="3706813" y="1698625"/>
            <a:ext cx="355600" cy="338138"/>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9'</a:t>
            </a:r>
            <a:endParaRPr lang="en-US" sz="1100" b="1" dirty="0">
              <a:solidFill>
                <a:srgbClr val="953735"/>
              </a:solidFill>
              <a:cs typeface="Arial" charset="0"/>
            </a:endParaRPr>
          </a:p>
        </p:txBody>
      </p:sp>
      <p:sp>
        <p:nvSpPr>
          <p:cNvPr id="780366" name="TextBox 86"/>
          <p:cNvSpPr txBox="1">
            <a:spLocks noChangeArrowheads="1"/>
          </p:cNvSpPr>
          <p:nvPr/>
        </p:nvSpPr>
        <p:spPr bwMode="auto">
          <a:xfrm>
            <a:off x="4522788" y="1698625"/>
            <a:ext cx="357187" cy="338138"/>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4'</a:t>
            </a:r>
            <a:endParaRPr lang="en-US" sz="1100" b="1" dirty="0">
              <a:solidFill>
                <a:srgbClr val="953735"/>
              </a:solidFill>
              <a:cs typeface="Arial" charset="0"/>
            </a:endParaRPr>
          </a:p>
        </p:txBody>
      </p:sp>
      <p:sp>
        <p:nvSpPr>
          <p:cNvPr id="780367" name="TextBox 86"/>
          <p:cNvSpPr txBox="1">
            <a:spLocks noChangeArrowheads="1"/>
          </p:cNvSpPr>
          <p:nvPr/>
        </p:nvSpPr>
        <p:spPr bwMode="auto">
          <a:xfrm>
            <a:off x="6376988" y="1698625"/>
            <a:ext cx="355600" cy="338138"/>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4'</a:t>
            </a:r>
            <a:endParaRPr lang="en-US" sz="1100" b="1" dirty="0">
              <a:solidFill>
                <a:srgbClr val="953735"/>
              </a:solidFill>
              <a:cs typeface="Arial" charset="0"/>
            </a:endParaRPr>
          </a:p>
        </p:txBody>
      </p:sp>
      <p:sp>
        <p:nvSpPr>
          <p:cNvPr id="780368" name="TextBox 86"/>
          <p:cNvSpPr txBox="1">
            <a:spLocks noChangeArrowheads="1"/>
          </p:cNvSpPr>
          <p:nvPr/>
        </p:nvSpPr>
        <p:spPr bwMode="auto">
          <a:xfrm>
            <a:off x="7038975" y="1698625"/>
            <a:ext cx="355600" cy="338138"/>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7'</a:t>
            </a:r>
            <a:endParaRPr lang="en-US" sz="1100" b="1" dirty="0">
              <a:solidFill>
                <a:srgbClr val="953735"/>
              </a:solidFill>
              <a:cs typeface="Arial" charset="0"/>
            </a:endParaRPr>
          </a:p>
        </p:txBody>
      </p:sp>
      <p:sp>
        <p:nvSpPr>
          <p:cNvPr id="780369" name="TextBox 86"/>
          <p:cNvSpPr txBox="1">
            <a:spLocks noChangeArrowheads="1"/>
          </p:cNvSpPr>
          <p:nvPr/>
        </p:nvSpPr>
        <p:spPr bwMode="auto">
          <a:xfrm>
            <a:off x="3748088" y="5421313"/>
            <a:ext cx="346075" cy="338137"/>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9'</a:t>
            </a:r>
            <a:endParaRPr lang="en-US" sz="1100" b="1" dirty="0">
              <a:solidFill>
                <a:srgbClr val="953735"/>
              </a:solidFill>
              <a:cs typeface="Arial" charset="0"/>
            </a:endParaRPr>
          </a:p>
        </p:txBody>
      </p:sp>
      <p:sp>
        <p:nvSpPr>
          <p:cNvPr id="780370" name="TextBox 86"/>
          <p:cNvSpPr txBox="1">
            <a:spLocks noChangeArrowheads="1"/>
          </p:cNvSpPr>
          <p:nvPr/>
        </p:nvSpPr>
        <p:spPr bwMode="auto">
          <a:xfrm>
            <a:off x="4495800" y="5421313"/>
            <a:ext cx="346075" cy="338137"/>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4'</a:t>
            </a:r>
            <a:endParaRPr lang="en-US" sz="1100" b="1" dirty="0">
              <a:solidFill>
                <a:srgbClr val="953735"/>
              </a:solidFill>
              <a:cs typeface="Arial" charset="0"/>
            </a:endParaRPr>
          </a:p>
        </p:txBody>
      </p:sp>
      <p:sp>
        <p:nvSpPr>
          <p:cNvPr id="780371" name="TextBox 86"/>
          <p:cNvSpPr txBox="1">
            <a:spLocks noChangeArrowheads="1"/>
          </p:cNvSpPr>
          <p:nvPr/>
        </p:nvSpPr>
        <p:spPr bwMode="auto">
          <a:xfrm>
            <a:off x="6038850" y="5421313"/>
            <a:ext cx="347663" cy="338137"/>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4'</a:t>
            </a:r>
            <a:endParaRPr lang="en-US" sz="1100" b="1" dirty="0">
              <a:solidFill>
                <a:srgbClr val="953735"/>
              </a:solidFill>
              <a:cs typeface="Arial" charset="0"/>
            </a:endParaRPr>
          </a:p>
        </p:txBody>
      </p:sp>
      <p:sp>
        <p:nvSpPr>
          <p:cNvPr id="780372" name="TextBox 86"/>
          <p:cNvSpPr txBox="1">
            <a:spLocks noChangeArrowheads="1"/>
          </p:cNvSpPr>
          <p:nvPr/>
        </p:nvSpPr>
        <p:spPr bwMode="auto">
          <a:xfrm>
            <a:off x="6821488" y="5421313"/>
            <a:ext cx="469900" cy="338137"/>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10'</a:t>
            </a:r>
            <a:endParaRPr lang="en-US" sz="1100" b="1" dirty="0">
              <a:solidFill>
                <a:srgbClr val="953735"/>
              </a:solidFill>
              <a:cs typeface="Arial" charset="0"/>
            </a:endParaRPr>
          </a:p>
        </p:txBody>
      </p:sp>
      <p:cxnSp>
        <p:nvCxnSpPr>
          <p:cNvPr id="63" name="Straight Connector 62"/>
          <p:cNvCxnSpPr/>
          <p:nvPr/>
        </p:nvCxnSpPr>
        <p:spPr bwMode="auto">
          <a:xfrm rot="5400000" flipH="1" flipV="1">
            <a:off x="4870450" y="1781175"/>
            <a:ext cx="182563"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rot="5400000" flipH="1" flipV="1">
            <a:off x="6226175" y="1781175"/>
            <a:ext cx="182563"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rot="5400000" flipH="1" flipV="1">
            <a:off x="6707981" y="1780382"/>
            <a:ext cx="182563" cy="1841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auto">
          <a:xfrm rot="5400000" flipH="1" flipV="1">
            <a:off x="4333875" y="5513388"/>
            <a:ext cx="184150" cy="1841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auto">
          <a:xfrm rot="5400000" flipH="1" flipV="1">
            <a:off x="5901532" y="5514181"/>
            <a:ext cx="184150"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rot="5400000" flipH="1" flipV="1">
            <a:off x="8421687" y="2216151"/>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rot="5400000" flipH="1" flipV="1">
            <a:off x="8421688" y="3208338"/>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flipH="1" flipV="1">
            <a:off x="2297113" y="2220913"/>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rot="5400000" flipH="1" flipV="1">
            <a:off x="2297112" y="2682876"/>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auto">
          <a:xfrm rot="5400000" flipH="1" flipV="1">
            <a:off x="2309813" y="4605338"/>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5400000" flipH="1" flipV="1">
            <a:off x="2309812" y="5067301"/>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rot="5400000" flipH="1" flipV="1">
            <a:off x="8421687" y="3683001"/>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0385" name="Diamond 176"/>
          <p:cNvSpPr>
            <a:spLocks noChangeArrowheads="1"/>
          </p:cNvSpPr>
          <p:nvPr/>
        </p:nvSpPr>
        <p:spPr bwMode="auto">
          <a:xfrm>
            <a:off x="3060700" y="2409825"/>
            <a:ext cx="228600" cy="228600"/>
          </a:xfrm>
          <a:prstGeom prst="diamond">
            <a:avLst/>
          </a:prstGeom>
          <a:solidFill>
            <a:srgbClr val="00B0F0"/>
          </a:solidFill>
          <a:ln w="9525" algn="ctr">
            <a:solidFill>
              <a:schemeClr val="tx1"/>
            </a:solidFill>
            <a:round/>
            <a:headEnd/>
            <a:tailEnd/>
          </a:ln>
        </p:spPr>
        <p:txBody>
          <a:bodyPr lIns="0" tIns="0" rIns="0" bIns="0" anchor="ctr" anchorCtr="1"/>
          <a:lstStyle/>
          <a:p>
            <a:r>
              <a:rPr lang="en-US" sz="1400" b="1" dirty="0">
                <a:solidFill>
                  <a:schemeClr val="bg1"/>
                </a:solidFill>
                <a:cs typeface="Arial" charset="0"/>
              </a:rPr>
              <a:t>4</a:t>
            </a:r>
          </a:p>
        </p:txBody>
      </p:sp>
      <p:sp>
        <p:nvSpPr>
          <p:cNvPr id="780386" name="Diamond 176"/>
          <p:cNvSpPr>
            <a:spLocks noChangeArrowheads="1"/>
          </p:cNvSpPr>
          <p:nvPr/>
        </p:nvSpPr>
        <p:spPr bwMode="auto">
          <a:xfrm>
            <a:off x="3060700" y="4848225"/>
            <a:ext cx="228600" cy="228600"/>
          </a:xfrm>
          <a:prstGeom prst="diamond">
            <a:avLst/>
          </a:prstGeom>
          <a:solidFill>
            <a:srgbClr val="00B0F0"/>
          </a:solidFill>
          <a:ln w="9525" algn="ctr">
            <a:solidFill>
              <a:schemeClr val="tx1"/>
            </a:solidFill>
            <a:round/>
            <a:headEnd/>
            <a:tailEnd/>
          </a:ln>
        </p:spPr>
        <p:txBody>
          <a:bodyPr lIns="0" tIns="0" rIns="0" bIns="0" anchor="ctr" anchorCtr="1"/>
          <a:lstStyle/>
          <a:p>
            <a:r>
              <a:rPr lang="en-US" sz="1400" b="1" dirty="0">
                <a:solidFill>
                  <a:schemeClr val="bg1"/>
                </a:solidFill>
                <a:cs typeface="Arial" charset="0"/>
              </a:rPr>
              <a:t>4</a:t>
            </a:r>
          </a:p>
        </p:txBody>
      </p:sp>
      <p:sp>
        <p:nvSpPr>
          <p:cNvPr id="780387" name="Diamond 176"/>
          <p:cNvSpPr>
            <a:spLocks noChangeArrowheads="1"/>
          </p:cNvSpPr>
          <p:nvPr/>
        </p:nvSpPr>
        <p:spPr bwMode="auto">
          <a:xfrm>
            <a:off x="7686675" y="3438525"/>
            <a:ext cx="228600" cy="228600"/>
          </a:xfrm>
          <a:prstGeom prst="diamond">
            <a:avLst/>
          </a:prstGeom>
          <a:solidFill>
            <a:srgbClr val="00B0F0"/>
          </a:solidFill>
          <a:ln w="9525" algn="ctr">
            <a:solidFill>
              <a:schemeClr val="tx1"/>
            </a:solidFill>
            <a:round/>
            <a:headEnd/>
            <a:tailEnd/>
          </a:ln>
        </p:spPr>
        <p:txBody>
          <a:bodyPr lIns="0" tIns="0" rIns="0" bIns="0" anchor="ctr" anchorCtr="1"/>
          <a:lstStyle/>
          <a:p>
            <a:r>
              <a:rPr lang="en-US" sz="1400" b="1" dirty="0">
                <a:solidFill>
                  <a:schemeClr val="bg1"/>
                </a:solidFill>
                <a:cs typeface="Arial" charset="0"/>
              </a:rPr>
              <a:t>4</a:t>
            </a:r>
          </a:p>
        </p:txBody>
      </p:sp>
      <p:sp>
        <p:nvSpPr>
          <p:cNvPr id="780388" name="Diamond 176"/>
          <p:cNvSpPr>
            <a:spLocks noChangeArrowheads="1"/>
          </p:cNvSpPr>
          <p:nvPr/>
        </p:nvSpPr>
        <p:spPr bwMode="auto">
          <a:xfrm>
            <a:off x="7686675" y="2470150"/>
            <a:ext cx="228600" cy="228600"/>
          </a:xfrm>
          <a:prstGeom prst="diamond">
            <a:avLst/>
          </a:prstGeom>
          <a:solidFill>
            <a:srgbClr val="00B0F0"/>
          </a:solidFill>
          <a:ln w="9525" algn="ctr">
            <a:solidFill>
              <a:schemeClr val="tx1"/>
            </a:solidFill>
            <a:round/>
            <a:headEnd/>
            <a:tailEnd/>
          </a:ln>
        </p:spPr>
        <p:txBody>
          <a:bodyPr lIns="0" tIns="0" rIns="0" bIns="0" anchor="ctr" anchorCtr="1"/>
          <a:lstStyle/>
          <a:p>
            <a:r>
              <a:rPr lang="en-US" sz="1400" b="1" dirty="0">
                <a:solidFill>
                  <a:schemeClr val="bg1"/>
                </a:solidFill>
                <a:cs typeface="Arial" charset="0"/>
              </a:rPr>
              <a:t>4</a:t>
            </a:r>
          </a:p>
        </p:txBody>
      </p:sp>
      <p:sp>
        <p:nvSpPr>
          <p:cNvPr id="780389" name="Diamond 176"/>
          <p:cNvSpPr>
            <a:spLocks noChangeArrowheads="1"/>
          </p:cNvSpPr>
          <p:nvPr/>
        </p:nvSpPr>
        <p:spPr bwMode="auto">
          <a:xfrm>
            <a:off x="4565650" y="5251450"/>
            <a:ext cx="228600" cy="228600"/>
          </a:xfrm>
          <a:prstGeom prst="diamond">
            <a:avLst/>
          </a:prstGeom>
          <a:solidFill>
            <a:srgbClr val="00B0F0"/>
          </a:solidFill>
          <a:ln w="9525" algn="ctr">
            <a:solidFill>
              <a:schemeClr val="tx1"/>
            </a:solidFill>
            <a:round/>
            <a:headEnd/>
            <a:tailEnd/>
          </a:ln>
        </p:spPr>
        <p:txBody>
          <a:bodyPr lIns="0" tIns="0" rIns="0" bIns="0" anchor="ctr" anchorCtr="1"/>
          <a:lstStyle/>
          <a:p>
            <a:r>
              <a:rPr lang="en-US" sz="1400" b="1" dirty="0">
                <a:solidFill>
                  <a:schemeClr val="bg1"/>
                </a:solidFill>
                <a:cs typeface="Arial" charset="0"/>
              </a:rPr>
              <a:t>4</a:t>
            </a:r>
          </a:p>
        </p:txBody>
      </p:sp>
      <p:sp>
        <p:nvSpPr>
          <p:cNvPr id="780390" name="Diamond 176"/>
          <p:cNvSpPr>
            <a:spLocks noChangeArrowheads="1"/>
          </p:cNvSpPr>
          <p:nvPr/>
        </p:nvSpPr>
        <p:spPr bwMode="auto">
          <a:xfrm>
            <a:off x="6108700" y="5251450"/>
            <a:ext cx="228600" cy="228600"/>
          </a:xfrm>
          <a:prstGeom prst="diamond">
            <a:avLst/>
          </a:prstGeom>
          <a:solidFill>
            <a:srgbClr val="00B0F0"/>
          </a:solidFill>
          <a:ln w="9525" algn="ctr">
            <a:solidFill>
              <a:schemeClr val="tx1"/>
            </a:solidFill>
            <a:round/>
            <a:headEnd/>
            <a:tailEnd/>
          </a:ln>
        </p:spPr>
        <p:txBody>
          <a:bodyPr lIns="0" tIns="0" rIns="0" bIns="0" anchor="ctr" anchorCtr="1"/>
          <a:lstStyle/>
          <a:p>
            <a:r>
              <a:rPr lang="en-US" sz="1400" b="1" dirty="0">
                <a:solidFill>
                  <a:schemeClr val="bg1"/>
                </a:solidFill>
                <a:cs typeface="Arial" charset="0"/>
              </a:rPr>
              <a:t>4</a:t>
            </a:r>
          </a:p>
        </p:txBody>
      </p:sp>
      <p:sp>
        <p:nvSpPr>
          <p:cNvPr id="780391" name="Diamond 176"/>
          <p:cNvSpPr>
            <a:spLocks noChangeArrowheads="1"/>
          </p:cNvSpPr>
          <p:nvPr/>
        </p:nvSpPr>
        <p:spPr bwMode="auto">
          <a:xfrm>
            <a:off x="4584700" y="2022475"/>
            <a:ext cx="228600" cy="228600"/>
          </a:xfrm>
          <a:prstGeom prst="diamond">
            <a:avLst/>
          </a:prstGeom>
          <a:solidFill>
            <a:srgbClr val="00B0F0"/>
          </a:solidFill>
          <a:ln w="9525" algn="ctr">
            <a:solidFill>
              <a:schemeClr val="tx1"/>
            </a:solidFill>
            <a:round/>
            <a:headEnd/>
            <a:tailEnd/>
          </a:ln>
        </p:spPr>
        <p:txBody>
          <a:bodyPr lIns="0" tIns="0" rIns="0" bIns="0" anchor="ctr" anchorCtr="1"/>
          <a:lstStyle/>
          <a:p>
            <a:r>
              <a:rPr lang="en-US" sz="1400" b="1" dirty="0">
                <a:solidFill>
                  <a:schemeClr val="bg1"/>
                </a:solidFill>
                <a:cs typeface="Arial" charset="0"/>
              </a:rPr>
              <a:t>4</a:t>
            </a:r>
          </a:p>
        </p:txBody>
      </p:sp>
      <p:sp>
        <p:nvSpPr>
          <p:cNvPr id="780392" name="Diamond 176"/>
          <p:cNvSpPr>
            <a:spLocks noChangeArrowheads="1"/>
          </p:cNvSpPr>
          <p:nvPr/>
        </p:nvSpPr>
        <p:spPr bwMode="auto">
          <a:xfrm>
            <a:off x="6451600" y="2022475"/>
            <a:ext cx="228600" cy="228600"/>
          </a:xfrm>
          <a:prstGeom prst="diamond">
            <a:avLst/>
          </a:prstGeom>
          <a:solidFill>
            <a:srgbClr val="00B0F0"/>
          </a:solidFill>
          <a:ln w="9525" algn="ctr">
            <a:solidFill>
              <a:schemeClr val="tx1"/>
            </a:solidFill>
            <a:round/>
            <a:headEnd/>
            <a:tailEnd/>
          </a:ln>
        </p:spPr>
        <p:txBody>
          <a:bodyPr lIns="0" tIns="0" rIns="0" bIns="0" anchor="ctr" anchorCtr="1"/>
          <a:lstStyle/>
          <a:p>
            <a:r>
              <a:rPr lang="en-US" sz="1400" b="1" dirty="0">
                <a:solidFill>
                  <a:schemeClr val="bg1"/>
                </a:solidFill>
                <a:cs typeface="Arial" charset="0"/>
              </a:rPr>
              <a:t>4</a:t>
            </a:r>
          </a:p>
        </p:txBody>
      </p:sp>
      <p:graphicFrame>
        <p:nvGraphicFramePr>
          <p:cNvPr id="99" name="Table 98"/>
          <p:cNvGraphicFramePr>
            <a:graphicFrameLocks noGrp="1"/>
          </p:cNvGraphicFramePr>
          <p:nvPr/>
        </p:nvGraphicFramePr>
        <p:xfrm>
          <a:off x="494506" y="661607"/>
          <a:ext cx="2138364" cy="896112"/>
        </p:xfrm>
        <a:graphic>
          <a:graphicData uri="http://schemas.openxmlformats.org/drawingml/2006/table">
            <a:tbl>
              <a:tblPr firstRow="1" bandRow="1">
                <a:tableStyleId>{5C22544A-7EE6-4342-B048-85BDC9FD1C3A}</a:tableStyleId>
              </a:tblPr>
              <a:tblGrid>
                <a:gridCol w="534591"/>
                <a:gridCol w="534591"/>
                <a:gridCol w="606759"/>
                <a:gridCol w="462423"/>
              </a:tblGrid>
              <a:tr h="192882">
                <a:tc rowSpan="3">
                  <a:txBody>
                    <a:bodyPr/>
                    <a:lstStyle/>
                    <a:p>
                      <a:pPr algn="ctr"/>
                      <a:r>
                        <a:rPr lang="en-US" sz="1200" b="1" dirty="0">
                          <a:solidFill>
                            <a:schemeClr val="tx1"/>
                          </a:solidFill>
                          <a:latin typeface="Arial" pitchFamily="34" charset="0"/>
                          <a:cs typeface="Arial" pitchFamily="34" charset="0"/>
                        </a:rPr>
                        <a:t>SFB</a:t>
                      </a:r>
                    </a:p>
                    <a:p>
                      <a:pPr algn="ctr"/>
                      <a:r>
                        <a:rPr lang="en-US" sz="1200" b="1" baseline="0" dirty="0">
                          <a:solidFill>
                            <a:schemeClr val="tx1"/>
                          </a:solidFill>
                          <a:latin typeface="Arial" pitchFamily="34" charset="0"/>
                          <a:cs typeface="Arial" pitchFamily="34" charset="0"/>
                        </a:rPr>
                        <a:t>Top Story</a:t>
                      </a: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Wall Line</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90</a:t>
                      </a:r>
                      <a:r>
                        <a:rPr lang="en-US" sz="1200" b="1" baseline="0" dirty="0">
                          <a:solidFill>
                            <a:schemeClr val="tx1"/>
                          </a:solidFill>
                          <a:latin typeface="Arial" pitchFamily="34" charset="0"/>
                          <a:cs typeface="Arial" pitchFamily="34" charset="0"/>
                        </a:rPr>
                        <a:t>   mph</a:t>
                      </a: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SDC</a:t>
                      </a:r>
                      <a:r>
                        <a:rPr lang="en-US" sz="1200" b="1" baseline="0" dirty="0">
                          <a:solidFill>
                            <a:schemeClr val="tx1"/>
                          </a:solidFill>
                          <a:latin typeface="Arial" pitchFamily="34" charset="0"/>
                          <a:cs typeface="Arial" pitchFamily="34" charset="0"/>
                        </a:rPr>
                        <a:t> C</a:t>
                      </a:r>
                      <a:endParaRPr lang="en-US" sz="1200" b="1" baseline="-25000"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2882">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1, 2</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smtClean="0">
                          <a:solidFill>
                            <a:schemeClr val="tx1"/>
                          </a:solidFill>
                          <a:latin typeface="Arial" pitchFamily="34" charset="0"/>
                          <a:cs typeface="Arial" pitchFamily="34" charset="0"/>
                        </a:rPr>
                        <a:t>7.5 </a:t>
                      </a:r>
                      <a:r>
                        <a:rPr lang="en-US" sz="1200" b="1" dirty="0">
                          <a:solidFill>
                            <a:schemeClr val="tx1"/>
                          </a:solidFill>
                          <a:latin typeface="Arial" pitchFamily="34" charset="0"/>
                          <a:cs typeface="Arial" pitchFamily="34" charset="0"/>
                        </a:rPr>
                        <a:t>ft</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p>
                      <a:pPr algn="ctr"/>
                      <a:r>
                        <a:rPr lang="en-US" sz="1200" b="1" dirty="0">
                          <a:solidFill>
                            <a:schemeClr val="tx1"/>
                          </a:solidFill>
                          <a:latin typeface="Arial" pitchFamily="34" charset="0"/>
                          <a:cs typeface="Arial" pitchFamily="34" charset="0"/>
                        </a:rPr>
                        <a:t>N/A</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2882">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A, B</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200" b="1" dirty="0">
                          <a:solidFill>
                            <a:schemeClr val="tx1"/>
                          </a:solidFill>
                          <a:latin typeface="Arial" pitchFamily="34" charset="0"/>
                          <a:cs typeface="Arial" pitchFamily="34" charset="0"/>
                        </a:rPr>
                        <a:t>5</a:t>
                      </a:r>
                      <a:r>
                        <a:rPr lang="en-US" sz="1200" b="1" dirty="0" smtClean="0">
                          <a:solidFill>
                            <a:schemeClr val="tx1"/>
                          </a:solidFill>
                          <a:latin typeface="Arial" pitchFamily="34" charset="0"/>
                          <a:cs typeface="Arial" pitchFamily="34" charset="0"/>
                        </a:rPr>
                        <a:t>.5 </a:t>
                      </a:r>
                      <a:r>
                        <a:rPr lang="en-US" sz="1200" b="1" dirty="0">
                          <a:solidFill>
                            <a:schemeClr val="tx1"/>
                          </a:solidFill>
                          <a:latin typeface="Arial" pitchFamily="34" charset="0"/>
                          <a:cs typeface="Arial" pitchFamily="34" charset="0"/>
                        </a:rPr>
                        <a:t>ft</a:t>
                      </a: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lang="en-US" sz="1200" b="1" dirty="0">
                        <a:solidFill>
                          <a:schemeClr val="tx1"/>
                        </a:solidFill>
                        <a:latin typeface="Arial" pitchFamily="34" charset="0"/>
                        <a:cs typeface="Arial" pitchFamily="34" charset="0"/>
                      </a:endParaRPr>
                    </a:p>
                  </a:txBody>
                  <a:tcPr marL="0" marR="0"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97" name="TextBox 96"/>
          <p:cNvSpPr txBox="1"/>
          <p:nvPr/>
        </p:nvSpPr>
        <p:spPr>
          <a:xfrm>
            <a:off x="6833971" y="508762"/>
            <a:ext cx="1641908" cy="400110"/>
          </a:xfrm>
          <a:prstGeom prst="rect">
            <a:avLst/>
          </a:prstGeom>
          <a:noFill/>
        </p:spPr>
        <p:txBody>
          <a:bodyPr wrap="squar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Upper Story</a:t>
            </a:r>
          </a:p>
        </p:txBody>
      </p:sp>
      <p:grpSp>
        <p:nvGrpSpPr>
          <p:cNvPr id="103" name="Group 102"/>
          <p:cNvGrpSpPr/>
          <p:nvPr/>
        </p:nvGrpSpPr>
        <p:grpSpPr>
          <a:xfrm>
            <a:off x="4494663" y="1963740"/>
            <a:ext cx="508799" cy="365126"/>
            <a:chOff x="813141" y="4138613"/>
            <a:chExt cx="508799" cy="365125"/>
          </a:xfrm>
        </p:grpSpPr>
        <p:sp>
          <p:nvSpPr>
            <p:cNvPr id="108" name="Diamond 176"/>
            <p:cNvSpPr>
              <a:spLocks noChangeArrowheads="1"/>
            </p:cNvSpPr>
            <p:nvPr/>
          </p:nvSpPr>
          <p:spPr bwMode="auto">
            <a:xfrm>
              <a:off x="850900" y="4138613"/>
              <a:ext cx="366713" cy="365125"/>
            </a:xfrm>
            <a:prstGeom prst="diamond">
              <a:avLst/>
            </a:prstGeom>
            <a:solidFill>
              <a:srgbClr val="00B0F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109" name="TextBox 108"/>
            <p:cNvSpPr txBox="1"/>
            <p:nvPr/>
          </p:nvSpPr>
          <p:spPr>
            <a:xfrm>
              <a:off x="813141" y="4198267"/>
              <a:ext cx="508799" cy="246221"/>
            </a:xfrm>
            <a:prstGeom prst="rect">
              <a:avLst/>
            </a:prstGeom>
            <a:noFill/>
          </p:spPr>
          <p:txBody>
            <a:bodyPr wrap="square" rtlCol="0">
              <a:spAutoFit/>
            </a:bodyPr>
            <a:lstStyle/>
            <a:p>
              <a:r>
                <a:rPr lang="en-US" sz="1000" b="1" dirty="0" smtClean="0">
                  <a:solidFill>
                    <a:schemeClr val="bg1"/>
                  </a:solidFill>
                </a:rPr>
                <a:t>SFB</a:t>
              </a:r>
              <a:endParaRPr lang="en-US" sz="1000" b="1" dirty="0">
                <a:solidFill>
                  <a:schemeClr val="bg1"/>
                </a:solidFill>
              </a:endParaRPr>
            </a:p>
          </p:txBody>
        </p:sp>
      </p:grpSp>
      <p:grpSp>
        <p:nvGrpSpPr>
          <p:cNvPr id="112" name="Group 111"/>
          <p:cNvGrpSpPr/>
          <p:nvPr/>
        </p:nvGrpSpPr>
        <p:grpSpPr>
          <a:xfrm>
            <a:off x="4455967" y="5202297"/>
            <a:ext cx="508799" cy="365126"/>
            <a:chOff x="813141" y="4138613"/>
            <a:chExt cx="508799" cy="365125"/>
          </a:xfrm>
        </p:grpSpPr>
        <p:sp>
          <p:nvSpPr>
            <p:cNvPr id="114" name="Diamond 176"/>
            <p:cNvSpPr>
              <a:spLocks noChangeArrowheads="1"/>
            </p:cNvSpPr>
            <p:nvPr/>
          </p:nvSpPr>
          <p:spPr bwMode="auto">
            <a:xfrm>
              <a:off x="850900" y="4138613"/>
              <a:ext cx="366713" cy="365125"/>
            </a:xfrm>
            <a:prstGeom prst="diamond">
              <a:avLst/>
            </a:prstGeom>
            <a:solidFill>
              <a:srgbClr val="00B0F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115" name="TextBox 114"/>
            <p:cNvSpPr txBox="1"/>
            <p:nvPr/>
          </p:nvSpPr>
          <p:spPr>
            <a:xfrm>
              <a:off x="813141" y="4198267"/>
              <a:ext cx="508799" cy="246221"/>
            </a:xfrm>
            <a:prstGeom prst="rect">
              <a:avLst/>
            </a:prstGeom>
            <a:noFill/>
          </p:spPr>
          <p:txBody>
            <a:bodyPr wrap="square" rtlCol="0">
              <a:spAutoFit/>
            </a:bodyPr>
            <a:lstStyle/>
            <a:p>
              <a:r>
                <a:rPr lang="en-US" sz="1000" b="1" dirty="0" smtClean="0">
                  <a:solidFill>
                    <a:schemeClr val="bg1"/>
                  </a:solidFill>
                </a:rPr>
                <a:t>SFB</a:t>
              </a:r>
              <a:endParaRPr lang="en-US" sz="1000" b="1" dirty="0">
                <a:solidFill>
                  <a:schemeClr val="bg1"/>
                </a:solidFill>
              </a:endParaRPr>
            </a:p>
          </p:txBody>
        </p:sp>
      </p:grpSp>
      <p:grpSp>
        <p:nvGrpSpPr>
          <p:cNvPr id="118" name="Group 117"/>
          <p:cNvGrpSpPr/>
          <p:nvPr/>
        </p:nvGrpSpPr>
        <p:grpSpPr>
          <a:xfrm>
            <a:off x="5987799" y="5202297"/>
            <a:ext cx="508799" cy="365126"/>
            <a:chOff x="813141" y="4138613"/>
            <a:chExt cx="508799" cy="365125"/>
          </a:xfrm>
        </p:grpSpPr>
        <p:sp>
          <p:nvSpPr>
            <p:cNvPr id="119" name="Diamond 176"/>
            <p:cNvSpPr>
              <a:spLocks noChangeArrowheads="1"/>
            </p:cNvSpPr>
            <p:nvPr/>
          </p:nvSpPr>
          <p:spPr bwMode="auto">
            <a:xfrm>
              <a:off x="850900" y="4138613"/>
              <a:ext cx="366713" cy="365125"/>
            </a:xfrm>
            <a:prstGeom prst="diamond">
              <a:avLst/>
            </a:prstGeom>
            <a:solidFill>
              <a:srgbClr val="00B0F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122" name="TextBox 121"/>
            <p:cNvSpPr txBox="1"/>
            <p:nvPr/>
          </p:nvSpPr>
          <p:spPr>
            <a:xfrm>
              <a:off x="813141" y="4198267"/>
              <a:ext cx="508799" cy="246221"/>
            </a:xfrm>
            <a:prstGeom prst="rect">
              <a:avLst/>
            </a:prstGeom>
            <a:noFill/>
          </p:spPr>
          <p:txBody>
            <a:bodyPr wrap="square" rtlCol="0">
              <a:spAutoFit/>
            </a:bodyPr>
            <a:lstStyle/>
            <a:p>
              <a:r>
                <a:rPr lang="en-US" sz="1000" b="1" dirty="0" smtClean="0">
                  <a:solidFill>
                    <a:schemeClr val="bg1"/>
                  </a:solidFill>
                </a:rPr>
                <a:t>SFB</a:t>
              </a:r>
              <a:endParaRPr lang="en-US" sz="1000" b="1" dirty="0">
                <a:solidFill>
                  <a:schemeClr val="bg1"/>
                </a:solidFill>
              </a:endParaRPr>
            </a:p>
          </p:txBody>
        </p:sp>
      </p:grpSp>
      <p:grpSp>
        <p:nvGrpSpPr>
          <p:cNvPr id="128" name="Group 127"/>
          <p:cNvGrpSpPr/>
          <p:nvPr/>
        </p:nvGrpSpPr>
        <p:grpSpPr>
          <a:xfrm>
            <a:off x="6336832" y="1948181"/>
            <a:ext cx="508799" cy="365126"/>
            <a:chOff x="813141" y="4138613"/>
            <a:chExt cx="508799" cy="365125"/>
          </a:xfrm>
        </p:grpSpPr>
        <p:sp>
          <p:nvSpPr>
            <p:cNvPr id="132" name="Diamond 176"/>
            <p:cNvSpPr>
              <a:spLocks noChangeArrowheads="1"/>
            </p:cNvSpPr>
            <p:nvPr/>
          </p:nvSpPr>
          <p:spPr bwMode="auto">
            <a:xfrm>
              <a:off x="850900" y="4138613"/>
              <a:ext cx="366713" cy="365125"/>
            </a:xfrm>
            <a:prstGeom prst="diamond">
              <a:avLst/>
            </a:prstGeom>
            <a:solidFill>
              <a:srgbClr val="00B0F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133" name="TextBox 132"/>
            <p:cNvSpPr txBox="1"/>
            <p:nvPr/>
          </p:nvSpPr>
          <p:spPr>
            <a:xfrm>
              <a:off x="813141" y="4198267"/>
              <a:ext cx="508799" cy="246221"/>
            </a:xfrm>
            <a:prstGeom prst="rect">
              <a:avLst/>
            </a:prstGeom>
            <a:noFill/>
          </p:spPr>
          <p:txBody>
            <a:bodyPr wrap="square" rtlCol="0">
              <a:spAutoFit/>
            </a:bodyPr>
            <a:lstStyle/>
            <a:p>
              <a:r>
                <a:rPr lang="en-US" sz="1000" b="1" dirty="0" smtClean="0">
                  <a:solidFill>
                    <a:schemeClr val="bg1"/>
                  </a:solidFill>
                </a:rPr>
                <a:t>SFB</a:t>
              </a:r>
              <a:endParaRPr lang="en-US" sz="1000" b="1" dirty="0">
                <a:solidFill>
                  <a:schemeClr val="bg1"/>
                </a:solidFill>
              </a:endParaRPr>
            </a:p>
          </p:txBody>
        </p:sp>
      </p:grpSp>
      <p:grpSp>
        <p:nvGrpSpPr>
          <p:cNvPr id="134" name="Group 133"/>
          <p:cNvGrpSpPr/>
          <p:nvPr/>
        </p:nvGrpSpPr>
        <p:grpSpPr>
          <a:xfrm>
            <a:off x="2958301" y="2365374"/>
            <a:ext cx="508799" cy="365126"/>
            <a:chOff x="813141" y="4138613"/>
            <a:chExt cx="508799" cy="365125"/>
          </a:xfrm>
        </p:grpSpPr>
        <p:sp>
          <p:nvSpPr>
            <p:cNvPr id="135" name="Diamond 176"/>
            <p:cNvSpPr>
              <a:spLocks noChangeArrowheads="1"/>
            </p:cNvSpPr>
            <p:nvPr/>
          </p:nvSpPr>
          <p:spPr bwMode="auto">
            <a:xfrm>
              <a:off x="850900" y="4138613"/>
              <a:ext cx="366713" cy="365125"/>
            </a:xfrm>
            <a:prstGeom prst="diamond">
              <a:avLst/>
            </a:prstGeom>
            <a:solidFill>
              <a:srgbClr val="00B0F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136" name="TextBox 135"/>
            <p:cNvSpPr txBox="1"/>
            <p:nvPr/>
          </p:nvSpPr>
          <p:spPr>
            <a:xfrm>
              <a:off x="813141" y="4198267"/>
              <a:ext cx="508799" cy="246221"/>
            </a:xfrm>
            <a:prstGeom prst="rect">
              <a:avLst/>
            </a:prstGeom>
            <a:noFill/>
          </p:spPr>
          <p:txBody>
            <a:bodyPr wrap="square" rtlCol="0">
              <a:spAutoFit/>
            </a:bodyPr>
            <a:lstStyle/>
            <a:p>
              <a:r>
                <a:rPr lang="en-US" sz="1000" b="1" dirty="0" smtClean="0">
                  <a:solidFill>
                    <a:schemeClr val="bg1"/>
                  </a:solidFill>
                </a:rPr>
                <a:t>SFB</a:t>
              </a:r>
              <a:endParaRPr lang="en-US" sz="1000" b="1" dirty="0">
                <a:solidFill>
                  <a:schemeClr val="bg1"/>
                </a:solidFill>
              </a:endParaRPr>
            </a:p>
          </p:txBody>
        </p:sp>
      </p:grpSp>
      <p:grpSp>
        <p:nvGrpSpPr>
          <p:cNvPr id="137" name="Group 136"/>
          <p:cNvGrpSpPr/>
          <p:nvPr/>
        </p:nvGrpSpPr>
        <p:grpSpPr>
          <a:xfrm>
            <a:off x="2928538" y="4756149"/>
            <a:ext cx="508799" cy="365126"/>
            <a:chOff x="813141" y="4138613"/>
            <a:chExt cx="508799" cy="365125"/>
          </a:xfrm>
        </p:grpSpPr>
        <p:sp>
          <p:nvSpPr>
            <p:cNvPr id="138" name="Diamond 176"/>
            <p:cNvSpPr>
              <a:spLocks noChangeArrowheads="1"/>
            </p:cNvSpPr>
            <p:nvPr/>
          </p:nvSpPr>
          <p:spPr bwMode="auto">
            <a:xfrm>
              <a:off x="850900" y="4138613"/>
              <a:ext cx="366713" cy="365125"/>
            </a:xfrm>
            <a:prstGeom prst="diamond">
              <a:avLst/>
            </a:prstGeom>
            <a:solidFill>
              <a:srgbClr val="00B0F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139" name="TextBox 138"/>
            <p:cNvSpPr txBox="1"/>
            <p:nvPr/>
          </p:nvSpPr>
          <p:spPr>
            <a:xfrm>
              <a:off x="813141" y="4198267"/>
              <a:ext cx="508799" cy="246221"/>
            </a:xfrm>
            <a:prstGeom prst="rect">
              <a:avLst/>
            </a:prstGeom>
            <a:noFill/>
          </p:spPr>
          <p:txBody>
            <a:bodyPr wrap="square" rtlCol="0">
              <a:spAutoFit/>
            </a:bodyPr>
            <a:lstStyle/>
            <a:p>
              <a:r>
                <a:rPr lang="en-US" sz="1000" b="1" dirty="0" smtClean="0">
                  <a:solidFill>
                    <a:schemeClr val="bg1"/>
                  </a:solidFill>
                </a:rPr>
                <a:t>SFB</a:t>
              </a:r>
              <a:endParaRPr lang="en-US" sz="1000" b="1" dirty="0">
                <a:solidFill>
                  <a:schemeClr val="bg1"/>
                </a:solidFill>
              </a:endParaRPr>
            </a:p>
          </p:txBody>
        </p:sp>
      </p:grpSp>
      <p:grpSp>
        <p:nvGrpSpPr>
          <p:cNvPr id="140" name="Group 139"/>
          <p:cNvGrpSpPr/>
          <p:nvPr/>
        </p:nvGrpSpPr>
        <p:grpSpPr>
          <a:xfrm>
            <a:off x="7576738" y="3357562"/>
            <a:ext cx="508799" cy="365126"/>
            <a:chOff x="813141" y="4138613"/>
            <a:chExt cx="508799" cy="365125"/>
          </a:xfrm>
        </p:grpSpPr>
        <p:sp>
          <p:nvSpPr>
            <p:cNvPr id="141" name="Diamond 176"/>
            <p:cNvSpPr>
              <a:spLocks noChangeArrowheads="1"/>
            </p:cNvSpPr>
            <p:nvPr/>
          </p:nvSpPr>
          <p:spPr bwMode="auto">
            <a:xfrm>
              <a:off x="850900" y="4138613"/>
              <a:ext cx="366713" cy="365125"/>
            </a:xfrm>
            <a:prstGeom prst="diamond">
              <a:avLst/>
            </a:prstGeom>
            <a:solidFill>
              <a:srgbClr val="00B0F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142" name="TextBox 141"/>
            <p:cNvSpPr txBox="1"/>
            <p:nvPr/>
          </p:nvSpPr>
          <p:spPr>
            <a:xfrm>
              <a:off x="813141" y="4198267"/>
              <a:ext cx="508799" cy="246221"/>
            </a:xfrm>
            <a:prstGeom prst="rect">
              <a:avLst/>
            </a:prstGeom>
            <a:noFill/>
          </p:spPr>
          <p:txBody>
            <a:bodyPr wrap="square" rtlCol="0">
              <a:spAutoFit/>
            </a:bodyPr>
            <a:lstStyle/>
            <a:p>
              <a:r>
                <a:rPr lang="en-US" sz="1000" b="1" dirty="0" smtClean="0">
                  <a:solidFill>
                    <a:schemeClr val="bg1"/>
                  </a:solidFill>
                </a:rPr>
                <a:t>SFB</a:t>
              </a:r>
              <a:endParaRPr lang="en-US" sz="1000" b="1" dirty="0">
                <a:solidFill>
                  <a:schemeClr val="bg1"/>
                </a:solidFill>
              </a:endParaRPr>
            </a:p>
          </p:txBody>
        </p:sp>
      </p:grpSp>
      <p:grpSp>
        <p:nvGrpSpPr>
          <p:cNvPr id="143" name="Group 142"/>
          <p:cNvGrpSpPr/>
          <p:nvPr/>
        </p:nvGrpSpPr>
        <p:grpSpPr>
          <a:xfrm>
            <a:off x="7576738" y="2403475"/>
            <a:ext cx="508799" cy="365126"/>
            <a:chOff x="813141" y="4138613"/>
            <a:chExt cx="508799" cy="365125"/>
          </a:xfrm>
        </p:grpSpPr>
        <p:sp>
          <p:nvSpPr>
            <p:cNvPr id="144" name="Diamond 176"/>
            <p:cNvSpPr>
              <a:spLocks noChangeArrowheads="1"/>
            </p:cNvSpPr>
            <p:nvPr/>
          </p:nvSpPr>
          <p:spPr bwMode="auto">
            <a:xfrm>
              <a:off x="850900" y="4138613"/>
              <a:ext cx="366713" cy="365125"/>
            </a:xfrm>
            <a:prstGeom prst="diamond">
              <a:avLst/>
            </a:prstGeom>
            <a:solidFill>
              <a:srgbClr val="00B0F0"/>
            </a:solidFill>
            <a:ln w="9525" algn="ctr">
              <a:solidFill>
                <a:schemeClr val="tx1"/>
              </a:solidFill>
              <a:round/>
              <a:headEnd/>
              <a:tailEnd/>
            </a:ln>
          </p:spPr>
          <p:txBody>
            <a:bodyPr lIns="0" tIns="0" rIns="0" bIns="0" anchor="ctr" anchorCtr="1"/>
            <a:lstStyle/>
            <a:p>
              <a:endParaRPr lang="en-US" sz="1400" b="1" dirty="0">
                <a:solidFill>
                  <a:schemeClr val="bg1"/>
                </a:solidFill>
                <a:cs typeface="Arial" charset="0"/>
              </a:endParaRPr>
            </a:p>
          </p:txBody>
        </p:sp>
        <p:sp>
          <p:nvSpPr>
            <p:cNvPr id="145" name="TextBox 144"/>
            <p:cNvSpPr txBox="1"/>
            <p:nvPr/>
          </p:nvSpPr>
          <p:spPr>
            <a:xfrm>
              <a:off x="813141" y="4198267"/>
              <a:ext cx="508799" cy="246221"/>
            </a:xfrm>
            <a:prstGeom prst="rect">
              <a:avLst/>
            </a:prstGeom>
            <a:noFill/>
          </p:spPr>
          <p:txBody>
            <a:bodyPr wrap="square" rtlCol="0">
              <a:spAutoFit/>
            </a:bodyPr>
            <a:lstStyle/>
            <a:p>
              <a:r>
                <a:rPr lang="en-US" sz="1000" b="1" dirty="0" smtClean="0">
                  <a:solidFill>
                    <a:schemeClr val="bg1"/>
                  </a:solidFill>
                </a:rPr>
                <a:t>SFB</a:t>
              </a:r>
              <a:endParaRPr lang="en-US" sz="1000" b="1" dirty="0">
                <a:solidFill>
                  <a:schemeClr val="bg1"/>
                </a:solidFill>
              </a:endParaRPr>
            </a:p>
          </p:txBody>
        </p:sp>
      </p:grpSp>
      <p:sp>
        <p:nvSpPr>
          <p:cNvPr id="146" name="TextBox 145"/>
          <p:cNvSpPr txBox="1"/>
          <p:nvPr/>
        </p:nvSpPr>
        <p:spPr>
          <a:xfrm>
            <a:off x="896620" y="5834380"/>
            <a:ext cx="6019340" cy="369332"/>
          </a:xfrm>
          <a:prstGeom prst="rect">
            <a:avLst/>
          </a:prstGeom>
          <a:solidFill>
            <a:schemeClr val="bg1">
              <a:lumMod val="85000"/>
            </a:schemeClr>
          </a:solidFill>
        </p:spPr>
        <p:txBody>
          <a:bodyPr wrap="none" rtlCol="0">
            <a:spAutoFit/>
          </a:bodyPr>
          <a:lstStyle/>
          <a:p>
            <a:r>
              <a:rPr lang="en-US" dirty="0" smtClean="0"/>
              <a:t>1,2:  7.5’ – 5.5’ = 2.0’; 2.0’ x 68% = 1..4’; 5.5’ + 1.4’ = 6.9’ </a:t>
            </a:r>
            <a:endParaRPr lang="en-US" dirty="0"/>
          </a:p>
        </p:txBody>
      </p:sp>
      <p:sp>
        <p:nvSpPr>
          <p:cNvPr id="147" name="TextBox 146"/>
          <p:cNvSpPr txBox="1"/>
          <p:nvPr/>
        </p:nvSpPr>
        <p:spPr>
          <a:xfrm>
            <a:off x="866140" y="6276340"/>
            <a:ext cx="5878276" cy="369332"/>
          </a:xfrm>
          <a:prstGeom prst="rect">
            <a:avLst/>
          </a:prstGeom>
          <a:solidFill>
            <a:schemeClr val="bg1">
              <a:lumMod val="85000"/>
            </a:schemeClr>
          </a:solidFill>
        </p:spPr>
        <p:txBody>
          <a:bodyPr wrap="none" rtlCol="0">
            <a:spAutoFit/>
          </a:bodyPr>
          <a:lstStyle/>
          <a:p>
            <a:r>
              <a:rPr lang="en-US" dirty="0" smtClean="0"/>
              <a:t>A,B:  5.5’ – 4.0’ = 1.5’; 1.5’ x 50% = .8’; 4.0’ + 0.8’ = 4.8’ </a:t>
            </a:r>
            <a:endParaRPr lang="en-US" dirty="0"/>
          </a:p>
        </p:txBody>
      </p:sp>
      <p:sp>
        <p:nvSpPr>
          <p:cNvPr id="148" name="TextBox 14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228600" y="228600"/>
            <a:ext cx="8686800" cy="6389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92578" name="Picture 2" descr="Fig10 10.png"/>
          <p:cNvPicPr>
            <a:picLocks noChangeAspect="1"/>
          </p:cNvPicPr>
          <p:nvPr/>
        </p:nvPicPr>
        <p:blipFill>
          <a:blip r:embed="rId3" cstate="email"/>
          <a:srcRect/>
          <a:stretch>
            <a:fillRect/>
          </a:stretch>
        </p:blipFill>
        <p:spPr bwMode="auto">
          <a:xfrm>
            <a:off x="1311275" y="1339850"/>
            <a:ext cx="6034088" cy="4991100"/>
          </a:xfrm>
          <a:prstGeom prst="rect">
            <a:avLst/>
          </a:prstGeom>
          <a:noFill/>
          <a:ln w="9525">
            <a:noFill/>
            <a:miter lim="800000"/>
            <a:headEnd/>
            <a:tailEnd/>
          </a:ln>
        </p:spPr>
      </p:pic>
      <p:cxnSp>
        <p:nvCxnSpPr>
          <p:cNvPr id="14" name="Straight Connector 4"/>
          <p:cNvCxnSpPr/>
          <p:nvPr/>
        </p:nvCxnSpPr>
        <p:spPr bwMode="auto">
          <a:xfrm rot="16200000" flipH="1">
            <a:off x="-1489868" y="3979069"/>
            <a:ext cx="493871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5"/>
          <p:cNvCxnSpPr/>
          <p:nvPr/>
        </p:nvCxnSpPr>
        <p:spPr bwMode="auto">
          <a:xfrm rot="5400000" flipH="1" flipV="1">
            <a:off x="887413" y="1617663"/>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flipH="1" flipV="1">
            <a:off x="887413" y="3957638"/>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593725" y="4040188"/>
            <a:ext cx="63976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5400000" flipH="1" flipV="1">
            <a:off x="1249363" y="808038"/>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0"/>
          <p:cNvCxnSpPr/>
          <p:nvPr/>
        </p:nvCxnSpPr>
        <p:spPr bwMode="auto">
          <a:xfrm rot="16200000" flipH="1">
            <a:off x="-397669" y="2153444"/>
            <a:ext cx="3475038"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200000" flipH="1">
            <a:off x="6515893" y="1154907"/>
            <a:ext cx="155416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16200000" flipH="1">
            <a:off x="3487738" y="809625"/>
            <a:ext cx="91440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16200000" flipH="1">
            <a:off x="2029619" y="989807"/>
            <a:ext cx="118903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flipH="1" flipV="1">
            <a:off x="2532857" y="807244"/>
            <a:ext cx="182562" cy="1841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flipH="1" flipV="1">
            <a:off x="3843338" y="808038"/>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rot="5400000" flipH="1" flipV="1">
            <a:off x="7200901" y="808037"/>
            <a:ext cx="182562"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1214438" y="900113"/>
            <a:ext cx="621823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792592" name="TextBox 86"/>
          <p:cNvSpPr txBox="1">
            <a:spLocks noChangeArrowheads="1"/>
          </p:cNvSpPr>
          <p:nvPr/>
        </p:nvSpPr>
        <p:spPr bwMode="auto">
          <a:xfrm>
            <a:off x="1519238" y="754063"/>
            <a:ext cx="740908" cy="338554"/>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17'-2"</a:t>
            </a:r>
          </a:p>
        </p:txBody>
      </p:sp>
      <p:sp>
        <p:nvSpPr>
          <p:cNvPr id="792593" name="TextBox 86"/>
          <p:cNvSpPr txBox="1">
            <a:spLocks noChangeArrowheads="1"/>
          </p:cNvSpPr>
          <p:nvPr/>
        </p:nvSpPr>
        <p:spPr bwMode="auto">
          <a:xfrm>
            <a:off x="3021013" y="754063"/>
            <a:ext cx="460382" cy="338554"/>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17'</a:t>
            </a:r>
          </a:p>
        </p:txBody>
      </p:sp>
      <p:sp>
        <p:nvSpPr>
          <p:cNvPr id="792594" name="TextBox 86"/>
          <p:cNvSpPr txBox="1">
            <a:spLocks noChangeArrowheads="1"/>
          </p:cNvSpPr>
          <p:nvPr/>
        </p:nvSpPr>
        <p:spPr bwMode="auto">
          <a:xfrm>
            <a:off x="6397625" y="754063"/>
            <a:ext cx="740908" cy="338554"/>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15'-7"</a:t>
            </a:r>
          </a:p>
        </p:txBody>
      </p:sp>
      <p:cxnSp>
        <p:nvCxnSpPr>
          <p:cNvPr id="33" name="Straight Connector 32"/>
          <p:cNvCxnSpPr/>
          <p:nvPr/>
        </p:nvCxnSpPr>
        <p:spPr bwMode="auto">
          <a:xfrm>
            <a:off x="576263" y="6286500"/>
            <a:ext cx="16430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5400000" flipH="1" flipV="1">
            <a:off x="887412" y="6194426"/>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a:off x="6321425" y="1390650"/>
            <a:ext cx="219392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4"/>
          <p:cNvCxnSpPr/>
          <p:nvPr/>
        </p:nvCxnSpPr>
        <p:spPr bwMode="auto">
          <a:xfrm rot="16200000" flipH="1">
            <a:off x="5799931" y="3820319"/>
            <a:ext cx="5119688"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5"/>
          <p:cNvCxnSpPr/>
          <p:nvPr/>
        </p:nvCxnSpPr>
        <p:spPr bwMode="auto">
          <a:xfrm rot="5400000" flipH="1" flipV="1">
            <a:off x="8267701" y="1312862"/>
            <a:ext cx="182562"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auto">
          <a:xfrm rot="5400000" flipH="1" flipV="1">
            <a:off x="8267701" y="6192837"/>
            <a:ext cx="182562" cy="182563"/>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4"/>
          <p:cNvCxnSpPr/>
          <p:nvPr/>
        </p:nvCxnSpPr>
        <p:spPr bwMode="auto">
          <a:xfrm rot="16200000" flipH="1">
            <a:off x="5095082" y="6125369"/>
            <a:ext cx="6397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10800000">
            <a:off x="2108200" y="1366838"/>
            <a:ext cx="1738313"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4"/>
          <p:cNvCxnSpPr/>
          <p:nvPr/>
        </p:nvCxnSpPr>
        <p:spPr bwMode="auto">
          <a:xfrm rot="16200000" flipH="1">
            <a:off x="1866900" y="1549400"/>
            <a:ext cx="6413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4"/>
          <p:cNvCxnSpPr/>
          <p:nvPr/>
        </p:nvCxnSpPr>
        <p:spPr bwMode="auto">
          <a:xfrm rot="16200000" flipH="1">
            <a:off x="7541419" y="1718469"/>
            <a:ext cx="82391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bwMode="auto">
          <a:xfrm rot="5400000" flipH="1" flipV="1">
            <a:off x="7862888" y="1944688"/>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bwMode="auto">
          <a:xfrm rot="5400000" flipH="1" flipV="1">
            <a:off x="7862887" y="1298576"/>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a:off x="7385050" y="2032000"/>
            <a:ext cx="7302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4"/>
          <p:cNvCxnSpPr/>
          <p:nvPr/>
        </p:nvCxnSpPr>
        <p:spPr bwMode="auto">
          <a:xfrm rot="16200000" flipH="1">
            <a:off x="6927850" y="6232525"/>
            <a:ext cx="7302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4"/>
          <p:cNvCxnSpPr/>
          <p:nvPr/>
        </p:nvCxnSpPr>
        <p:spPr bwMode="auto">
          <a:xfrm rot="16200000" flipH="1">
            <a:off x="1067594" y="6323807"/>
            <a:ext cx="547687"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bwMode="auto">
          <a:xfrm rot="10800000">
            <a:off x="1216025" y="6497638"/>
            <a:ext cx="6218238"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rot="5400000" flipH="1" flipV="1">
            <a:off x="1249363" y="6408738"/>
            <a:ext cx="182562"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rot="5400000" flipH="1" flipV="1">
            <a:off x="7201694" y="6407944"/>
            <a:ext cx="182562" cy="1841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4"/>
          <p:cNvCxnSpPr/>
          <p:nvPr/>
        </p:nvCxnSpPr>
        <p:spPr bwMode="auto">
          <a:xfrm rot="16200000" flipH="1">
            <a:off x="1425575" y="4183063"/>
            <a:ext cx="6413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rot="5400000" flipH="1" flipV="1">
            <a:off x="1654969" y="4248944"/>
            <a:ext cx="182562" cy="1841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auto">
          <a:xfrm rot="5400000" flipH="1" flipV="1">
            <a:off x="1654969" y="3937794"/>
            <a:ext cx="182562" cy="1841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a:off x="1608138" y="4333875"/>
            <a:ext cx="63976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792618" name="Oval 94"/>
          <p:cNvSpPr>
            <a:spLocks noChangeArrowheads="1"/>
          </p:cNvSpPr>
          <p:nvPr/>
        </p:nvSpPr>
        <p:spPr bwMode="auto">
          <a:xfrm>
            <a:off x="1135063" y="342900"/>
            <a:ext cx="365125" cy="365125"/>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A</a:t>
            </a:r>
          </a:p>
        </p:txBody>
      </p:sp>
      <p:grpSp>
        <p:nvGrpSpPr>
          <p:cNvPr id="2" name="Group 93"/>
          <p:cNvGrpSpPr>
            <a:grpSpLocks/>
          </p:cNvGrpSpPr>
          <p:nvPr/>
        </p:nvGrpSpPr>
        <p:grpSpPr bwMode="auto">
          <a:xfrm>
            <a:off x="5926138" y="349250"/>
            <a:ext cx="365125" cy="3871913"/>
            <a:chOff x="5926083" y="349271"/>
            <a:chExt cx="365870" cy="3872288"/>
          </a:xfrm>
        </p:grpSpPr>
        <p:cxnSp>
          <p:nvCxnSpPr>
            <p:cNvPr id="21" name="Straight Connector 20"/>
            <p:cNvCxnSpPr/>
            <p:nvPr/>
          </p:nvCxnSpPr>
          <p:spPr bwMode="auto">
            <a:xfrm rot="5400000" flipH="1" flipV="1">
              <a:off x="6017728" y="807130"/>
              <a:ext cx="182580" cy="184526"/>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16200000" flipH="1">
              <a:off x="4286403" y="2392582"/>
              <a:ext cx="3657954"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792649" name="Oval 96"/>
            <p:cNvSpPr>
              <a:spLocks noChangeArrowheads="1"/>
            </p:cNvSpPr>
            <p:nvPr/>
          </p:nvSpPr>
          <p:spPr bwMode="auto">
            <a:xfrm>
              <a:off x="5926083" y="349271"/>
              <a:ext cx="365870" cy="366119"/>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D</a:t>
              </a:r>
            </a:p>
          </p:txBody>
        </p:sp>
      </p:grpSp>
      <p:sp>
        <p:nvSpPr>
          <p:cNvPr id="792620" name="Oval 102"/>
          <p:cNvSpPr>
            <a:spLocks noChangeArrowheads="1"/>
          </p:cNvSpPr>
          <p:nvPr/>
        </p:nvSpPr>
        <p:spPr bwMode="auto">
          <a:xfrm>
            <a:off x="312738" y="3851275"/>
            <a:ext cx="365125" cy="365125"/>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2</a:t>
            </a:r>
          </a:p>
        </p:txBody>
      </p:sp>
      <p:sp>
        <p:nvSpPr>
          <p:cNvPr id="792621" name="Oval 103"/>
          <p:cNvSpPr>
            <a:spLocks noChangeArrowheads="1"/>
          </p:cNvSpPr>
          <p:nvPr/>
        </p:nvSpPr>
        <p:spPr bwMode="auto">
          <a:xfrm>
            <a:off x="2441575" y="349250"/>
            <a:ext cx="365125" cy="366713"/>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B</a:t>
            </a:r>
          </a:p>
        </p:txBody>
      </p:sp>
      <p:sp>
        <p:nvSpPr>
          <p:cNvPr id="792622" name="Oval 104"/>
          <p:cNvSpPr>
            <a:spLocks noChangeArrowheads="1"/>
          </p:cNvSpPr>
          <p:nvPr/>
        </p:nvSpPr>
        <p:spPr bwMode="auto">
          <a:xfrm>
            <a:off x="3762375" y="349250"/>
            <a:ext cx="365125" cy="366713"/>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C</a:t>
            </a:r>
          </a:p>
        </p:txBody>
      </p:sp>
      <p:sp>
        <p:nvSpPr>
          <p:cNvPr id="792623" name="Oval 105"/>
          <p:cNvSpPr>
            <a:spLocks noChangeArrowheads="1"/>
          </p:cNvSpPr>
          <p:nvPr/>
        </p:nvSpPr>
        <p:spPr bwMode="auto">
          <a:xfrm>
            <a:off x="7110413" y="349250"/>
            <a:ext cx="365125" cy="366713"/>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E</a:t>
            </a:r>
          </a:p>
        </p:txBody>
      </p:sp>
      <p:sp>
        <p:nvSpPr>
          <p:cNvPr id="792624" name="TextBox 86"/>
          <p:cNvSpPr txBox="1">
            <a:spLocks noChangeArrowheads="1"/>
          </p:cNvSpPr>
          <p:nvPr/>
        </p:nvSpPr>
        <p:spPr bwMode="auto">
          <a:xfrm>
            <a:off x="4589463" y="754063"/>
            <a:ext cx="843372" cy="338554"/>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27'-11"</a:t>
            </a:r>
          </a:p>
        </p:txBody>
      </p:sp>
      <p:sp>
        <p:nvSpPr>
          <p:cNvPr id="792625" name="TextBox 86"/>
          <p:cNvSpPr txBox="1">
            <a:spLocks noChangeArrowheads="1"/>
          </p:cNvSpPr>
          <p:nvPr/>
        </p:nvSpPr>
        <p:spPr bwMode="auto">
          <a:xfrm>
            <a:off x="404813" y="2644775"/>
            <a:ext cx="855662" cy="338138"/>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28'-10"</a:t>
            </a:r>
            <a:endParaRPr lang="en-US" sz="1100" b="1" dirty="0">
              <a:solidFill>
                <a:srgbClr val="953735"/>
              </a:solidFill>
              <a:cs typeface="Arial" charset="0"/>
            </a:endParaRPr>
          </a:p>
        </p:txBody>
      </p:sp>
      <p:sp>
        <p:nvSpPr>
          <p:cNvPr id="792626" name="TextBox 86"/>
          <p:cNvSpPr txBox="1">
            <a:spLocks noChangeArrowheads="1"/>
          </p:cNvSpPr>
          <p:nvPr/>
        </p:nvSpPr>
        <p:spPr bwMode="auto">
          <a:xfrm>
            <a:off x="449263" y="4975225"/>
            <a:ext cx="739775" cy="338138"/>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27'-8"</a:t>
            </a:r>
            <a:endParaRPr lang="en-US" sz="1100" b="1" dirty="0">
              <a:solidFill>
                <a:srgbClr val="953735"/>
              </a:solidFill>
              <a:cs typeface="Arial" charset="0"/>
            </a:endParaRPr>
          </a:p>
        </p:txBody>
      </p:sp>
      <p:sp>
        <p:nvSpPr>
          <p:cNvPr id="792627" name="TextBox 86"/>
          <p:cNvSpPr txBox="1">
            <a:spLocks noChangeArrowheads="1"/>
          </p:cNvSpPr>
          <p:nvPr/>
        </p:nvSpPr>
        <p:spPr bwMode="auto">
          <a:xfrm>
            <a:off x="1974850" y="1390650"/>
            <a:ext cx="346075" cy="338138"/>
          </a:xfrm>
          <a:prstGeom prst="rect">
            <a:avLst/>
          </a:prstGeom>
          <a:solidFill>
            <a:schemeClr val="bg1"/>
          </a:solidFill>
          <a:ln w="9525">
            <a:noFill/>
            <a:miter lim="800000"/>
            <a:headEnd/>
            <a:tailEnd/>
          </a:ln>
        </p:spPr>
        <p:txBody>
          <a:bodyPr>
            <a:spAutoFit/>
          </a:bodyPr>
          <a:lstStyle/>
          <a:p>
            <a:r>
              <a:rPr lang="en-US" sz="1600" b="1" dirty="0">
                <a:solidFill>
                  <a:srgbClr val="953735"/>
                </a:solidFill>
                <a:cs typeface="Arial" charset="0"/>
              </a:rPr>
              <a:t>4'</a:t>
            </a:r>
          </a:p>
        </p:txBody>
      </p:sp>
      <p:cxnSp>
        <p:nvCxnSpPr>
          <p:cNvPr id="81" name="Straight Connector 80"/>
          <p:cNvCxnSpPr/>
          <p:nvPr/>
        </p:nvCxnSpPr>
        <p:spPr bwMode="auto">
          <a:xfrm rot="5400000" flipH="1" flipV="1">
            <a:off x="2096293" y="1621632"/>
            <a:ext cx="182563" cy="1841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auto">
          <a:xfrm rot="5400000" flipH="1" flipV="1">
            <a:off x="2096293" y="1291432"/>
            <a:ext cx="182563" cy="184150"/>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620713" y="1709738"/>
            <a:ext cx="1920875"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792631" name="TextBox 86"/>
          <p:cNvSpPr txBox="1">
            <a:spLocks noChangeArrowheads="1"/>
          </p:cNvSpPr>
          <p:nvPr/>
        </p:nvSpPr>
        <p:spPr bwMode="auto">
          <a:xfrm>
            <a:off x="7785100" y="1539875"/>
            <a:ext cx="346075" cy="339725"/>
          </a:xfrm>
          <a:prstGeom prst="rect">
            <a:avLst/>
          </a:prstGeom>
          <a:solidFill>
            <a:schemeClr val="bg1"/>
          </a:solidFill>
          <a:ln w="9525">
            <a:noFill/>
            <a:miter lim="800000"/>
            <a:headEnd/>
            <a:tailEnd/>
          </a:ln>
        </p:spPr>
        <p:txBody>
          <a:bodyPr>
            <a:spAutoFit/>
          </a:bodyPr>
          <a:lstStyle/>
          <a:p>
            <a:r>
              <a:rPr lang="en-US" sz="1600" b="1" dirty="0">
                <a:solidFill>
                  <a:srgbClr val="953735"/>
                </a:solidFill>
                <a:cs typeface="Arial" charset="0"/>
              </a:rPr>
              <a:t>8'</a:t>
            </a:r>
          </a:p>
        </p:txBody>
      </p:sp>
      <p:sp>
        <p:nvSpPr>
          <p:cNvPr id="792632" name="TextBox 86"/>
          <p:cNvSpPr txBox="1">
            <a:spLocks noChangeArrowheads="1"/>
          </p:cNvSpPr>
          <p:nvPr/>
        </p:nvSpPr>
        <p:spPr bwMode="auto">
          <a:xfrm>
            <a:off x="7989888" y="3375025"/>
            <a:ext cx="740908" cy="338554"/>
          </a:xfrm>
          <a:prstGeom prst="rect">
            <a:avLst/>
          </a:prstGeom>
          <a:solidFill>
            <a:schemeClr val="bg1"/>
          </a:solidFill>
          <a:ln w="9525">
            <a:noFill/>
            <a:miter lim="800000"/>
            <a:headEnd/>
            <a:tailEnd/>
          </a:ln>
        </p:spPr>
        <p:txBody>
          <a:bodyPr wrap="none">
            <a:spAutoFit/>
          </a:bodyPr>
          <a:lstStyle/>
          <a:p>
            <a:r>
              <a:rPr lang="en-US" sz="1600" b="1" dirty="0">
                <a:solidFill>
                  <a:srgbClr val="953735"/>
                </a:solidFill>
                <a:cs typeface="Arial" charset="0"/>
              </a:rPr>
              <a:t>64'-6"</a:t>
            </a:r>
            <a:endParaRPr lang="en-US" sz="1100" b="1" dirty="0">
              <a:solidFill>
                <a:srgbClr val="953735"/>
              </a:solidFill>
              <a:cs typeface="Arial" charset="0"/>
            </a:endParaRPr>
          </a:p>
        </p:txBody>
      </p:sp>
      <p:sp>
        <p:nvSpPr>
          <p:cNvPr id="792633" name="TextBox 86"/>
          <p:cNvSpPr txBox="1">
            <a:spLocks noChangeArrowheads="1"/>
          </p:cNvSpPr>
          <p:nvPr/>
        </p:nvSpPr>
        <p:spPr bwMode="auto">
          <a:xfrm>
            <a:off x="5273675" y="5935663"/>
            <a:ext cx="346075" cy="338137"/>
          </a:xfrm>
          <a:prstGeom prst="rect">
            <a:avLst/>
          </a:prstGeom>
          <a:solidFill>
            <a:schemeClr val="bg1"/>
          </a:solidFill>
          <a:ln w="9525">
            <a:noFill/>
            <a:miter lim="800000"/>
            <a:headEnd/>
            <a:tailEnd/>
          </a:ln>
        </p:spPr>
        <p:txBody>
          <a:bodyPr>
            <a:spAutoFit/>
          </a:bodyPr>
          <a:lstStyle/>
          <a:p>
            <a:r>
              <a:rPr lang="en-US" sz="1600" b="1" dirty="0">
                <a:solidFill>
                  <a:srgbClr val="953735"/>
                </a:solidFill>
                <a:cs typeface="Arial" charset="0"/>
              </a:rPr>
              <a:t>4'</a:t>
            </a:r>
          </a:p>
        </p:txBody>
      </p:sp>
      <p:cxnSp>
        <p:nvCxnSpPr>
          <p:cNvPr id="36" name="Straight Connector 35"/>
          <p:cNvCxnSpPr/>
          <p:nvPr/>
        </p:nvCxnSpPr>
        <p:spPr bwMode="auto">
          <a:xfrm>
            <a:off x="592138" y="5959475"/>
            <a:ext cx="5395912"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rot="10800000">
            <a:off x="4121150" y="6284913"/>
            <a:ext cx="4387850" cy="0"/>
          </a:xfrm>
          <a:prstGeom prst="line">
            <a:avLst/>
          </a:prstGeom>
          <a:solidFill>
            <a:schemeClr val="tx1">
              <a:lumMod val="8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rot="5400000" flipH="1" flipV="1">
            <a:off x="5322887" y="6197601"/>
            <a:ext cx="182563"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auto">
          <a:xfrm rot="5400000" flipH="1" flipV="1">
            <a:off x="5323681" y="5868195"/>
            <a:ext cx="180975" cy="182562"/>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2638" name="Oval 110"/>
          <p:cNvSpPr>
            <a:spLocks noChangeArrowheads="1"/>
          </p:cNvSpPr>
          <p:nvPr/>
        </p:nvSpPr>
        <p:spPr bwMode="auto">
          <a:xfrm>
            <a:off x="319088" y="5776913"/>
            <a:ext cx="365125" cy="365125"/>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3</a:t>
            </a:r>
          </a:p>
        </p:txBody>
      </p:sp>
      <p:sp>
        <p:nvSpPr>
          <p:cNvPr id="792639" name="Oval 115"/>
          <p:cNvSpPr>
            <a:spLocks noChangeArrowheads="1"/>
          </p:cNvSpPr>
          <p:nvPr/>
        </p:nvSpPr>
        <p:spPr bwMode="auto">
          <a:xfrm>
            <a:off x="325438" y="6103938"/>
            <a:ext cx="366712" cy="365125"/>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4</a:t>
            </a:r>
          </a:p>
        </p:txBody>
      </p:sp>
      <p:sp>
        <p:nvSpPr>
          <p:cNvPr id="792640" name="Oval 98"/>
          <p:cNvSpPr>
            <a:spLocks noChangeArrowheads="1"/>
          </p:cNvSpPr>
          <p:nvPr/>
        </p:nvSpPr>
        <p:spPr bwMode="auto">
          <a:xfrm>
            <a:off x="298450" y="1514475"/>
            <a:ext cx="365125" cy="365125"/>
          </a:xfrm>
          <a:prstGeom prst="ellipse">
            <a:avLst/>
          </a:prstGeom>
          <a:solidFill>
            <a:schemeClr val="accent1"/>
          </a:solidFill>
          <a:ln w="19050" algn="ctr">
            <a:solidFill>
              <a:srgbClr val="385D8A"/>
            </a:solidFill>
            <a:round/>
            <a:headEnd/>
            <a:tailEnd/>
          </a:ln>
        </p:spPr>
        <p:txBody>
          <a:bodyPr lIns="0" tIns="0" rIns="0" bIns="0" anchor="ctr" anchorCtr="1"/>
          <a:lstStyle/>
          <a:p>
            <a:r>
              <a:rPr lang="en-US" sz="2000" b="1" dirty="0">
                <a:solidFill>
                  <a:schemeClr val="bg1"/>
                </a:solidFill>
                <a:cs typeface="Arial" charset="0"/>
              </a:rPr>
              <a:t>1</a:t>
            </a:r>
          </a:p>
        </p:txBody>
      </p:sp>
      <p:sp>
        <p:nvSpPr>
          <p:cNvPr id="792643" name="TextBox 86"/>
          <p:cNvSpPr txBox="1">
            <a:spLocks noChangeArrowheads="1"/>
          </p:cNvSpPr>
          <p:nvPr/>
        </p:nvSpPr>
        <p:spPr bwMode="auto">
          <a:xfrm>
            <a:off x="1733550" y="4000500"/>
            <a:ext cx="627063" cy="339725"/>
          </a:xfrm>
          <a:prstGeom prst="rect">
            <a:avLst/>
          </a:prstGeom>
          <a:noFill/>
          <a:ln w="9525">
            <a:noFill/>
            <a:miter lim="800000"/>
            <a:headEnd/>
            <a:tailEnd/>
          </a:ln>
        </p:spPr>
        <p:txBody>
          <a:bodyPr wrap="none">
            <a:spAutoFit/>
          </a:bodyPr>
          <a:lstStyle/>
          <a:p>
            <a:r>
              <a:rPr lang="en-US" sz="1600" b="1" dirty="0">
                <a:solidFill>
                  <a:srgbClr val="953735"/>
                </a:solidFill>
                <a:cs typeface="Arial" charset="0"/>
              </a:rPr>
              <a:t>3'-8"</a:t>
            </a:r>
          </a:p>
        </p:txBody>
      </p:sp>
      <p:sp>
        <p:nvSpPr>
          <p:cNvPr id="792645" name="TextBox 86"/>
          <p:cNvSpPr txBox="1">
            <a:spLocks noChangeArrowheads="1"/>
          </p:cNvSpPr>
          <p:nvPr/>
        </p:nvSpPr>
        <p:spPr bwMode="auto">
          <a:xfrm>
            <a:off x="4025900" y="6289675"/>
            <a:ext cx="740908" cy="338554"/>
          </a:xfrm>
          <a:prstGeom prst="rect">
            <a:avLst/>
          </a:prstGeom>
          <a:solidFill>
            <a:schemeClr val="bg1"/>
          </a:solidFill>
          <a:ln w="9525">
            <a:solidFill>
              <a:schemeClr val="bg1"/>
            </a:solidFill>
            <a:miter lim="800000"/>
            <a:headEnd/>
            <a:tailEnd/>
          </a:ln>
        </p:spPr>
        <p:txBody>
          <a:bodyPr wrap="none">
            <a:spAutoFit/>
          </a:bodyPr>
          <a:lstStyle/>
          <a:p>
            <a:r>
              <a:rPr lang="en-US" sz="1600" b="1" dirty="0">
                <a:solidFill>
                  <a:srgbClr val="953735"/>
                </a:solidFill>
                <a:cs typeface="Arial" charset="0"/>
              </a:rPr>
              <a:t>77'-8"</a:t>
            </a:r>
          </a:p>
        </p:txBody>
      </p:sp>
      <p:cxnSp>
        <p:nvCxnSpPr>
          <p:cNvPr id="94" name="Straight Connector 93"/>
          <p:cNvCxnSpPr/>
          <p:nvPr/>
        </p:nvCxnSpPr>
        <p:spPr>
          <a:xfrm rot="5400000">
            <a:off x="100806" y="5118895"/>
            <a:ext cx="2330450" cy="11112"/>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958056" y="2850356"/>
            <a:ext cx="296703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1495425" y="3840163"/>
            <a:ext cx="4899025"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5337970" y="3952082"/>
            <a:ext cx="4014789"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532067" y="1709735"/>
            <a:ext cx="476090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1339853" y="4040191"/>
            <a:ext cx="6005510" cy="1"/>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bwMode="auto">
          <a:xfrm>
            <a:off x="3944937" y="1688420"/>
            <a:ext cx="3308349" cy="2332038"/>
          </a:xfrm>
          <a:prstGeom prst="rect">
            <a:avLst/>
          </a:prstGeom>
          <a:solidFill>
            <a:schemeClr val="tx2">
              <a:lumMod val="60000"/>
              <a:lumOff val="40000"/>
              <a:alpha val="27000"/>
            </a:schemeClr>
          </a:solidFill>
          <a:ln w="12699" cap="flat" cmpd="sng" algn="ctr">
            <a:noFill/>
            <a:prstDash val="solid"/>
            <a:round/>
            <a:headEnd type="none" w="med" len="med"/>
            <a:tailEnd type="none" w="med" len="med"/>
          </a:ln>
          <a:effectLst/>
        </p:spPr>
        <p:txBody>
          <a:bodyPr anchor="ctr" anchorCtr="1">
            <a:scene3d>
              <a:camera prst="orthographicFront"/>
              <a:lightRig rig="threePt" dir="t"/>
            </a:scene3d>
            <a:sp3d extrusionH="57150">
              <a:bevelT w="38100" h="38100"/>
            </a:sp3d>
          </a:bodyPr>
          <a:lstStyle/>
          <a:p>
            <a:pPr algn="ctr" fontAlgn="auto">
              <a:spcBef>
                <a:spcPts val="0"/>
              </a:spcBef>
              <a:spcAft>
                <a:spcPts val="0"/>
              </a:spcAft>
              <a:defRPr/>
            </a:pPr>
            <a:r>
              <a:rPr lang="en-US" sz="1600" b="1" dirty="0">
                <a:latin typeface="Arial" pitchFamily="34" charset="0"/>
                <a:cs typeface="Arial" pitchFamily="34" charset="0"/>
              </a:rPr>
              <a:t>43'-6"</a:t>
            </a:r>
            <a:br>
              <a:rPr lang="en-US" sz="1600" b="1" dirty="0">
                <a:latin typeface="Arial" pitchFamily="34" charset="0"/>
                <a:cs typeface="Arial" pitchFamily="34" charset="0"/>
              </a:rPr>
            </a:br>
            <a:r>
              <a:rPr lang="en-US" sz="1600" b="1" dirty="0">
                <a:latin typeface="Arial" pitchFamily="34" charset="0"/>
                <a:cs typeface="Arial" pitchFamily="34" charset="0"/>
              </a:rPr>
              <a:t> x 28'-10"</a:t>
            </a:r>
          </a:p>
        </p:txBody>
      </p:sp>
      <p:sp>
        <p:nvSpPr>
          <p:cNvPr id="99" name="Rectangle 171"/>
          <p:cNvSpPr>
            <a:spLocks noChangeArrowheads="1"/>
          </p:cNvSpPr>
          <p:nvPr/>
        </p:nvSpPr>
        <p:spPr bwMode="auto">
          <a:xfrm>
            <a:off x="1311275" y="4040188"/>
            <a:ext cx="2663825" cy="2244725"/>
          </a:xfrm>
          <a:prstGeom prst="rect">
            <a:avLst/>
          </a:prstGeom>
          <a:solidFill>
            <a:schemeClr val="accent1">
              <a:alpha val="27058"/>
            </a:schemeClr>
          </a:solidFill>
          <a:ln w="12699" algn="ctr">
            <a:noFill/>
            <a:round/>
            <a:headEnd/>
            <a:tailEnd/>
          </a:ln>
        </p:spPr>
        <p:txBody>
          <a:bodyPr anchor="ctr" anchorCtr="1"/>
          <a:lstStyle/>
          <a:p>
            <a:pPr algn="ctr"/>
            <a:r>
              <a:rPr lang="en-US" sz="1600" b="1" dirty="0">
                <a:cs typeface="Arial" charset="0"/>
              </a:rPr>
              <a:t>34'-2"</a:t>
            </a:r>
            <a:br>
              <a:rPr lang="en-US" sz="1600" b="1" dirty="0">
                <a:cs typeface="Arial" charset="0"/>
              </a:rPr>
            </a:br>
            <a:r>
              <a:rPr lang="en-US" sz="1600" b="1" dirty="0">
                <a:cs typeface="Arial" charset="0"/>
              </a:rPr>
              <a:t>x 31'-8"</a:t>
            </a:r>
          </a:p>
        </p:txBody>
      </p:sp>
      <p:sp>
        <p:nvSpPr>
          <p:cNvPr id="101" name="Rectangle 100"/>
          <p:cNvSpPr/>
          <p:nvPr/>
        </p:nvSpPr>
        <p:spPr bwMode="auto">
          <a:xfrm>
            <a:off x="6136106" y="4020458"/>
            <a:ext cx="1168300" cy="1939018"/>
          </a:xfrm>
          <a:prstGeom prst="rect">
            <a:avLst/>
          </a:prstGeom>
          <a:solidFill>
            <a:schemeClr val="accent3">
              <a:lumMod val="50000"/>
              <a:alpha val="27000"/>
            </a:schemeClr>
          </a:solidFill>
          <a:ln w="12699" cap="flat" cmpd="sng" algn="ctr">
            <a:noFill/>
            <a:prstDash val="solid"/>
            <a:round/>
            <a:headEnd type="none" w="med" len="med"/>
            <a:tailEnd type="none" w="med" len="med"/>
          </a:ln>
          <a:effectLst/>
        </p:spPr>
        <p:txBody>
          <a:bodyPr anchor="ctr" anchorCtr="1"/>
          <a:lstStyle/>
          <a:p>
            <a:pPr fontAlgn="auto">
              <a:spcBef>
                <a:spcPts val="0"/>
              </a:spcBef>
              <a:spcAft>
                <a:spcPts val="0"/>
              </a:spcAft>
              <a:defRPr/>
            </a:pPr>
            <a:endParaRPr lang="en-US" sz="1600" b="1" dirty="0">
              <a:latin typeface="Arial" pitchFamily="34" charset="0"/>
              <a:cs typeface="Arial" pitchFamily="34" charset="0"/>
            </a:endParaRPr>
          </a:p>
          <a:p>
            <a:pPr fontAlgn="auto">
              <a:spcBef>
                <a:spcPts val="0"/>
              </a:spcBef>
              <a:spcAft>
                <a:spcPts val="0"/>
              </a:spcAft>
              <a:defRPr/>
            </a:pPr>
            <a:endParaRPr lang="en-US" sz="1600" b="1" dirty="0">
              <a:latin typeface="Arial" pitchFamily="34" charset="0"/>
              <a:cs typeface="Arial" pitchFamily="34" charset="0"/>
            </a:endParaRPr>
          </a:p>
          <a:p>
            <a:pPr fontAlgn="auto">
              <a:spcBef>
                <a:spcPts val="0"/>
              </a:spcBef>
              <a:spcAft>
                <a:spcPts val="0"/>
              </a:spcAft>
              <a:defRPr/>
            </a:pPr>
            <a:endParaRPr lang="en-US" sz="1600" b="1" dirty="0">
              <a:latin typeface="Arial" pitchFamily="34" charset="0"/>
              <a:cs typeface="Arial" pitchFamily="34" charset="0"/>
            </a:endParaRPr>
          </a:p>
          <a:p>
            <a:pPr fontAlgn="auto">
              <a:spcBef>
                <a:spcPts val="0"/>
              </a:spcBef>
              <a:spcAft>
                <a:spcPts val="0"/>
              </a:spcAft>
              <a:defRPr/>
            </a:pPr>
            <a:endParaRPr lang="en-US" sz="1600" b="1" dirty="0">
              <a:latin typeface="Arial" pitchFamily="34" charset="0"/>
              <a:cs typeface="Arial" pitchFamily="34" charset="0"/>
            </a:endParaRPr>
          </a:p>
          <a:p>
            <a:pPr algn="ctr" fontAlgn="auto">
              <a:spcBef>
                <a:spcPts val="0"/>
              </a:spcBef>
              <a:spcAft>
                <a:spcPts val="0"/>
              </a:spcAft>
              <a:defRPr/>
            </a:pPr>
            <a:r>
              <a:rPr lang="en-US" sz="1600" b="1" dirty="0">
                <a:latin typeface="Arial" pitchFamily="34" charset="0"/>
                <a:cs typeface="Arial" pitchFamily="34" charset="0"/>
              </a:rPr>
              <a:t>15'-7"</a:t>
            </a:r>
            <a:br>
              <a:rPr lang="en-US" sz="1600" b="1" dirty="0">
                <a:latin typeface="Arial" pitchFamily="34" charset="0"/>
                <a:cs typeface="Arial" pitchFamily="34" charset="0"/>
              </a:rPr>
            </a:br>
            <a:r>
              <a:rPr lang="en-US" sz="1600" b="1" dirty="0">
                <a:latin typeface="Arial" pitchFamily="34" charset="0"/>
                <a:cs typeface="Arial" pitchFamily="34" charset="0"/>
              </a:rPr>
              <a:t> x 27'-8"</a:t>
            </a:r>
          </a:p>
          <a:p>
            <a:pPr fontAlgn="auto">
              <a:spcBef>
                <a:spcPts val="0"/>
              </a:spcBef>
              <a:spcAft>
                <a:spcPts val="0"/>
              </a:spcAft>
              <a:defRPr/>
            </a:pPr>
            <a:endParaRPr lang="en-US" sz="1600" dirty="0">
              <a:solidFill>
                <a:srgbClr val="953735"/>
              </a:solidFill>
              <a:effectLst>
                <a:glow rad="101600">
                  <a:schemeClr val="tx2">
                    <a:alpha val="60000"/>
                  </a:schemeClr>
                </a:glow>
              </a:effectLst>
              <a:latin typeface="Arial" pitchFamily="34" charset="0"/>
              <a:cs typeface="Arial" pitchFamily="34" charset="0"/>
            </a:endParaRPr>
          </a:p>
        </p:txBody>
      </p:sp>
      <p:sp>
        <p:nvSpPr>
          <p:cNvPr id="102" name="Rectangle 101"/>
          <p:cNvSpPr/>
          <p:nvPr/>
        </p:nvSpPr>
        <p:spPr bwMode="auto">
          <a:xfrm>
            <a:off x="2441576" y="1703387"/>
            <a:ext cx="1503361" cy="2336805"/>
          </a:xfrm>
          <a:prstGeom prst="rect">
            <a:avLst/>
          </a:prstGeom>
          <a:solidFill>
            <a:schemeClr val="accent2">
              <a:alpha val="27000"/>
            </a:schemeClr>
          </a:solidFill>
          <a:ln w="12699" cap="flat" cmpd="sng" algn="ctr">
            <a:noFill/>
            <a:prstDash val="solid"/>
            <a:round/>
            <a:headEnd type="none" w="med" len="med"/>
            <a:tailEnd type="none" w="med" len="med"/>
          </a:ln>
          <a:effectLst/>
        </p:spPr>
        <p:txBody>
          <a:bodyPr vert="horz" anchor="ctr" anchorCtr="1"/>
          <a:lstStyle/>
          <a:p>
            <a:pPr algn="ctr"/>
            <a:r>
              <a:rPr lang="en-US" sz="1600" b="1" dirty="0">
                <a:cs typeface="Arial" charset="0"/>
              </a:rPr>
              <a:t>21'</a:t>
            </a:r>
            <a:br>
              <a:rPr lang="en-US" sz="1600" b="1" dirty="0">
                <a:cs typeface="Arial" charset="0"/>
              </a:rPr>
            </a:br>
            <a:r>
              <a:rPr lang="en-US" sz="1600" b="1" dirty="0">
                <a:cs typeface="Arial" charset="0"/>
              </a:rPr>
              <a:t>x 28'-10"</a:t>
            </a:r>
          </a:p>
        </p:txBody>
      </p:sp>
      <p:sp>
        <p:nvSpPr>
          <p:cNvPr id="103" name="TextBox 102"/>
          <p:cNvSpPr txBox="1"/>
          <p:nvPr/>
        </p:nvSpPr>
        <p:spPr>
          <a:xfrm>
            <a:off x="4127500" y="4598988"/>
            <a:ext cx="1677988" cy="1015663"/>
          </a:xfrm>
          <a:prstGeom prst="rect">
            <a:avLst/>
          </a:prstGeom>
          <a:solidFill>
            <a:schemeClr val="bg2">
              <a:lumMod val="90000"/>
            </a:schemeClr>
          </a:solidFill>
          <a:ln>
            <a:solidFill>
              <a:schemeClr val="tx1"/>
            </a:solidFill>
          </a:ln>
          <a:effectLst/>
        </p:spPr>
        <p:txBody>
          <a:bodyPr wrap="square">
            <a:spAutoFit/>
          </a:bodyPr>
          <a:lstStyle/>
          <a:p>
            <a:pPr fontAlgn="auto">
              <a:spcBef>
                <a:spcPts val="0"/>
              </a:spcBef>
              <a:spcAft>
                <a:spcPts val="0"/>
              </a:spcAft>
              <a:defRPr/>
            </a:pPr>
            <a:r>
              <a:rPr lang="en-US" sz="1200" b="1" u="sng" dirty="0">
                <a:latin typeface="Arial" pitchFamily="34" charset="0"/>
                <a:cs typeface="Arial" pitchFamily="34" charset="0"/>
              </a:rPr>
              <a:t>Design</a:t>
            </a:r>
          </a:p>
          <a:p>
            <a:pPr marL="114300" indent="-114300" fontAlgn="auto">
              <a:spcBef>
                <a:spcPts val="0"/>
              </a:spcBef>
              <a:spcAft>
                <a:spcPts val="0"/>
              </a:spcAft>
              <a:buFont typeface="Wingdings" pitchFamily="2" charset="2"/>
              <a:buChar char="§"/>
              <a:defRPr/>
            </a:pPr>
            <a:r>
              <a:rPr lang="en-US" sz="1200" b="1" dirty="0">
                <a:latin typeface="Arial" pitchFamily="34" charset="0"/>
                <a:cs typeface="Arial" pitchFamily="34" charset="0"/>
              </a:rPr>
              <a:t>SDC A</a:t>
            </a:r>
          </a:p>
          <a:p>
            <a:pPr marL="114300" indent="-114300" fontAlgn="auto">
              <a:spcBef>
                <a:spcPts val="0"/>
              </a:spcBef>
              <a:spcAft>
                <a:spcPts val="0"/>
              </a:spcAft>
              <a:buFont typeface="Wingdings" pitchFamily="2" charset="2"/>
              <a:buChar char="§"/>
              <a:defRPr/>
            </a:pPr>
            <a:r>
              <a:rPr lang="en-US" sz="1200" b="1" dirty="0">
                <a:latin typeface="Arial" pitchFamily="34" charset="0"/>
                <a:cs typeface="Arial" pitchFamily="34" charset="0"/>
              </a:rPr>
              <a:t>Wind 95 mph</a:t>
            </a:r>
          </a:p>
          <a:p>
            <a:pPr marL="114300" indent="-114300" fontAlgn="auto">
              <a:spcBef>
                <a:spcPts val="0"/>
              </a:spcBef>
              <a:spcAft>
                <a:spcPts val="0"/>
              </a:spcAft>
              <a:buFont typeface="Wingdings" pitchFamily="2" charset="2"/>
              <a:buChar char="§"/>
              <a:defRPr/>
            </a:pPr>
            <a:r>
              <a:rPr lang="en-US" sz="1200" b="1" dirty="0">
                <a:latin typeface="Arial" pitchFamily="34" charset="0"/>
                <a:cs typeface="Arial" pitchFamily="34" charset="0"/>
              </a:rPr>
              <a:t>Method WSP &amp; GB</a:t>
            </a:r>
          </a:p>
          <a:p>
            <a:pPr marL="114300" indent="-114300" fontAlgn="auto">
              <a:spcBef>
                <a:spcPts val="0"/>
              </a:spcBef>
              <a:spcAft>
                <a:spcPts val="0"/>
              </a:spcAft>
              <a:buFont typeface="Wingdings" pitchFamily="2" charset="2"/>
              <a:buChar char="§"/>
              <a:defRPr/>
            </a:pPr>
            <a:r>
              <a:rPr lang="en-US" sz="1200" b="1" dirty="0">
                <a:latin typeface="Arial" pitchFamily="34" charset="0"/>
                <a:cs typeface="Arial" pitchFamily="34" charset="0"/>
              </a:rPr>
              <a:t>1 Story</a:t>
            </a:r>
            <a:endParaRPr lang="en-US" sz="1200" dirty="0">
              <a:latin typeface="Arial" pitchFamily="34" charset="0"/>
              <a:cs typeface="Arial" pitchFamily="34" charset="0"/>
            </a:endParaRPr>
          </a:p>
        </p:txBody>
      </p:sp>
      <p:cxnSp>
        <p:nvCxnSpPr>
          <p:cNvPr id="104" name="Straight Connector 103"/>
          <p:cNvCxnSpPr/>
          <p:nvPr/>
        </p:nvCxnSpPr>
        <p:spPr>
          <a:xfrm rot="10800000">
            <a:off x="1233490" y="6273802"/>
            <a:ext cx="2711449" cy="12698"/>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flipV="1">
            <a:off x="6115050" y="5935662"/>
            <a:ext cx="1166815" cy="1"/>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1645920" y="488169"/>
            <a:ext cx="6044757" cy="6080271"/>
          </a:xfrm>
          <a:prstGeom prst="rect">
            <a:avLst/>
          </a:prstGeom>
          <a:noFill/>
          <a:ln w="9525">
            <a:noFill/>
            <a:miter lim="800000"/>
            <a:headEnd/>
            <a:tailEnd/>
          </a:ln>
          <a:effectLst/>
        </p:spPr>
      </p:pic>
      <p:sp>
        <p:nvSpPr>
          <p:cNvPr id="11" name="Text Box 3"/>
          <p:cNvSpPr txBox="1">
            <a:spLocks noChangeArrowheads="1"/>
          </p:cNvSpPr>
          <p:nvPr/>
        </p:nvSpPr>
        <p:spPr bwMode="auto">
          <a:xfrm>
            <a:off x="1645920" y="155565"/>
            <a:ext cx="5694680" cy="461665"/>
          </a:xfrm>
          <a:prstGeom prst="rect">
            <a:avLst/>
          </a:prstGeom>
          <a:solidFill>
            <a:schemeClr val="tx1"/>
          </a:solidFill>
          <a:ln w="12700">
            <a:noFill/>
            <a:miter lim="800000"/>
            <a:headEnd/>
            <a:tailEnd/>
          </a:ln>
        </p:spPr>
        <p:txBody>
          <a:bodyPr wrap="square" anchor="ctr">
            <a:spAutoFit/>
          </a:bodyPr>
          <a:lstStyle/>
          <a:p>
            <a:pPr algn="ctr">
              <a:spcBef>
                <a:spcPct val="50000"/>
              </a:spcBef>
            </a:pPr>
            <a:r>
              <a:rPr lang="en-US" sz="2400" b="1" dirty="0" smtClean="0">
                <a:solidFill>
                  <a:schemeClr val="bg1"/>
                </a:solidFill>
                <a:cs typeface="Arial" charset="0"/>
              </a:rPr>
              <a:t>George H.W. Bush Vacation Home (2)</a:t>
            </a:r>
            <a:endParaRPr lang="en-US" sz="2400" b="1" dirty="0">
              <a:solidFill>
                <a:schemeClr val="bg1"/>
              </a:solidFill>
              <a:cs typeface="Arial" charset="0"/>
            </a:endParaRPr>
          </a:p>
        </p:txBody>
      </p:sp>
      <p:sp>
        <p:nvSpPr>
          <p:cNvPr id="8" name="Rectangle 7"/>
          <p:cNvSpPr/>
          <p:nvPr/>
        </p:nvSpPr>
        <p:spPr>
          <a:xfrm>
            <a:off x="2073350" y="693430"/>
            <a:ext cx="2060686" cy="1684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81032" y="662950"/>
            <a:ext cx="2269304" cy="188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710" y="2678363"/>
            <a:ext cx="1984486" cy="1080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94249" y="4064001"/>
            <a:ext cx="2753547" cy="1457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44750" y="4267199"/>
            <a:ext cx="1767130" cy="131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90196" y="4617720"/>
            <a:ext cx="735516"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76800" y="5731329"/>
            <a:ext cx="2687325" cy="692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37350" y="2678363"/>
            <a:ext cx="797746" cy="87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94350" y="2665663"/>
            <a:ext cx="520700" cy="87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16838" y="1563609"/>
            <a:ext cx="1312412" cy="569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87899" y="5158224"/>
            <a:ext cx="2776225"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94249" y="3726182"/>
            <a:ext cx="2769875" cy="37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45920" y="5713969"/>
            <a:ext cx="2978336" cy="70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762500" y="889000"/>
            <a:ext cx="1085850" cy="76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48871" y="693430"/>
            <a:ext cx="1085850" cy="87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34036" y="955655"/>
            <a:ext cx="1131756" cy="461665"/>
          </a:xfrm>
          <a:prstGeom prst="rect">
            <a:avLst/>
          </a:prstGeom>
          <a:solidFill>
            <a:schemeClr val="bg1"/>
          </a:solidFill>
          <a:ln w="38100">
            <a:solidFill>
              <a:srgbClr val="FF0000"/>
            </a:solidFill>
          </a:ln>
        </p:spPr>
        <p:txBody>
          <a:bodyPr wrap="square" rtlCol="0">
            <a:spAutoFit/>
          </a:bodyPr>
          <a:lstStyle/>
          <a:p>
            <a:pPr algn="ctr"/>
            <a:r>
              <a:rPr lang="en-US" sz="2400" b="1" dirty="0" smtClean="0"/>
              <a:t>40’ 4”</a:t>
            </a:r>
            <a:endParaRPr lang="en-US" sz="2400" b="1" dirty="0"/>
          </a:p>
        </p:txBody>
      </p:sp>
      <p:sp>
        <p:nvSpPr>
          <p:cNvPr id="26" name="TextBox 25"/>
          <p:cNvSpPr txBox="1"/>
          <p:nvPr/>
        </p:nvSpPr>
        <p:spPr>
          <a:xfrm>
            <a:off x="457200" y="3169920"/>
            <a:ext cx="1447800" cy="461665"/>
          </a:xfrm>
          <a:prstGeom prst="rect">
            <a:avLst/>
          </a:prstGeom>
          <a:solidFill>
            <a:schemeClr val="bg1"/>
          </a:solidFill>
          <a:ln w="38100">
            <a:solidFill>
              <a:srgbClr val="FF0000"/>
            </a:solidFill>
          </a:ln>
        </p:spPr>
        <p:txBody>
          <a:bodyPr wrap="square" rtlCol="0">
            <a:spAutoFit/>
          </a:bodyPr>
          <a:lstStyle/>
          <a:p>
            <a:pPr algn="ctr"/>
            <a:r>
              <a:rPr lang="en-US" sz="2400" b="1" dirty="0" smtClean="0"/>
              <a:t>40’ 2”</a:t>
            </a:r>
            <a:endParaRPr lang="en-US" sz="2400" b="1" dirty="0"/>
          </a:p>
        </p:txBody>
      </p:sp>
      <p:sp>
        <p:nvSpPr>
          <p:cNvPr id="27" name="TextBox 2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email"/>
          <a:srcRect l="21102"/>
          <a:stretch>
            <a:fillRect/>
          </a:stretch>
        </p:blipFill>
        <p:spPr bwMode="auto">
          <a:xfrm>
            <a:off x="2409194" y="2675081"/>
            <a:ext cx="6130287" cy="4137199"/>
          </a:xfrm>
          <a:prstGeom prst="rect">
            <a:avLst/>
          </a:prstGeom>
          <a:noFill/>
          <a:ln w="9525">
            <a:noFill/>
            <a:miter lim="800000"/>
            <a:headEnd/>
            <a:tailEnd/>
          </a:ln>
          <a:effectLst/>
        </p:spPr>
      </p:pic>
      <p:graphicFrame>
        <p:nvGraphicFramePr>
          <p:cNvPr id="9" name="Group 3"/>
          <p:cNvGraphicFramePr>
            <a:graphicFrameLocks noGrp="1"/>
          </p:cNvGraphicFramePr>
          <p:nvPr/>
        </p:nvGraphicFramePr>
        <p:xfrm>
          <a:off x="675323" y="180109"/>
          <a:ext cx="7551738" cy="3020291"/>
        </p:xfrm>
        <a:graphic>
          <a:graphicData uri="http://schemas.openxmlformats.org/drawingml/2006/table">
            <a:tbl>
              <a:tblPr/>
              <a:tblGrid>
                <a:gridCol w="3598725"/>
                <a:gridCol w="2213789"/>
                <a:gridCol w="1739224"/>
              </a:tblGrid>
              <a:tr h="655551">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Description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charset="0"/>
                        </a:rPr>
                        <a:t>Adjustment Factors</a:t>
                      </a:r>
                      <a:endParaRPr kumimoji="0" lang="en-US" sz="20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Wind Exposure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1.0 - 1.7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(B)</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Roof Eave to Ridge Height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0.7 - 1.6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1.3 (&lt;15’)</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Wall Height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0.9 – 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.95 (9’)</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Number of Braced Wall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1.3 – 1.6</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(2)</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0451">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No gypsum finish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1.4 – 1.8</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(No)</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Approved hold-down added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0.8</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(No)</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Box 6"/>
          <p:cNvSpPr txBox="1"/>
          <p:nvPr/>
        </p:nvSpPr>
        <p:spPr>
          <a:xfrm>
            <a:off x="1463040" y="4492228"/>
            <a:ext cx="791242" cy="369332"/>
          </a:xfrm>
          <a:prstGeom prst="rect">
            <a:avLst/>
          </a:prstGeom>
          <a:solidFill>
            <a:schemeClr val="bg2">
              <a:lumMod val="90000"/>
            </a:schemeClr>
          </a:solidFill>
        </p:spPr>
        <p:txBody>
          <a:bodyPr wrap="none" rtlCol="0">
            <a:spAutoFit/>
          </a:bodyPr>
          <a:lstStyle/>
          <a:p>
            <a:r>
              <a:rPr lang="en-US" dirty="0" smtClean="0"/>
              <a:t>8’ wall</a:t>
            </a:r>
            <a:endParaRPr lang="en-US" dirty="0"/>
          </a:p>
        </p:txBody>
      </p:sp>
      <p:sp>
        <p:nvSpPr>
          <p:cNvPr id="5" name="TextBox 4"/>
          <p:cNvSpPr txBox="1"/>
          <p:nvPr/>
        </p:nvSpPr>
        <p:spPr>
          <a:xfrm>
            <a:off x="1508760" y="5516880"/>
            <a:ext cx="791242" cy="369332"/>
          </a:xfrm>
          <a:prstGeom prst="rect">
            <a:avLst/>
          </a:prstGeom>
          <a:solidFill>
            <a:schemeClr val="bg2">
              <a:lumMod val="90000"/>
            </a:schemeClr>
          </a:solidFill>
        </p:spPr>
        <p:txBody>
          <a:bodyPr wrap="none" rtlCol="0">
            <a:spAutoFit/>
          </a:bodyPr>
          <a:lstStyle/>
          <a:p>
            <a:r>
              <a:rPr lang="en-US" dirty="0" smtClean="0"/>
              <a:t>9’ wall</a:t>
            </a:r>
            <a:endParaRPr lang="en-US" dirty="0"/>
          </a:p>
        </p:txBody>
      </p:sp>
      <p:sp>
        <p:nvSpPr>
          <p:cNvPr id="11" name="TextBox 10"/>
          <p:cNvSpPr txBox="1"/>
          <p:nvPr/>
        </p:nvSpPr>
        <p:spPr>
          <a:xfrm>
            <a:off x="548640" y="3394948"/>
            <a:ext cx="2106089" cy="369332"/>
          </a:xfrm>
          <a:prstGeom prst="rect">
            <a:avLst/>
          </a:prstGeom>
          <a:solidFill>
            <a:schemeClr val="bg2">
              <a:lumMod val="90000"/>
            </a:schemeClr>
          </a:solidFill>
        </p:spPr>
        <p:txBody>
          <a:bodyPr wrap="none" rtlCol="0">
            <a:spAutoFit/>
          </a:bodyPr>
          <a:lstStyle/>
          <a:p>
            <a:r>
              <a:rPr lang="en-US" dirty="0" smtClean="0"/>
              <a:t>&lt; 15’ Ridge height</a:t>
            </a:r>
            <a:endParaRPr lang="en-US" dirty="0"/>
          </a:p>
        </p:txBody>
      </p:sp>
      <p:sp>
        <p:nvSpPr>
          <p:cNvPr id="12" name="TextBox 11"/>
          <p:cNvSpPr txBox="1"/>
          <p:nvPr/>
        </p:nvSpPr>
        <p:spPr>
          <a:xfrm>
            <a:off x="4833620" y="3332480"/>
            <a:ext cx="2788136" cy="400110"/>
          </a:xfrm>
          <a:prstGeom prst="rect">
            <a:avLst/>
          </a:prstGeom>
          <a:solidFill>
            <a:schemeClr val="bg1"/>
          </a:solidFill>
          <a:ln w="38100">
            <a:solidFill>
              <a:schemeClr val="tx1"/>
            </a:solidFill>
          </a:ln>
        </p:spPr>
        <p:txBody>
          <a:bodyPr wrap="none" rtlCol="0">
            <a:spAutoFit/>
          </a:bodyPr>
          <a:lstStyle/>
          <a:p>
            <a:r>
              <a:rPr lang="en-US" sz="2000" b="1" dirty="0" smtClean="0">
                <a:solidFill>
                  <a:schemeClr val="accent1">
                    <a:lumMod val="75000"/>
                  </a:schemeClr>
                </a:solidFill>
              </a:rPr>
              <a:t>Total multiplier = 1.24</a:t>
            </a:r>
            <a:endParaRPr lang="en-US" sz="2000" b="1" dirty="0">
              <a:solidFill>
                <a:schemeClr val="accent1">
                  <a:lumMod val="75000"/>
                </a:schemeClr>
              </a:solidFill>
            </a:endParaRPr>
          </a:p>
        </p:txBody>
      </p:sp>
      <p:sp>
        <p:nvSpPr>
          <p:cNvPr id="13" name="TextBox 1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email"/>
          <a:srcRect t="29607"/>
          <a:stretch>
            <a:fillRect/>
          </a:stretch>
        </p:blipFill>
        <p:spPr bwMode="auto">
          <a:xfrm>
            <a:off x="182880" y="-23626"/>
            <a:ext cx="9067800" cy="4199386"/>
          </a:xfrm>
          <a:prstGeom prst="rect">
            <a:avLst/>
          </a:prstGeom>
          <a:noFill/>
          <a:ln w="9525">
            <a:noFill/>
            <a:miter lim="800000"/>
            <a:headEnd/>
            <a:tailEnd/>
          </a:ln>
          <a:effectLst/>
        </p:spPr>
      </p:pic>
      <p:sp>
        <p:nvSpPr>
          <p:cNvPr id="31" name="Rectangle 30"/>
          <p:cNvSpPr/>
          <p:nvPr/>
        </p:nvSpPr>
        <p:spPr>
          <a:xfrm>
            <a:off x="6918644" y="-128031"/>
            <a:ext cx="2057716"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email"/>
          <a:srcRect b="42203"/>
          <a:stretch>
            <a:fillRect/>
          </a:stretch>
        </p:blipFill>
        <p:spPr bwMode="auto">
          <a:xfrm>
            <a:off x="0" y="3994496"/>
            <a:ext cx="9144000" cy="2756032"/>
          </a:xfrm>
          <a:prstGeom prst="rect">
            <a:avLst/>
          </a:prstGeom>
          <a:noFill/>
          <a:ln w="9525">
            <a:noFill/>
            <a:miter lim="800000"/>
            <a:headEnd/>
            <a:tailEnd/>
          </a:ln>
          <a:effectLst/>
        </p:spPr>
      </p:pic>
      <p:sp>
        <p:nvSpPr>
          <p:cNvPr id="10" name="Rectangle 9"/>
          <p:cNvSpPr/>
          <p:nvPr/>
        </p:nvSpPr>
        <p:spPr>
          <a:xfrm flipV="1">
            <a:off x="182880" y="4312917"/>
            <a:ext cx="8793480" cy="45719"/>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 y="5364480"/>
            <a:ext cx="556563" cy="369332"/>
          </a:xfrm>
          <a:prstGeom prst="rect">
            <a:avLst/>
          </a:prstGeom>
          <a:solidFill>
            <a:schemeClr val="tx1"/>
          </a:solidFill>
        </p:spPr>
        <p:txBody>
          <a:bodyPr wrap="none" rtlCol="0">
            <a:spAutoFit/>
          </a:bodyPr>
          <a:lstStyle/>
          <a:p>
            <a:r>
              <a:rPr lang="en-US" b="1" dirty="0" smtClean="0">
                <a:solidFill>
                  <a:schemeClr val="bg1"/>
                </a:solidFill>
              </a:rPr>
              <a:t>26”</a:t>
            </a:r>
            <a:endParaRPr lang="en-US" b="1" dirty="0">
              <a:solidFill>
                <a:schemeClr val="bg1"/>
              </a:solidFill>
            </a:endParaRPr>
          </a:p>
        </p:txBody>
      </p:sp>
      <p:sp>
        <p:nvSpPr>
          <p:cNvPr id="12" name="TextBox 11"/>
          <p:cNvSpPr txBox="1"/>
          <p:nvPr/>
        </p:nvSpPr>
        <p:spPr>
          <a:xfrm>
            <a:off x="1504764" y="5364480"/>
            <a:ext cx="556563" cy="369332"/>
          </a:xfrm>
          <a:prstGeom prst="rect">
            <a:avLst/>
          </a:prstGeom>
          <a:solidFill>
            <a:schemeClr val="tx1"/>
          </a:solidFill>
        </p:spPr>
        <p:txBody>
          <a:bodyPr wrap="none" rtlCol="0">
            <a:spAutoFit/>
          </a:bodyPr>
          <a:lstStyle/>
          <a:p>
            <a:r>
              <a:rPr lang="en-US" b="1" dirty="0" smtClean="0">
                <a:solidFill>
                  <a:schemeClr val="bg1"/>
                </a:solidFill>
              </a:rPr>
              <a:t>36”</a:t>
            </a:r>
            <a:endParaRPr lang="en-US" b="1" dirty="0">
              <a:solidFill>
                <a:schemeClr val="bg1"/>
              </a:solidFill>
            </a:endParaRPr>
          </a:p>
        </p:txBody>
      </p:sp>
      <p:sp>
        <p:nvSpPr>
          <p:cNvPr id="13" name="TextBox 12"/>
          <p:cNvSpPr txBox="1"/>
          <p:nvPr/>
        </p:nvSpPr>
        <p:spPr>
          <a:xfrm>
            <a:off x="2952564" y="5364480"/>
            <a:ext cx="530915" cy="369332"/>
          </a:xfrm>
          <a:prstGeom prst="rect">
            <a:avLst/>
          </a:prstGeom>
          <a:solidFill>
            <a:schemeClr val="tx1"/>
          </a:solidFill>
        </p:spPr>
        <p:txBody>
          <a:bodyPr wrap="none" rtlCol="0">
            <a:spAutoFit/>
          </a:bodyPr>
          <a:lstStyle/>
          <a:p>
            <a:r>
              <a:rPr lang="en-US" b="1" dirty="0" smtClean="0">
                <a:solidFill>
                  <a:schemeClr val="bg1"/>
                </a:solidFill>
              </a:rPr>
              <a:t>41</a:t>
            </a:r>
            <a:r>
              <a:rPr lang="en-US" sz="1400" b="1" dirty="0" smtClean="0">
                <a:solidFill>
                  <a:schemeClr val="bg1"/>
                </a:solidFill>
              </a:rPr>
              <a:t>”</a:t>
            </a:r>
            <a:endParaRPr lang="en-US" sz="1400" b="1" dirty="0">
              <a:solidFill>
                <a:schemeClr val="bg1"/>
              </a:solidFill>
            </a:endParaRPr>
          </a:p>
        </p:txBody>
      </p:sp>
      <p:sp>
        <p:nvSpPr>
          <p:cNvPr id="14" name="Rectangle 13"/>
          <p:cNvSpPr/>
          <p:nvPr/>
        </p:nvSpPr>
        <p:spPr>
          <a:xfrm>
            <a:off x="4255246" y="3244334"/>
            <a:ext cx="633507" cy="369332"/>
          </a:xfrm>
          <a:prstGeom prst="rect">
            <a:avLst/>
          </a:prstGeom>
        </p:spPr>
        <p:txBody>
          <a:bodyPr wrap="none">
            <a:spAutoFit/>
          </a:bodyPr>
          <a:lstStyle/>
          <a:p>
            <a:r>
              <a:rPr lang="en-US" b="1" dirty="0" smtClean="0">
                <a:solidFill>
                  <a:schemeClr val="bg1"/>
                </a:solidFill>
              </a:rPr>
              <a:t>24.5</a:t>
            </a:r>
            <a:endParaRPr lang="en-US" dirty="0"/>
          </a:p>
        </p:txBody>
      </p:sp>
      <p:sp>
        <p:nvSpPr>
          <p:cNvPr id="15" name="Rectangle 14"/>
          <p:cNvSpPr/>
          <p:nvPr/>
        </p:nvSpPr>
        <p:spPr>
          <a:xfrm>
            <a:off x="4590526" y="5377934"/>
            <a:ext cx="633507" cy="369332"/>
          </a:xfrm>
          <a:prstGeom prst="rect">
            <a:avLst/>
          </a:prstGeom>
          <a:solidFill>
            <a:schemeClr val="tx1"/>
          </a:solidFill>
        </p:spPr>
        <p:txBody>
          <a:bodyPr wrap="none">
            <a:spAutoFit/>
          </a:bodyPr>
          <a:lstStyle/>
          <a:p>
            <a:r>
              <a:rPr lang="en-US" b="1" dirty="0" smtClean="0">
                <a:solidFill>
                  <a:schemeClr val="bg1"/>
                </a:solidFill>
              </a:rPr>
              <a:t>24.5</a:t>
            </a:r>
            <a:endParaRPr lang="en-US" dirty="0"/>
          </a:p>
        </p:txBody>
      </p:sp>
      <p:sp>
        <p:nvSpPr>
          <p:cNvPr id="16" name="Rectangle 15"/>
          <p:cNvSpPr/>
          <p:nvPr/>
        </p:nvSpPr>
        <p:spPr>
          <a:xfrm>
            <a:off x="8309086" y="5377934"/>
            <a:ext cx="633507" cy="369332"/>
          </a:xfrm>
          <a:prstGeom prst="rect">
            <a:avLst/>
          </a:prstGeom>
          <a:solidFill>
            <a:schemeClr val="tx1"/>
          </a:solidFill>
        </p:spPr>
        <p:txBody>
          <a:bodyPr wrap="none">
            <a:spAutoFit/>
          </a:bodyPr>
          <a:lstStyle/>
          <a:p>
            <a:r>
              <a:rPr lang="en-US" b="1" dirty="0" smtClean="0">
                <a:solidFill>
                  <a:schemeClr val="bg1"/>
                </a:solidFill>
              </a:rPr>
              <a:t>24.5</a:t>
            </a:r>
            <a:endParaRPr lang="en-US" dirty="0"/>
          </a:p>
        </p:txBody>
      </p:sp>
      <p:sp>
        <p:nvSpPr>
          <p:cNvPr id="17" name="TextBox 16"/>
          <p:cNvSpPr txBox="1"/>
          <p:nvPr/>
        </p:nvSpPr>
        <p:spPr>
          <a:xfrm>
            <a:off x="259080" y="873323"/>
            <a:ext cx="556563" cy="369332"/>
          </a:xfrm>
          <a:prstGeom prst="rect">
            <a:avLst/>
          </a:prstGeom>
          <a:solidFill>
            <a:schemeClr val="tx1"/>
          </a:solidFill>
        </p:spPr>
        <p:txBody>
          <a:bodyPr wrap="none" rtlCol="0">
            <a:spAutoFit/>
          </a:bodyPr>
          <a:lstStyle/>
          <a:p>
            <a:r>
              <a:rPr lang="en-US" b="1" dirty="0" smtClean="0">
                <a:solidFill>
                  <a:schemeClr val="bg1"/>
                </a:solidFill>
              </a:rPr>
              <a:t>66”</a:t>
            </a:r>
            <a:endParaRPr lang="en-US" b="1" dirty="0">
              <a:solidFill>
                <a:schemeClr val="bg1"/>
              </a:solidFill>
            </a:endParaRPr>
          </a:p>
        </p:txBody>
      </p:sp>
      <p:sp>
        <p:nvSpPr>
          <p:cNvPr id="19" name="Rectangle 18"/>
          <p:cNvSpPr/>
          <p:nvPr/>
        </p:nvSpPr>
        <p:spPr>
          <a:xfrm>
            <a:off x="3829236" y="867648"/>
            <a:ext cx="633507" cy="369332"/>
          </a:xfrm>
          <a:prstGeom prst="rect">
            <a:avLst/>
          </a:prstGeom>
          <a:solidFill>
            <a:schemeClr val="tx1"/>
          </a:solidFill>
        </p:spPr>
        <p:txBody>
          <a:bodyPr wrap="none">
            <a:spAutoFit/>
          </a:bodyPr>
          <a:lstStyle/>
          <a:p>
            <a:r>
              <a:rPr lang="en-US" b="1" dirty="0" smtClean="0">
                <a:solidFill>
                  <a:schemeClr val="bg1"/>
                </a:solidFill>
              </a:rPr>
              <a:t>79.5</a:t>
            </a:r>
            <a:endParaRPr lang="en-US" dirty="0"/>
          </a:p>
        </p:txBody>
      </p:sp>
      <p:sp>
        <p:nvSpPr>
          <p:cNvPr id="20" name="Rectangle 19"/>
          <p:cNvSpPr/>
          <p:nvPr/>
        </p:nvSpPr>
        <p:spPr>
          <a:xfrm>
            <a:off x="6313356" y="857488"/>
            <a:ext cx="556563" cy="369332"/>
          </a:xfrm>
          <a:prstGeom prst="rect">
            <a:avLst/>
          </a:prstGeom>
          <a:solidFill>
            <a:schemeClr val="tx1"/>
          </a:solidFill>
        </p:spPr>
        <p:txBody>
          <a:bodyPr wrap="none">
            <a:spAutoFit/>
          </a:bodyPr>
          <a:lstStyle/>
          <a:p>
            <a:r>
              <a:rPr lang="en-US" b="1" dirty="0" smtClean="0">
                <a:solidFill>
                  <a:schemeClr val="bg1"/>
                </a:solidFill>
              </a:rPr>
              <a:t>68”</a:t>
            </a:r>
            <a:endParaRPr lang="en-US" dirty="0"/>
          </a:p>
        </p:txBody>
      </p:sp>
      <p:sp>
        <p:nvSpPr>
          <p:cNvPr id="21" name="Rectangle 20"/>
          <p:cNvSpPr/>
          <p:nvPr/>
        </p:nvSpPr>
        <p:spPr>
          <a:xfrm>
            <a:off x="8294556" y="862568"/>
            <a:ext cx="556563" cy="369332"/>
          </a:xfrm>
          <a:prstGeom prst="rect">
            <a:avLst/>
          </a:prstGeom>
          <a:solidFill>
            <a:schemeClr val="tx1"/>
          </a:solidFill>
        </p:spPr>
        <p:txBody>
          <a:bodyPr wrap="none">
            <a:spAutoFit/>
          </a:bodyPr>
          <a:lstStyle/>
          <a:p>
            <a:r>
              <a:rPr lang="en-US" b="1" dirty="0" smtClean="0">
                <a:solidFill>
                  <a:srgbClr val="FFFF00"/>
                </a:solidFill>
              </a:rPr>
              <a:t>54”</a:t>
            </a:r>
            <a:endParaRPr lang="en-US" dirty="0">
              <a:solidFill>
                <a:srgbClr val="FFFF00"/>
              </a:solidFill>
            </a:endParaRPr>
          </a:p>
        </p:txBody>
      </p:sp>
      <p:sp>
        <p:nvSpPr>
          <p:cNvPr id="23" name="Rectangle 22"/>
          <p:cNvSpPr/>
          <p:nvPr/>
        </p:nvSpPr>
        <p:spPr>
          <a:xfrm>
            <a:off x="2316480" y="2682240"/>
            <a:ext cx="1288919" cy="562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53440" y="2118360"/>
            <a:ext cx="2068644" cy="562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15643" y="707886"/>
            <a:ext cx="1470357" cy="562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3066" y="2004952"/>
            <a:ext cx="3862180" cy="198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90526" y="1979552"/>
            <a:ext cx="4175760" cy="214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74453" y="4369709"/>
            <a:ext cx="4053840" cy="99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91299" y="5365234"/>
            <a:ext cx="1707513" cy="7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44044" y="887969"/>
            <a:ext cx="1312412"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75443" y="735569"/>
            <a:ext cx="1850613"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61363" y="875269"/>
            <a:ext cx="2975493"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46380" y="1243569"/>
            <a:ext cx="8991600" cy="483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14441" y="5327650"/>
            <a:ext cx="886402"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93065" y="88900"/>
            <a:ext cx="8428076" cy="707886"/>
          </a:xfrm>
          <a:prstGeom prst="rect">
            <a:avLst/>
          </a:prstGeom>
          <a:solidFill>
            <a:schemeClr val="bg1">
              <a:lumMod val="85000"/>
            </a:schemeClr>
          </a:solidFill>
        </p:spPr>
        <p:txBody>
          <a:bodyPr wrap="none" rtlCol="0">
            <a:spAutoFit/>
          </a:bodyPr>
          <a:lstStyle/>
          <a:p>
            <a:r>
              <a:rPr lang="en-US" sz="2000" b="1" dirty="0" smtClean="0"/>
              <a:t>Perpendicular Wall = 41’; First story of 2; 90 mph; CS-WSP</a:t>
            </a:r>
          </a:p>
          <a:p>
            <a:r>
              <a:rPr lang="en-US" sz="2000" dirty="0" smtClean="0"/>
              <a:t>14.5’ – 12.0’ = 2.5’; 2.5’ x 10% = .25’; 12.0’ + 0.25’ = 12.25’ x 1.24 = </a:t>
            </a:r>
            <a:r>
              <a:rPr lang="en-US" sz="2000" b="1" dirty="0" smtClean="0"/>
              <a:t>15.9’</a:t>
            </a:r>
            <a:endParaRPr lang="en-US" sz="2000" b="1" dirty="0"/>
          </a:p>
        </p:txBody>
      </p:sp>
      <p:sp>
        <p:nvSpPr>
          <p:cNvPr id="37" name="TextBox 3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BWP vs. Shear Walls</a:t>
            </a:r>
          </a:p>
        </p:txBody>
      </p:sp>
      <p:pic>
        <p:nvPicPr>
          <p:cNvPr id="158722" name="Content Placeholder 3" descr="ICC Figure 2.1.png"/>
          <p:cNvPicPr>
            <a:picLocks noChangeAspect="1"/>
          </p:cNvPicPr>
          <p:nvPr/>
        </p:nvPicPr>
        <p:blipFill>
          <a:blip r:embed="rId3" cstate="email"/>
          <a:srcRect/>
          <a:stretch>
            <a:fillRect/>
          </a:stretch>
        </p:blipFill>
        <p:spPr bwMode="auto">
          <a:xfrm>
            <a:off x="1249363" y="2827338"/>
            <a:ext cx="5851525" cy="3184525"/>
          </a:xfrm>
          <a:prstGeom prst="rect">
            <a:avLst/>
          </a:prstGeom>
          <a:noFill/>
          <a:ln w="9525">
            <a:noFill/>
            <a:miter lim="800000"/>
            <a:headEnd/>
            <a:tailEnd/>
          </a:ln>
        </p:spPr>
      </p:pic>
      <p:sp>
        <p:nvSpPr>
          <p:cNvPr id="11" name="Text Box 3"/>
          <p:cNvSpPr txBox="1">
            <a:spLocks noChangeArrowheads="1"/>
          </p:cNvSpPr>
          <p:nvPr/>
        </p:nvSpPr>
        <p:spPr bwMode="auto">
          <a:xfrm>
            <a:off x="2538413" y="1727200"/>
            <a:ext cx="4067175"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Wall Framing</a:t>
            </a:r>
          </a:p>
        </p:txBody>
      </p:sp>
      <p:grpSp>
        <p:nvGrpSpPr>
          <p:cNvPr id="158724" name="Group 22"/>
          <p:cNvGrpSpPr>
            <a:grpSpLocks/>
          </p:cNvGrpSpPr>
          <p:nvPr/>
        </p:nvGrpSpPr>
        <p:grpSpPr bwMode="auto">
          <a:xfrm>
            <a:off x="5367338" y="2276475"/>
            <a:ext cx="1873250" cy="869950"/>
            <a:chOff x="5366657" y="2276260"/>
            <a:chExt cx="1873485" cy="869711"/>
          </a:xfrm>
        </p:grpSpPr>
        <p:sp>
          <p:nvSpPr>
            <p:cNvPr id="24" name="TextBox 86"/>
            <p:cNvSpPr txBox="1">
              <a:spLocks noChangeArrowheads="1"/>
            </p:cNvSpPr>
            <p:nvPr/>
          </p:nvSpPr>
          <p:spPr bwMode="auto">
            <a:xfrm>
              <a:off x="6257356" y="2276260"/>
              <a:ext cx="982786" cy="369786"/>
            </a:xfrm>
            <a:prstGeom prst="rect">
              <a:avLst/>
            </a:prstGeom>
            <a:noFill/>
            <a:ln w="9525">
              <a:noFill/>
              <a:miter lim="800000"/>
              <a:headEnd/>
              <a:tailEnd/>
            </a:ln>
          </p:spPr>
          <p:txBody>
            <a:bodyPr>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Hinge</a:t>
              </a:r>
            </a:p>
          </p:txBody>
        </p:sp>
        <p:sp>
          <p:nvSpPr>
            <p:cNvPr id="25" name="Freeform 24"/>
            <p:cNvSpPr/>
            <p:nvPr/>
          </p:nvSpPr>
          <p:spPr>
            <a:xfrm>
              <a:off x="5366657" y="2449250"/>
              <a:ext cx="946269" cy="696721"/>
            </a:xfrm>
            <a:custGeom>
              <a:avLst/>
              <a:gdLst>
                <a:gd name="connsiteX0" fmla="*/ 947057 w 947057"/>
                <a:gd name="connsiteY0" fmla="*/ 0 h 696685"/>
                <a:gd name="connsiteX1" fmla="*/ 185057 w 947057"/>
                <a:gd name="connsiteY1" fmla="*/ 283028 h 696685"/>
                <a:gd name="connsiteX2" fmla="*/ 0 w 947057"/>
                <a:gd name="connsiteY2" fmla="*/ 696685 h 696685"/>
                <a:gd name="connsiteX0" fmla="*/ 947057 w 947057"/>
                <a:gd name="connsiteY0" fmla="*/ 0 h 696685"/>
                <a:gd name="connsiteX1" fmla="*/ 308882 w 947057"/>
                <a:gd name="connsiteY1" fmla="*/ 283028 h 696685"/>
                <a:gd name="connsiteX2" fmla="*/ 0 w 947057"/>
                <a:gd name="connsiteY2" fmla="*/ 696685 h 696685"/>
              </a:gdLst>
              <a:ahLst/>
              <a:cxnLst>
                <a:cxn ang="0">
                  <a:pos x="connsiteX0" y="connsiteY0"/>
                </a:cxn>
                <a:cxn ang="0">
                  <a:pos x="connsiteX1" y="connsiteY1"/>
                </a:cxn>
                <a:cxn ang="0">
                  <a:pos x="connsiteX2" y="connsiteY2"/>
                </a:cxn>
              </a:cxnLst>
              <a:rect l="l" t="t" r="r" b="b"/>
              <a:pathLst>
                <a:path w="947057" h="696685">
                  <a:moveTo>
                    <a:pt x="947057" y="0"/>
                  </a:moveTo>
                  <a:cubicBezTo>
                    <a:pt x="644978" y="83457"/>
                    <a:pt x="466725" y="166914"/>
                    <a:pt x="308882" y="283028"/>
                  </a:cubicBezTo>
                  <a:cubicBezTo>
                    <a:pt x="151039" y="399142"/>
                    <a:pt x="13607" y="547913"/>
                    <a:pt x="0" y="696685"/>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58725" name="Group 25"/>
          <p:cNvGrpSpPr>
            <a:grpSpLocks/>
          </p:cNvGrpSpPr>
          <p:nvPr/>
        </p:nvGrpSpPr>
        <p:grpSpPr bwMode="auto">
          <a:xfrm>
            <a:off x="6100763" y="4903788"/>
            <a:ext cx="2132012" cy="974725"/>
            <a:chOff x="6100763" y="4903466"/>
            <a:chExt cx="2132147" cy="974820"/>
          </a:xfrm>
        </p:grpSpPr>
        <p:sp>
          <p:nvSpPr>
            <p:cNvPr id="27" name="TextBox 86"/>
            <p:cNvSpPr txBox="1">
              <a:spLocks noChangeArrowheads="1"/>
            </p:cNvSpPr>
            <p:nvPr/>
          </p:nvSpPr>
          <p:spPr bwMode="auto">
            <a:xfrm>
              <a:off x="7250186" y="4903466"/>
              <a:ext cx="982724" cy="369923"/>
            </a:xfrm>
            <a:prstGeom prst="rect">
              <a:avLst/>
            </a:prstGeom>
            <a:noFill/>
            <a:ln w="9525">
              <a:noFill/>
              <a:miter lim="800000"/>
              <a:headEnd/>
              <a:tailEnd/>
            </a:ln>
          </p:spPr>
          <p:txBody>
            <a:bodyPr>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Hinge</a:t>
              </a:r>
            </a:p>
          </p:txBody>
        </p:sp>
        <p:sp>
          <p:nvSpPr>
            <p:cNvPr id="28" name="Freeform 27"/>
            <p:cNvSpPr/>
            <p:nvPr/>
          </p:nvSpPr>
          <p:spPr>
            <a:xfrm>
              <a:off x="6100763" y="5073345"/>
              <a:ext cx="1203401" cy="804941"/>
            </a:xfrm>
            <a:custGeom>
              <a:avLst/>
              <a:gdLst>
                <a:gd name="connsiteX0" fmla="*/ 1164771 w 1164771"/>
                <a:gd name="connsiteY0" fmla="*/ 0 h 805543"/>
                <a:gd name="connsiteX1" fmla="*/ 283028 w 1164771"/>
                <a:gd name="connsiteY1" fmla="*/ 348343 h 805543"/>
                <a:gd name="connsiteX2" fmla="*/ 0 w 1164771"/>
                <a:gd name="connsiteY2" fmla="*/ 805543 h 805543"/>
                <a:gd name="connsiteX0" fmla="*/ 1164771 w 1164771"/>
                <a:gd name="connsiteY0" fmla="*/ 0 h 805543"/>
                <a:gd name="connsiteX1" fmla="*/ 342559 w 1164771"/>
                <a:gd name="connsiteY1" fmla="*/ 348343 h 805543"/>
                <a:gd name="connsiteX2" fmla="*/ 0 w 1164771"/>
                <a:gd name="connsiteY2" fmla="*/ 805543 h 805543"/>
                <a:gd name="connsiteX0" fmla="*/ 1164771 w 1164771"/>
                <a:gd name="connsiteY0" fmla="*/ 0 h 805543"/>
                <a:gd name="connsiteX1" fmla="*/ 342559 w 1164771"/>
                <a:gd name="connsiteY1" fmla="*/ 348343 h 805543"/>
                <a:gd name="connsiteX2" fmla="*/ 0 w 1164771"/>
                <a:gd name="connsiteY2" fmla="*/ 805543 h 805543"/>
                <a:gd name="connsiteX0" fmla="*/ 1164771 w 1164771"/>
                <a:gd name="connsiteY0" fmla="*/ 0 h 805543"/>
                <a:gd name="connsiteX1" fmla="*/ 418759 w 1164771"/>
                <a:gd name="connsiteY1" fmla="*/ 305481 h 805543"/>
                <a:gd name="connsiteX2" fmla="*/ 0 w 1164771"/>
                <a:gd name="connsiteY2" fmla="*/ 805543 h 805543"/>
              </a:gdLst>
              <a:ahLst/>
              <a:cxnLst>
                <a:cxn ang="0">
                  <a:pos x="connsiteX0" y="connsiteY0"/>
                </a:cxn>
                <a:cxn ang="0">
                  <a:pos x="connsiteX1" y="connsiteY1"/>
                </a:cxn>
                <a:cxn ang="0">
                  <a:pos x="connsiteX2" y="connsiteY2"/>
                </a:cxn>
              </a:cxnLst>
              <a:rect l="l" t="t" r="r" b="b"/>
              <a:pathLst>
                <a:path w="1164771" h="805543">
                  <a:moveTo>
                    <a:pt x="1164771" y="0"/>
                  </a:moveTo>
                  <a:cubicBezTo>
                    <a:pt x="820963" y="107043"/>
                    <a:pt x="612887" y="171224"/>
                    <a:pt x="418759" y="305481"/>
                  </a:cubicBezTo>
                  <a:cubicBezTo>
                    <a:pt x="224631" y="439738"/>
                    <a:pt x="94456" y="582158"/>
                    <a:pt x="0" y="805543"/>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158726" name="TextBox 11"/>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12" name="Rectangle 11"/>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Click="0" advTm="100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1645920" y="488169"/>
            <a:ext cx="6044757" cy="6080271"/>
          </a:xfrm>
          <a:prstGeom prst="rect">
            <a:avLst/>
          </a:prstGeom>
          <a:noFill/>
          <a:ln w="9525">
            <a:noFill/>
            <a:miter lim="800000"/>
            <a:headEnd/>
            <a:tailEnd/>
          </a:ln>
          <a:effectLst/>
        </p:spPr>
      </p:pic>
      <p:sp>
        <p:nvSpPr>
          <p:cNvPr id="20" name="TextBox 19"/>
          <p:cNvSpPr txBox="1"/>
          <p:nvPr/>
        </p:nvSpPr>
        <p:spPr>
          <a:xfrm>
            <a:off x="457200" y="2346960"/>
            <a:ext cx="1447800" cy="461665"/>
          </a:xfrm>
          <a:prstGeom prst="rect">
            <a:avLst/>
          </a:prstGeom>
          <a:solidFill>
            <a:schemeClr val="bg1"/>
          </a:solidFill>
          <a:ln w="38100">
            <a:solidFill>
              <a:srgbClr val="FF0000"/>
            </a:solidFill>
          </a:ln>
        </p:spPr>
        <p:txBody>
          <a:bodyPr wrap="square" rtlCol="0">
            <a:spAutoFit/>
          </a:bodyPr>
          <a:lstStyle/>
          <a:p>
            <a:pPr algn="ctr"/>
            <a:r>
              <a:rPr lang="en-US" sz="2400" b="1" dirty="0" smtClean="0"/>
              <a:t>20’ 0”</a:t>
            </a:r>
            <a:endParaRPr lang="en-US" sz="2400" b="1" dirty="0"/>
          </a:p>
        </p:txBody>
      </p:sp>
      <p:sp>
        <p:nvSpPr>
          <p:cNvPr id="11" name="Text Box 3"/>
          <p:cNvSpPr txBox="1">
            <a:spLocks noChangeArrowheads="1"/>
          </p:cNvSpPr>
          <p:nvPr/>
        </p:nvSpPr>
        <p:spPr bwMode="auto">
          <a:xfrm>
            <a:off x="1645920" y="155565"/>
            <a:ext cx="5694680" cy="461665"/>
          </a:xfrm>
          <a:prstGeom prst="rect">
            <a:avLst/>
          </a:prstGeom>
          <a:solidFill>
            <a:schemeClr val="tx1"/>
          </a:solidFill>
          <a:ln w="12700">
            <a:noFill/>
            <a:miter lim="800000"/>
            <a:headEnd/>
            <a:tailEnd/>
          </a:ln>
        </p:spPr>
        <p:txBody>
          <a:bodyPr wrap="square" anchor="ctr">
            <a:spAutoFit/>
          </a:bodyPr>
          <a:lstStyle/>
          <a:p>
            <a:pPr algn="ctr">
              <a:spcBef>
                <a:spcPct val="50000"/>
              </a:spcBef>
            </a:pPr>
            <a:r>
              <a:rPr lang="en-US" sz="2400" b="1" dirty="0" smtClean="0">
                <a:solidFill>
                  <a:schemeClr val="bg1"/>
                </a:solidFill>
                <a:cs typeface="Arial" charset="0"/>
              </a:rPr>
              <a:t>George H.W. Bush Vacation Home (2)</a:t>
            </a:r>
            <a:endParaRPr lang="en-US" sz="2400" b="1" dirty="0">
              <a:solidFill>
                <a:schemeClr val="bg1"/>
              </a:solidFill>
              <a:cs typeface="Arial" charset="0"/>
            </a:endParaRPr>
          </a:p>
        </p:txBody>
      </p:sp>
      <p:sp>
        <p:nvSpPr>
          <p:cNvPr id="8" name="Rectangle 7"/>
          <p:cNvSpPr/>
          <p:nvPr/>
        </p:nvSpPr>
        <p:spPr>
          <a:xfrm>
            <a:off x="2073350" y="693430"/>
            <a:ext cx="2060686" cy="1684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81032" y="662950"/>
            <a:ext cx="2269304" cy="188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710" y="2678363"/>
            <a:ext cx="1984486" cy="1080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94249" y="4064001"/>
            <a:ext cx="2753547" cy="1457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44750" y="4267199"/>
            <a:ext cx="1767130" cy="131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90196" y="4617720"/>
            <a:ext cx="735516"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76800" y="5731329"/>
            <a:ext cx="2687325" cy="692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4617720"/>
            <a:ext cx="1447800" cy="461665"/>
          </a:xfrm>
          <a:prstGeom prst="rect">
            <a:avLst/>
          </a:prstGeom>
          <a:solidFill>
            <a:schemeClr val="bg1"/>
          </a:solidFill>
          <a:ln w="38100">
            <a:solidFill>
              <a:srgbClr val="FF0000"/>
            </a:solidFill>
          </a:ln>
        </p:spPr>
        <p:txBody>
          <a:bodyPr wrap="square" rtlCol="0">
            <a:spAutoFit/>
          </a:bodyPr>
          <a:lstStyle/>
          <a:p>
            <a:pPr algn="ctr"/>
            <a:r>
              <a:rPr lang="en-US" sz="2400" b="1" dirty="0" smtClean="0"/>
              <a:t>20’ 2”</a:t>
            </a:r>
            <a:endParaRPr lang="en-US" sz="2400" b="1" dirty="0"/>
          </a:p>
        </p:txBody>
      </p:sp>
      <p:sp>
        <p:nvSpPr>
          <p:cNvPr id="16" name="Rectangle 15"/>
          <p:cNvSpPr/>
          <p:nvPr/>
        </p:nvSpPr>
        <p:spPr>
          <a:xfrm>
            <a:off x="6737350" y="2678363"/>
            <a:ext cx="797746" cy="87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94350" y="2665663"/>
            <a:ext cx="520700" cy="87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16838" y="1563609"/>
            <a:ext cx="1312412" cy="569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87899" y="5158224"/>
            <a:ext cx="2776225"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94249" y="3726182"/>
            <a:ext cx="2769875" cy="37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45920" y="5713969"/>
            <a:ext cx="2978336" cy="709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003300" y="3820160"/>
            <a:ext cx="7499350"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762500" y="889000"/>
            <a:ext cx="1085850" cy="76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48871" y="693430"/>
            <a:ext cx="1085850" cy="87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34036" y="955655"/>
            <a:ext cx="1131756" cy="461665"/>
          </a:xfrm>
          <a:prstGeom prst="rect">
            <a:avLst/>
          </a:prstGeom>
          <a:solidFill>
            <a:schemeClr val="bg1"/>
          </a:solidFill>
          <a:ln w="38100">
            <a:solidFill>
              <a:srgbClr val="FF0000"/>
            </a:solidFill>
          </a:ln>
        </p:spPr>
        <p:txBody>
          <a:bodyPr wrap="square" rtlCol="0">
            <a:spAutoFit/>
          </a:bodyPr>
          <a:lstStyle/>
          <a:p>
            <a:pPr algn="ctr"/>
            <a:r>
              <a:rPr lang="en-US" sz="2400" b="1" dirty="0" smtClean="0"/>
              <a:t>40’ 4”</a:t>
            </a:r>
            <a:endParaRPr lang="en-US" sz="2400" b="1" dirty="0"/>
          </a:p>
        </p:txBody>
      </p:sp>
      <p:sp>
        <p:nvSpPr>
          <p:cNvPr id="26" name="TextBox 2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email"/>
          <a:srcRect/>
          <a:stretch>
            <a:fillRect/>
          </a:stretch>
        </p:blipFill>
        <p:spPr bwMode="auto">
          <a:xfrm>
            <a:off x="807720" y="2675081"/>
            <a:ext cx="7769861" cy="4137199"/>
          </a:xfrm>
          <a:prstGeom prst="rect">
            <a:avLst/>
          </a:prstGeom>
          <a:noFill/>
          <a:ln w="9525">
            <a:noFill/>
            <a:miter lim="800000"/>
            <a:headEnd/>
            <a:tailEnd/>
          </a:ln>
          <a:effectLst/>
        </p:spPr>
      </p:pic>
      <p:graphicFrame>
        <p:nvGraphicFramePr>
          <p:cNvPr id="9" name="Group 3"/>
          <p:cNvGraphicFramePr>
            <a:graphicFrameLocks noGrp="1"/>
          </p:cNvGraphicFramePr>
          <p:nvPr/>
        </p:nvGraphicFramePr>
        <p:xfrm>
          <a:off x="675323" y="180109"/>
          <a:ext cx="7551738" cy="3020291"/>
        </p:xfrm>
        <a:graphic>
          <a:graphicData uri="http://schemas.openxmlformats.org/drawingml/2006/table">
            <a:tbl>
              <a:tblPr/>
              <a:tblGrid>
                <a:gridCol w="3598725"/>
                <a:gridCol w="2213789"/>
                <a:gridCol w="1739224"/>
              </a:tblGrid>
              <a:tr h="655551">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Description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charset="0"/>
                        </a:rPr>
                        <a:t>Adjustment Factors</a:t>
                      </a:r>
                      <a:endParaRPr kumimoji="0" lang="en-US" sz="20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Wind Exposure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1.0 - 1.7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(B)</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Roof Eave to Ridge Height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0.7 - 1.6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1.3 (&lt;15’)</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Wall Height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0.9 – 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.95 (9’)</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Number of Braced Wall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1.3 – 1.6</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1.3 (3)</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0451">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No gypsum finish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1.4 – 1.8</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(No)</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87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a:ln>
                            <a:noFill/>
                          </a:ln>
                          <a:solidFill>
                            <a:srgbClr val="376092"/>
                          </a:solidFill>
                          <a:effectLst/>
                          <a:latin typeface="Arial" charset="0"/>
                        </a:rPr>
                        <a:t>Approved hold-down added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kumimoji="0" lang="en-US" sz="1800" b="1" i="0" u="none" strike="noStrike" cap="none" normalizeH="0" baseline="0" dirty="0" smtClean="0">
                          <a:ln>
                            <a:noFill/>
                          </a:ln>
                          <a:solidFill>
                            <a:srgbClr val="376092"/>
                          </a:solidFill>
                          <a:effectLst/>
                          <a:latin typeface="Arial" charset="0"/>
                        </a:rPr>
                        <a:t>0.8</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rgbClr val="376092"/>
                          </a:solidFill>
                          <a:effectLst/>
                          <a:latin typeface="Arial" charset="0"/>
                        </a:rPr>
                        <a:t>1.0 (No)</a:t>
                      </a:r>
                      <a:endParaRPr kumimoji="0" lang="en-US" sz="1800" b="1" i="0" u="none" strike="noStrike" cap="none" normalizeH="0" baseline="0" dirty="0">
                        <a:ln>
                          <a:noFill/>
                        </a:ln>
                        <a:solidFill>
                          <a:srgbClr val="37609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 name="Rectangle 12"/>
          <p:cNvSpPr/>
          <p:nvPr/>
        </p:nvSpPr>
        <p:spPr>
          <a:xfrm>
            <a:off x="807720" y="3269580"/>
            <a:ext cx="2152868" cy="3542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63040" y="4492228"/>
            <a:ext cx="791242" cy="369332"/>
          </a:xfrm>
          <a:prstGeom prst="rect">
            <a:avLst/>
          </a:prstGeom>
          <a:solidFill>
            <a:schemeClr val="bg2">
              <a:lumMod val="90000"/>
            </a:schemeClr>
          </a:solidFill>
        </p:spPr>
        <p:txBody>
          <a:bodyPr wrap="none" rtlCol="0">
            <a:spAutoFit/>
          </a:bodyPr>
          <a:lstStyle/>
          <a:p>
            <a:r>
              <a:rPr lang="en-US" dirty="0" smtClean="0"/>
              <a:t>8’ wall</a:t>
            </a:r>
            <a:endParaRPr lang="en-US" dirty="0"/>
          </a:p>
        </p:txBody>
      </p:sp>
      <p:sp>
        <p:nvSpPr>
          <p:cNvPr id="5" name="TextBox 4"/>
          <p:cNvSpPr txBox="1"/>
          <p:nvPr/>
        </p:nvSpPr>
        <p:spPr>
          <a:xfrm>
            <a:off x="1508760" y="5516880"/>
            <a:ext cx="791242" cy="369332"/>
          </a:xfrm>
          <a:prstGeom prst="rect">
            <a:avLst/>
          </a:prstGeom>
          <a:solidFill>
            <a:schemeClr val="bg2">
              <a:lumMod val="90000"/>
            </a:schemeClr>
          </a:solidFill>
        </p:spPr>
        <p:txBody>
          <a:bodyPr wrap="none" rtlCol="0">
            <a:spAutoFit/>
          </a:bodyPr>
          <a:lstStyle/>
          <a:p>
            <a:r>
              <a:rPr lang="en-US" dirty="0" smtClean="0"/>
              <a:t>9’ wall</a:t>
            </a:r>
            <a:endParaRPr lang="en-US" dirty="0"/>
          </a:p>
        </p:txBody>
      </p:sp>
      <p:sp>
        <p:nvSpPr>
          <p:cNvPr id="11" name="TextBox 10"/>
          <p:cNvSpPr txBox="1"/>
          <p:nvPr/>
        </p:nvSpPr>
        <p:spPr>
          <a:xfrm>
            <a:off x="548640" y="3394948"/>
            <a:ext cx="2106089" cy="369332"/>
          </a:xfrm>
          <a:prstGeom prst="rect">
            <a:avLst/>
          </a:prstGeom>
          <a:solidFill>
            <a:schemeClr val="bg2">
              <a:lumMod val="90000"/>
            </a:schemeClr>
          </a:solidFill>
        </p:spPr>
        <p:txBody>
          <a:bodyPr wrap="none" rtlCol="0">
            <a:spAutoFit/>
          </a:bodyPr>
          <a:lstStyle/>
          <a:p>
            <a:r>
              <a:rPr lang="en-US" dirty="0" smtClean="0"/>
              <a:t>&lt; 15’ Ridge height</a:t>
            </a:r>
            <a:endParaRPr lang="en-US" dirty="0"/>
          </a:p>
        </p:txBody>
      </p:sp>
      <p:sp>
        <p:nvSpPr>
          <p:cNvPr id="12" name="TextBox 11"/>
          <p:cNvSpPr txBox="1"/>
          <p:nvPr/>
        </p:nvSpPr>
        <p:spPr>
          <a:xfrm>
            <a:off x="4833620" y="3332480"/>
            <a:ext cx="2788136" cy="400110"/>
          </a:xfrm>
          <a:prstGeom prst="rect">
            <a:avLst/>
          </a:prstGeom>
          <a:solidFill>
            <a:schemeClr val="bg1"/>
          </a:solidFill>
          <a:ln w="38100">
            <a:solidFill>
              <a:schemeClr val="tx1"/>
            </a:solidFill>
          </a:ln>
        </p:spPr>
        <p:txBody>
          <a:bodyPr wrap="none" rtlCol="0">
            <a:spAutoFit/>
          </a:bodyPr>
          <a:lstStyle/>
          <a:p>
            <a:r>
              <a:rPr lang="en-US" sz="2000" b="1" dirty="0" smtClean="0">
                <a:solidFill>
                  <a:schemeClr val="accent1">
                    <a:lumMod val="75000"/>
                  </a:schemeClr>
                </a:solidFill>
              </a:rPr>
              <a:t>Total multiplier = 1.61</a:t>
            </a:r>
            <a:endParaRPr lang="en-US" sz="2000" b="1" dirty="0">
              <a:solidFill>
                <a:schemeClr val="accent1">
                  <a:lumMod val="75000"/>
                </a:schemeClr>
              </a:solidFill>
            </a:endParaRPr>
          </a:p>
        </p:txBody>
      </p:sp>
      <p:sp>
        <p:nvSpPr>
          <p:cNvPr id="14" name="TextBox 1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email"/>
          <a:srcRect/>
          <a:stretch>
            <a:fillRect/>
          </a:stretch>
        </p:blipFill>
        <p:spPr bwMode="auto">
          <a:xfrm>
            <a:off x="182880" y="-1790091"/>
            <a:ext cx="9067800" cy="5965851"/>
          </a:xfrm>
          <a:prstGeom prst="rect">
            <a:avLst/>
          </a:prstGeom>
          <a:noFill/>
          <a:ln w="9525">
            <a:noFill/>
            <a:miter lim="800000"/>
            <a:headEnd/>
            <a:tailEnd/>
          </a:ln>
          <a:effectLst/>
        </p:spPr>
      </p:pic>
      <p:sp>
        <p:nvSpPr>
          <p:cNvPr id="31" name="Rectangle 30"/>
          <p:cNvSpPr/>
          <p:nvPr/>
        </p:nvSpPr>
        <p:spPr>
          <a:xfrm>
            <a:off x="6918644" y="-128031"/>
            <a:ext cx="2057716"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email"/>
          <a:srcRect b="42203"/>
          <a:stretch>
            <a:fillRect/>
          </a:stretch>
        </p:blipFill>
        <p:spPr bwMode="auto">
          <a:xfrm>
            <a:off x="0" y="3994496"/>
            <a:ext cx="9144000" cy="2756032"/>
          </a:xfrm>
          <a:prstGeom prst="rect">
            <a:avLst/>
          </a:prstGeom>
          <a:noFill/>
          <a:ln w="9525">
            <a:noFill/>
            <a:miter lim="800000"/>
            <a:headEnd/>
            <a:tailEnd/>
          </a:ln>
          <a:effectLst/>
        </p:spPr>
      </p:pic>
      <p:sp>
        <p:nvSpPr>
          <p:cNvPr id="10" name="Rectangle 9"/>
          <p:cNvSpPr/>
          <p:nvPr/>
        </p:nvSpPr>
        <p:spPr>
          <a:xfrm flipV="1">
            <a:off x="182880" y="4312917"/>
            <a:ext cx="8793480" cy="45719"/>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 y="5364480"/>
            <a:ext cx="556563" cy="369332"/>
          </a:xfrm>
          <a:prstGeom prst="rect">
            <a:avLst/>
          </a:prstGeom>
          <a:solidFill>
            <a:schemeClr val="tx1"/>
          </a:solidFill>
        </p:spPr>
        <p:txBody>
          <a:bodyPr wrap="none" rtlCol="0">
            <a:spAutoFit/>
          </a:bodyPr>
          <a:lstStyle/>
          <a:p>
            <a:r>
              <a:rPr lang="en-US" b="1" dirty="0" smtClean="0">
                <a:solidFill>
                  <a:schemeClr val="bg1"/>
                </a:solidFill>
              </a:rPr>
              <a:t>26”</a:t>
            </a:r>
            <a:endParaRPr lang="en-US" b="1" dirty="0">
              <a:solidFill>
                <a:schemeClr val="bg1"/>
              </a:solidFill>
            </a:endParaRPr>
          </a:p>
        </p:txBody>
      </p:sp>
      <p:sp>
        <p:nvSpPr>
          <p:cNvPr id="12" name="TextBox 11"/>
          <p:cNvSpPr txBox="1"/>
          <p:nvPr/>
        </p:nvSpPr>
        <p:spPr>
          <a:xfrm>
            <a:off x="1504764" y="5364480"/>
            <a:ext cx="556563" cy="369332"/>
          </a:xfrm>
          <a:prstGeom prst="rect">
            <a:avLst/>
          </a:prstGeom>
          <a:solidFill>
            <a:schemeClr val="tx1"/>
          </a:solidFill>
        </p:spPr>
        <p:txBody>
          <a:bodyPr wrap="none" rtlCol="0">
            <a:spAutoFit/>
          </a:bodyPr>
          <a:lstStyle/>
          <a:p>
            <a:r>
              <a:rPr lang="en-US" b="1" dirty="0" smtClean="0">
                <a:solidFill>
                  <a:schemeClr val="bg1"/>
                </a:solidFill>
              </a:rPr>
              <a:t>36”</a:t>
            </a:r>
            <a:endParaRPr lang="en-US" b="1" dirty="0">
              <a:solidFill>
                <a:schemeClr val="bg1"/>
              </a:solidFill>
            </a:endParaRPr>
          </a:p>
        </p:txBody>
      </p:sp>
      <p:sp>
        <p:nvSpPr>
          <p:cNvPr id="13" name="TextBox 12"/>
          <p:cNvSpPr txBox="1"/>
          <p:nvPr/>
        </p:nvSpPr>
        <p:spPr>
          <a:xfrm>
            <a:off x="2952564" y="5364480"/>
            <a:ext cx="530915" cy="369332"/>
          </a:xfrm>
          <a:prstGeom prst="rect">
            <a:avLst/>
          </a:prstGeom>
          <a:solidFill>
            <a:schemeClr val="tx1"/>
          </a:solidFill>
        </p:spPr>
        <p:txBody>
          <a:bodyPr wrap="none" rtlCol="0">
            <a:spAutoFit/>
          </a:bodyPr>
          <a:lstStyle/>
          <a:p>
            <a:r>
              <a:rPr lang="en-US" b="1" dirty="0" smtClean="0">
                <a:solidFill>
                  <a:schemeClr val="bg1"/>
                </a:solidFill>
              </a:rPr>
              <a:t>41</a:t>
            </a:r>
            <a:r>
              <a:rPr lang="en-US" sz="1400" b="1" dirty="0" smtClean="0">
                <a:solidFill>
                  <a:schemeClr val="bg1"/>
                </a:solidFill>
              </a:rPr>
              <a:t>”</a:t>
            </a:r>
            <a:endParaRPr lang="en-US" sz="1400" b="1" dirty="0">
              <a:solidFill>
                <a:schemeClr val="bg1"/>
              </a:solidFill>
            </a:endParaRPr>
          </a:p>
        </p:txBody>
      </p:sp>
      <p:sp>
        <p:nvSpPr>
          <p:cNvPr id="14" name="Rectangle 13"/>
          <p:cNvSpPr/>
          <p:nvPr/>
        </p:nvSpPr>
        <p:spPr>
          <a:xfrm>
            <a:off x="4255246" y="3244334"/>
            <a:ext cx="633507" cy="369332"/>
          </a:xfrm>
          <a:prstGeom prst="rect">
            <a:avLst/>
          </a:prstGeom>
        </p:spPr>
        <p:txBody>
          <a:bodyPr wrap="none">
            <a:spAutoFit/>
          </a:bodyPr>
          <a:lstStyle/>
          <a:p>
            <a:r>
              <a:rPr lang="en-US" b="1" dirty="0" smtClean="0">
                <a:solidFill>
                  <a:schemeClr val="bg1"/>
                </a:solidFill>
              </a:rPr>
              <a:t>24.5</a:t>
            </a:r>
            <a:endParaRPr lang="en-US" dirty="0"/>
          </a:p>
        </p:txBody>
      </p:sp>
      <p:sp>
        <p:nvSpPr>
          <p:cNvPr id="15" name="Rectangle 14"/>
          <p:cNvSpPr/>
          <p:nvPr/>
        </p:nvSpPr>
        <p:spPr>
          <a:xfrm>
            <a:off x="4590526" y="5377934"/>
            <a:ext cx="633507" cy="369332"/>
          </a:xfrm>
          <a:prstGeom prst="rect">
            <a:avLst/>
          </a:prstGeom>
          <a:solidFill>
            <a:schemeClr val="tx1"/>
          </a:solidFill>
        </p:spPr>
        <p:txBody>
          <a:bodyPr wrap="none">
            <a:spAutoFit/>
          </a:bodyPr>
          <a:lstStyle/>
          <a:p>
            <a:r>
              <a:rPr lang="en-US" b="1" dirty="0" smtClean="0">
                <a:solidFill>
                  <a:schemeClr val="bg1"/>
                </a:solidFill>
              </a:rPr>
              <a:t>24.5</a:t>
            </a:r>
            <a:endParaRPr lang="en-US" dirty="0"/>
          </a:p>
        </p:txBody>
      </p:sp>
      <p:sp>
        <p:nvSpPr>
          <p:cNvPr id="16" name="Rectangle 15"/>
          <p:cNvSpPr/>
          <p:nvPr/>
        </p:nvSpPr>
        <p:spPr>
          <a:xfrm>
            <a:off x="8309086" y="5377934"/>
            <a:ext cx="633507" cy="369332"/>
          </a:xfrm>
          <a:prstGeom prst="rect">
            <a:avLst/>
          </a:prstGeom>
          <a:solidFill>
            <a:schemeClr val="tx1"/>
          </a:solidFill>
        </p:spPr>
        <p:txBody>
          <a:bodyPr wrap="none">
            <a:spAutoFit/>
          </a:bodyPr>
          <a:lstStyle/>
          <a:p>
            <a:r>
              <a:rPr lang="en-US" b="1" dirty="0" smtClean="0">
                <a:solidFill>
                  <a:schemeClr val="bg1"/>
                </a:solidFill>
              </a:rPr>
              <a:t>24.5</a:t>
            </a:r>
            <a:endParaRPr lang="en-US" dirty="0"/>
          </a:p>
        </p:txBody>
      </p:sp>
      <p:sp>
        <p:nvSpPr>
          <p:cNvPr id="17" name="TextBox 16"/>
          <p:cNvSpPr txBox="1"/>
          <p:nvPr/>
        </p:nvSpPr>
        <p:spPr>
          <a:xfrm>
            <a:off x="259080" y="835223"/>
            <a:ext cx="556563" cy="369332"/>
          </a:xfrm>
          <a:prstGeom prst="rect">
            <a:avLst/>
          </a:prstGeom>
          <a:solidFill>
            <a:schemeClr val="tx1"/>
          </a:solidFill>
        </p:spPr>
        <p:txBody>
          <a:bodyPr wrap="none" rtlCol="0">
            <a:spAutoFit/>
          </a:bodyPr>
          <a:lstStyle/>
          <a:p>
            <a:r>
              <a:rPr lang="en-US" b="1" dirty="0" smtClean="0">
                <a:solidFill>
                  <a:schemeClr val="bg1"/>
                </a:solidFill>
              </a:rPr>
              <a:t>66”</a:t>
            </a:r>
            <a:endParaRPr lang="en-US" b="1" dirty="0">
              <a:solidFill>
                <a:schemeClr val="bg1"/>
              </a:solidFill>
            </a:endParaRPr>
          </a:p>
        </p:txBody>
      </p:sp>
      <p:sp>
        <p:nvSpPr>
          <p:cNvPr id="19" name="Rectangle 18"/>
          <p:cNvSpPr/>
          <p:nvPr/>
        </p:nvSpPr>
        <p:spPr>
          <a:xfrm>
            <a:off x="3829236" y="804148"/>
            <a:ext cx="633507" cy="369332"/>
          </a:xfrm>
          <a:prstGeom prst="rect">
            <a:avLst/>
          </a:prstGeom>
          <a:solidFill>
            <a:schemeClr val="tx1"/>
          </a:solidFill>
        </p:spPr>
        <p:txBody>
          <a:bodyPr wrap="none">
            <a:spAutoFit/>
          </a:bodyPr>
          <a:lstStyle/>
          <a:p>
            <a:r>
              <a:rPr lang="en-US" b="1" dirty="0" smtClean="0">
                <a:solidFill>
                  <a:schemeClr val="bg1"/>
                </a:solidFill>
              </a:rPr>
              <a:t>79.5</a:t>
            </a:r>
            <a:endParaRPr lang="en-US" dirty="0"/>
          </a:p>
        </p:txBody>
      </p:sp>
      <p:sp>
        <p:nvSpPr>
          <p:cNvPr id="20" name="Rectangle 19"/>
          <p:cNvSpPr/>
          <p:nvPr/>
        </p:nvSpPr>
        <p:spPr>
          <a:xfrm>
            <a:off x="6313356" y="819388"/>
            <a:ext cx="556563" cy="369332"/>
          </a:xfrm>
          <a:prstGeom prst="rect">
            <a:avLst/>
          </a:prstGeom>
          <a:solidFill>
            <a:schemeClr val="tx1"/>
          </a:solidFill>
        </p:spPr>
        <p:txBody>
          <a:bodyPr wrap="none">
            <a:spAutoFit/>
          </a:bodyPr>
          <a:lstStyle/>
          <a:p>
            <a:r>
              <a:rPr lang="en-US" b="1" dirty="0" smtClean="0">
                <a:solidFill>
                  <a:schemeClr val="bg1"/>
                </a:solidFill>
              </a:rPr>
              <a:t>68”</a:t>
            </a:r>
            <a:endParaRPr lang="en-US" dirty="0"/>
          </a:p>
        </p:txBody>
      </p:sp>
      <p:sp>
        <p:nvSpPr>
          <p:cNvPr id="21" name="Rectangle 20"/>
          <p:cNvSpPr/>
          <p:nvPr/>
        </p:nvSpPr>
        <p:spPr>
          <a:xfrm>
            <a:off x="8294556" y="849868"/>
            <a:ext cx="556563" cy="369332"/>
          </a:xfrm>
          <a:prstGeom prst="rect">
            <a:avLst/>
          </a:prstGeom>
          <a:solidFill>
            <a:schemeClr val="tx1"/>
          </a:solidFill>
        </p:spPr>
        <p:txBody>
          <a:bodyPr wrap="none">
            <a:spAutoFit/>
          </a:bodyPr>
          <a:lstStyle/>
          <a:p>
            <a:r>
              <a:rPr lang="en-US" b="1" dirty="0" smtClean="0">
                <a:solidFill>
                  <a:srgbClr val="FFFF00"/>
                </a:solidFill>
              </a:rPr>
              <a:t>54”</a:t>
            </a:r>
            <a:endParaRPr lang="en-US" dirty="0">
              <a:solidFill>
                <a:srgbClr val="FFFF00"/>
              </a:solidFill>
            </a:endParaRPr>
          </a:p>
        </p:txBody>
      </p:sp>
      <p:sp>
        <p:nvSpPr>
          <p:cNvPr id="22" name="TextBox 21"/>
          <p:cNvSpPr txBox="1"/>
          <p:nvPr/>
        </p:nvSpPr>
        <p:spPr>
          <a:xfrm>
            <a:off x="393065" y="0"/>
            <a:ext cx="7681526" cy="707886"/>
          </a:xfrm>
          <a:prstGeom prst="rect">
            <a:avLst/>
          </a:prstGeom>
          <a:solidFill>
            <a:schemeClr val="bg1">
              <a:lumMod val="85000"/>
            </a:schemeClr>
          </a:solidFill>
        </p:spPr>
        <p:txBody>
          <a:bodyPr wrap="none" rtlCol="0">
            <a:spAutoFit/>
          </a:bodyPr>
          <a:lstStyle/>
          <a:p>
            <a:r>
              <a:rPr lang="en-US" sz="2000" b="1" dirty="0" smtClean="0"/>
              <a:t>Perpendicular Wall = 21’; First story of 2; 90 mph; CS-WSP</a:t>
            </a:r>
          </a:p>
          <a:p>
            <a:r>
              <a:rPr lang="en-US" sz="2000" dirty="0" smtClean="0"/>
              <a:t>9.0’ – 6.5’ = 2.5’; 2.5’ x 11% = .28’; 6.5’ + 0.28’ = 6.8’ x 1.61 = </a:t>
            </a:r>
            <a:r>
              <a:rPr lang="en-US" sz="2000" b="1" dirty="0" smtClean="0"/>
              <a:t>11.0’</a:t>
            </a:r>
            <a:endParaRPr lang="en-US" sz="2000" b="1" dirty="0"/>
          </a:p>
        </p:txBody>
      </p:sp>
      <p:sp>
        <p:nvSpPr>
          <p:cNvPr id="23" name="Rectangle 22"/>
          <p:cNvSpPr/>
          <p:nvPr/>
        </p:nvSpPr>
        <p:spPr>
          <a:xfrm>
            <a:off x="2316480" y="2682240"/>
            <a:ext cx="1288919" cy="562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53440" y="2118360"/>
            <a:ext cx="2068644" cy="562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15643" y="707886"/>
            <a:ext cx="1470357" cy="562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3066" y="2004952"/>
            <a:ext cx="3862180" cy="198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04106" y="2004952"/>
            <a:ext cx="3862180" cy="214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888753" y="4369709"/>
            <a:ext cx="3862180" cy="99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91299" y="5365234"/>
            <a:ext cx="1707513" cy="7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44044" y="887969"/>
            <a:ext cx="1312412"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75443" y="735569"/>
            <a:ext cx="1850613"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61363" y="875269"/>
            <a:ext cx="2975493"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46380" y="1243569"/>
            <a:ext cx="8991600" cy="483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14441" y="5327650"/>
            <a:ext cx="886402" cy="83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4370" name="Rectangle 2"/>
          <p:cNvSpPr>
            <a:spLocks noGrp="1" noChangeArrowheads="1"/>
          </p:cNvSpPr>
          <p:nvPr>
            <p:ph type="title"/>
          </p:nvPr>
        </p:nvSpPr>
        <p:spPr>
          <a:xfrm>
            <a:off x="225425" y="363538"/>
            <a:ext cx="8686800" cy="1184275"/>
          </a:xfrm>
        </p:spPr>
        <p:txBody>
          <a:bodyPr/>
          <a:lstStyle/>
          <a:p>
            <a:pPr>
              <a:defRPr/>
            </a:pPr>
            <a:endParaRPr lang="en-US" dirty="0"/>
          </a:p>
        </p:txBody>
      </p:sp>
      <p:sp>
        <p:nvSpPr>
          <p:cNvPr id="2874371" name="Rectangle 3"/>
          <p:cNvSpPr>
            <a:spLocks noGrp="1" noChangeArrowheads="1"/>
          </p:cNvSpPr>
          <p:nvPr>
            <p:ph type="body" idx="1"/>
          </p:nvPr>
        </p:nvSpPr>
        <p:spPr>
          <a:xfrm>
            <a:off x="457200" y="1779588"/>
            <a:ext cx="8231188" cy="4346575"/>
          </a:xfrm>
        </p:spPr>
        <p:txBody>
          <a:bodyPr/>
          <a:lstStyle/>
          <a:p>
            <a:pPr>
              <a:defRPr/>
            </a:pPr>
            <a:endParaRPr lang="en-US" dirty="0"/>
          </a:p>
        </p:txBody>
      </p:sp>
      <p:pic>
        <p:nvPicPr>
          <p:cNvPr id="209924" name="Picture 4" descr="C:\APA jpg\Glulam\REI HQ hz nite.jpg"/>
          <p:cNvPicPr>
            <a:picLocks noChangeAspect="1" noChangeArrowheads="1"/>
          </p:cNvPicPr>
          <p:nvPr/>
        </p:nvPicPr>
        <p:blipFill>
          <a:blip r:embed="rId2" cstate="email"/>
          <a:srcRect/>
          <a:stretch>
            <a:fillRect/>
          </a:stretch>
        </p:blipFill>
        <p:spPr bwMode="auto">
          <a:xfrm>
            <a:off x="-92075" y="-4763"/>
            <a:ext cx="9313863" cy="7539038"/>
          </a:xfrm>
          <a:prstGeom prst="rect">
            <a:avLst/>
          </a:prstGeom>
          <a:noFill/>
          <a:ln w="9525">
            <a:noFill/>
            <a:miter lim="800000"/>
            <a:headEnd/>
            <a:tailEnd/>
          </a:ln>
        </p:spPr>
      </p:pic>
      <p:sp>
        <p:nvSpPr>
          <p:cNvPr id="209925" name="Rectangle 5"/>
          <p:cNvSpPr>
            <a:spLocks noChangeArrowheads="1"/>
          </p:cNvSpPr>
          <p:nvPr/>
        </p:nvSpPr>
        <p:spPr bwMode="auto">
          <a:xfrm>
            <a:off x="5024438" y="304800"/>
            <a:ext cx="4119562" cy="831850"/>
          </a:xfrm>
          <a:prstGeom prst="rect">
            <a:avLst/>
          </a:prstGeom>
          <a:noFill/>
          <a:ln w="12700">
            <a:noFill/>
            <a:miter lim="800000"/>
            <a:headEnd/>
            <a:tailEnd/>
          </a:ln>
        </p:spPr>
        <p:txBody>
          <a:bodyPr wrap="none" anchor="ctr"/>
          <a:lstStyle/>
          <a:p>
            <a:pPr algn="ctr"/>
            <a:r>
              <a:rPr lang="en-US" sz="4400" b="1" dirty="0">
                <a:solidFill>
                  <a:schemeClr val="tx2"/>
                </a:solidFill>
                <a:latin typeface="Lucida Sans" pitchFamily="34" charset="0"/>
              </a:rPr>
              <a:t>Questions?</a:t>
            </a:r>
          </a:p>
        </p:txBody>
      </p:sp>
      <p:sp>
        <p:nvSpPr>
          <p:cNvPr id="6" name="Rectangle 3"/>
          <p:cNvSpPr txBox="1">
            <a:spLocks noChangeArrowheads="1"/>
          </p:cNvSpPr>
          <p:nvPr/>
        </p:nvSpPr>
        <p:spPr>
          <a:xfrm>
            <a:off x="-7308" y="5194673"/>
            <a:ext cx="9203558" cy="1752600"/>
          </a:xfrm>
          <a:prstGeom prst="rect">
            <a:avLst/>
          </a:prstGeom>
          <a:gradFill>
            <a:gsLst>
              <a:gs pos="0">
                <a:srgbClr val="000082">
                  <a:alpha val="0"/>
                </a:srgbClr>
              </a:gs>
              <a:gs pos="30000">
                <a:srgbClr val="66008F"/>
              </a:gs>
              <a:gs pos="64999">
                <a:srgbClr val="BA0066"/>
              </a:gs>
              <a:gs pos="89999">
                <a:srgbClr val="FF0000"/>
              </a:gs>
              <a:gs pos="100000">
                <a:srgbClr val="FF8200"/>
              </a:gs>
            </a:gsLst>
            <a:lin ang="5400000" scaled="0"/>
          </a:gradFill>
        </p:spPr>
        <p:txBody>
          <a:bodyPr/>
          <a:lstStyle/>
          <a:p>
            <a:pPr marL="201168" indent="-201168" algn="ctr" eaLnBrk="0" hangingPunct="0">
              <a:spcBef>
                <a:spcPct val="20000"/>
              </a:spcBef>
              <a:buClr>
                <a:schemeClr val="accent2">
                  <a:lumMod val="75000"/>
                </a:schemeClr>
              </a:buClr>
              <a:defRPr/>
            </a:pPr>
            <a:r>
              <a:rPr lang="en-US" sz="4100" b="1" dirty="0">
                <a:solidFill>
                  <a:srgbClr val="92D050"/>
                </a:solidFill>
                <a:latin typeface="Lucida Sans" pitchFamily="34" charset="0"/>
                <a:cs typeface="Arial" pitchFamily="34" charset="0"/>
              </a:rPr>
              <a:t>Product Support Help Desk</a:t>
            </a:r>
            <a:r>
              <a:rPr lang="en-US" sz="2800" b="1" dirty="0">
                <a:solidFill>
                  <a:srgbClr val="92D050"/>
                </a:solidFill>
                <a:latin typeface="Lucida Sans" pitchFamily="34" charset="0"/>
                <a:cs typeface="Arial" pitchFamily="34" charset="0"/>
              </a:rPr>
              <a:t/>
            </a:r>
            <a:br>
              <a:rPr lang="en-US" sz="2800" b="1" dirty="0">
                <a:solidFill>
                  <a:srgbClr val="92D050"/>
                </a:solidFill>
                <a:latin typeface="Lucida Sans" pitchFamily="34" charset="0"/>
                <a:cs typeface="Arial" pitchFamily="34" charset="0"/>
              </a:rPr>
            </a:br>
            <a:r>
              <a:rPr lang="en-US" sz="3300" b="1" dirty="0">
                <a:solidFill>
                  <a:srgbClr val="92D050"/>
                </a:solidFill>
                <a:effectLst>
                  <a:outerShdw blurRad="38100" dist="38100" dir="2700000" algn="tl">
                    <a:srgbClr val="000000"/>
                  </a:outerShdw>
                </a:effectLst>
                <a:latin typeface="Lucida Sans" pitchFamily="34" charset="0"/>
                <a:cs typeface="Arial" pitchFamily="34" charset="0"/>
              </a:rPr>
              <a:t>E-mail Address: help@apawood.org</a:t>
            </a:r>
            <a:br>
              <a:rPr lang="en-US" sz="3300" b="1" dirty="0">
                <a:solidFill>
                  <a:srgbClr val="92D050"/>
                </a:solidFill>
                <a:effectLst>
                  <a:outerShdw blurRad="38100" dist="38100" dir="2700000" algn="tl">
                    <a:srgbClr val="000000"/>
                  </a:outerShdw>
                </a:effectLst>
                <a:latin typeface="Lucida Sans" pitchFamily="34" charset="0"/>
                <a:cs typeface="Arial" pitchFamily="34" charset="0"/>
              </a:rPr>
            </a:br>
            <a:r>
              <a:rPr lang="en-US" sz="3300" b="1" dirty="0">
                <a:solidFill>
                  <a:srgbClr val="92D050"/>
                </a:solidFill>
                <a:effectLst>
                  <a:outerShdw blurRad="38100" dist="38100" dir="2700000" algn="tl">
                    <a:srgbClr val="000000"/>
                  </a:outerShdw>
                </a:effectLst>
                <a:latin typeface="Lucida Sans" pitchFamily="34" charset="0"/>
                <a:cs typeface="Arial" pitchFamily="34" charset="0"/>
              </a:rPr>
              <a:t>Phone: (253) 620-7400</a:t>
            </a:r>
          </a:p>
          <a:p>
            <a:pPr marL="201168" indent="-201168" algn="ctr" eaLnBrk="0" hangingPunct="0">
              <a:spcBef>
                <a:spcPct val="20000"/>
              </a:spcBef>
              <a:buClr>
                <a:schemeClr val="accent2">
                  <a:lumMod val="75000"/>
                </a:schemeClr>
              </a:buClr>
              <a:defRPr/>
            </a:pPr>
            <a:endParaRPr lang="en-US" sz="3300" b="1" dirty="0">
              <a:solidFill>
                <a:srgbClr val="92D05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BWP vs. Shear Walls</a:t>
            </a:r>
          </a:p>
        </p:txBody>
      </p:sp>
      <p:pic>
        <p:nvPicPr>
          <p:cNvPr id="160770" name="Content Placeholder 3" descr="ICC Figure 2.4.png"/>
          <p:cNvPicPr>
            <a:picLocks noGrp="1" noChangeAspect="1"/>
          </p:cNvPicPr>
          <p:nvPr>
            <p:ph idx="1"/>
          </p:nvPr>
        </p:nvPicPr>
        <p:blipFill>
          <a:blip r:embed="rId3" cstate="email"/>
          <a:srcRect/>
          <a:stretch>
            <a:fillRect/>
          </a:stretch>
        </p:blipFill>
        <p:spPr bwMode="auto">
          <a:xfrm>
            <a:off x="1250950" y="2830513"/>
            <a:ext cx="5654675" cy="3181350"/>
          </a:xfrm>
          <a:noFill/>
          <a:ln>
            <a:miter lim="800000"/>
            <a:headEnd/>
            <a:tailEnd/>
          </a:ln>
        </p:spPr>
      </p:pic>
      <p:sp>
        <p:nvSpPr>
          <p:cNvPr id="6" name="Text Box 3"/>
          <p:cNvSpPr txBox="1">
            <a:spLocks noChangeArrowheads="1"/>
          </p:cNvSpPr>
          <p:nvPr/>
        </p:nvSpPr>
        <p:spPr bwMode="auto">
          <a:xfrm>
            <a:off x="2538413" y="1727200"/>
            <a:ext cx="4067175"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Wall Framing</a:t>
            </a:r>
          </a:p>
        </p:txBody>
      </p:sp>
      <p:sp>
        <p:nvSpPr>
          <p:cNvPr id="7" name="TextBox 86"/>
          <p:cNvSpPr txBox="1">
            <a:spLocks noChangeArrowheads="1"/>
          </p:cNvSpPr>
          <p:nvPr/>
        </p:nvSpPr>
        <p:spPr bwMode="auto">
          <a:xfrm>
            <a:off x="428625" y="3803650"/>
            <a:ext cx="2117725" cy="1651000"/>
          </a:xfrm>
          <a:prstGeom prst="rect">
            <a:avLst/>
          </a:prstGeom>
          <a:noFill/>
          <a:ln w="9525">
            <a:noFill/>
            <a:miter lim="800000"/>
            <a:headEnd/>
            <a:tailEnd/>
          </a:ln>
        </p:spPr>
        <p:txBody>
          <a:bodyPr>
            <a:spAutoFit/>
          </a:bodyPr>
          <a:lstStyle/>
          <a:p>
            <a:pPr fontAlgn="auto">
              <a:lnSpc>
                <a:spcPts val="2000"/>
              </a:lnSpc>
              <a:spcBef>
                <a:spcPts val="0"/>
              </a:spcBef>
              <a:spcAft>
                <a:spcPts val="0"/>
              </a:spcAft>
              <a:defRPr/>
            </a:pPr>
            <a:r>
              <a:rPr lang="en-US" b="1" dirty="0">
                <a:solidFill>
                  <a:schemeClr val="accent1">
                    <a:lumMod val="75000"/>
                  </a:schemeClr>
                </a:solidFill>
                <a:latin typeface="Arial" pitchFamily="34" charset="0"/>
                <a:cs typeface="Arial" pitchFamily="34" charset="0"/>
              </a:rPr>
              <a:t>Panel</a:t>
            </a:r>
            <a:br>
              <a:rPr lang="en-US" b="1" dirty="0">
                <a:solidFill>
                  <a:schemeClr val="accent1">
                    <a:lumMod val="75000"/>
                  </a:schemeClr>
                </a:solidFill>
                <a:latin typeface="Arial" pitchFamily="34" charset="0"/>
                <a:cs typeface="Arial" pitchFamily="34" charset="0"/>
              </a:rPr>
            </a:br>
            <a:r>
              <a:rPr lang="en-US" b="1" dirty="0">
                <a:solidFill>
                  <a:schemeClr val="accent1">
                    <a:lumMod val="75000"/>
                  </a:schemeClr>
                </a:solidFill>
                <a:latin typeface="Arial" pitchFamily="34" charset="0"/>
                <a:cs typeface="Arial" pitchFamily="34" charset="0"/>
              </a:rPr>
              <a:t>resistance</a:t>
            </a:r>
            <a:br>
              <a:rPr lang="en-US" b="1" dirty="0">
                <a:solidFill>
                  <a:schemeClr val="accent1">
                    <a:lumMod val="75000"/>
                  </a:schemeClr>
                </a:solidFill>
                <a:latin typeface="Arial" pitchFamily="34" charset="0"/>
                <a:cs typeface="Arial" pitchFamily="34" charset="0"/>
              </a:rPr>
            </a:br>
            <a:r>
              <a:rPr lang="en-US" b="1" dirty="0">
                <a:solidFill>
                  <a:schemeClr val="accent1">
                    <a:lumMod val="75000"/>
                  </a:schemeClr>
                </a:solidFill>
                <a:latin typeface="Arial" pitchFamily="34" charset="0"/>
                <a:cs typeface="Arial" pitchFamily="34" charset="0"/>
              </a:rPr>
              <a:t>imparted to</a:t>
            </a:r>
            <a:br>
              <a:rPr lang="en-US" b="1" dirty="0">
                <a:solidFill>
                  <a:schemeClr val="accent1">
                    <a:lumMod val="75000"/>
                  </a:schemeClr>
                </a:solidFill>
                <a:latin typeface="Arial" pitchFamily="34" charset="0"/>
                <a:cs typeface="Arial" pitchFamily="34" charset="0"/>
              </a:rPr>
            </a:br>
            <a:r>
              <a:rPr lang="en-US" b="1" dirty="0">
                <a:solidFill>
                  <a:schemeClr val="accent1">
                    <a:lumMod val="75000"/>
                  </a:schemeClr>
                </a:solidFill>
                <a:latin typeface="Arial" pitchFamily="34" charset="0"/>
                <a:cs typeface="Arial" pitchFamily="34" charset="0"/>
              </a:rPr>
              <a:t>wall framing</a:t>
            </a:r>
            <a:br>
              <a:rPr lang="en-US" b="1" dirty="0">
                <a:solidFill>
                  <a:schemeClr val="accent1">
                    <a:lumMod val="75000"/>
                  </a:schemeClr>
                </a:solidFill>
                <a:latin typeface="Arial" pitchFamily="34" charset="0"/>
                <a:cs typeface="Arial" pitchFamily="34" charset="0"/>
              </a:rPr>
            </a:br>
            <a:r>
              <a:rPr lang="en-US" sz="1600" b="1" dirty="0">
                <a:solidFill>
                  <a:schemeClr val="accent3">
                    <a:lumMod val="50000"/>
                  </a:schemeClr>
                </a:solidFill>
                <a:latin typeface="Arial" pitchFamily="34" charset="0"/>
                <a:cs typeface="Arial" pitchFamily="34" charset="0"/>
              </a:rPr>
              <a:t>(Prevents hinging)</a:t>
            </a:r>
            <a:endParaRPr lang="en-US" b="1" dirty="0">
              <a:solidFill>
                <a:schemeClr val="accent3">
                  <a:lumMod val="50000"/>
                </a:schemeClr>
              </a:solidFill>
              <a:latin typeface="Arial" pitchFamily="34" charset="0"/>
              <a:cs typeface="Arial" pitchFamily="34" charset="0"/>
            </a:endParaRPr>
          </a:p>
          <a:p>
            <a:pPr fontAlgn="auto">
              <a:spcBef>
                <a:spcPts val="0"/>
              </a:spcBef>
              <a:spcAft>
                <a:spcPts val="0"/>
              </a:spcAft>
              <a:defRPr/>
            </a:pPr>
            <a:endParaRPr lang="en-US" b="1" dirty="0">
              <a:solidFill>
                <a:schemeClr val="accent3">
                  <a:lumMod val="50000"/>
                </a:schemeClr>
              </a:solidFill>
              <a:latin typeface="Arial" pitchFamily="34" charset="0"/>
              <a:cs typeface="Arial" pitchFamily="34" charset="0"/>
            </a:endParaRPr>
          </a:p>
        </p:txBody>
      </p:sp>
      <p:sp>
        <p:nvSpPr>
          <p:cNvPr id="9" name="Freeform 8"/>
          <p:cNvSpPr/>
          <p:nvPr/>
        </p:nvSpPr>
        <p:spPr>
          <a:xfrm>
            <a:off x="3287713" y="3479800"/>
            <a:ext cx="1665287" cy="1077913"/>
          </a:xfrm>
          <a:custGeom>
            <a:avLst/>
            <a:gdLst>
              <a:gd name="connsiteX0" fmla="*/ 0 w 2120900"/>
              <a:gd name="connsiteY0" fmla="*/ 1466850 h 1466850"/>
              <a:gd name="connsiteX1" fmla="*/ 1428750 w 2120900"/>
              <a:gd name="connsiteY1" fmla="*/ 901700 h 1466850"/>
              <a:gd name="connsiteX2" fmla="*/ 2120900 w 2120900"/>
              <a:gd name="connsiteY2" fmla="*/ 0 h 1466850"/>
              <a:gd name="connsiteX0" fmla="*/ 0 w 2075053"/>
              <a:gd name="connsiteY0" fmla="*/ 1466850 h 1466850"/>
              <a:gd name="connsiteX1" fmla="*/ 1382903 w 2075053"/>
              <a:gd name="connsiteY1" fmla="*/ 901700 h 1466850"/>
              <a:gd name="connsiteX2" fmla="*/ 2075053 w 2075053"/>
              <a:gd name="connsiteY2" fmla="*/ 0 h 1466850"/>
            </a:gdLst>
            <a:ahLst/>
            <a:cxnLst>
              <a:cxn ang="0">
                <a:pos x="connsiteX0" y="connsiteY0"/>
              </a:cxn>
              <a:cxn ang="0">
                <a:pos x="connsiteX1" y="connsiteY1"/>
              </a:cxn>
              <a:cxn ang="0">
                <a:pos x="connsiteX2" y="connsiteY2"/>
              </a:cxn>
            </a:cxnLst>
            <a:rect l="l" t="t" r="r" b="b"/>
            <a:pathLst>
              <a:path w="2075053" h="1466850">
                <a:moveTo>
                  <a:pt x="0" y="1466850"/>
                </a:moveTo>
                <a:cubicBezTo>
                  <a:pt x="537633" y="1306512"/>
                  <a:pt x="1037061" y="1146175"/>
                  <a:pt x="1382903" y="901700"/>
                </a:cubicBezTo>
                <a:cubicBezTo>
                  <a:pt x="1728745" y="657225"/>
                  <a:pt x="1905719" y="328612"/>
                  <a:pt x="2075053"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10"/>
          <p:cNvSpPr/>
          <p:nvPr/>
        </p:nvSpPr>
        <p:spPr>
          <a:xfrm>
            <a:off x="4875213" y="3390900"/>
            <a:ext cx="155575" cy="177800"/>
          </a:xfrm>
          <a:custGeom>
            <a:avLst/>
            <a:gdLst>
              <a:gd name="connsiteX0" fmla="*/ 0 w 154517"/>
              <a:gd name="connsiteY0" fmla="*/ 0 h 177800"/>
              <a:gd name="connsiteX1" fmla="*/ 25400 w 154517"/>
              <a:gd name="connsiteY1" fmla="*/ 82550 h 177800"/>
              <a:gd name="connsiteX2" fmla="*/ 133350 w 154517"/>
              <a:gd name="connsiteY2" fmla="*/ 101600 h 177800"/>
              <a:gd name="connsiteX3" fmla="*/ 152400 w 154517"/>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154517" h="177800">
                <a:moveTo>
                  <a:pt x="0" y="0"/>
                </a:moveTo>
                <a:cubicBezTo>
                  <a:pt x="1587" y="32808"/>
                  <a:pt x="3175" y="65617"/>
                  <a:pt x="25400" y="82550"/>
                </a:cubicBezTo>
                <a:cubicBezTo>
                  <a:pt x="47625" y="99483"/>
                  <a:pt x="112183" y="85725"/>
                  <a:pt x="133350" y="101600"/>
                </a:cubicBezTo>
                <a:cubicBezTo>
                  <a:pt x="154517" y="117475"/>
                  <a:pt x="153458" y="147637"/>
                  <a:pt x="152400" y="17780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Freeform 11"/>
          <p:cNvSpPr/>
          <p:nvPr/>
        </p:nvSpPr>
        <p:spPr>
          <a:xfrm rot="1282532">
            <a:off x="3149600" y="4483100"/>
            <a:ext cx="153988" cy="177800"/>
          </a:xfrm>
          <a:custGeom>
            <a:avLst/>
            <a:gdLst>
              <a:gd name="connsiteX0" fmla="*/ 0 w 154517"/>
              <a:gd name="connsiteY0" fmla="*/ 0 h 177800"/>
              <a:gd name="connsiteX1" fmla="*/ 25400 w 154517"/>
              <a:gd name="connsiteY1" fmla="*/ 82550 h 177800"/>
              <a:gd name="connsiteX2" fmla="*/ 133350 w 154517"/>
              <a:gd name="connsiteY2" fmla="*/ 101600 h 177800"/>
              <a:gd name="connsiteX3" fmla="*/ 152400 w 154517"/>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154517" h="177800">
                <a:moveTo>
                  <a:pt x="0" y="0"/>
                </a:moveTo>
                <a:cubicBezTo>
                  <a:pt x="1587" y="32808"/>
                  <a:pt x="3175" y="65617"/>
                  <a:pt x="25400" y="82550"/>
                </a:cubicBezTo>
                <a:cubicBezTo>
                  <a:pt x="47625" y="99483"/>
                  <a:pt x="112183" y="85725"/>
                  <a:pt x="133350" y="101600"/>
                </a:cubicBezTo>
                <a:cubicBezTo>
                  <a:pt x="154517" y="117475"/>
                  <a:pt x="153458" y="147637"/>
                  <a:pt x="152400" y="17780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 name="Freeform 15"/>
          <p:cNvSpPr/>
          <p:nvPr/>
        </p:nvSpPr>
        <p:spPr>
          <a:xfrm>
            <a:off x="1901825" y="4597400"/>
            <a:ext cx="1260475" cy="212725"/>
          </a:xfrm>
          <a:custGeom>
            <a:avLst/>
            <a:gdLst>
              <a:gd name="connsiteX0" fmla="*/ 0 w 1098550"/>
              <a:gd name="connsiteY0" fmla="*/ 171450 h 171450"/>
              <a:gd name="connsiteX1" fmla="*/ 622300 w 1098550"/>
              <a:gd name="connsiteY1" fmla="*/ 127000 h 171450"/>
              <a:gd name="connsiteX2" fmla="*/ 1098550 w 1098550"/>
              <a:gd name="connsiteY2" fmla="*/ 0 h 171450"/>
            </a:gdLst>
            <a:ahLst/>
            <a:cxnLst>
              <a:cxn ang="0">
                <a:pos x="connsiteX0" y="connsiteY0"/>
              </a:cxn>
              <a:cxn ang="0">
                <a:pos x="connsiteX1" y="connsiteY1"/>
              </a:cxn>
              <a:cxn ang="0">
                <a:pos x="connsiteX2" y="connsiteY2"/>
              </a:cxn>
            </a:cxnLst>
            <a:rect l="l" t="t" r="r" b="b"/>
            <a:pathLst>
              <a:path w="1098550" h="171450">
                <a:moveTo>
                  <a:pt x="0" y="171450"/>
                </a:moveTo>
                <a:cubicBezTo>
                  <a:pt x="219604" y="163512"/>
                  <a:pt x="439208" y="155575"/>
                  <a:pt x="622300" y="127000"/>
                </a:cubicBezTo>
                <a:cubicBezTo>
                  <a:pt x="805392" y="98425"/>
                  <a:pt x="951971" y="49212"/>
                  <a:pt x="109855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0777" name="TextBox 9"/>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13" name="Rectangle 12"/>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509836" y="3051175"/>
            <a:ext cx="2857502" cy="2960688"/>
          </a:xfrm>
          <a:prstGeom prst="rect">
            <a:avLst/>
          </a:prstGeom>
          <a:solidFill>
            <a:schemeClr val="accent3">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a:grpSpLocks/>
          </p:cNvGrpSpPr>
          <p:nvPr/>
        </p:nvGrpSpPr>
        <p:grpSpPr bwMode="auto">
          <a:xfrm>
            <a:off x="2524125" y="2627283"/>
            <a:ext cx="2838450" cy="3346480"/>
            <a:chOff x="2524611" y="2627276"/>
            <a:chExt cx="2837329" cy="3347140"/>
          </a:xfrm>
        </p:grpSpPr>
        <p:sp>
          <p:nvSpPr>
            <p:cNvPr id="24" name="Rectangle 23"/>
            <p:cNvSpPr/>
            <p:nvPr/>
          </p:nvSpPr>
          <p:spPr>
            <a:xfrm>
              <a:off x="2524611" y="3051251"/>
              <a:ext cx="2837329" cy="2923165"/>
            </a:xfrm>
            <a:prstGeom prst="rect">
              <a:avLst/>
            </a:prstGeom>
            <a:noFill/>
            <a:ln w="101600">
              <a:solidFill>
                <a:srgbClr val="C4C49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TextBox 26"/>
            <p:cNvSpPr txBox="1"/>
            <p:nvPr/>
          </p:nvSpPr>
          <p:spPr>
            <a:xfrm>
              <a:off x="2538893" y="2627276"/>
              <a:ext cx="2520848" cy="400189"/>
            </a:xfrm>
            <a:prstGeom prst="rect">
              <a:avLst/>
            </a:prstGeom>
            <a:noFill/>
          </p:spPr>
          <p:txBody>
            <a:bodyPr wrap="non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Gypsum Sheathing</a:t>
              </a:r>
            </a:p>
          </p:txBody>
        </p:sp>
      </p:grpSp>
      <p:pic>
        <p:nvPicPr>
          <p:cNvPr id="162818" name="Picture 3" descr="ICC Figure 2.2.png"/>
          <p:cNvPicPr>
            <a:picLocks noChangeAspect="1"/>
          </p:cNvPicPr>
          <p:nvPr/>
        </p:nvPicPr>
        <p:blipFill>
          <a:blip r:embed="rId3" cstate="email"/>
          <a:srcRect/>
          <a:stretch>
            <a:fillRect/>
          </a:stretch>
        </p:blipFill>
        <p:spPr bwMode="auto">
          <a:xfrm>
            <a:off x="1257300" y="2827338"/>
            <a:ext cx="5656263" cy="3184525"/>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Introduction: BWP vs. Shear Walls</a:t>
            </a:r>
            <a:endParaRPr dirty="0"/>
          </a:p>
        </p:txBody>
      </p:sp>
      <p:sp>
        <p:nvSpPr>
          <p:cNvPr id="9" name="Text Box 3"/>
          <p:cNvSpPr txBox="1">
            <a:spLocks noChangeArrowheads="1"/>
          </p:cNvSpPr>
          <p:nvPr/>
        </p:nvSpPr>
        <p:spPr bwMode="auto">
          <a:xfrm>
            <a:off x="2538413" y="1727200"/>
            <a:ext cx="4067175"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Wall Framing</a:t>
            </a:r>
          </a:p>
        </p:txBody>
      </p:sp>
      <p:sp>
        <p:nvSpPr>
          <p:cNvPr id="10" name="Text Box 3"/>
          <p:cNvSpPr txBox="1">
            <a:spLocks noChangeArrowheads="1"/>
          </p:cNvSpPr>
          <p:nvPr/>
        </p:nvSpPr>
        <p:spPr bwMode="auto">
          <a:xfrm>
            <a:off x="2538413" y="1727200"/>
            <a:ext cx="4067175"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Wall Framing</a:t>
            </a:r>
          </a:p>
        </p:txBody>
      </p:sp>
      <p:grpSp>
        <p:nvGrpSpPr>
          <p:cNvPr id="162823" name="Group 10"/>
          <p:cNvGrpSpPr>
            <a:grpSpLocks/>
          </p:cNvGrpSpPr>
          <p:nvPr/>
        </p:nvGrpSpPr>
        <p:grpSpPr bwMode="auto">
          <a:xfrm>
            <a:off x="5367338" y="2276475"/>
            <a:ext cx="1873250" cy="869950"/>
            <a:chOff x="5366657" y="2276260"/>
            <a:chExt cx="1873485" cy="869711"/>
          </a:xfrm>
        </p:grpSpPr>
        <p:sp>
          <p:nvSpPr>
            <p:cNvPr id="12" name="TextBox 86"/>
            <p:cNvSpPr txBox="1">
              <a:spLocks noChangeArrowheads="1"/>
            </p:cNvSpPr>
            <p:nvPr/>
          </p:nvSpPr>
          <p:spPr bwMode="auto">
            <a:xfrm>
              <a:off x="6257356" y="2276260"/>
              <a:ext cx="982786" cy="369786"/>
            </a:xfrm>
            <a:prstGeom prst="rect">
              <a:avLst/>
            </a:prstGeom>
            <a:noFill/>
            <a:ln w="9525">
              <a:noFill/>
              <a:miter lim="800000"/>
              <a:headEnd/>
              <a:tailEnd/>
            </a:ln>
          </p:spPr>
          <p:txBody>
            <a:bodyPr>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Hinge</a:t>
              </a:r>
            </a:p>
          </p:txBody>
        </p:sp>
        <p:sp>
          <p:nvSpPr>
            <p:cNvPr id="13" name="Freeform 12"/>
            <p:cNvSpPr/>
            <p:nvPr/>
          </p:nvSpPr>
          <p:spPr>
            <a:xfrm>
              <a:off x="5366657" y="2449250"/>
              <a:ext cx="946269" cy="696721"/>
            </a:xfrm>
            <a:custGeom>
              <a:avLst/>
              <a:gdLst>
                <a:gd name="connsiteX0" fmla="*/ 947057 w 947057"/>
                <a:gd name="connsiteY0" fmla="*/ 0 h 696685"/>
                <a:gd name="connsiteX1" fmla="*/ 185057 w 947057"/>
                <a:gd name="connsiteY1" fmla="*/ 283028 h 696685"/>
                <a:gd name="connsiteX2" fmla="*/ 0 w 947057"/>
                <a:gd name="connsiteY2" fmla="*/ 696685 h 696685"/>
                <a:gd name="connsiteX0" fmla="*/ 947057 w 947057"/>
                <a:gd name="connsiteY0" fmla="*/ 0 h 696685"/>
                <a:gd name="connsiteX1" fmla="*/ 308882 w 947057"/>
                <a:gd name="connsiteY1" fmla="*/ 283028 h 696685"/>
                <a:gd name="connsiteX2" fmla="*/ 0 w 947057"/>
                <a:gd name="connsiteY2" fmla="*/ 696685 h 696685"/>
              </a:gdLst>
              <a:ahLst/>
              <a:cxnLst>
                <a:cxn ang="0">
                  <a:pos x="connsiteX0" y="connsiteY0"/>
                </a:cxn>
                <a:cxn ang="0">
                  <a:pos x="connsiteX1" y="connsiteY1"/>
                </a:cxn>
                <a:cxn ang="0">
                  <a:pos x="connsiteX2" y="connsiteY2"/>
                </a:cxn>
              </a:cxnLst>
              <a:rect l="l" t="t" r="r" b="b"/>
              <a:pathLst>
                <a:path w="947057" h="696685">
                  <a:moveTo>
                    <a:pt x="947057" y="0"/>
                  </a:moveTo>
                  <a:cubicBezTo>
                    <a:pt x="644978" y="83457"/>
                    <a:pt x="466725" y="166914"/>
                    <a:pt x="308882" y="283028"/>
                  </a:cubicBezTo>
                  <a:cubicBezTo>
                    <a:pt x="151039" y="399142"/>
                    <a:pt x="13607" y="547913"/>
                    <a:pt x="0" y="696685"/>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2824" name="Group 13"/>
          <p:cNvGrpSpPr>
            <a:grpSpLocks/>
          </p:cNvGrpSpPr>
          <p:nvPr/>
        </p:nvGrpSpPr>
        <p:grpSpPr bwMode="auto">
          <a:xfrm>
            <a:off x="6100763" y="4903788"/>
            <a:ext cx="2132012" cy="974725"/>
            <a:chOff x="6100763" y="4903466"/>
            <a:chExt cx="2132147" cy="974820"/>
          </a:xfrm>
        </p:grpSpPr>
        <p:sp>
          <p:nvSpPr>
            <p:cNvPr id="15" name="TextBox 86"/>
            <p:cNvSpPr txBox="1">
              <a:spLocks noChangeArrowheads="1"/>
            </p:cNvSpPr>
            <p:nvPr/>
          </p:nvSpPr>
          <p:spPr bwMode="auto">
            <a:xfrm>
              <a:off x="7250186" y="4903466"/>
              <a:ext cx="982724" cy="369923"/>
            </a:xfrm>
            <a:prstGeom prst="rect">
              <a:avLst/>
            </a:prstGeom>
            <a:noFill/>
            <a:ln w="9525">
              <a:noFill/>
              <a:miter lim="800000"/>
              <a:headEnd/>
              <a:tailEnd/>
            </a:ln>
          </p:spPr>
          <p:txBody>
            <a:bodyPr>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Hinge</a:t>
              </a:r>
            </a:p>
          </p:txBody>
        </p:sp>
        <p:sp>
          <p:nvSpPr>
            <p:cNvPr id="16" name="Freeform 15"/>
            <p:cNvSpPr/>
            <p:nvPr/>
          </p:nvSpPr>
          <p:spPr>
            <a:xfrm>
              <a:off x="6100763" y="5073345"/>
              <a:ext cx="1203401" cy="804941"/>
            </a:xfrm>
            <a:custGeom>
              <a:avLst/>
              <a:gdLst>
                <a:gd name="connsiteX0" fmla="*/ 1164771 w 1164771"/>
                <a:gd name="connsiteY0" fmla="*/ 0 h 805543"/>
                <a:gd name="connsiteX1" fmla="*/ 283028 w 1164771"/>
                <a:gd name="connsiteY1" fmla="*/ 348343 h 805543"/>
                <a:gd name="connsiteX2" fmla="*/ 0 w 1164771"/>
                <a:gd name="connsiteY2" fmla="*/ 805543 h 805543"/>
                <a:gd name="connsiteX0" fmla="*/ 1164771 w 1164771"/>
                <a:gd name="connsiteY0" fmla="*/ 0 h 805543"/>
                <a:gd name="connsiteX1" fmla="*/ 342559 w 1164771"/>
                <a:gd name="connsiteY1" fmla="*/ 348343 h 805543"/>
                <a:gd name="connsiteX2" fmla="*/ 0 w 1164771"/>
                <a:gd name="connsiteY2" fmla="*/ 805543 h 805543"/>
                <a:gd name="connsiteX0" fmla="*/ 1164771 w 1164771"/>
                <a:gd name="connsiteY0" fmla="*/ 0 h 805543"/>
                <a:gd name="connsiteX1" fmla="*/ 342559 w 1164771"/>
                <a:gd name="connsiteY1" fmla="*/ 348343 h 805543"/>
                <a:gd name="connsiteX2" fmla="*/ 0 w 1164771"/>
                <a:gd name="connsiteY2" fmla="*/ 805543 h 805543"/>
                <a:gd name="connsiteX0" fmla="*/ 1164771 w 1164771"/>
                <a:gd name="connsiteY0" fmla="*/ 0 h 805543"/>
                <a:gd name="connsiteX1" fmla="*/ 418759 w 1164771"/>
                <a:gd name="connsiteY1" fmla="*/ 305481 h 805543"/>
                <a:gd name="connsiteX2" fmla="*/ 0 w 1164771"/>
                <a:gd name="connsiteY2" fmla="*/ 805543 h 805543"/>
              </a:gdLst>
              <a:ahLst/>
              <a:cxnLst>
                <a:cxn ang="0">
                  <a:pos x="connsiteX0" y="connsiteY0"/>
                </a:cxn>
                <a:cxn ang="0">
                  <a:pos x="connsiteX1" y="connsiteY1"/>
                </a:cxn>
                <a:cxn ang="0">
                  <a:pos x="connsiteX2" y="connsiteY2"/>
                </a:cxn>
              </a:cxnLst>
              <a:rect l="l" t="t" r="r" b="b"/>
              <a:pathLst>
                <a:path w="1164771" h="805543">
                  <a:moveTo>
                    <a:pt x="1164771" y="0"/>
                  </a:moveTo>
                  <a:cubicBezTo>
                    <a:pt x="820963" y="107043"/>
                    <a:pt x="612887" y="171224"/>
                    <a:pt x="418759" y="305481"/>
                  </a:cubicBezTo>
                  <a:cubicBezTo>
                    <a:pt x="224631" y="439738"/>
                    <a:pt x="94456" y="582158"/>
                    <a:pt x="0" y="805543"/>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17" name="TextBox 86"/>
          <p:cNvSpPr txBox="1">
            <a:spLocks noChangeArrowheads="1"/>
          </p:cNvSpPr>
          <p:nvPr/>
        </p:nvSpPr>
        <p:spPr bwMode="auto">
          <a:xfrm>
            <a:off x="595313" y="4589463"/>
            <a:ext cx="1927225" cy="862012"/>
          </a:xfrm>
          <a:prstGeom prst="rect">
            <a:avLst/>
          </a:prstGeom>
          <a:noFill/>
          <a:ln w="9525">
            <a:noFill/>
            <a:miter lim="800000"/>
            <a:headEnd/>
            <a:tailEnd/>
          </a:ln>
        </p:spPr>
        <p:txBody>
          <a:bodyPr>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Braced</a:t>
            </a:r>
            <a:br>
              <a:rPr lang="en-US" b="1" dirty="0">
                <a:solidFill>
                  <a:schemeClr val="accent1">
                    <a:lumMod val="75000"/>
                  </a:schemeClr>
                </a:solidFill>
                <a:latin typeface="Arial" pitchFamily="34" charset="0"/>
                <a:cs typeface="Arial" pitchFamily="34" charset="0"/>
              </a:rPr>
            </a:br>
            <a:r>
              <a:rPr lang="en-US" b="1" dirty="0">
                <a:solidFill>
                  <a:schemeClr val="accent1">
                    <a:lumMod val="75000"/>
                  </a:schemeClr>
                </a:solidFill>
                <a:latin typeface="Arial" pitchFamily="34" charset="0"/>
                <a:cs typeface="Arial" pitchFamily="34" charset="0"/>
              </a:rPr>
              <a:t>Wall Panel</a:t>
            </a:r>
            <a:br>
              <a:rPr lang="en-US" b="1" dirty="0">
                <a:solidFill>
                  <a:schemeClr val="accent1">
                    <a:lumMod val="75000"/>
                  </a:schemeClr>
                </a:solidFill>
                <a:latin typeface="Arial" pitchFamily="34" charset="0"/>
                <a:cs typeface="Arial" pitchFamily="34" charset="0"/>
              </a:rPr>
            </a:br>
            <a:r>
              <a:rPr lang="en-US" sz="1400" b="1" dirty="0">
                <a:solidFill>
                  <a:schemeClr val="accent3">
                    <a:lumMod val="50000"/>
                  </a:schemeClr>
                </a:solidFill>
                <a:latin typeface="Arial" pitchFamily="34" charset="0"/>
                <a:cs typeface="Arial" pitchFamily="34" charset="0"/>
              </a:rPr>
              <a:t>(Prevents hinging)</a:t>
            </a:r>
            <a:endParaRPr lang="en-US" b="1" dirty="0">
              <a:solidFill>
                <a:schemeClr val="accent3">
                  <a:lumMod val="50000"/>
                </a:schemeClr>
              </a:solidFill>
              <a:latin typeface="Arial" pitchFamily="34" charset="0"/>
              <a:cs typeface="Arial" pitchFamily="34" charset="0"/>
            </a:endParaRPr>
          </a:p>
        </p:txBody>
      </p:sp>
      <p:sp>
        <p:nvSpPr>
          <p:cNvPr id="18" name="Freeform 17"/>
          <p:cNvSpPr/>
          <p:nvPr/>
        </p:nvSpPr>
        <p:spPr>
          <a:xfrm>
            <a:off x="1576388" y="4259263"/>
            <a:ext cx="1984375" cy="517525"/>
          </a:xfrm>
          <a:custGeom>
            <a:avLst/>
            <a:gdLst>
              <a:gd name="connsiteX0" fmla="*/ 0 w 1387736"/>
              <a:gd name="connsiteY0" fmla="*/ 516367 h 516367"/>
              <a:gd name="connsiteX1" fmla="*/ 914400 w 1387736"/>
              <a:gd name="connsiteY1" fmla="*/ 279699 h 516367"/>
              <a:gd name="connsiteX2" fmla="*/ 1387736 w 1387736"/>
              <a:gd name="connsiteY2" fmla="*/ 0 h 516367"/>
            </a:gdLst>
            <a:ahLst/>
            <a:cxnLst>
              <a:cxn ang="0">
                <a:pos x="connsiteX0" y="connsiteY0"/>
              </a:cxn>
              <a:cxn ang="0">
                <a:pos x="connsiteX1" y="connsiteY1"/>
              </a:cxn>
              <a:cxn ang="0">
                <a:pos x="connsiteX2" y="connsiteY2"/>
              </a:cxn>
            </a:cxnLst>
            <a:rect l="l" t="t" r="r" b="b"/>
            <a:pathLst>
              <a:path w="1387736" h="516367">
                <a:moveTo>
                  <a:pt x="0" y="516367"/>
                </a:moveTo>
                <a:cubicBezTo>
                  <a:pt x="341555" y="441063"/>
                  <a:pt x="683111" y="365760"/>
                  <a:pt x="914400" y="279699"/>
                </a:cubicBezTo>
                <a:cubicBezTo>
                  <a:pt x="1145689" y="193638"/>
                  <a:pt x="1266712" y="96819"/>
                  <a:pt x="1387736"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2828" name="TextBox 21"/>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19" name="Rectangle 18"/>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3000"/>
                                  </p:stCondLst>
                                  <p:childTnLst>
                                    <p:set>
                                      <p:cBhvr>
                                        <p:cTn id="6" dur="1" fill="hold">
                                          <p:stCondLst>
                                            <p:cond delay="0"/>
                                          </p:stCondLst>
                                        </p:cTn>
                                        <p:tgtEl>
                                          <p:spTgt spid="29"/>
                                        </p:tgtEl>
                                        <p:attrNameLst>
                                          <p:attrName>style.visibility</p:attrName>
                                        </p:attrNameLst>
                                      </p:cBhvr>
                                      <p:to>
                                        <p:strVal val="visible"/>
                                      </p:to>
                                    </p:set>
                                    <p:anim calcmode="lin" valueType="num">
                                      <p:cBhvr>
                                        <p:cTn id="7" dur="2000" fill="hold"/>
                                        <p:tgtEl>
                                          <p:spTgt spid="29"/>
                                        </p:tgtEl>
                                        <p:attrNameLst>
                                          <p:attrName>ppt_w</p:attrName>
                                        </p:attrNameLst>
                                      </p:cBhvr>
                                      <p:tavLst>
                                        <p:tav tm="0">
                                          <p:val>
                                            <p:strVal val="4/3*#ppt_w"/>
                                          </p:val>
                                        </p:tav>
                                        <p:tav tm="100000">
                                          <p:val>
                                            <p:strVal val="#ppt_w"/>
                                          </p:val>
                                        </p:tav>
                                      </p:tavLst>
                                    </p:anim>
                                    <p:anim calcmode="lin" valueType="num">
                                      <p:cBhvr>
                                        <p:cTn id="8" dur="20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12" name="Round Same Side Corner Rectangle 11"/>
            <p:cNvSpPr/>
            <p:nvPr/>
          </p:nvSpPr>
          <p:spPr bwMode="auto">
            <a:xfrm>
              <a:off x="1805453"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Introduction</a:t>
              </a:r>
            </a:p>
          </p:txBody>
        </p:sp>
        <p:sp>
          <p:nvSpPr>
            <p:cNvPr id="13" name="Round Same Side Corner Rectangle 12"/>
            <p:cNvSpPr/>
            <p:nvPr/>
          </p:nvSpPr>
          <p:spPr bwMode="auto">
            <a:xfrm>
              <a:off x="3004722"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14" name="Round Same Side Corner Rectangle 13"/>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15" name="Round Same Side Corner Rectangle 14"/>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16" name="Round Same Side Corner Rectangle 15"/>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7" name="Rectangle 16"/>
          <p:cNvSpPr/>
          <p:nvPr/>
        </p:nvSpPr>
        <p:spPr bwMode="auto">
          <a:xfrm>
            <a:off x="663575" y="2541588"/>
            <a:ext cx="1554163"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Lateral Forces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Load Path</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vs. Shear Walls</a:t>
            </a:r>
          </a:p>
          <a:p>
            <a:pPr fontAlgn="auto">
              <a:lnSpc>
                <a:spcPts val="1700"/>
              </a:lnSpc>
              <a:spcBef>
                <a:spcPts val="1600"/>
              </a:spcBef>
              <a:spcAft>
                <a:spcPts val="0"/>
              </a:spcAft>
              <a:defRPr/>
            </a:pPr>
            <a:r>
              <a:rPr lang="en-US" sz="1600" u="sng" dirty="0">
                <a:solidFill>
                  <a:schemeClr val="bg1"/>
                </a:solidFill>
                <a:latin typeface="Arial" pitchFamily="34" charset="0"/>
                <a:cs typeface="Arial" pitchFamily="34" charset="0"/>
              </a:rPr>
              <a:t>Bracing </a:t>
            </a:r>
            <a:r>
              <a:rPr lang="en-US" sz="1600" u="sng" dirty="0" smtClean="0">
                <a:solidFill>
                  <a:schemeClr val="bg1"/>
                </a:solidFill>
                <a:latin typeface="Arial" pitchFamily="34" charset="0"/>
                <a:cs typeface="Arial" pitchFamily="34" charset="0"/>
              </a:rPr>
              <a:t>History</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Quiz</a:t>
            </a:r>
            <a:endParaRPr lang="en-US" sz="1600" dirty="0">
              <a:solidFill>
                <a:schemeClr val="tx1"/>
              </a:solidFill>
              <a:latin typeface="Arial" pitchFamily="34" charset="0"/>
              <a:cs typeface="Arial" pitchFamily="34" charset="0"/>
            </a:endParaRPr>
          </a:p>
        </p:txBody>
      </p:sp>
      <p:sp>
        <p:nvSpPr>
          <p:cNvPr id="10" name="Rectangle 9"/>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Bracing History</a:t>
            </a:r>
          </a:p>
        </p:txBody>
      </p:sp>
      <p:sp>
        <p:nvSpPr>
          <p:cNvPr id="3" name="Content Placeholder 2"/>
          <p:cNvSpPr>
            <a:spLocks noGrp="1"/>
          </p:cNvSpPr>
          <p:nvPr>
            <p:ph idx="1"/>
          </p:nvPr>
        </p:nvSpPr>
        <p:spPr>
          <a:xfrm>
            <a:off x="458788" y="2513013"/>
            <a:ext cx="8229600" cy="3814762"/>
          </a:xfrm>
        </p:spPr>
        <p:txBody>
          <a:bodyPr/>
          <a:lstStyle/>
          <a:p>
            <a:pPr fontAlgn="auto">
              <a:spcAft>
                <a:spcPts val="0"/>
              </a:spcAft>
              <a:buFont typeface="Wingdings" pitchFamily="2" charset="2"/>
              <a:buNone/>
              <a:defRPr/>
            </a:pPr>
            <a:r>
              <a:rPr lang="en-US" sz="2000" dirty="0"/>
              <a:t>Uniform Building Code – 1927</a:t>
            </a:r>
          </a:p>
          <a:p>
            <a:pPr lvl="1" fontAlgn="auto">
              <a:spcAft>
                <a:spcPts val="0"/>
              </a:spcAft>
              <a:defRPr/>
            </a:pPr>
            <a:r>
              <a:rPr lang="en-US" sz="1600" dirty="0"/>
              <a:t>All exterior walls and partitions shall be thoroughly and effectively</a:t>
            </a:r>
            <a:br>
              <a:rPr lang="en-US" sz="1600" dirty="0"/>
            </a:br>
            <a:r>
              <a:rPr lang="en-US" sz="1600" u="sng" dirty="0"/>
              <a:t>angle braced</a:t>
            </a:r>
            <a:r>
              <a:rPr lang="en-US" sz="1600" dirty="0"/>
              <a:t>.</a:t>
            </a:r>
          </a:p>
          <a:p>
            <a:pPr fontAlgn="auto">
              <a:spcAft>
                <a:spcPts val="0"/>
              </a:spcAft>
              <a:buFont typeface="Wingdings" pitchFamily="2" charset="2"/>
              <a:buNone/>
              <a:defRPr/>
            </a:pPr>
            <a:r>
              <a:rPr lang="en-US" sz="2000" dirty="0"/>
              <a:t>Uniform Building Code – 1952</a:t>
            </a:r>
          </a:p>
          <a:p>
            <a:pPr lvl="1" fontAlgn="auto">
              <a:spcAft>
                <a:spcPts val="0"/>
              </a:spcAft>
              <a:defRPr/>
            </a:pPr>
            <a:r>
              <a:rPr lang="en-US" sz="1600" dirty="0"/>
              <a:t>All exterior walls and partitions shall be thoroughly and effectively angle braced </a:t>
            </a:r>
            <a:r>
              <a:rPr lang="en-US" sz="1600" u="sng" dirty="0"/>
              <a:t>or sheathed with approved panels</a:t>
            </a:r>
            <a:r>
              <a:rPr lang="en-US" sz="1600" dirty="0"/>
              <a:t> adequately nailed along all edges.</a:t>
            </a:r>
          </a:p>
          <a:p>
            <a:pPr lvl="1" fontAlgn="auto">
              <a:spcAft>
                <a:spcPts val="0"/>
              </a:spcAft>
              <a:buFont typeface="Wingdings" pitchFamily="2" charset="2"/>
              <a:buNone/>
              <a:defRPr/>
            </a:pPr>
            <a:endParaRPr lang="en-US" dirty="0"/>
          </a:p>
        </p:txBody>
      </p:sp>
      <p:sp>
        <p:nvSpPr>
          <p:cNvPr id="4" name="Text Box 3"/>
          <p:cNvSpPr txBox="1">
            <a:spLocks noChangeArrowheads="1"/>
          </p:cNvSpPr>
          <p:nvPr/>
        </p:nvSpPr>
        <p:spPr bwMode="auto">
          <a:xfrm>
            <a:off x="2060575" y="1727200"/>
            <a:ext cx="5022850"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History of Wall Bracing</a:t>
            </a:r>
          </a:p>
        </p:txBody>
      </p:sp>
      <p:sp>
        <p:nvSpPr>
          <p:cNvPr id="5" name="Rectangle 4"/>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Bracing History</a:t>
            </a:r>
          </a:p>
        </p:txBody>
      </p:sp>
      <p:pic>
        <p:nvPicPr>
          <p:cNvPr id="168962" name="Picture 3" descr="C:\Documents and Settings\vincee\My Documents\My Pictures\Small old house 8 S.JPG"/>
          <p:cNvPicPr>
            <a:picLocks noChangeAspect="1" noChangeArrowheads="1"/>
          </p:cNvPicPr>
          <p:nvPr/>
        </p:nvPicPr>
        <p:blipFill>
          <a:blip r:embed="rId3" cstate="email"/>
          <a:srcRect/>
          <a:stretch>
            <a:fillRect/>
          </a:stretch>
        </p:blipFill>
        <p:spPr bwMode="auto">
          <a:xfrm>
            <a:off x="231775" y="1543050"/>
            <a:ext cx="8680450" cy="5089525"/>
          </a:xfrm>
          <a:prstGeom prst="rect">
            <a:avLst/>
          </a:prstGeom>
          <a:noFill/>
          <a:ln w="9525">
            <a:noFill/>
            <a:miter lim="800000"/>
            <a:headEnd/>
            <a:tailEnd/>
          </a:ln>
        </p:spPr>
      </p:pic>
      <p:sp>
        <p:nvSpPr>
          <p:cNvPr id="168963" name="Text Box 3"/>
          <p:cNvSpPr txBox="1">
            <a:spLocks noChangeArrowheads="1"/>
          </p:cNvSpPr>
          <p:nvPr/>
        </p:nvSpPr>
        <p:spPr bwMode="auto">
          <a:xfrm>
            <a:off x="2606675" y="1543050"/>
            <a:ext cx="3873500" cy="461963"/>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History of Wall Bracing</a:t>
            </a:r>
          </a:p>
        </p:txBody>
      </p:sp>
      <p:sp>
        <p:nvSpPr>
          <p:cNvPr id="5" name="TextBox 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Bracing History</a:t>
            </a:r>
          </a:p>
        </p:txBody>
      </p:sp>
      <p:sp>
        <p:nvSpPr>
          <p:cNvPr id="3" name="Content Placeholder 2"/>
          <p:cNvSpPr>
            <a:spLocks noGrp="1"/>
          </p:cNvSpPr>
          <p:nvPr>
            <p:ph idx="1"/>
          </p:nvPr>
        </p:nvSpPr>
        <p:spPr>
          <a:xfrm>
            <a:off x="457200" y="2513013"/>
            <a:ext cx="8229600" cy="3687762"/>
          </a:xfrm>
        </p:spPr>
        <p:txBody>
          <a:bodyPr/>
          <a:lstStyle/>
          <a:p>
            <a:pPr fontAlgn="auto">
              <a:spcAft>
                <a:spcPts val="0"/>
              </a:spcAft>
              <a:buFont typeface="Wingdings" pitchFamily="2" charset="2"/>
              <a:buNone/>
              <a:defRPr/>
            </a:pPr>
            <a:r>
              <a:rPr lang="en-US" sz="2000" dirty="0"/>
              <a:t>Uniform Building Code – 1970</a:t>
            </a:r>
          </a:p>
          <a:p>
            <a:pPr lvl="1" fontAlgn="auto">
              <a:spcAft>
                <a:spcPts val="0"/>
              </a:spcAft>
              <a:defRPr/>
            </a:pPr>
            <a:r>
              <a:rPr lang="en-US" sz="1600" dirty="0"/>
              <a:t>All exterior walls and main cross stud partitions shall be effectively and thoroughly braced </a:t>
            </a:r>
            <a:r>
              <a:rPr lang="en-US" sz="1600" u="sng" dirty="0"/>
              <a:t>at each end</a:t>
            </a:r>
            <a:r>
              <a:rPr lang="en-US" sz="1600" dirty="0"/>
              <a:t>, or as near thereto as possible, and at least </a:t>
            </a:r>
            <a:r>
              <a:rPr lang="en-US" sz="1600" u="sng" dirty="0"/>
              <a:t>every 25 feet of length </a:t>
            </a:r>
            <a:r>
              <a:rPr lang="en-US" sz="1600" dirty="0"/>
              <a:t>by on of the following methods:</a:t>
            </a:r>
          </a:p>
          <a:p>
            <a:pPr marL="845820" lvl="2" indent="-342900" fontAlgn="auto">
              <a:spcAft>
                <a:spcPts val="0"/>
              </a:spcAft>
              <a:buFont typeface="+mj-lt"/>
              <a:buAutoNum type="alphaUcPeriod"/>
              <a:defRPr/>
            </a:pPr>
            <a:r>
              <a:rPr lang="en-US" sz="1400" i="1" dirty="0">
                <a:solidFill>
                  <a:schemeClr val="accent3">
                    <a:lumMod val="50000"/>
                  </a:schemeClr>
                </a:solidFill>
              </a:rPr>
              <a:t>Nominal 1-inch by 4-inch…</a:t>
            </a:r>
          </a:p>
          <a:p>
            <a:pPr marL="845820" lvl="2" indent="-342900" fontAlgn="auto">
              <a:spcAft>
                <a:spcPts val="0"/>
              </a:spcAft>
              <a:buFont typeface="+mj-lt"/>
              <a:buAutoNum type="alphaUcPeriod"/>
              <a:defRPr/>
            </a:pPr>
            <a:r>
              <a:rPr lang="en-US" sz="1400" i="1" dirty="0">
                <a:solidFill>
                  <a:schemeClr val="accent3">
                    <a:lumMod val="50000"/>
                  </a:schemeClr>
                </a:solidFill>
              </a:rPr>
              <a:t>Wood boards of 5/8-inch…</a:t>
            </a:r>
          </a:p>
          <a:p>
            <a:pPr marL="845820" lvl="2" indent="-342900" fontAlgn="auto">
              <a:spcAft>
                <a:spcPts val="0"/>
              </a:spcAft>
              <a:buFont typeface="+mj-lt"/>
              <a:buAutoNum type="alphaUcPeriod"/>
              <a:defRPr/>
            </a:pPr>
            <a:r>
              <a:rPr lang="en-US" sz="1400" i="1" dirty="0">
                <a:solidFill>
                  <a:schemeClr val="accent3">
                    <a:lumMod val="50000"/>
                  </a:schemeClr>
                </a:solidFill>
              </a:rPr>
              <a:t>Plywood sheathing…</a:t>
            </a:r>
          </a:p>
          <a:p>
            <a:pPr marL="845820" lvl="2" indent="-342900" fontAlgn="auto">
              <a:spcAft>
                <a:spcPts val="0"/>
              </a:spcAft>
              <a:buFont typeface="+mj-lt"/>
              <a:buAutoNum type="alphaUcPeriod"/>
              <a:defRPr/>
            </a:pPr>
            <a:r>
              <a:rPr lang="en-US" sz="1400" i="1" dirty="0">
                <a:solidFill>
                  <a:schemeClr val="accent3">
                    <a:lumMod val="50000"/>
                  </a:schemeClr>
                </a:solidFill>
              </a:rPr>
              <a:t>Fiberboard sheathing…</a:t>
            </a:r>
          </a:p>
          <a:p>
            <a:pPr marL="845820" lvl="2" indent="-342900" fontAlgn="auto">
              <a:spcAft>
                <a:spcPts val="0"/>
              </a:spcAft>
              <a:buFont typeface="+mj-lt"/>
              <a:buAutoNum type="alphaUcPeriod"/>
              <a:defRPr/>
            </a:pPr>
            <a:r>
              <a:rPr lang="en-US" sz="1400" i="1" dirty="0">
                <a:solidFill>
                  <a:schemeClr val="accent3">
                    <a:lumMod val="50000"/>
                  </a:schemeClr>
                </a:solidFill>
              </a:rPr>
              <a:t>Gypsum sheathing…</a:t>
            </a:r>
          </a:p>
          <a:p>
            <a:pPr marL="845820" lvl="2" indent="-342900" fontAlgn="auto">
              <a:spcAft>
                <a:spcPts val="0"/>
              </a:spcAft>
              <a:buFont typeface="+mj-lt"/>
              <a:buAutoNum type="alphaUcPeriod"/>
              <a:defRPr/>
            </a:pPr>
            <a:r>
              <a:rPr lang="en-US" sz="1400" i="1" dirty="0">
                <a:solidFill>
                  <a:schemeClr val="accent3">
                    <a:lumMod val="50000"/>
                  </a:schemeClr>
                </a:solidFill>
              </a:rPr>
              <a:t>Particleboard sheathing…</a:t>
            </a:r>
          </a:p>
        </p:txBody>
      </p:sp>
      <p:sp>
        <p:nvSpPr>
          <p:cNvPr id="4" name="Text Box 3"/>
          <p:cNvSpPr txBox="1">
            <a:spLocks noChangeArrowheads="1"/>
          </p:cNvSpPr>
          <p:nvPr/>
        </p:nvSpPr>
        <p:spPr bwMode="auto">
          <a:xfrm>
            <a:off x="2060575" y="1727200"/>
            <a:ext cx="5022850"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History of Wall Bracing</a:t>
            </a:r>
          </a:p>
        </p:txBody>
      </p:sp>
      <p:sp>
        <p:nvSpPr>
          <p:cNvPr id="5" name="Rectangle 4"/>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Bracing History</a:t>
            </a:r>
          </a:p>
        </p:txBody>
      </p:sp>
      <p:sp>
        <p:nvSpPr>
          <p:cNvPr id="3" name="Content Placeholder 2"/>
          <p:cNvSpPr>
            <a:spLocks noGrp="1"/>
          </p:cNvSpPr>
          <p:nvPr>
            <p:ph idx="1"/>
          </p:nvPr>
        </p:nvSpPr>
        <p:spPr>
          <a:xfrm>
            <a:off x="458788" y="2657856"/>
            <a:ext cx="8229600" cy="3086164"/>
          </a:xfrm>
        </p:spPr>
        <p:txBody>
          <a:bodyPr/>
          <a:lstStyle/>
          <a:p>
            <a:pPr fontAlgn="auto">
              <a:spcAft>
                <a:spcPts val="0"/>
              </a:spcAft>
              <a:buFont typeface="Wingdings" pitchFamily="2" charset="2"/>
              <a:buNone/>
              <a:defRPr/>
            </a:pPr>
            <a:r>
              <a:rPr lang="en-US" sz="2000" dirty="0"/>
              <a:t>Uniform Building Code - 1994</a:t>
            </a:r>
          </a:p>
          <a:p>
            <a:pPr lvl="1" fontAlgn="auto">
              <a:spcAft>
                <a:spcPts val="0"/>
              </a:spcAft>
              <a:defRPr/>
            </a:pPr>
            <a:r>
              <a:rPr lang="en-US" sz="1600" dirty="0"/>
              <a:t>32-inch alternate braced wall panel added</a:t>
            </a:r>
          </a:p>
          <a:p>
            <a:pPr fontAlgn="auto">
              <a:spcAft>
                <a:spcPts val="0"/>
              </a:spcAft>
              <a:buFont typeface="Wingdings" pitchFamily="2" charset="2"/>
              <a:buNone/>
              <a:defRPr/>
            </a:pPr>
            <a:r>
              <a:rPr lang="en-US" sz="2000" dirty="0"/>
              <a:t>International Residential Code – 2000</a:t>
            </a:r>
          </a:p>
          <a:p>
            <a:pPr lvl="1" fontAlgn="auto">
              <a:spcAft>
                <a:spcPts val="0"/>
              </a:spcAft>
              <a:defRPr/>
            </a:pPr>
            <a:r>
              <a:rPr lang="en-US" sz="1600" dirty="0"/>
              <a:t>Bracing percentage requirement added</a:t>
            </a:r>
          </a:p>
          <a:p>
            <a:pPr lvl="1" fontAlgn="auto">
              <a:spcAft>
                <a:spcPts val="0"/>
              </a:spcAft>
              <a:defRPr/>
            </a:pPr>
            <a:r>
              <a:rPr lang="en-US" sz="1600" dirty="0"/>
              <a:t>Continuous wood structural panel bracing method added</a:t>
            </a:r>
            <a:endParaRPr lang="en-US" sz="1400" dirty="0"/>
          </a:p>
          <a:p>
            <a:pPr marL="0" lvl="1" indent="0" fontAlgn="auto">
              <a:spcAft>
                <a:spcPts val="0"/>
              </a:spcAft>
              <a:buNone/>
              <a:defRPr/>
            </a:pPr>
            <a:r>
              <a:rPr lang="en-US" sz="2000" dirty="0" smtClean="0">
                <a:solidFill>
                  <a:schemeClr val="accent1">
                    <a:lumMod val="75000"/>
                  </a:schemeClr>
                </a:solidFill>
              </a:rPr>
              <a:t>International Residential Code – 2006</a:t>
            </a:r>
          </a:p>
          <a:p>
            <a:pPr lvl="1" fontAlgn="auto">
              <a:spcAft>
                <a:spcPts val="0"/>
              </a:spcAft>
              <a:defRPr/>
            </a:pPr>
            <a:r>
              <a:rPr lang="en-US" sz="1600" dirty="0" smtClean="0"/>
              <a:t>Alternate braced wall panel adjacent to door or window opening added</a:t>
            </a:r>
          </a:p>
          <a:p>
            <a:pPr lvl="1" fontAlgn="auto">
              <a:spcAft>
                <a:spcPts val="0"/>
              </a:spcAft>
              <a:defRPr/>
            </a:pPr>
            <a:r>
              <a:rPr lang="en-US" sz="1600" dirty="0" smtClean="0"/>
              <a:t>Continuous sheathing 4:1 and 6:1 aspect ratio panels at garage door added</a:t>
            </a:r>
          </a:p>
        </p:txBody>
      </p:sp>
      <p:sp>
        <p:nvSpPr>
          <p:cNvPr id="4" name="Text Box 3"/>
          <p:cNvSpPr txBox="1">
            <a:spLocks noChangeArrowheads="1"/>
          </p:cNvSpPr>
          <p:nvPr/>
        </p:nvSpPr>
        <p:spPr bwMode="auto">
          <a:xfrm>
            <a:off x="2060575" y="1817624"/>
            <a:ext cx="5022850"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History of Wall Bracing</a:t>
            </a:r>
          </a:p>
        </p:txBody>
      </p:sp>
      <p:sp>
        <p:nvSpPr>
          <p:cNvPr id="5" name="Rectangle 4"/>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Bracing History</a:t>
            </a:r>
          </a:p>
        </p:txBody>
      </p:sp>
      <p:sp>
        <p:nvSpPr>
          <p:cNvPr id="3" name="Content Placeholder 2"/>
          <p:cNvSpPr>
            <a:spLocks noGrp="1"/>
          </p:cNvSpPr>
          <p:nvPr>
            <p:ph idx="1"/>
          </p:nvPr>
        </p:nvSpPr>
        <p:spPr>
          <a:xfrm>
            <a:off x="458788" y="2292096"/>
            <a:ext cx="8229600" cy="4072128"/>
          </a:xfrm>
        </p:spPr>
        <p:txBody>
          <a:bodyPr/>
          <a:lstStyle/>
          <a:p>
            <a:pPr marL="19050" lvl="1" indent="-19050" fontAlgn="auto">
              <a:spcAft>
                <a:spcPts val="0"/>
              </a:spcAft>
              <a:buNone/>
              <a:defRPr/>
            </a:pPr>
            <a:r>
              <a:rPr lang="en-US" sz="2000" dirty="0" smtClean="0">
                <a:solidFill>
                  <a:schemeClr val="accent1">
                    <a:lumMod val="75000"/>
                  </a:schemeClr>
                </a:solidFill>
              </a:rPr>
              <a:t>International Residential Code – 2009</a:t>
            </a:r>
          </a:p>
          <a:p>
            <a:pPr lvl="1" fontAlgn="auto">
              <a:spcAft>
                <a:spcPts val="0"/>
              </a:spcAft>
              <a:defRPr/>
            </a:pPr>
            <a:r>
              <a:rPr lang="en-US" sz="1600" dirty="0" smtClean="0"/>
              <a:t>Methods renamed from number designation to abbreviation</a:t>
            </a:r>
          </a:p>
          <a:p>
            <a:pPr lvl="1" fontAlgn="auto">
              <a:spcAft>
                <a:spcPts val="0"/>
              </a:spcAft>
              <a:defRPr/>
            </a:pPr>
            <a:r>
              <a:rPr lang="en-US" sz="1600" dirty="0" smtClean="0"/>
              <a:t>Wall bracing length determined by the greater length requirement from separate wind and seismic bracing length tables</a:t>
            </a:r>
          </a:p>
          <a:p>
            <a:pPr lvl="1" fontAlgn="auto">
              <a:spcAft>
                <a:spcPts val="0"/>
              </a:spcAft>
              <a:defRPr/>
            </a:pPr>
            <a:r>
              <a:rPr lang="en-US" sz="1600" dirty="0" smtClean="0"/>
              <a:t>Intermittent portal frame at garage added</a:t>
            </a:r>
          </a:p>
          <a:p>
            <a:pPr lvl="1" fontAlgn="auto">
              <a:spcAft>
                <a:spcPts val="0"/>
              </a:spcAft>
              <a:defRPr/>
            </a:pPr>
            <a:r>
              <a:rPr lang="en-US" sz="1600" dirty="0" smtClean="0"/>
              <a:t>Continuous sheathing with structural fiberboard added</a:t>
            </a:r>
          </a:p>
          <a:p>
            <a:pPr lvl="1" fontAlgn="auto">
              <a:spcAft>
                <a:spcPts val="0"/>
              </a:spcAft>
              <a:defRPr/>
            </a:pPr>
            <a:r>
              <a:rPr lang="en-US" sz="1600" dirty="0" smtClean="0"/>
              <a:t>Table of effective braced length for braced panels less than 48 in. long added</a:t>
            </a:r>
          </a:p>
          <a:p>
            <a:pPr lvl="1" fontAlgn="auto">
              <a:spcAft>
                <a:spcPts val="0"/>
              </a:spcAft>
              <a:defRPr/>
            </a:pPr>
            <a:r>
              <a:rPr lang="en-US" sz="1600" dirty="0" smtClean="0"/>
              <a:t>Braced panel end distance limit of 12.5 ft cumulative for SDC A-C with intermittent bracing</a:t>
            </a:r>
          </a:p>
          <a:p>
            <a:pPr lvl="1" fontAlgn="auto">
              <a:spcAft>
                <a:spcPts val="0"/>
              </a:spcAft>
              <a:defRPr/>
            </a:pPr>
            <a:r>
              <a:rPr lang="en-US" sz="1600" dirty="0" smtClean="0"/>
              <a:t>Additional bracing requirements for structures with masonry veneer moved to wall bracing section</a:t>
            </a:r>
          </a:p>
          <a:p>
            <a:pPr lvl="1" fontAlgn="auto">
              <a:spcAft>
                <a:spcPts val="0"/>
              </a:spcAft>
              <a:defRPr/>
            </a:pPr>
            <a:r>
              <a:rPr lang="en-US" sz="1600" dirty="0" smtClean="0"/>
              <a:t>Anchorage for masonry foundations with short wall lengths added</a:t>
            </a:r>
          </a:p>
          <a:p>
            <a:pPr lvl="1" fontAlgn="auto">
              <a:spcAft>
                <a:spcPts val="0"/>
              </a:spcAft>
              <a:defRPr/>
            </a:pPr>
            <a:r>
              <a:rPr lang="en-US" sz="1600" dirty="0" smtClean="0"/>
              <a:t>Angled wall lines added</a:t>
            </a:r>
          </a:p>
          <a:p>
            <a:pPr lvl="1" fontAlgn="auto">
              <a:spcAft>
                <a:spcPts val="0"/>
              </a:spcAft>
              <a:defRPr/>
            </a:pPr>
            <a:r>
              <a:rPr lang="en-US" sz="1600" dirty="0" smtClean="0"/>
              <a:t>Imaginary braced wall lines added</a:t>
            </a:r>
          </a:p>
        </p:txBody>
      </p:sp>
      <p:sp>
        <p:nvSpPr>
          <p:cNvPr id="4" name="Text Box 3"/>
          <p:cNvSpPr txBox="1">
            <a:spLocks noChangeArrowheads="1"/>
          </p:cNvSpPr>
          <p:nvPr/>
        </p:nvSpPr>
        <p:spPr bwMode="auto">
          <a:xfrm>
            <a:off x="2060575" y="1547813"/>
            <a:ext cx="5022850"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History of Wall Bracing</a:t>
            </a:r>
          </a:p>
        </p:txBody>
      </p:sp>
      <p:sp>
        <p:nvSpPr>
          <p:cNvPr id="5" name="Rectangle 4"/>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11" name="Group 16"/>
          <p:cNvGrpSpPr>
            <a:grpSpLocks/>
          </p:cNvGrpSpPr>
          <p:nvPr/>
        </p:nvGrpSpPr>
        <p:grpSpPr bwMode="auto">
          <a:xfrm>
            <a:off x="662939" y="1779588"/>
            <a:ext cx="7817182" cy="757237"/>
            <a:chOff x="1805453" y="380999"/>
            <a:chExt cx="5987766" cy="756290"/>
          </a:xfrm>
          <a:solidFill>
            <a:srgbClr val="9DAB7B"/>
          </a:solidFill>
        </p:grpSpPr>
        <p:sp>
          <p:nvSpPr>
            <p:cNvPr id="17" name="Round Same Side Corner Rectangle 16"/>
            <p:cNvSpPr/>
            <p:nvPr/>
          </p:nvSpPr>
          <p:spPr bwMode="auto">
            <a:xfrm>
              <a:off x="1805453"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Introduction</a:t>
              </a:r>
            </a:p>
          </p:txBody>
        </p:sp>
        <p:sp>
          <p:nvSpPr>
            <p:cNvPr id="19" name="Round Same Side Corner Rectangle 18"/>
            <p:cNvSpPr/>
            <p:nvPr/>
          </p:nvSpPr>
          <p:spPr bwMode="auto">
            <a:xfrm>
              <a:off x="3004722"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20" name="Round Same Side Corner Rectangle 19"/>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21" name="Round Same Side Corner Rectangle 20"/>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22" name="Round Same Side Corner Rectangle 21"/>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24" name="Rectangle 23"/>
          <p:cNvSpPr/>
          <p:nvPr/>
        </p:nvSpPr>
        <p:spPr bwMode="auto">
          <a:xfrm>
            <a:off x="663575" y="2541588"/>
            <a:ext cx="1554163"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bg1"/>
                </a:solidFill>
                <a:latin typeface="Arial" pitchFamily="34" charset="0"/>
                <a:cs typeface="Arial" pitchFamily="34" charset="0"/>
              </a:rPr>
              <a:t/>
            </a:r>
            <a:br>
              <a:rPr lang="en-US" sz="1600" dirty="0">
                <a:solidFill>
                  <a:schemeClr val="bg1"/>
                </a:solidFill>
                <a:latin typeface="Arial" pitchFamily="34" charset="0"/>
                <a:cs typeface="Arial" pitchFamily="34" charset="0"/>
              </a:rPr>
            </a:br>
            <a:r>
              <a:rPr lang="en-US" sz="1600" u="sng" dirty="0">
                <a:solidFill>
                  <a:schemeClr val="bg1"/>
                </a:solidFill>
                <a:latin typeface="Arial" pitchFamily="34" charset="0"/>
                <a:cs typeface="Arial" pitchFamily="34" charset="0"/>
              </a:rPr>
              <a:t>Lateral Forces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Load Path</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vs. Shear Walls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Bracing </a:t>
            </a:r>
            <a:r>
              <a:rPr lang="en-US" sz="1600" dirty="0" smtClean="0">
                <a:solidFill>
                  <a:schemeClr val="tx1"/>
                </a:solidFill>
                <a:latin typeface="Arial" pitchFamily="34" charset="0"/>
                <a:cs typeface="Arial" pitchFamily="34" charset="0"/>
              </a:rPr>
              <a:t>History</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Quiz</a:t>
            </a:r>
            <a:endParaRPr lang="en-US" sz="1600" dirty="0">
              <a:solidFill>
                <a:schemeClr val="tx1"/>
              </a:solidFill>
              <a:latin typeface="Arial" pitchFamily="34" charset="0"/>
              <a:cs typeface="Arial" pitchFamily="34" charset="0"/>
            </a:endParaRPr>
          </a:p>
        </p:txBody>
      </p:sp>
      <p:sp>
        <p:nvSpPr>
          <p:cNvPr id="10" name="Rectangle 9"/>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Bracing History</a:t>
            </a:r>
          </a:p>
        </p:txBody>
      </p:sp>
      <p:pic>
        <p:nvPicPr>
          <p:cNvPr id="177154" name="Picture 5" descr="a [Desktop Resolution].jpg"/>
          <p:cNvPicPr>
            <a:picLocks noChangeAspect="1"/>
          </p:cNvPicPr>
          <p:nvPr/>
        </p:nvPicPr>
        <p:blipFill>
          <a:blip r:embed="rId3" cstate="email">
            <a:lum bright="10000" contrast="2000"/>
          </a:blip>
          <a:srcRect/>
          <a:stretch>
            <a:fillRect/>
          </a:stretch>
        </p:blipFill>
        <p:spPr bwMode="auto">
          <a:xfrm>
            <a:off x="225425" y="1549400"/>
            <a:ext cx="8693150" cy="5087938"/>
          </a:xfrm>
          <a:prstGeom prst="rect">
            <a:avLst/>
          </a:prstGeom>
          <a:noFill/>
          <a:ln w="9525">
            <a:noFill/>
            <a:miter lim="800000"/>
            <a:headEnd/>
            <a:tailEnd/>
          </a:ln>
        </p:spPr>
      </p:pic>
      <p:sp>
        <p:nvSpPr>
          <p:cNvPr id="177155" name="Text Box 3"/>
          <p:cNvSpPr txBox="1">
            <a:spLocks noChangeArrowheads="1"/>
          </p:cNvSpPr>
          <p:nvPr/>
        </p:nvSpPr>
        <p:spPr bwMode="auto">
          <a:xfrm>
            <a:off x="2606675" y="1549400"/>
            <a:ext cx="3873500" cy="460375"/>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History of Wall Bracing</a:t>
            </a:r>
          </a:p>
        </p:txBody>
      </p:sp>
      <p:sp>
        <p:nvSpPr>
          <p:cNvPr id="5" name="TextBox 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12" name="Round Same Side Corner Rectangle 11"/>
            <p:cNvSpPr/>
            <p:nvPr/>
          </p:nvSpPr>
          <p:spPr bwMode="auto">
            <a:xfrm>
              <a:off x="1805453"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Introduction</a:t>
              </a:r>
            </a:p>
          </p:txBody>
        </p:sp>
        <p:sp>
          <p:nvSpPr>
            <p:cNvPr id="13" name="Round Same Side Corner Rectangle 12"/>
            <p:cNvSpPr/>
            <p:nvPr/>
          </p:nvSpPr>
          <p:spPr bwMode="auto">
            <a:xfrm>
              <a:off x="3004722"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14" name="Round Same Side Corner Rectangle 13"/>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15" name="Round Same Side Corner Rectangle 14"/>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16" name="Round Same Side Corner Rectangle 15"/>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7" name="Rectangle 16"/>
          <p:cNvSpPr/>
          <p:nvPr/>
        </p:nvSpPr>
        <p:spPr bwMode="auto">
          <a:xfrm>
            <a:off x="663575" y="2541588"/>
            <a:ext cx="1554163"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Lateral Forces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Load Path</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vs. Shear Walls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Bracing </a:t>
            </a:r>
            <a:r>
              <a:rPr lang="en-US" sz="1600" dirty="0" smtClean="0">
                <a:solidFill>
                  <a:schemeClr val="tx1"/>
                </a:solidFill>
                <a:latin typeface="Arial" pitchFamily="34" charset="0"/>
                <a:cs typeface="Arial" pitchFamily="34" charset="0"/>
              </a:rPr>
              <a:t>History</a:t>
            </a:r>
            <a:endParaRPr lang="en-US" sz="1600" dirty="0">
              <a:solidFill>
                <a:schemeClr val="tx1"/>
              </a:solidFill>
              <a:latin typeface="Arial" pitchFamily="34" charset="0"/>
              <a:cs typeface="Arial" pitchFamily="34" charset="0"/>
            </a:endParaRPr>
          </a:p>
          <a:p>
            <a:pPr fontAlgn="auto">
              <a:lnSpc>
                <a:spcPts val="1700"/>
              </a:lnSpc>
              <a:spcBef>
                <a:spcPts val="1600"/>
              </a:spcBef>
              <a:spcAft>
                <a:spcPts val="0"/>
              </a:spcAft>
              <a:defRPr/>
            </a:pPr>
            <a:r>
              <a:rPr lang="en-US" sz="1600" u="sng" dirty="0" smtClean="0">
                <a:solidFill>
                  <a:schemeClr val="bg1"/>
                </a:solidFill>
                <a:latin typeface="Arial" pitchFamily="34" charset="0"/>
                <a:cs typeface="Arial" pitchFamily="34" charset="0"/>
              </a:rPr>
              <a:t>Quiz</a:t>
            </a:r>
            <a:endParaRPr lang="en-US" sz="1600" u="sng" dirty="0">
              <a:solidFill>
                <a:schemeClr val="bg1"/>
              </a:solidFill>
              <a:latin typeface="Arial" pitchFamily="34" charset="0"/>
              <a:cs typeface="Arial" pitchFamily="34" charset="0"/>
            </a:endParaRPr>
          </a:p>
        </p:txBody>
      </p:sp>
      <p:sp>
        <p:nvSpPr>
          <p:cNvPr id="10" name="Rectangle 9"/>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69" name="Picture 2" descr="M:\ICC Bracing Book\ICC Bracing Book for PowerPoint\Ch3\PNG\ICC Figure 3.1_2.png"/>
          <p:cNvPicPr>
            <a:picLocks noChangeAspect="1" noChangeArrowheads="1"/>
          </p:cNvPicPr>
          <p:nvPr/>
        </p:nvPicPr>
        <p:blipFill>
          <a:blip r:embed="rId3" cstate="email"/>
          <a:srcRect/>
          <a:stretch>
            <a:fillRect/>
          </a:stretch>
        </p:blipFill>
        <p:spPr bwMode="auto">
          <a:xfrm>
            <a:off x="5121275" y="2832100"/>
            <a:ext cx="3562350" cy="2700338"/>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Quiz</a:t>
            </a:r>
          </a:p>
        </p:txBody>
      </p:sp>
      <p:sp>
        <p:nvSpPr>
          <p:cNvPr id="5" name="Text Box 3"/>
          <p:cNvSpPr txBox="1">
            <a:spLocks noChangeArrowheads="1"/>
          </p:cNvSpPr>
          <p:nvPr/>
        </p:nvSpPr>
        <p:spPr bwMode="auto">
          <a:xfrm>
            <a:off x="457200" y="1779588"/>
            <a:ext cx="4324350" cy="2508379"/>
          </a:xfrm>
          <a:prstGeom prst="rect">
            <a:avLst/>
          </a:prstGeom>
          <a:noFill/>
          <a:ln w="76200">
            <a:noFill/>
            <a:miter lim="800000"/>
            <a:headEnd/>
            <a:tailEnd/>
          </a:ln>
        </p:spPr>
        <p:txBody>
          <a:bodyPr lIns="0" tIns="0" rIns="0" bIns="0">
            <a:spAutoFit/>
          </a:bodyPr>
          <a:lstStyle/>
          <a:p>
            <a:pPr marL="457200" indent="-457200" fontAlgn="auto">
              <a:lnSpc>
                <a:spcPts val="2400"/>
              </a:lnSpc>
              <a:spcBef>
                <a:spcPts val="600"/>
              </a:spcBef>
              <a:spcAft>
                <a:spcPts val="0"/>
              </a:spcAft>
              <a:buFont typeface="Wingdings" pitchFamily="2" charset="2"/>
              <a:buAutoNum type="arabicPeriod"/>
              <a:defRPr/>
            </a:pPr>
            <a:r>
              <a:rPr lang="en-US" sz="2000" b="1" dirty="0">
                <a:solidFill>
                  <a:schemeClr val="accent1">
                    <a:lumMod val="75000"/>
                  </a:schemeClr>
                </a:solidFill>
                <a:latin typeface="Arial" pitchFamily="34" charset="0"/>
                <a:cs typeface="Arial" pitchFamily="34" charset="0"/>
              </a:rPr>
              <a:t>What is the maximum offset in a BWL?</a:t>
            </a:r>
          </a:p>
          <a:p>
            <a:pPr marL="914400" lvl="1" indent="-457200" fontAlgn="auto">
              <a:lnSpc>
                <a:spcPct val="120000"/>
              </a:lnSpc>
              <a:spcBef>
                <a:spcPts val="600"/>
              </a:spcBef>
              <a:spcAft>
                <a:spcPts val="0"/>
              </a:spcAft>
              <a:buFont typeface="Wingdings" pitchFamily="2" charset="2"/>
              <a:buNone/>
              <a:defRPr/>
            </a:pPr>
            <a:r>
              <a:rPr lang="en-US" sz="2000" b="1" dirty="0">
                <a:solidFill>
                  <a:schemeClr val="accent3">
                    <a:lumMod val="50000"/>
                  </a:schemeClr>
                </a:solidFill>
                <a:latin typeface="Arial" pitchFamily="34" charset="0"/>
                <a:cs typeface="Arial" pitchFamily="34" charset="0"/>
              </a:rPr>
              <a:t>	4' per side, 8' total </a:t>
            </a:r>
          </a:p>
          <a:p>
            <a:pPr marL="457200" indent="-457200" fontAlgn="auto">
              <a:lnSpc>
                <a:spcPts val="2400"/>
              </a:lnSpc>
              <a:spcBef>
                <a:spcPts val="600"/>
              </a:spcBef>
              <a:spcAft>
                <a:spcPts val="0"/>
              </a:spcAft>
              <a:buFont typeface="Arial Black" pitchFamily="34" charset="0"/>
              <a:buAutoNum type="arabicPeriod"/>
              <a:defRPr/>
            </a:pPr>
            <a:r>
              <a:rPr lang="en-US" sz="2000" b="1" dirty="0">
                <a:solidFill>
                  <a:schemeClr val="accent1">
                    <a:lumMod val="75000"/>
                  </a:schemeClr>
                </a:solidFill>
                <a:latin typeface="Arial" pitchFamily="34" charset="0"/>
                <a:cs typeface="Arial" pitchFamily="34" charset="0"/>
              </a:rPr>
              <a:t>What is the maximum spacing</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between the centers of BWP's</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within a BWL?</a:t>
            </a:r>
          </a:p>
          <a:p>
            <a:pPr marL="914400" lvl="1" indent="-457200" fontAlgn="auto">
              <a:lnSpc>
                <a:spcPct val="120000"/>
              </a:lnSpc>
              <a:spcBef>
                <a:spcPts val="600"/>
              </a:spcBef>
              <a:spcAft>
                <a:spcPts val="600"/>
              </a:spcAft>
              <a:buFont typeface="Wingdings" pitchFamily="2" charset="2"/>
              <a:buNone/>
              <a:defRPr/>
            </a:pPr>
            <a:r>
              <a:rPr lang="en-US" sz="2000" b="1" dirty="0">
                <a:solidFill>
                  <a:schemeClr val="accent3">
                    <a:lumMod val="50000"/>
                  </a:schemeClr>
                </a:solidFill>
                <a:latin typeface="Arial" pitchFamily="34" charset="0"/>
                <a:cs typeface="Arial" pitchFamily="34" charset="0"/>
              </a:rPr>
              <a:t>	</a:t>
            </a:r>
            <a:r>
              <a:rPr lang="en-US" sz="2000" b="1" dirty="0" smtClean="0">
                <a:solidFill>
                  <a:schemeClr val="accent3">
                    <a:lumMod val="50000"/>
                  </a:schemeClr>
                </a:solidFill>
                <a:latin typeface="Arial" pitchFamily="34" charset="0"/>
                <a:cs typeface="Arial" pitchFamily="34" charset="0"/>
              </a:rPr>
              <a:t>25’</a:t>
            </a:r>
            <a:endParaRPr lang="en-US" sz="2000" b="1" dirty="0">
              <a:solidFill>
                <a:schemeClr val="accent3">
                  <a:lumMod val="50000"/>
                </a:schemeClr>
              </a:solidFill>
              <a:latin typeface="Arial" pitchFamily="34" charset="0"/>
              <a:cs typeface="Arial" pitchFamily="34" charset="0"/>
            </a:endParaRPr>
          </a:p>
        </p:txBody>
      </p:sp>
      <p:cxnSp>
        <p:nvCxnSpPr>
          <p:cNvPr id="11" name="Straight Connector 10"/>
          <p:cNvCxnSpPr/>
          <p:nvPr/>
        </p:nvCxnSpPr>
        <p:spPr>
          <a:xfrm>
            <a:off x="4573588" y="3867150"/>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02288" y="3244850"/>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08800" y="2513013"/>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367841" y="3581400"/>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A</a:t>
            </a:r>
          </a:p>
        </p:txBody>
      </p:sp>
      <p:sp>
        <p:nvSpPr>
          <p:cNvPr id="8" name="Oval 7"/>
          <p:cNvSpPr/>
          <p:nvPr/>
        </p:nvSpPr>
        <p:spPr>
          <a:xfrm>
            <a:off x="5418138" y="2971800"/>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B</a:t>
            </a:r>
          </a:p>
        </p:txBody>
      </p:sp>
      <p:sp>
        <p:nvSpPr>
          <p:cNvPr id="9" name="Oval 8"/>
          <p:cNvSpPr/>
          <p:nvPr/>
        </p:nvSpPr>
        <p:spPr>
          <a:xfrm>
            <a:off x="6699250" y="2243138"/>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C</a:t>
            </a:r>
          </a:p>
        </p:txBody>
      </p:sp>
      <p:cxnSp>
        <p:nvCxnSpPr>
          <p:cNvPr id="25" name="Straight Connector 24"/>
          <p:cNvCxnSpPr/>
          <p:nvPr/>
        </p:nvCxnSpPr>
        <p:spPr>
          <a:xfrm flipV="1">
            <a:off x="4784725" y="2647950"/>
            <a:ext cx="2586038" cy="1455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887244" y="3407569"/>
            <a:ext cx="136525"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822031" y="4001294"/>
            <a:ext cx="136525" cy="777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7194551" y="2673350"/>
            <a:ext cx="138112"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78512" y="2698491"/>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Line</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43" name="TextBox 42"/>
          <p:cNvSpPr txBox="1"/>
          <p:nvPr/>
        </p:nvSpPr>
        <p:spPr>
          <a:xfrm>
            <a:off x="4780591" y="3320762"/>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Line</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17" name="Rectangle 16"/>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rot="19316236">
            <a:off x="496832" y="26650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17" name="Picture 2" descr="M:\ICC Bracing Book\ICC Bracing Book for PowerPoint\Ch3\PNG\ICC Figure 3.1_2.png"/>
          <p:cNvPicPr>
            <a:picLocks noChangeAspect="1" noChangeArrowheads="1"/>
          </p:cNvPicPr>
          <p:nvPr/>
        </p:nvPicPr>
        <p:blipFill>
          <a:blip r:embed="rId3" cstate="email"/>
          <a:srcRect/>
          <a:stretch>
            <a:fillRect/>
          </a:stretch>
        </p:blipFill>
        <p:spPr bwMode="auto">
          <a:xfrm>
            <a:off x="5121275" y="2832100"/>
            <a:ext cx="3562350" cy="2700338"/>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Quiz</a:t>
            </a:r>
          </a:p>
        </p:txBody>
      </p:sp>
      <p:sp>
        <p:nvSpPr>
          <p:cNvPr id="4" name="Text Box 3"/>
          <p:cNvSpPr txBox="1">
            <a:spLocks noChangeArrowheads="1"/>
          </p:cNvSpPr>
          <p:nvPr/>
        </p:nvSpPr>
        <p:spPr bwMode="auto">
          <a:xfrm>
            <a:off x="457200" y="1779588"/>
            <a:ext cx="4471988" cy="4393510"/>
          </a:xfrm>
          <a:prstGeom prst="rect">
            <a:avLst/>
          </a:prstGeom>
          <a:noFill/>
          <a:ln w="76200">
            <a:noFill/>
            <a:miter lim="800000"/>
            <a:headEnd/>
            <a:tailEnd/>
          </a:ln>
        </p:spPr>
        <p:txBody>
          <a:bodyPr wrap="square" lIns="0" tIns="0" rIns="0" bIns="0">
            <a:spAutoFit/>
          </a:bodyPr>
          <a:lstStyle/>
          <a:p>
            <a:pPr marL="457200" indent="-457200" fontAlgn="auto">
              <a:lnSpc>
                <a:spcPts val="2400"/>
              </a:lnSpc>
              <a:spcBef>
                <a:spcPts val="600"/>
              </a:spcBef>
              <a:spcAft>
                <a:spcPts val="0"/>
              </a:spcAft>
              <a:defRPr/>
            </a:pPr>
            <a:r>
              <a:rPr lang="en-US" sz="2000" b="1" dirty="0" smtClean="0">
                <a:solidFill>
                  <a:schemeClr val="accent1">
                    <a:lumMod val="75000"/>
                  </a:schemeClr>
                </a:solidFill>
                <a:latin typeface="Arial" pitchFamily="34" charset="0"/>
                <a:cs typeface="Arial" pitchFamily="34" charset="0"/>
              </a:rPr>
              <a:t>3.   What </a:t>
            </a:r>
            <a:r>
              <a:rPr lang="en-US" sz="2000" b="1" dirty="0">
                <a:solidFill>
                  <a:schemeClr val="accent1">
                    <a:lumMod val="75000"/>
                  </a:schemeClr>
                </a:solidFill>
                <a:latin typeface="Arial" pitchFamily="34" charset="0"/>
                <a:cs typeface="Arial" pitchFamily="34" charset="0"/>
              </a:rPr>
              <a:t>is the minimum length</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of a Method WSP BWP?</a:t>
            </a:r>
          </a:p>
          <a:p>
            <a:pPr marL="1143000" lvl="1" indent="-457200" fontAlgn="auto">
              <a:lnSpc>
                <a:spcPct val="120000"/>
              </a:lnSpc>
              <a:spcBef>
                <a:spcPts val="600"/>
              </a:spcBef>
              <a:spcAft>
                <a:spcPts val="0"/>
              </a:spcAft>
              <a:defRPr/>
            </a:pPr>
            <a:r>
              <a:rPr lang="en-US" sz="2000" b="1" dirty="0">
                <a:solidFill>
                  <a:schemeClr val="accent3">
                    <a:lumMod val="50000"/>
                  </a:schemeClr>
                </a:solidFill>
                <a:latin typeface="Arial" pitchFamily="34" charset="0"/>
                <a:cs typeface="Arial" pitchFamily="34" charset="0"/>
              </a:rPr>
              <a:t>	4'</a:t>
            </a:r>
          </a:p>
          <a:p>
            <a:pPr marL="457200" indent="-457200" fontAlgn="auto">
              <a:lnSpc>
                <a:spcPts val="2400"/>
              </a:lnSpc>
              <a:spcBef>
                <a:spcPts val="600"/>
              </a:spcBef>
              <a:spcAft>
                <a:spcPts val="0"/>
              </a:spcAft>
              <a:defRPr/>
            </a:pPr>
            <a:r>
              <a:rPr lang="en-US" sz="2000" b="1" dirty="0" smtClean="0">
                <a:solidFill>
                  <a:schemeClr val="accent1">
                    <a:lumMod val="75000"/>
                  </a:schemeClr>
                </a:solidFill>
                <a:latin typeface="Arial" pitchFamily="34" charset="0"/>
                <a:cs typeface="Arial" pitchFamily="34" charset="0"/>
              </a:rPr>
              <a:t>4.   What </a:t>
            </a:r>
            <a:r>
              <a:rPr lang="en-US" sz="2000" b="1" dirty="0">
                <a:solidFill>
                  <a:schemeClr val="accent1">
                    <a:lumMod val="75000"/>
                  </a:schemeClr>
                </a:solidFill>
                <a:latin typeface="Arial" pitchFamily="34" charset="0"/>
                <a:cs typeface="Arial" pitchFamily="34" charset="0"/>
              </a:rPr>
              <a:t>is the minimum length </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of a continuous BWP?</a:t>
            </a:r>
          </a:p>
          <a:p>
            <a:pPr marL="1143000" lvl="1" indent="-457200" fontAlgn="auto">
              <a:lnSpc>
                <a:spcPct val="120000"/>
              </a:lnSpc>
              <a:spcBef>
                <a:spcPts val="600"/>
              </a:spcBef>
              <a:spcAft>
                <a:spcPts val="0"/>
              </a:spcAft>
              <a:defRPr/>
            </a:pPr>
            <a:r>
              <a:rPr lang="en-US" sz="2000" b="1" dirty="0">
                <a:solidFill>
                  <a:schemeClr val="accent3">
                    <a:lumMod val="50000"/>
                  </a:schemeClr>
                </a:solidFill>
                <a:latin typeface="Arial" pitchFamily="34" charset="0"/>
                <a:cs typeface="Arial" pitchFamily="34" charset="0"/>
              </a:rPr>
              <a:t>	24" (or 16")</a:t>
            </a:r>
          </a:p>
          <a:p>
            <a:pPr marL="457200" indent="-457200" fontAlgn="auto">
              <a:lnSpc>
                <a:spcPts val="2400"/>
              </a:lnSpc>
              <a:spcBef>
                <a:spcPts val="0"/>
              </a:spcBef>
              <a:spcAft>
                <a:spcPts val="0"/>
              </a:spcAft>
              <a:buAutoNum type="arabicPeriod" startAt="5"/>
              <a:defRPr/>
            </a:pPr>
            <a:r>
              <a:rPr lang="en-US" sz="2000" b="1" dirty="0" smtClean="0">
                <a:solidFill>
                  <a:schemeClr val="accent1">
                    <a:lumMod val="75000"/>
                  </a:schemeClr>
                </a:solidFill>
                <a:latin typeface="Arial" pitchFamily="34" charset="0"/>
                <a:cs typeface="Arial" pitchFamily="34" charset="0"/>
              </a:rPr>
              <a:t>What </a:t>
            </a:r>
            <a:r>
              <a:rPr lang="en-US" sz="2000" b="1" dirty="0">
                <a:solidFill>
                  <a:schemeClr val="accent1">
                    <a:lumMod val="75000"/>
                  </a:schemeClr>
                </a:solidFill>
                <a:latin typeface="Arial" pitchFamily="34" charset="0"/>
                <a:cs typeface="Arial" pitchFamily="34" charset="0"/>
              </a:rPr>
              <a:t>is the max. spacing </a:t>
            </a:r>
            <a:endParaRPr lang="en-US" sz="2000" b="1" dirty="0" smtClean="0">
              <a:solidFill>
                <a:schemeClr val="accent1">
                  <a:lumMod val="75000"/>
                </a:schemeClr>
              </a:solidFill>
              <a:latin typeface="Arial" pitchFamily="34" charset="0"/>
              <a:cs typeface="Arial" pitchFamily="34" charset="0"/>
            </a:endParaRPr>
          </a:p>
          <a:p>
            <a:pPr marL="457200" indent="-457200" fontAlgn="auto">
              <a:lnSpc>
                <a:spcPts val="2400"/>
              </a:lnSpc>
              <a:spcBef>
                <a:spcPts val="0"/>
              </a:spcBef>
              <a:spcAft>
                <a:spcPts val="0"/>
              </a:spcAft>
              <a:defRPr/>
            </a:pPr>
            <a:r>
              <a:rPr lang="en-US" sz="2000" b="1" dirty="0" smtClean="0">
                <a:solidFill>
                  <a:schemeClr val="accent1">
                    <a:lumMod val="75000"/>
                  </a:schemeClr>
                </a:solidFill>
                <a:latin typeface="Arial" pitchFamily="34" charset="0"/>
                <a:cs typeface="Arial" pitchFamily="34" charset="0"/>
              </a:rPr>
              <a:t>	between </a:t>
            </a:r>
            <a:r>
              <a:rPr lang="en-US" sz="2000" b="1" dirty="0">
                <a:solidFill>
                  <a:schemeClr val="accent1">
                    <a:lumMod val="75000"/>
                  </a:schemeClr>
                </a:solidFill>
                <a:latin typeface="Arial" pitchFamily="34" charset="0"/>
                <a:cs typeface="Arial" pitchFamily="34" charset="0"/>
              </a:rPr>
              <a:t>centers of BWL's?</a:t>
            </a:r>
          </a:p>
          <a:p>
            <a:pPr marL="914400" lvl="1" indent="-457200" fontAlgn="auto">
              <a:lnSpc>
                <a:spcPts val="2400"/>
              </a:lnSpc>
              <a:spcBef>
                <a:spcPts val="600"/>
              </a:spcBef>
              <a:spcAft>
                <a:spcPts val="0"/>
              </a:spcAft>
              <a:defRPr/>
            </a:pPr>
            <a:r>
              <a:rPr lang="en-US" sz="2000" b="1" dirty="0">
                <a:solidFill>
                  <a:schemeClr val="accent3">
                    <a:lumMod val="50000"/>
                  </a:schemeClr>
                </a:solidFill>
                <a:latin typeface="Arial" pitchFamily="34" charset="0"/>
                <a:cs typeface="Arial" pitchFamily="34" charset="0"/>
              </a:rPr>
              <a:t>	Wind Design	 </a:t>
            </a:r>
            <a:r>
              <a:rPr lang="en-US" sz="2000" b="1" dirty="0" smtClean="0">
                <a:solidFill>
                  <a:schemeClr val="accent3">
                    <a:lumMod val="50000"/>
                  </a:schemeClr>
                </a:solidFill>
                <a:latin typeface="Arial" pitchFamily="34" charset="0"/>
                <a:cs typeface="Arial" pitchFamily="34" charset="0"/>
              </a:rPr>
              <a:t>= </a:t>
            </a:r>
            <a:r>
              <a:rPr lang="en-US" sz="2000" b="1" dirty="0">
                <a:solidFill>
                  <a:schemeClr val="accent3">
                    <a:lumMod val="50000"/>
                  </a:schemeClr>
                </a:solidFill>
                <a:latin typeface="Arial" pitchFamily="34" charset="0"/>
                <a:cs typeface="Arial" pitchFamily="34" charset="0"/>
              </a:rPr>
              <a:t>60'</a:t>
            </a:r>
          </a:p>
          <a:p>
            <a:pPr marL="914400" lvl="1" indent="-457200" fontAlgn="auto">
              <a:lnSpc>
                <a:spcPts val="2400"/>
              </a:lnSpc>
              <a:spcBef>
                <a:spcPts val="300"/>
              </a:spcBef>
              <a:spcAft>
                <a:spcPts val="0"/>
              </a:spcAft>
              <a:defRPr/>
            </a:pPr>
            <a:r>
              <a:rPr lang="en-US" sz="2000" b="1" dirty="0">
                <a:solidFill>
                  <a:schemeClr val="accent3">
                    <a:lumMod val="50000"/>
                  </a:schemeClr>
                </a:solidFill>
                <a:latin typeface="Arial" pitchFamily="34" charset="0"/>
                <a:cs typeface="Arial" pitchFamily="34" charset="0"/>
              </a:rPr>
              <a:t>	Seismic Design = 25' (or 35')</a:t>
            </a:r>
          </a:p>
          <a:p>
            <a:pPr marL="914400" lvl="1" indent="-457200" fontAlgn="auto">
              <a:lnSpc>
                <a:spcPts val="2400"/>
              </a:lnSpc>
              <a:spcBef>
                <a:spcPts val="300"/>
              </a:spcBef>
              <a:spcAft>
                <a:spcPts val="0"/>
              </a:spcAft>
              <a:defRPr/>
            </a:pPr>
            <a:endParaRPr lang="en-US" sz="2000" b="1" dirty="0">
              <a:solidFill>
                <a:schemeClr val="accent3">
                  <a:lumMod val="50000"/>
                </a:schemeClr>
              </a:solidFill>
              <a:latin typeface="Arial" pitchFamily="34" charset="0"/>
              <a:cs typeface="Arial" pitchFamily="34" charset="0"/>
            </a:endParaRPr>
          </a:p>
          <a:p>
            <a:pPr marL="914400" lvl="1" indent="-457200" fontAlgn="auto">
              <a:lnSpc>
                <a:spcPts val="2400"/>
              </a:lnSpc>
              <a:spcBef>
                <a:spcPts val="300"/>
              </a:spcBef>
              <a:spcAft>
                <a:spcPts val="0"/>
              </a:spcAft>
              <a:buFont typeface="Wingdings" pitchFamily="2" charset="2"/>
              <a:buNone/>
              <a:defRPr/>
            </a:pPr>
            <a:endParaRPr lang="en-US" sz="2000" b="1" dirty="0">
              <a:latin typeface="Arial" pitchFamily="34" charset="0"/>
              <a:cs typeface="Arial" pitchFamily="34" charset="0"/>
            </a:endParaRPr>
          </a:p>
        </p:txBody>
      </p:sp>
      <p:cxnSp>
        <p:nvCxnSpPr>
          <p:cNvPr id="7" name="Straight Connector 6"/>
          <p:cNvCxnSpPr/>
          <p:nvPr/>
        </p:nvCxnSpPr>
        <p:spPr>
          <a:xfrm>
            <a:off x="4573588" y="3867150"/>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02288" y="3244850"/>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08800" y="2513013"/>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7841" y="3581400"/>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A</a:t>
            </a:r>
          </a:p>
        </p:txBody>
      </p:sp>
      <p:sp>
        <p:nvSpPr>
          <p:cNvPr id="11" name="Oval 10"/>
          <p:cNvSpPr/>
          <p:nvPr/>
        </p:nvSpPr>
        <p:spPr>
          <a:xfrm>
            <a:off x="5418138" y="2971800"/>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B</a:t>
            </a:r>
          </a:p>
        </p:txBody>
      </p:sp>
      <p:sp>
        <p:nvSpPr>
          <p:cNvPr id="12" name="Oval 11"/>
          <p:cNvSpPr/>
          <p:nvPr/>
        </p:nvSpPr>
        <p:spPr>
          <a:xfrm>
            <a:off x="6699250" y="2243138"/>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C</a:t>
            </a:r>
          </a:p>
        </p:txBody>
      </p:sp>
      <p:cxnSp>
        <p:nvCxnSpPr>
          <p:cNvPr id="13" name="Straight Connector 12"/>
          <p:cNvCxnSpPr/>
          <p:nvPr/>
        </p:nvCxnSpPr>
        <p:spPr>
          <a:xfrm flipV="1">
            <a:off x="4784725" y="2647950"/>
            <a:ext cx="2586038" cy="1455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5887244" y="3407569"/>
            <a:ext cx="136525"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822031" y="4001294"/>
            <a:ext cx="136525" cy="777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7194551" y="2673350"/>
            <a:ext cx="138112"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78512" y="2698491"/>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Line</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23" name="TextBox 22"/>
          <p:cNvSpPr txBox="1"/>
          <p:nvPr/>
        </p:nvSpPr>
        <p:spPr>
          <a:xfrm>
            <a:off x="4780591" y="3320762"/>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Line</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17" name="Rectangle 16"/>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left)">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65" name="Picture 2" descr="M:\ICC Bracing Book\ICC Bracing Book for PowerPoint\Ch3\PNG\ICC Figure 3.1_2.png"/>
          <p:cNvPicPr>
            <a:picLocks noChangeAspect="1" noChangeArrowheads="1"/>
          </p:cNvPicPr>
          <p:nvPr/>
        </p:nvPicPr>
        <p:blipFill>
          <a:blip r:embed="rId3" cstate="email"/>
          <a:srcRect/>
          <a:stretch>
            <a:fillRect/>
          </a:stretch>
        </p:blipFill>
        <p:spPr bwMode="auto">
          <a:xfrm>
            <a:off x="5121275" y="2832100"/>
            <a:ext cx="3562350" cy="2700338"/>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Quiz</a:t>
            </a:r>
          </a:p>
        </p:txBody>
      </p:sp>
      <p:sp>
        <p:nvSpPr>
          <p:cNvPr id="4" name="Text Box 3"/>
          <p:cNvSpPr txBox="1">
            <a:spLocks noChangeArrowheads="1"/>
          </p:cNvSpPr>
          <p:nvPr/>
        </p:nvSpPr>
        <p:spPr bwMode="auto">
          <a:xfrm>
            <a:off x="457200" y="1779588"/>
            <a:ext cx="4471988" cy="4424288"/>
          </a:xfrm>
          <a:prstGeom prst="rect">
            <a:avLst/>
          </a:prstGeom>
          <a:noFill/>
          <a:ln w="76200">
            <a:noFill/>
            <a:miter lim="800000"/>
            <a:headEnd/>
            <a:tailEnd/>
          </a:ln>
        </p:spPr>
        <p:txBody>
          <a:bodyPr wrap="square" lIns="0" tIns="0" rIns="0" bIns="0">
            <a:spAutoFit/>
          </a:bodyPr>
          <a:lstStyle/>
          <a:p>
            <a:pPr marL="457200" indent="-457200" fontAlgn="auto">
              <a:lnSpc>
                <a:spcPts val="2400"/>
              </a:lnSpc>
              <a:spcBef>
                <a:spcPts val="600"/>
              </a:spcBef>
              <a:spcAft>
                <a:spcPts val="0"/>
              </a:spcAft>
              <a:defRPr/>
            </a:pPr>
            <a:r>
              <a:rPr lang="en-US" sz="2000" b="1" dirty="0" smtClean="0">
                <a:solidFill>
                  <a:schemeClr val="accent1">
                    <a:lumMod val="75000"/>
                  </a:schemeClr>
                </a:solidFill>
                <a:latin typeface="Arial" pitchFamily="34" charset="0"/>
                <a:cs typeface="Arial" pitchFamily="34" charset="0"/>
              </a:rPr>
              <a:t>6.   Can </a:t>
            </a:r>
            <a:r>
              <a:rPr lang="en-US" sz="2000" b="1" dirty="0">
                <a:solidFill>
                  <a:schemeClr val="accent1">
                    <a:lumMod val="75000"/>
                  </a:schemeClr>
                </a:solidFill>
                <a:latin typeface="Arial" pitchFamily="34" charset="0"/>
                <a:cs typeface="Arial" pitchFamily="34" charset="0"/>
              </a:rPr>
              <a:t>a </a:t>
            </a:r>
            <a:r>
              <a:rPr lang="en-US" sz="2000" b="1" dirty="0" smtClean="0">
                <a:solidFill>
                  <a:schemeClr val="accent1">
                    <a:lumMod val="75000"/>
                  </a:schemeClr>
                </a:solidFill>
                <a:latin typeface="Arial" pitchFamily="34" charset="0"/>
                <a:cs typeface="Arial" pitchFamily="34" charset="0"/>
              </a:rPr>
              <a:t>bracing panel be less than 48” long?</a:t>
            </a:r>
            <a:endParaRPr lang="en-US" sz="2000" b="1" dirty="0">
              <a:solidFill>
                <a:schemeClr val="accent1">
                  <a:lumMod val="75000"/>
                </a:schemeClr>
              </a:solidFill>
              <a:latin typeface="Arial" pitchFamily="34" charset="0"/>
              <a:cs typeface="Arial" pitchFamily="34" charset="0"/>
            </a:endParaRPr>
          </a:p>
          <a:p>
            <a:pPr marL="914400" lvl="1" indent="-457200" fontAlgn="auto">
              <a:lnSpc>
                <a:spcPct val="120000"/>
              </a:lnSpc>
              <a:spcBef>
                <a:spcPts val="600"/>
              </a:spcBef>
              <a:spcAft>
                <a:spcPts val="0"/>
              </a:spcAft>
              <a:tabLst>
                <a:tab pos="1600200" algn="l"/>
              </a:tabLst>
              <a:defRPr/>
            </a:pPr>
            <a:r>
              <a:rPr lang="en-US" sz="2000" b="1" dirty="0">
                <a:solidFill>
                  <a:schemeClr val="accent3">
                    <a:lumMod val="50000"/>
                  </a:schemeClr>
                </a:solidFill>
                <a:latin typeface="Arial" pitchFamily="34" charset="0"/>
                <a:cs typeface="Arial" pitchFamily="34" charset="0"/>
              </a:rPr>
              <a:t>	</a:t>
            </a:r>
            <a:r>
              <a:rPr lang="en-US" sz="2000" b="1" dirty="0" smtClean="0">
                <a:solidFill>
                  <a:schemeClr val="accent3">
                    <a:lumMod val="50000"/>
                  </a:schemeClr>
                </a:solidFill>
                <a:latin typeface="Arial" pitchFamily="34" charset="0"/>
                <a:cs typeface="Arial" pitchFamily="34" charset="0"/>
              </a:rPr>
              <a:t>Yes.  	Most intermittent - 36”</a:t>
            </a:r>
          </a:p>
          <a:p>
            <a:pPr marL="914400" lvl="1" indent="-457200" fontAlgn="auto">
              <a:lnSpc>
                <a:spcPct val="120000"/>
              </a:lnSpc>
              <a:spcBef>
                <a:spcPts val="600"/>
              </a:spcBef>
              <a:spcAft>
                <a:spcPts val="0"/>
              </a:spcAft>
              <a:tabLst>
                <a:tab pos="1600200" algn="l"/>
              </a:tabLst>
              <a:defRPr/>
            </a:pPr>
            <a:r>
              <a:rPr lang="en-US" sz="2000" b="1" dirty="0" smtClean="0">
                <a:solidFill>
                  <a:schemeClr val="accent3">
                    <a:lumMod val="50000"/>
                  </a:schemeClr>
                </a:solidFill>
                <a:latin typeface="Arial" pitchFamily="34" charset="0"/>
                <a:cs typeface="Arial" pitchFamily="34" charset="0"/>
              </a:rPr>
              <a:t>		</a:t>
            </a:r>
            <a:r>
              <a:rPr lang="en-US" sz="2000" b="1" smtClean="0">
                <a:solidFill>
                  <a:schemeClr val="accent3">
                    <a:lumMod val="50000"/>
                  </a:schemeClr>
                </a:solidFill>
                <a:latin typeface="Arial" pitchFamily="34" charset="0"/>
                <a:cs typeface="Arial" pitchFamily="34" charset="0"/>
              </a:rPr>
              <a:t>CS-WSP - 16</a:t>
            </a:r>
            <a:r>
              <a:rPr lang="en-US" sz="2000" b="1" dirty="0" smtClean="0">
                <a:solidFill>
                  <a:schemeClr val="accent3">
                    <a:lumMod val="50000"/>
                  </a:schemeClr>
                </a:solidFill>
                <a:latin typeface="Arial" pitchFamily="34" charset="0"/>
                <a:cs typeface="Arial" pitchFamily="34" charset="0"/>
              </a:rPr>
              <a:t>”</a:t>
            </a:r>
            <a:endParaRPr lang="en-US" sz="2000" b="1" dirty="0">
              <a:solidFill>
                <a:schemeClr val="accent3">
                  <a:lumMod val="50000"/>
                </a:schemeClr>
              </a:solidFill>
              <a:latin typeface="Arial" pitchFamily="34" charset="0"/>
              <a:cs typeface="Arial" pitchFamily="34" charset="0"/>
            </a:endParaRPr>
          </a:p>
          <a:p>
            <a:pPr marL="457200" indent="-457200" fontAlgn="auto">
              <a:lnSpc>
                <a:spcPts val="2400"/>
              </a:lnSpc>
              <a:spcBef>
                <a:spcPts val="600"/>
              </a:spcBef>
              <a:spcAft>
                <a:spcPts val="0"/>
              </a:spcAft>
              <a:defRPr/>
            </a:pPr>
            <a:r>
              <a:rPr lang="en-US" sz="2000" b="1" dirty="0" smtClean="0">
                <a:solidFill>
                  <a:schemeClr val="accent1">
                    <a:lumMod val="75000"/>
                  </a:schemeClr>
                </a:solidFill>
                <a:latin typeface="Arial" pitchFamily="34" charset="0"/>
                <a:cs typeface="Arial" pitchFamily="34" charset="0"/>
              </a:rPr>
              <a:t>7.    Is </a:t>
            </a:r>
            <a:r>
              <a:rPr lang="en-US" sz="2000" b="1" dirty="0">
                <a:solidFill>
                  <a:schemeClr val="accent1">
                    <a:lumMod val="75000"/>
                  </a:schemeClr>
                </a:solidFill>
                <a:latin typeface="Arial" pitchFamily="34" charset="0"/>
                <a:cs typeface="Arial" pitchFamily="34" charset="0"/>
              </a:rPr>
              <a:t>more bracing needed for </a:t>
            </a:r>
            <a:r>
              <a:rPr lang="en-US" sz="2000" b="1" dirty="0" smtClean="0">
                <a:solidFill>
                  <a:schemeClr val="accent1">
                    <a:lumMod val="75000"/>
                  </a:schemeClr>
                </a:solidFill>
                <a:latin typeface="Arial" pitchFamily="34" charset="0"/>
                <a:cs typeface="Arial" pitchFamily="34" charset="0"/>
              </a:rPr>
              <a:t>steeper roofs?</a:t>
            </a:r>
            <a:endParaRPr lang="en-US" sz="2000" b="1" dirty="0">
              <a:solidFill>
                <a:schemeClr val="accent1">
                  <a:lumMod val="75000"/>
                </a:schemeClr>
              </a:solidFill>
              <a:latin typeface="Arial" pitchFamily="34" charset="0"/>
              <a:cs typeface="Arial" pitchFamily="34" charset="0"/>
            </a:endParaRPr>
          </a:p>
          <a:p>
            <a:pPr marL="914400" lvl="1" indent="-457200" fontAlgn="auto">
              <a:lnSpc>
                <a:spcPts val="2400"/>
              </a:lnSpc>
              <a:spcBef>
                <a:spcPts val="600"/>
              </a:spcBef>
              <a:spcAft>
                <a:spcPts val="0"/>
              </a:spcAft>
              <a:defRPr/>
            </a:pPr>
            <a:r>
              <a:rPr lang="en-US" sz="2000" b="1" dirty="0">
                <a:solidFill>
                  <a:schemeClr val="accent1">
                    <a:lumMod val="75000"/>
                  </a:schemeClr>
                </a:solidFill>
                <a:latin typeface="Arial" pitchFamily="34" charset="0"/>
                <a:cs typeface="Arial" pitchFamily="34" charset="0"/>
              </a:rPr>
              <a:t>	</a:t>
            </a:r>
            <a:r>
              <a:rPr lang="en-US" sz="2000" b="1" dirty="0" smtClean="0">
                <a:solidFill>
                  <a:schemeClr val="accent3">
                    <a:lumMod val="50000"/>
                  </a:schemeClr>
                </a:solidFill>
                <a:latin typeface="Arial" pitchFamily="34" charset="0"/>
                <a:cs typeface="Arial" pitchFamily="34" charset="0"/>
              </a:rPr>
              <a:t>Yes </a:t>
            </a:r>
          </a:p>
          <a:p>
            <a:pPr marL="914400" lvl="1" indent="-457200" fontAlgn="auto">
              <a:lnSpc>
                <a:spcPts val="2400"/>
              </a:lnSpc>
              <a:spcBef>
                <a:spcPts val="600"/>
              </a:spcBef>
              <a:spcAft>
                <a:spcPts val="0"/>
              </a:spcAft>
              <a:defRPr/>
            </a:pPr>
            <a:r>
              <a:rPr lang="en-US" sz="2000" b="1" dirty="0" smtClean="0">
                <a:solidFill>
                  <a:schemeClr val="accent3">
                    <a:lumMod val="50000"/>
                  </a:schemeClr>
                </a:solidFill>
                <a:latin typeface="Arial" pitchFamily="34" charset="0"/>
                <a:cs typeface="Arial" pitchFamily="34" charset="0"/>
              </a:rPr>
              <a:t>	&gt; 10’ &lt; 15‘ ridge  = + 15%</a:t>
            </a:r>
            <a:endParaRPr lang="en-US" sz="2000" b="1" dirty="0">
              <a:solidFill>
                <a:schemeClr val="accent3">
                  <a:lumMod val="50000"/>
                </a:schemeClr>
              </a:solidFill>
              <a:latin typeface="Arial" pitchFamily="34" charset="0"/>
              <a:cs typeface="Arial" pitchFamily="34" charset="0"/>
            </a:endParaRPr>
          </a:p>
          <a:p>
            <a:pPr marL="1828800" lvl="3" indent="-914400" fontAlgn="auto">
              <a:lnSpc>
                <a:spcPts val="2400"/>
              </a:lnSpc>
              <a:spcBef>
                <a:spcPts val="300"/>
              </a:spcBef>
              <a:spcAft>
                <a:spcPts val="0"/>
              </a:spcAft>
              <a:defRPr/>
            </a:pPr>
            <a:r>
              <a:rPr lang="en-US" sz="2000" b="1" dirty="0" smtClean="0">
                <a:solidFill>
                  <a:schemeClr val="accent3">
                    <a:lumMod val="50000"/>
                  </a:schemeClr>
                </a:solidFill>
                <a:latin typeface="Arial" pitchFamily="34" charset="0"/>
                <a:cs typeface="Arial" pitchFamily="34" charset="0"/>
              </a:rPr>
              <a:t>&gt; 15’ &lt; 20’ ridge  = + 30%</a:t>
            </a:r>
            <a:endParaRPr lang="en-US" sz="2000" b="1" dirty="0">
              <a:solidFill>
                <a:schemeClr val="accent3">
                  <a:lumMod val="50000"/>
                </a:schemeClr>
              </a:solidFill>
              <a:latin typeface="Arial" pitchFamily="34" charset="0"/>
              <a:cs typeface="Arial" pitchFamily="34" charset="0"/>
            </a:endParaRPr>
          </a:p>
          <a:p>
            <a:pPr marL="914400" lvl="1" indent="-457200" fontAlgn="auto">
              <a:lnSpc>
                <a:spcPct val="120000"/>
              </a:lnSpc>
              <a:spcBef>
                <a:spcPts val="0"/>
              </a:spcBef>
              <a:spcAft>
                <a:spcPts val="0"/>
              </a:spcAft>
              <a:buFont typeface="Wingdings" pitchFamily="2" charset="2"/>
              <a:buNone/>
              <a:defRPr/>
            </a:pPr>
            <a:endParaRPr lang="en-US" sz="2000" b="1" dirty="0">
              <a:latin typeface="Arial" pitchFamily="34" charset="0"/>
              <a:cs typeface="Arial" pitchFamily="34" charset="0"/>
            </a:endParaRPr>
          </a:p>
          <a:p>
            <a:pPr marL="914400" lvl="1" indent="-457200" fontAlgn="auto">
              <a:lnSpc>
                <a:spcPct val="120000"/>
              </a:lnSpc>
              <a:spcBef>
                <a:spcPts val="0"/>
              </a:spcBef>
              <a:spcAft>
                <a:spcPts val="0"/>
              </a:spcAft>
              <a:buFont typeface="Wingdings" pitchFamily="2" charset="2"/>
              <a:buNone/>
              <a:defRPr/>
            </a:pPr>
            <a:endParaRPr lang="en-US" sz="2000" b="1" dirty="0">
              <a:latin typeface="Arial" pitchFamily="34" charset="0"/>
              <a:cs typeface="Arial" pitchFamily="34" charset="0"/>
            </a:endParaRPr>
          </a:p>
          <a:p>
            <a:pPr marL="914400" lvl="1" indent="-457200" fontAlgn="auto">
              <a:lnSpc>
                <a:spcPct val="120000"/>
              </a:lnSpc>
              <a:spcBef>
                <a:spcPts val="0"/>
              </a:spcBef>
              <a:spcAft>
                <a:spcPts val="0"/>
              </a:spcAft>
              <a:buFont typeface="Wingdings" pitchFamily="2" charset="2"/>
              <a:buNone/>
              <a:defRPr/>
            </a:pPr>
            <a:endParaRPr lang="en-US" sz="2000" b="1" dirty="0">
              <a:latin typeface="Arial" pitchFamily="34" charset="0"/>
              <a:cs typeface="Arial" pitchFamily="34" charset="0"/>
            </a:endParaRPr>
          </a:p>
        </p:txBody>
      </p:sp>
      <p:cxnSp>
        <p:nvCxnSpPr>
          <p:cNvPr id="7" name="Straight Connector 6"/>
          <p:cNvCxnSpPr/>
          <p:nvPr/>
        </p:nvCxnSpPr>
        <p:spPr>
          <a:xfrm>
            <a:off x="4573588" y="3867150"/>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02288" y="3244850"/>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08800" y="2513013"/>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7841" y="3581400"/>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A</a:t>
            </a:r>
          </a:p>
        </p:txBody>
      </p:sp>
      <p:sp>
        <p:nvSpPr>
          <p:cNvPr id="11" name="Oval 10"/>
          <p:cNvSpPr/>
          <p:nvPr/>
        </p:nvSpPr>
        <p:spPr>
          <a:xfrm>
            <a:off x="5418138" y="2971800"/>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B</a:t>
            </a:r>
          </a:p>
        </p:txBody>
      </p:sp>
      <p:sp>
        <p:nvSpPr>
          <p:cNvPr id="12" name="Oval 11"/>
          <p:cNvSpPr/>
          <p:nvPr/>
        </p:nvSpPr>
        <p:spPr>
          <a:xfrm>
            <a:off x="6699250" y="2243138"/>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C</a:t>
            </a:r>
          </a:p>
        </p:txBody>
      </p:sp>
      <p:cxnSp>
        <p:nvCxnSpPr>
          <p:cNvPr id="13" name="Straight Connector 12"/>
          <p:cNvCxnSpPr/>
          <p:nvPr/>
        </p:nvCxnSpPr>
        <p:spPr>
          <a:xfrm flipV="1">
            <a:off x="4784725" y="2647950"/>
            <a:ext cx="2586038" cy="1455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5887244" y="3407569"/>
            <a:ext cx="136525"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822031" y="4001294"/>
            <a:ext cx="136525" cy="777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7194551" y="2673350"/>
            <a:ext cx="138112"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78512" y="2698491"/>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Line</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23" name="TextBox 22"/>
          <p:cNvSpPr txBox="1"/>
          <p:nvPr/>
        </p:nvSpPr>
        <p:spPr>
          <a:xfrm>
            <a:off x="4780591" y="3320762"/>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Line</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17" name="Rectangle 16"/>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413" name="Picture 2" descr="M:\ICC Bracing Book\ICC Bracing Book for PowerPoint\Ch3\PNG\ICC Figure 3.1_2.png"/>
          <p:cNvPicPr>
            <a:picLocks noChangeAspect="1" noChangeArrowheads="1"/>
          </p:cNvPicPr>
          <p:nvPr/>
        </p:nvPicPr>
        <p:blipFill>
          <a:blip r:embed="rId3" cstate="email"/>
          <a:srcRect/>
          <a:stretch>
            <a:fillRect/>
          </a:stretch>
        </p:blipFill>
        <p:spPr bwMode="auto">
          <a:xfrm>
            <a:off x="5121275" y="2832100"/>
            <a:ext cx="3562350" cy="2700338"/>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Quiz</a:t>
            </a:r>
          </a:p>
        </p:txBody>
      </p:sp>
      <p:sp>
        <p:nvSpPr>
          <p:cNvPr id="4" name="Text Box 3"/>
          <p:cNvSpPr txBox="1">
            <a:spLocks noChangeArrowheads="1"/>
          </p:cNvSpPr>
          <p:nvPr/>
        </p:nvSpPr>
        <p:spPr bwMode="auto">
          <a:xfrm>
            <a:off x="457200" y="1779588"/>
            <a:ext cx="4419600" cy="2039020"/>
          </a:xfrm>
          <a:prstGeom prst="rect">
            <a:avLst/>
          </a:prstGeom>
          <a:noFill/>
          <a:ln w="76200">
            <a:noFill/>
            <a:miter lim="800000"/>
            <a:headEnd/>
            <a:tailEnd/>
          </a:ln>
        </p:spPr>
        <p:txBody>
          <a:bodyPr lIns="0" tIns="0" rIns="0" bIns="0">
            <a:spAutoFit/>
          </a:bodyPr>
          <a:lstStyle/>
          <a:p>
            <a:pPr marL="457200" indent="-457200" fontAlgn="auto">
              <a:lnSpc>
                <a:spcPts val="2400"/>
              </a:lnSpc>
              <a:spcBef>
                <a:spcPts val="600"/>
              </a:spcBef>
              <a:spcAft>
                <a:spcPts val="0"/>
              </a:spcAft>
              <a:defRPr/>
            </a:pPr>
            <a:r>
              <a:rPr lang="en-US" sz="2000" b="1" dirty="0" smtClean="0">
                <a:solidFill>
                  <a:schemeClr val="accent1">
                    <a:lumMod val="75000"/>
                  </a:schemeClr>
                </a:solidFill>
                <a:latin typeface="Arial" pitchFamily="34" charset="0"/>
                <a:cs typeface="Arial" pitchFamily="34" charset="0"/>
              </a:rPr>
              <a:t>8.    Are </a:t>
            </a:r>
            <a:r>
              <a:rPr lang="en-US" sz="2000" b="1" dirty="0">
                <a:solidFill>
                  <a:schemeClr val="accent1">
                    <a:lumMod val="75000"/>
                  </a:schemeClr>
                </a:solidFill>
                <a:latin typeface="Arial" pitchFamily="34" charset="0"/>
                <a:cs typeface="Arial" pitchFamily="34" charset="0"/>
              </a:rPr>
              <a:t>the BWP placement requirements the same for interior and exterior BWL's?</a:t>
            </a:r>
          </a:p>
          <a:p>
            <a:pPr marL="1828800" lvl="2" indent="-914400" fontAlgn="auto">
              <a:lnSpc>
                <a:spcPts val="2400"/>
              </a:lnSpc>
              <a:spcBef>
                <a:spcPts val="600"/>
              </a:spcBef>
              <a:spcAft>
                <a:spcPts val="0"/>
              </a:spcAft>
              <a:defRPr/>
            </a:pPr>
            <a:r>
              <a:rPr lang="en-US" sz="2000" b="1" dirty="0">
                <a:solidFill>
                  <a:schemeClr val="accent3">
                    <a:lumMod val="50000"/>
                  </a:schemeClr>
                </a:solidFill>
                <a:latin typeface="Arial" pitchFamily="34" charset="0"/>
                <a:cs typeface="Arial" pitchFamily="34" charset="0"/>
              </a:rPr>
              <a:t>SDC A-C = Yes</a:t>
            </a:r>
          </a:p>
          <a:p>
            <a:pPr marL="1828800" lvl="3" indent="-914400" fontAlgn="auto">
              <a:lnSpc>
                <a:spcPts val="2400"/>
              </a:lnSpc>
              <a:spcBef>
                <a:spcPts val="600"/>
              </a:spcBef>
              <a:spcAft>
                <a:spcPts val="0"/>
              </a:spcAft>
              <a:defRPr/>
            </a:pPr>
            <a:r>
              <a:rPr lang="en-US" sz="2000" b="1" dirty="0">
                <a:solidFill>
                  <a:srgbClr val="FF0000"/>
                </a:solidFill>
                <a:latin typeface="Arial" pitchFamily="34" charset="0"/>
                <a:cs typeface="Arial" pitchFamily="34" charset="0"/>
              </a:rPr>
              <a:t>Int.	= 12.5' end dist.</a:t>
            </a:r>
          </a:p>
          <a:p>
            <a:pPr marL="1828800" lvl="3" indent="-914400" fontAlgn="auto">
              <a:lnSpc>
                <a:spcPts val="2400"/>
              </a:lnSpc>
              <a:spcBef>
                <a:spcPts val="300"/>
              </a:spcBef>
              <a:spcAft>
                <a:spcPts val="0"/>
              </a:spcAft>
              <a:defRPr/>
            </a:pPr>
            <a:r>
              <a:rPr lang="en-US" sz="2000" b="1" dirty="0">
                <a:solidFill>
                  <a:schemeClr val="accent3">
                    <a:lumMod val="50000"/>
                  </a:schemeClr>
                </a:solidFill>
                <a:latin typeface="Arial" pitchFamily="34" charset="0"/>
                <a:cs typeface="Arial" pitchFamily="34" charset="0"/>
              </a:rPr>
              <a:t>Ext.	= 12.5' end dist</a:t>
            </a:r>
            <a:r>
              <a:rPr lang="en-US" sz="2000" b="1" dirty="0" smtClean="0">
                <a:solidFill>
                  <a:schemeClr val="accent3">
                    <a:lumMod val="50000"/>
                  </a:schemeClr>
                </a:solidFill>
                <a:latin typeface="Arial" pitchFamily="34" charset="0"/>
                <a:cs typeface="Arial" pitchFamily="34" charset="0"/>
              </a:rPr>
              <a:t>.</a:t>
            </a:r>
            <a:endParaRPr lang="en-US" sz="2000" b="1" dirty="0">
              <a:solidFill>
                <a:schemeClr val="accent3">
                  <a:lumMod val="50000"/>
                </a:schemeClr>
              </a:solidFill>
              <a:latin typeface="Arial" pitchFamily="34" charset="0"/>
              <a:cs typeface="Arial" pitchFamily="34" charset="0"/>
            </a:endParaRPr>
          </a:p>
        </p:txBody>
      </p:sp>
      <p:cxnSp>
        <p:nvCxnSpPr>
          <p:cNvPr id="7" name="Straight Connector 6"/>
          <p:cNvCxnSpPr/>
          <p:nvPr/>
        </p:nvCxnSpPr>
        <p:spPr>
          <a:xfrm>
            <a:off x="4573588" y="3867150"/>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02288" y="3244850"/>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08800" y="2513013"/>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7841" y="3581400"/>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A</a:t>
            </a:r>
          </a:p>
        </p:txBody>
      </p:sp>
      <p:sp>
        <p:nvSpPr>
          <p:cNvPr id="11" name="Oval 10"/>
          <p:cNvSpPr/>
          <p:nvPr/>
        </p:nvSpPr>
        <p:spPr>
          <a:xfrm>
            <a:off x="5418138" y="2971800"/>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B</a:t>
            </a:r>
          </a:p>
        </p:txBody>
      </p:sp>
      <p:sp>
        <p:nvSpPr>
          <p:cNvPr id="12" name="Oval 11"/>
          <p:cNvSpPr/>
          <p:nvPr/>
        </p:nvSpPr>
        <p:spPr>
          <a:xfrm>
            <a:off x="6699250" y="2243138"/>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C</a:t>
            </a:r>
          </a:p>
        </p:txBody>
      </p:sp>
      <p:cxnSp>
        <p:nvCxnSpPr>
          <p:cNvPr id="13" name="Straight Connector 12"/>
          <p:cNvCxnSpPr/>
          <p:nvPr/>
        </p:nvCxnSpPr>
        <p:spPr>
          <a:xfrm flipV="1">
            <a:off x="4784725" y="2647950"/>
            <a:ext cx="2586038" cy="1455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5887244" y="3407569"/>
            <a:ext cx="136525"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822031" y="4001294"/>
            <a:ext cx="136525" cy="777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7194551" y="2673350"/>
            <a:ext cx="138112"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78512" y="2698491"/>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Line</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23" name="TextBox 22"/>
          <p:cNvSpPr txBox="1"/>
          <p:nvPr/>
        </p:nvSpPr>
        <p:spPr>
          <a:xfrm>
            <a:off x="4780591" y="3320762"/>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Line</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17" name="Rectangle 16"/>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3004722"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Getting Started</a:t>
              </a:r>
            </a:p>
          </p:txBody>
        </p:sp>
        <p:sp>
          <p:nvSpPr>
            <p:cNvPr id="7" name="Round Same Side Corner Rectangle 6"/>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8" name="Round Same Side Corner Rectangle 7"/>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3" name="Rectangle 12"/>
          <p:cNvSpPr/>
          <p:nvPr/>
        </p:nvSpPr>
        <p:spPr bwMode="auto">
          <a:xfrm>
            <a:off x="2227263" y="2541588"/>
            <a:ext cx="1555750"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u="sng" dirty="0">
                <a:solidFill>
                  <a:schemeClr val="bg1"/>
                </a:solidFill>
                <a:latin typeface="Arial" pitchFamily="34" charset="0"/>
                <a:cs typeface="Arial" pitchFamily="34" charset="0"/>
              </a:rPr>
              <a:t>Terminology</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Loads &amp; Limits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Irregular Buildings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Wind </a:t>
            </a:r>
            <a:r>
              <a:rPr lang="en-US" sz="1600" dirty="0" smtClean="0">
                <a:solidFill>
                  <a:schemeClr val="tx1"/>
                </a:solidFill>
                <a:latin typeface="Arial" pitchFamily="34" charset="0"/>
                <a:cs typeface="Arial" pitchFamily="34" charset="0"/>
              </a:rPr>
              <a:t>Exposure</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Connecting the systems</a:t>
            </a:r>
            <a:endParaRPr lang="en-US" sz="1600" dirty="0">
              <a:solidFill>
                <a:schemeClr val="tx1"/>
              </a:solidFill>
              <a:latin typeface="Arial" pitchFamily="34" charset="0"/>
              <a:cs typeface="Arial" pitchFamily="34" charset="0"/>
            </a:endParaRPr>
          </a:p>
        </p:txBody>
      </p:sp>
      <p:sp>
        <p:nvSpPr>
          <p:cNvPr id="10" name="Rectangle 9"/>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Terminology</a:t>
            </a:r>
          </a:p>
        </p:txBody>
      </p:sp>
      <p:pic>
        <p:nvPicPr>
          <p:cNvPr id="192514" name="Content Placeholder 3" descr="ICC Figure 3.1.png"/>
          <p:cNvPicPr>
            <a:picLocks noGrp="1" noChangeAspect="1"/>
          </p:cNvPicPr>
          <p:nvPr>
            <p:ph idx="1"/>
          </p:nvPr>
        </p:nvPicPr>
        <p:blipFill>
          <a:blip r:embed="rId3" cstate="email"/>
          <a:srcRect/>
          <a:stretch>
            <a:fillRect/>
          </a:stretch>
        </p:blipFill>
        <p:spPr bwMode="auto">
          <a:xfrm>
            <a:off x="1550988" y="2601913"/>
            <a:ext cx="7040562" cy="2701925"/>
          </a:xfrm>
          <a:noFill/>
          <a:ln>
            <a:miter lim="800000"/>
            <a:headEnd/>
            <a:tailEnd/>
          </a:ln>
        </p:spPr>
      </p:pic>
      <p:cxnSp>
        <p:nvCxnSpPr>
          <p:cNvPr id="9" name="Straight Connector 8"/>
          <p:cNvCxnSpPr/>
          <p:nvPr/>
        </p:nvCxnSpPr>
        <p:spPr>
          <a:xfrm>
            <a:off x="4487863" y="3611563"/>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16563" y="2989263"/>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23075" y="2257425"/>
            <a:ext cx="495300" cy="26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82777" y="3326208"/>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A</a:t>
            </a:r>
          </a:p>
        </p:txBody>
      </p:sp>
      <p:sp>
        <p:nvSpPr>
          <p:cNvPr id="13" name="Oval 12"/>
          <p:cNvSpPr/>
          <p:nvPr/>
        </p:nvSpPr>
        <p:spPr>
          <a:xfrm>
            <a:off x="5333074" y="2716608"/>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B</a:t>
            </a:r>
          </a:p>
        </p:txBody>
      </p:sp>
      <p:sp>
        <p:nvSpPr>
          <p:cNvPr id="14" name="Oval 13"/>
          <p:cNvSpPr/>
          <p:nvPr/>
        </p:nvSpPr>
        <p:spPr>
          <a:xfrm>
            <a:off x="6614186" y="1987946"/>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C</a:t>
            </a:r>
          </a:p>
        </p:txBody>
      </p:sp>
      <p:cxnSp>
        <p:nvCxnSpPr>
          <p:cNvPr id="15" name="Straight Connector 14"/>
          <p:cNvCxnSpPr/>
          <p:nvPr/>
        </p:nvCxnSpPr>
        <p:spPr>
          <a:xfrm flipV="1">
            <a:off x="4699000" y="2393950"/>
            <a:ext cx="2586038" cy="145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801519" y="3151982"/>
            <a:ext cx="136525"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4736306" y="3745707"/>
            <a:ext cx="136525" cy="777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7109619" y="2418557"/>
            <a:ext cx="136525" cy="77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93448" y="2443299"/>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BWL</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25" name="TextBox 24"/>
          <p:cNvSpPr txBox="1"/>
          <p:nvPr/>
        </p:nvSpPr>
        <p:spPr>
          <a:xfrm>
            <a:off x="4695527" y="3065570"/>
            <a:ext cx="981359" cy="584775"/>
          </a:xfrm>
          <a:prstGeom prst="rect">
            <a:avLst/>
          </a:prstGeom>
          <a:noFill/>
          <a:scene3d>
            <a:camera prst="isometricTopUp"/>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BWL</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cxnSp>
        <p:nvCxnSpPr>
          <p:cNvPr id="27" name="Straight Connector 26"/>
          <p:cNvCxnSpPr/>
          <p:nvPr/>
        </p:nvCxnSpPr>
        <p:spPr>
          <a:xfrm>
            <a:off x="2247900" y="3603625"/>
            <a:ext cx="495300" cy="269875"/>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041687" y="3318588"/>
            <a:ext cx="457200" cy="457200"/>
          </a:xfrm>
          <a:prstGeom prst="ellipse">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A</a:t>
            </a:r>
          </a:p>
        </p:txBody>
      </p:sp>
      <p:sp>
        <p:nvSpPr>
          <p:cNvPr id="35" name="TextBox 34"/>
          <p:cNvSpPr txBox="1"/>
          <p:nvPr/>
        </p:nvSpPr>
        <p:spPr>
          <a:xfrm>
            <a:off x="1136824" y="2835700"/>
            <a:ext cx="1137234" cy="830997"/>
          </a:xfrm>
          <a:prstGeom prst="rect">
            <a:avLst/>
          </a:prstGeom>
          <a:noFill/>
          <a:scene3d>
            <a:camera prst="isometricLeftDown"/>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Braced</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 Wall Line</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 (BWL)</a:t>
            </a:r>
          </a:p>
        </p:txBody>
      </p:sp>
      <p:cxnSp>
        <p:nvCxnSpPr>
          <p:cNvPr id="19" name="Straight Connector 18"/>
          <p:cNvCxnSpPr/>
          <p:nvPr/>
        </p:nvCxnSpPr>
        <p:spPr>
          <a:xfrm rot="16200000" flipH="1">
            <a:off x="4929187" y="4921251"/>
            <a:ext cx="428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5862637" y="5440363"/>
            <a:ext cx="428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89513" y="4897438"/>
            <a:ext cx="1200150" cy="669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083175" y="4948238"/>
            <a:ext cx="130175"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013450" y="5470525"/>
            <a:ext cx="128588"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83824" y="5082996"/>
            <a:ext cx="981359" cy="584775"/>
          </a:xfrm>
          <a:prstGeom prst="rect">
            <a:avLst/>
          </a:prstGeom>
          <a:noFill/>
          <a:scene3d>
            <a:camera prst="isometricLeftDown"/>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BWP</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cxnSp>
        <p:nvCxnSpPr>
          <p:cNvPr id="29" name="Straight Connector 28"/>
          <p:cNvCxnSpPr/>
          <p:nvPr/>
        </p:nvCxnSpPr>
        <p:spPr>
          <a:xfrm rot="16200000" flipH="1">
            <a:off x="2695575" y="4908551"/>
            <a:ext cx="428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629025" y="5427663"/>
            <a:ext cx="428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55900" y="4884738"/>
            <a:ext cx="1200150" cy="669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849563" y="4935538"/>
            <a:ext cx="128587"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78250" y="5457825"/>
            <a:ext cx="128588"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49084" y="5070303"/>
            <a:ext cx="981359" cy="584775"/>
          </a:xfrm>
          <a:prstGeom prst="rect">
            <a:avLst/>
          </a:prstGeom>
          <a:noFill/>
          <a:scene3d>
            <a:camera prst="isometricLeftDown"/>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BWP</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Spacing</a:t>
            </a:r>
          </a:p>
        </p:txBody>
      </p:sp>
      <p:sp>
        <p:nvSpPr>
          <p:cNvPr id="36" name="TextBox 35"/>
          <p:cNvSpPr txBox="1"/>
          <p:nvPr/>
        </p:nvSpPr>
        <p:spPr>
          <a:xfrm>
            <a:off x="318548" y="3861975"/>
            <a:ext cx="1262270" cy="830997"/>
          </a:xfrm>
          <a:prstGeom prst="rect">
            <a:avLst/>
          </a:prstGeom>
          <a:noFill/>
          <a:scene3d>
            <a:camera prst="isometricLeftDown"/>
            <a:lightRig rig="threePt" dir="t"/>
          </a:scene3d>
        </p:spPr>
        <p:txBody>
          <a:bodyPr wrap="none">
            <a:spAutoFit/>
          </a:bodyPr>
          <a:lstStyle/>
          <a:p>
            <a:pPr algn="ct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Braced</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 Wall Panel</a:t>
            </a:r>
            <a:br>
              <a:rPr lang="en-US" sz="1600" b="1" dirty="0">
                <a:solidFill>
                  <a:schemeClr val="accent2">
                    <a:lumMod val="75000"/>
                  </a:schemeClr>
                </a:solidFill>
                <a:latin typeface="Arial" pitchFamily="34" charset="0"/>
                <a:cs typeface="Arial" pitchFamily="34" charset="0"/>
              </a:rPr>
            </a:br>
            <a:r>
              <a:rPr lang="en-US" sz="1600" b="1" dirty="0">
                <a:solidFill>
                  <a:schemeClr val="accent2">
                    <a:lumMod val="75000"/>
                  </a:schemeClr>
                </a:solidFill>
                <a:latin typeface="Arial" pitchFamily="34" charset="0"/>
                <a:cs typeface="Arial" pitchFamily="34" charset="0"/>
              </a:rPr>
              <a:t> (BWP)</a:t>
            </a:r>
          </a:p>
        </p:txBody>
      </p:sp>
      <p:sp>
        <p:nvSpPr>
          <p:cNvPr id="37" name="Freeform 36"/>
          <p:cNvSpPr/>
          <p:nvPr/>
        </p:nvSpPr>
        <p:spPr>
          <a:xfrm>
            <a:off x="1244600" y="4622800"/>
            <a:ext cx="381000" cy="55563"/>
          </a:xfrm>
          <a:custGeom>
            <a:avLst/>
            <a:gdLst>
              <a:gd name="connsiteX0" fmla="*/ 0 w 381000"/>
              <a:gd name="connsiteY0" fmla="*/ 25400 h 55033"/>
              <a:gd name="connsiteX1" fmla="*/ 222250 w 381000"/>
              <a:gd name="connsiteY1" fmla="*/ 50800 h 55033"/>
              <a:gd name="connsiteX2" fmla="*/ 381000 w 381000"/>
              <a:gd name="connsiteY2" fmla="*/ 0 h 55033"/>
            </a:gdLst>
            <a:ahLst/>
            <a:cxnLst>
              <a:cxn ang="0">
                <a:pos x="connsiteX0" y="connsiteY0"/>
              </a:cxn>
              <a:cxn ang="0">
                <a:pos x="connsiteX1" y="connsiteY1"/>
              </a:cxn>
              <a:cxn ang="0">
                <a:pos x="connsiteX2" y="connsiteY2"/>
              </a:cxn>
            </a:cxnLst>
            <a:rect l="l" t="t" r="r" b="b"/>
            <a:pathLst>
              <a:path w="381000" h="55033">
                <a:moveTo>
                  <a:pt x="0" y="25400"/>
                </a:moveTo>
                <a:cubicBezTo>
                  <a:pt x="79375" y="40216"/>
                  <a:pt x="158750" y="55033"/>
                  <a:pt x="222250" y="50800"/>
                </a:cubicBezTo>
                <a:cubicBezTo>
                  <a:pt x="285750" y="46567"/>
                  <a:pt x="333375" y="23283"/>
                  <a:pt x="38100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0" name="TextBox 59"/>
          <p:cNvSpPr txBox="1">
            <a:spLocks noChangeArrowheads="1"/>
          </p:cNvSpPr>
          <p:nvPr/>
        </p:nvSpPr>
        <p:spPr bwMode="auto">
          <a:xfrm>
            <a:off x="6142037" y="6229350"/>
            <a:ext cx="748837" cy="307975"/>
          </a:xfrm>
          <a:prstGeom prst="rect">
            <a:avLst/>
          </a:prstGeom>
          <a:noFill/>
          <a:ln w="9525">
            <a:noFill/>
            <a:miter lim="800000"/>
            <a:headEnd/>
            <a:tailEnd/>
          </a:ln>
        </p:spPr>
        <p:txBody>
          <a:bodyPr wrap="squar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R202</a:t>
            </a:r>
          </a:p>
        </p:txBody>
      </p:sp>
      <p:sp>
        <p:nvSpPr>
          <p:cNvPr id="39" name="Text Box 3"/>
          <p:cNvSpPr txBox="1">
            <a:spLocks noChangeArrowheads="1"/>
          </p:cNvSpPr>
          <p:nvPr/>
        </p:nvSpPr>
        <p:spPr bwMode="auto">
          <a:xfrm>
            <a:off x="2060575" y="1727200"/>
            <a:ext cx="5022850" cy="523875"/>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2800" b="1" dirty="0">
                <a:solidFill>
                  <a:schemeClr val="accent2">
                    <a:lumMod val="75000"/>
                  </a:schemeClr>
                </a:solidFill>
                <a:latin typeface="Arial" pitchFamily="34" charset="0"/>
                <a:cs typeface="Arial" pitchFamily="34" charset="0"/>
              </a:rPr>
              <a:t>BWP, BWL &amp; Spacing</a:t>
            </a:r>
          </a:p>
        </p:txBody>
      </p:sp>
      <p:sp>
        <p:nvSpPr>
          <p:cNvPr id="38" name="Rectangle 37"/>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Terminology</a:t>
            </a:r>
          </a:p>
        </p:txBody>
      </p:sp>
      <p:pic>
        <p:nvPicPr>
          <p:cNvPr id="194562" name="Picture 4" descr="ICC Figure 3.2.png"/>
          <p:cNvPicPr>
            <a:picLocks noChangeAspect="1"/>
          </p:cNvPicPr>
          <p:nvPr/>
        </p:nvPicPr>
        <p:blipFill>
          <a:blip r:embed="rId3" cstate="email"/>
          <a:srcRect/>
          <a:stretch>
            <a:fillRect/>
          </a:stretch>
        </p:blipFill>
        <p:spPr bwMode="auto">
          <a:xfrm>
            <a:off x="1839913" y="2368550"/>
            <a:ext cx="5467350" cy="3117850"/>
          </a:xfrm>
          <a:prstGeom prst="rect">
            <a:avLst/>
          </a:prstGeom>
          <a:noFill/>
          <a:ln w="9525">
            <a:noFill/>
            <a:miter lim="800000"/>
            <a:headEnd/>
            <a:tailEnd/>
          </a:ln>
        </p:spPr>
      </p:pic>
      <p:cxnSp>
        <p:nvCxnSpPr>
          <p:cNvPr id="6" name="Straight Connector 5"/>
          <p:cNvCxnSpPr/>
          <p:nvPr/>
        </p:nvCxnSpPr>
        <p:spPr>
          <a:xfrm rot="16200000" flipH="1">
            <a:off x="1949450" y="5691188"/>
            <a:ext cx="730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11388" y="5930900"/>
            <a:ext cx="3932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246313" y="5861050"/>
            <a:ext cx="138112" cy="136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566" name="TextBox 8"/>
          <p:cNvSpPr txBox="1">
            <a:spLocks noChangeArrowheads="1"/>
          </p:cNvSpPr>
          <p:nvPr/>
        </p:nvSpPr>
        <p:spPr bwMode="auto">
          <a:xfrm>
            <a:off x="4087813" y="5637213"/>
            <a:ext cx="460375" cy="338137"/>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25'</a:t>
            </a:r>
          </a:p>
        </p:txBody>
      </p:sp>
      <p:cxnSp>
        <p:nvCxnSpPr>
          <p:cNvPr id="14" name="Straight Connector 13"/>
          <p:cNvCxnSpPr/>
          <p:nvPr/>
        </p:nvCxnSpPr>
        <p:spPr>
          <a:xfrm rot="16200000" flipH="1">
            <a:off x="5672138" y="5691188"/>
            <a:ext cx="730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969000" y="5859463"/>
            <a:ext cx="138113" cy="136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363788" y="555466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5518150" y="555466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16150" y="56340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520950" y="5565775"/>
            <a:ext cx="136525" cy="136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676900" y="5565775"/>
            <a:ext cx="138113" cy="136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246313" y="5565775"/>
            <a:ext cx="138112" cy="136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69000" y="5565775"/>
            <a:ext cx="138113" cy="136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62613" y="5634038"/>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577" name="TextBox 28"/>
          <p:cNvSpPr txBox="1">
            <a:spLocks noChangeArrowheads="1"/>
          </p:cNvSpPr>
          <p:nvPr/>
        </p:nvSpPr>
        <p:spPr bwMode="auto">
          <a:xfrm>
            <a:off x="5745163" y="5348288"/>
            <a:ext cx="346075" cy="339725"/>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2'</a:t>
            </a:r>
          </a:p>
        </p:txBody>
      </p:sp>
      <p:sp>
        <p:nvSpPr>
          <p:cNvPr id="194578" name="TextBox 29"/>
          <p:cNvSpPr txBox="1">
            <a:spLocks noChangeArrowheads="1"/>
          </p:cNvSpPr>
          <p:nvPr/>
        </p:nvSpPr>
        <p:spPr bwMode="auto">
          <a:xfrm>
            <a:off x="2311400" y="5348288"/>
            <a:ext cx="346075" cy="339725"/>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2'</a:t>
            </a:r>
          </a:p>
        </p:txBody>
      </p:sp>
      <p:cxnSp>
        <p:nvCxnSpPr>
          <p:cNvPr id="31" name="Straight Connector 30"/>
          <p:cNvCxnSpPr/>
          <p:nvPr/>
        </p:nvCxnSpPr>
        <p:spPr>
          <a:xfrm rot="16200000" flipH="1">
            <a:off x="1079500" y="30749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95475" y="2278063"/>
            <a:ext cx="822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520950" y="2209800"/>
            <a:ext cx="136525" cy="138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925638" y="2209800"/>
            <a:ext cx="138112" cy="138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583" name="TextBox 34"/>
          <p:cNvSpPr txBox="1">
            <a:spLocks noChangeArrowheads="1"/>
          </p:cNvSpPr>
          <p:nvPr/>
        </p:nvSpPr>
        <p:spPr bwMode="auto">
          <a:xfrm>
            <a:off x="2143125" y="1993900"/>
            <a:ext cx="346075" cy="338138"/>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4'</a:t>
            </a:r>
          </a:p>
        </p:txBody>
      </p:sp>
      <p:cxnSp>
        <p:nvCxnSpPr>
          <p:cNvPr id="36" name="Straight Connector 35"/>
          <p:cNvCxnSpPr/>
          <p:nvPr/>
        </p:nvCxnSpPr>
        <p:spPr>
          <a:xfrm rot="16200000" flipH="1">
            <a:off x="1677988" y="30749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4818063" y="30749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632450" y="2278063"/>
            <a:ext cx="823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257925" y="2209800"/>
            <a:ext cx="136525" cy="138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662613" y="2209800"/>
            <a:ext cx="138112" cy="138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414963" y="30749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590" name="TextBox 41"/>
          <p:cNvSpPr txBox="1">
            <a:spLocks noChangeArrowheads="1"/>
          </p:cNvSpPr>
          <p:nvPr/>
        </p:nvSpPr>
        <p:spPr bwMode="auto">
          <a:xfrm>
            <a:off x="5854700" y="1993900"/>
            <a:ext cx="346075" cy="338138"/>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4'</a:t>
            </a:r>
          </a:p>
        </p:txBody>
      </p:sp>
      <p:cxnSp>
        <p:nvCxnSpPr>
          <p:cNvPr id="43" name="Straight Connector 42"/>
          <p:cNvCxnSpPr/>
          <p:nvPr/>
        </p:nvCxnSpPr>
        <p:spPr>
          <a:xfrm rot="5400000" flipH="1" flipV="1">
            <a:off x="4184650" y="677863"/>
            <a:ext cx="0" cy="32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592" name="TextBox 43"/>
          <p:cNvSpPr txBox="1">
            <a:spLocks noChangeArrowheads="1"/>
          </p:cNvSpPr>
          <p:nvPr/>
        </p:nvSpPr>
        <p:spPr bwMode="auto">
          <a:xfrm>
            <a:off x="3303588" y="1993900"/>
            <a:ext cx="2112962" cy="338138"/>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21' unbraced length</a:t>
            </a:r>
          </a:p>
        </p:txBody>
      </p:sp>
      <p:sp>
        <p:nvSpPr>
          <p:cNvPr id="45" name="TextBox 59"/>
          <p:cNvSpPr txBox="1">
            <a:spLocks noChangeArrowheads="1"/>
          </p:cNvSpPr>
          <p:nvPr/>
        </p:nvSpPr>
        <p:spPr bwMode="auto">
          <a:xfrm>
            <a:off x="5316914" y="6229350"/>
            <a:ext cx="1159292" cy="307777"/>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R602.10.1.4</a:t>
            </a:r>
          </a:p>
        </p:txBody>
      </p:sp>
      <p:sp>
        <p:nvSpPr>
          <p:cNvPr id="35" name="Rectangle 34"/>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Terminology</a:t>
            </a:r>
          </a:p>
        </p:txBody>
      </p:sp>
      <p:pic>
        <p:nvPicPr>
          <p:cNvPr id="196610" name="Picture 3" descr="ICC Figure 3.3.png"/>
          <p:cNvPicPr>
            <a:picLocks noChangeAspect="1"/>
          </p:cNvPicPr>
          <p:nvPr/>
        </p:nvPicPr>
        <p:blipFill>
          <a:blip r:embed="rId3" cstate="email"/>
          <a:srcRect/>
          <a:stretch>
            <a:fillRect/>
          </a:stretch>
        </p:blipFill>
        <p:spPr bwMode="auto">
          <a:xfrm>
            <a:off x="1828800" y="2284413"/>
            <a:ext cx="5486400" cy="3278187"/>
          </a:xfrm>
          <a:prstGeom prst="rect">
            <a:avLst/>
          </a:prstGeom>
          <a:noFill/>
          <a:ln w="9525">
            <a:noFill/>
            <a:miter lim="800000"/>
            <a:headEnd/>
            <a:tailEnd/>
          </a:ln>
        </p:spPr>
      </p:pic>
      <p:cxnSp>
        <p:nvCxnSpPr>
          <p:cNvPr id="25" name="Straight Connector 24"/>
          <p:cNvCxnSpPr/>
          <p:nvPr/>
        </p:nvCxnSpPr>
        <p:spPr>
          <a:xfrm rot="16200000" flipH="1">
            <a:off x="1090612" y="30749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95475" y="2278063"/>
            <a:ext cx="96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24150" y="2209800"/>
            <a:ext cx="136525" cy="138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925638" y="2209800"/>
            <a:ext cx="138112" cy="138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6615" name="TextBox 28"/>
          <p:cNvSpPr txBox="1">
            <a:spLocks noChangeArrowheads="1"/>
          </p:cNvSpPr>
          <p:nvPr/>
        </p:nvSpPr>
        <p:spPr bwMode="auto">
          <a:xfrm>
            <a:off x="2238375" y="1993900"/>
            <a:ext cx="346075" cy="338138"/>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6'</a:t>
            </a:r>
          </a:p>
        </p:txBody>
      </p:sp>
      <p:cxnSp>
        <p:nvCxnSpPr>
          <p:cNvPr id="30" name="Straight Connector 29"/>
          <p:cNvCxnSpPr/>
          <p:nvPr/>
        </p:nvCxnSpPr>
        <p:spPr>
          <a:xfrm rot="16200000" flipH="1">
            <a:off x="1881188" y="30749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4665663" y="30749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30850" y="2278063"/>
            <a:ext cx="1463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823075" y="2209800"/>
            <a:ext cx="136525" cy="138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510213" y="2209800"/>
            <a:ext cx="138112" cy="138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980113" y="3074988"/>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6622" name="TextBox 35"/>
          <p:cNvSpPr txBox="1">
            <a:spLocks noChangeArrowheads="1"/>
          </p:cNvSpPr>
          <p:nvPr/>
        </p:nvSpPr>
        <p:spPr bwMode="auto">
          <a:xfrm>
            <a:off x="6019800" y="1993900"/>
            <a:ext cx="460375" cy="338138"/>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10'</a:t>
            </a:r>
          </a:p>
        </p:txBody>
      </p:sp>
      <p:cxnSp>
        <p:nvCxnSpPr>
          <p:cNvPr id="37" name="Straight Connector 36"/>
          <p:cNvCxnSpPr/>
          <p:nvPr/>
        </p:nvCxnSpPr>
        <p:spPr>
          <a:xfrm>
            <a:off x="2730500" y="2278063"/>
            <a:ext cx="2925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6624" name="TextBox 37"/>
          <p:cNvSpPr txBox="1">
            <a:spLocks noChangeArrowheads="1"/>
          </p:cNvSpPr>
          <p:nvPr/>
        </p:nvSpPr>
        <p:spPr bwMode="auto">
          <a:xfrm>
            <a:off x="3303588" y="1993900"/>
            <a:ext cx="2112962" cy="338138"/>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21' unbraced length</a:t>
            </a:r>
          </a:p>
        </p:txBody>
      </p:sp>
      <p:grpSp>
        <p:nvGrpSpPr>
          <p:cNvPr id="39" name="Group 38"/>
          <p:cNvGrpSpPr>
            <a:grpSpLocks/>
          </p:cNvGrpSpPr>
          <p:nvPr/>
        </p:nvGrpSpPr>
        <p:grpSpPr bwMode="auto">
          <a:xfrm>
            <a:off x="2255838" y="4067175"/>
            <a:ext cx="3886200" cy="1989138"/>
            <a:chOff x="2255835" y="4067192"/>
            <a:chExt cx="3886563" cy="1989724"/>
          </a:xfrm>
        </p:grpSpPr>
        <p:cxnSp>
          <p:nvCxnSpPr>
            <p:cNvPr id="7" name="Straight Connector 6"/>
            <p:cNvCxnSpPr/>
            <p:nvPr/>
          </p:nvCxnSpPr>
          <p:spPr>
            <a:xfrm rot="16200000" flipH="1">
              <a:off x="2151770" y="5690889"/>
              <a:ext cx="7320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14600" y="5931466"/>
              <a:ext cx="3565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449528" y="5861595"/>
              <a:ext cx="138125" cy="136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6630" name="TextBox 9"/>
            <p:cNvSpPr txBox="1">
              <a:spLocks noChangeArrowheads="1"/>
            </p:cNvSpPr>
            <p:nvPr/>
          </p:nvSpPr>
          <p:spPr bwMode="auto">
            <a:xfrm>
              <a:off x="4088205" y="5637331"/>
              <a:ext cx="460382" cy="338554"/>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25'</a:t>
              </a:r>
            </a:p>
          </p:txBody>
        </p:sp>
        <p:cxnSp>
          <p:nvCxnSpPr>
            <p:cNvPr id="12" name="Straight Connector 11"/>
            <p:cNvCxnSpPr/>
            <p:nvPr/>
          </p:nvCxnSpPr>
          <p:spPr>
            <a:xfrm rot="16200000" flipH="1">
              <a:off x="5519172" y="5690889"/>
              <a:ext cx="7320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16930" y="5858420"/>
              <a:ext cx="136538" cy="1381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2566968" y="5553530"/>
              <a:ext cx="4573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5364404" y="5553530"/>
              <a:ext cx="4573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9362" y="5634517"/>
              <a:ext cx="457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24191" y="5566233"/>
              <a:ext cx="136538" cy="136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24802" y="5566233"/>
              <a:ext cx="138126" cy="136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449528" y="5566233"/>
              <a:ext cx="138125" cy="136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816930" y="5566233"/>
              <a:ext cx="136538" cy="136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10514" y="5634517"/>
              <a:ext cx="457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6641" name="TextBox 22"/>
            <p:cNvSpPr txBox="1">
              <a:spLocks noChangeArrowheads="1"/>
            </p:cNvSpPr>
            <p:nvPr/>
          </p:nvSpPr>
          <p:spPr bwMode="auto">
            <a:xfrm>
              <a:off x="5592058" y="5348929"/>
              <a:ext cx="346570" cy="338554"/>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2'</a:t>
              </a:r>
            </a:p>
          </p:txBody>
        </p:sp>
        <p:sp>
          <p:nvSpPr>
            <p:cNvPr id="196642" name="TextBox 23"/>
            <p:cNvSpPr txBox="1">
              <a:spLocks noChangeArrowheads="1"/>
            </p:cNvSpPr>
            <p:nvPr/>
          </p:nvSpPr>
          <p:spPr bwMode="auto">
            <a:xfrm>
              <a:off x="2514578" y="5348929"/>
              <a:ext cx="346570" cy="338554"/>
            </a:xfrm>
            <a:prstGeom prst="rect">
              <a:avLst/>
            </a:prstGeom>
            <a:noFill/>
            <a:ln w="9525">
              <a:noFill/>
              <a:miter lim="800000"/>
              <a:headEnd/>
              <a:tailEnd/>
            </a:ln>
          </p:spPr>
          <p:txBody>
            <a:bodyPr wrap="none">
              <a:spAutoFit/>
            </a:bodyPr>
            <a:lstStyle/>
            <a:p>
              <a:pPr algn="ctr"/>
              <a:r>
                <a:rPr lang="en-US" sz="1600" b="1" dirty="0">
                  <a:solidFill>
                    <a:srgbClr val="953735"/>
                  </a:solidFill>
                  <a:cs typeface="Arial" charset="0"/>
                </a:rPr>
                <a:t>2'</a:t>
              </a:r>
            </a:p>
          </p:txBody>
        </p:sp>
        <p:sp>
          <p:nvSpPr>
            <p:cNvPr id="41" name="Rectangle 40"/>
            <p:cNvSpPr/>
            <p:nvPr/>
          </p:nvSpPr>
          <p:spPr>
            <a:xfrm>
              <a:off x="2255835" y="4067192"/>
              <a:ext cx="549326" cy="1052823"/>
            </a:xfrm>
            <a:prstGeom prst="rect">
              <a:avLst/>
            </a:prstGeom>
            <a:solidFill>
              <a:schemeClr val="tx1">
                <a:alpha val="2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4'</a:t>
              </a:r>
            </a:p>
            <a:p>
              <a:pPr algn="ctr" fontAlgn="auto">
                <a:spcBef>
                  <a:spcPts val="0"/>
                </a:spcBef>
                <a:spcAft>
                  <a:spcPts val="0"/>
                </a:spcAft>
                <a:defRPr/>
              </a:pPr>
              <a:r>
                <a:rPr lang="en-US" sz="1200" b="1" dirty="0">
                  <a:solidFill>
                    <a:schemeClr val="tx1"/>
                  </a:solidFill>
                  <a:latin typeface="Arial" pitchFamily="34" charset="0"/>
                  <a:cs typeface="Arial" pitchFamily="34" charset="0"/>
                </a:rPr>
                <a:t>BWP</a:t>
              </a:r>
              <a:endParaRPr lang="en-US" b="1" dirty="0">
                <a:solidFill>
                  <a:schemeClr val="tx1"/>
                </a:solidFill>
                <a:latin typeface="Arial" pitchFamily="34" charset="0"/>
                <a:cs typeface="Arial" pitchFamily="34" charset="0"/>
              </a:endParaRPr>
            </a:p>
          </p:txBody>
        </p:sp>
        <p:sp>
          <p:nvSpPr>
            <p:cNvPr id="42" name="Rectangle 41"/>
            <p:cNvSpPr/>
            <p:nvPr/>
          </p:nvSpPr>
          <p:spPr>
            <a:xfrm>
              <a:off x="5593072" y="4067192"/>
              <a:ext cx="549326" cy="1052823"/>
            </a:xfrm>
            <a:prstGeom prst="rect">
              <a:avLst/>
            </a:prstGeom>
            <a:solidFill>
              <a:schemeClr val="tx1">
                <a:alpha val="2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4'</a:t>
              </a:r>
            </a:p>
            <a:p>
              <a:pPr algn="ctr" fontAlgn="auto">
                <a:spcBef>
                  <a:spcPts val="0"/>
                </a:spcBef>
                <a:spcAft>
                  <a:spcPts val="0"/>
                </a:spcAft>
                <a:defRPr/>
              </a:pPr>
              <a:r>
                <a:rPr lang="en-US" sz="1200" b="1" dirty="0">
                  <a:solidFill>
                    <a:schemeClr val="tx1"/>
                  </a:solidFill>
                  <a:latin typeface="Arial" pitchFamily="34" charset="0"/>
                  <a:cs typeface="Arial" pitchFamily="34" charset="0"/>
                </a:rPr>
                <a:t>BWP</a:t>
              </a:r>
              <a:endParaRPr lang="en-US" b="1" dirty="0">
                <a:solidFill>
                  <a:schemeClr val="tx1"/>
                </a:solidFill>
                <a:latin typeface="Arial" pitchFamily="34" charset="0"/>
                <a:cs typeface="Arial" pitchFamily="34" charset="0"/>
              </a:endParaRPr>
            </a:p>
          </p:txBody>
        </p:sp>
      </p:grpSp>
      <p:sp>
        <p:nvSpPr>
          <p:cNvPr id="38" name="TextBox 59"/>
          <p:cNvSpPr txBox="1">
            <a:spLocks noChangeArrowheads="1"/>
          </p:cNvSpPr>
          <p:nvPr/>
        </p:nvSpPr>
        <p:spPr bwMode="auto">
          <a:xfrm>
            <a:off x="5316914" y="6229350"/>
            <a:ext cx="1159292" cy="307777"/>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R602.10.1.4</a:t>
            </a:r>
          </a:p>
        </p:txBody>
      </p:sp>
      <p:sp>
        <p:nvSpPr>
          <p:cNvPr id="40" name="Rectangle 39"/>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Introduction: Lateral Forces</a:t>
            </a:r>
            <a:endParaRPr lang="en-US" i="1" dirty="0"/>
          </a:p>
        </p:txBody>
      </p:sp>
      <p:pic>
        <p:nvPicPr>
          <p:cNvPr id="24578" name="Picture 2" descr="F430_Fig01.png"/>
          <p:cNvPicPr>
            <a:picLocks noChangeAspect="1"/>
          </p:cNvPicPr>
          <p:nvPr/>
        </p:nvPicPr>
        <p:blipFill>
          <a:blip r:embed="rId3" cstate="email"/>
          <a:srcRect/>
          <a:stretch>
            <a:fillRect/>
          </a:stretch>
        </p:blipFill>
        <p:spPr bwMode="auto">
          <a:xfrm>
            <a:off x="908050" y="3522663"/>
            <a:ext cx="7308850" cy="2338387"/>
          </a:xfrm>
          <a:prstGeom prst="rect">
            <a:avLst/>
          </a:prstGeom>
          <a:noFill/>
          <a:ln w="9525">
            <a:noFill/>
            <a:miter lim="800000"/>
            <a:headEnd/>
            <a:tailEnd/>
          </a:ln>
        </p:spPr>
      </p:pic>
      <p:sp>
        <p:nvSpPr>
          <p:cNvPr id="8" name="Text Box 3"/>
          <p:cNvSpPr txBox="1">
            <a:spLocks noChangeArrowheads="1"/>
          </p:cNvSpPr>
          <p:nvPr/>
        </p:nvSpPr>
        <p:spPr bwMode="auto">
          <a:xfrm>
            <a:off x="2538413" y="1727200"/>
            <a:ext cx="4067175"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Wind Speed</a:t>
            </a:r>
            <a:endParaRPr lang="en-US" sz="2400" b="1" dirty="0">
              <a:solidFill>
                <a:schemeClr val="accent2">
                  <a:lumMod val="75000"/>
                </a:schemeClr>
              </a:solidFill>
              <a:latin typeface="Arial" pitchFamily="34" charset="0"/>
              <a:cs typeface="Arial" pitchFamily="34" charset="0"/>
            </a:endParaRPr>
          </a:p>
        </p:txBody>
      </p:sp>
      <p:sp>
        <p:nvSpPr>
          <p:cNvPr id="5" name="Rectangle 4"/>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Terminology</a:t>
            </a:r>
          </a:p>
        </p:txBody>
      </p:sp>
      <p:grpSp>
        <p:nvGrpSpPr>
          <p:cNvPr id="198658" name="Group 40"/>
          <p:cNvGrpSpPr>
            <a:grpSpLocks/>
          </p:cNvGrpSpPr>
          <p:nvPr/>
        </p:nvGrpSpPr>
        <p:grpSpPr bwMode="auto">
          <a:xfrm>
            <a:off x="731838" y="2670175"/>
            <a:ext cx="1381125" cy="365125"/>
            <a:chOff x="610296" y="4289305"/>
            <a:chExt cx="1380429" cy="365760"/>
          </a:xfrm>
        </p:grpSpPr>
        <p:cxnSp>
          <p:nvCxnSpPr>
            <p:cNvPr id="37" name="Straight Connector 36"/>
            <p:cNvCxnSpPr/>
            <p:nvPr/>
          </p:nvCxnSpPr>
          <p:spPr bwMode="auto">
            <a:xfrm>
              <a:off x="710258" y="4472186"/>
              <a:ext cx="1280467"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0296" y="4289305"/>
              <a:ext cx="366527"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1</a:t>
              </a:r>
            </a:p>
          </p:txBody>
        </p:sp>
      </p:grpSp>
      <p:grpSp>
        <p:nvGrpSpPr>
          <p:cNvPr id="198659" name="Group 41"/>
          <p:cNvGrpSpPr>
            <a:grpSpLocks/>
          </p:cNvGrpSpPr>
          <p:nvPr/>
        </p:nvGrpSpPr>
        <p:grpSpPr bwMode="auto">
          <a:xfrm>
            <a:off x="731838" y="5543550"/>
            <a:ext cx="1381125" cy="365125"/>
            <a:chOff x="610296" y="4289305"/>
            <a:chExt cx="1380429" cy="365760"/>
          </a:xfrm>
        </p:grpSpPr>
        <p:cxnSp>
          <p:nvCxnSpPr>
            <p:cNvPr id="43" name="Straight Connector 42"/>
            <p:cNvCxnSpPr/>
            <p:nvPr/>
          </p:nvCxnSpPr>
          <p:spPr bwMode="auto">
            <a:xfrm>
              <a:off x="710258" y="4472186"/>
              <a:ext cx="1280467"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10296" y="4289305"/>
              <a:ext cx="366527"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2</a:t>
              </a:r>
            </a:p>
          </p:txBody>
        </p:sp>
      </p:grpSp>
      <p:sp>
        <p:nvSpPr>
          <p:cNvPr id="47" name="TextBox 86"/>
          <p:cNvSpPr txBox="1">
            <a:spLocks noChangeArrowheads="1"/>
          </p:cNvSpPr>
          <p:nvPr/>
        </p:nvSpPr>
        <p:spPr bwMode="auto">
          <a:xfrm>
            <a:off x="4044950" y="1978025"/>
            <a:ext cx="1039813" cy="40005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Length</a:t>
            </a:r>
            <a:endParaRPr lang="en-US" sz="1400" b="1" dirty="0">
              <a:solidFill>
                <a:schemeClr val="accent2">
                  <a:lumMod val="75000"/>
                </a:schemeClr>
              </a:solidFill>
              <a:latin typeface="Arial" pitchFamily="34" charset="0"/>
              <a:cs typeface="Arial" pitchFamily="34" charset="0"/>
            </a:endParaRPr>
          </a:p>
        </p:txBody>
      </p:sp>
      <p:cxnSp>
        <p:nvCxnSpPr>
          <p:cNvPr id="48" name="Straight Connector 47"/>
          <p:cNvCxnSpPr/>
          <p:nvPr/>
        </p:nvCxnSpPr>
        <p:spPr bwMode="auto">
          <a:xfrm>
            <a:off x="2062163" y="2332038"/>
            <a:ext cx="5029200"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flipH="1" flipV="1">
            <a:off x="2093913" y="2239963"/>
            <a:ext cx="182562" cy="182562"/>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grpSp>
        <p:nvGrpSpPr>
          <p:cNvPr id="198663" name="Group 50"/>
          <p:cNvGrpSpPr>
            <a:grpSpLocks/>
          </p:cNvGrpSpPr>
          <p:nvPr/>
        </p:nvGrpSpPr>
        <p:grpSpPr bwMode="auto">
          <a:xfrm>
            <a:off x="2009775" y="1751013"/>
            <a:ext cx="365125" cy="1038225"/>
            <a:chOff x="1128456" y="2255380"/>
            <a:chExt cx="365760" cy="1037097"/>
          </a:xfrm>
        </p:grpSpPr>
        <p:cxnSp>
          <p:nvCxnSpPr>
            <p:cNvPr id="46" name="Straight Connector 45"/>
            <p:cNvCxnSpPr/>
            <p:nvPr/>
          </p:nvCxnSpPr>
          <p:spPr bwMode="auto">
            <a:xfrm rot="16200000" flipH="1">
              <a:off x="847479" y="2834981"/>
              <a:ext cx="914993"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128456" y="2255380"/>
              <a:ext cx="365760" cy="366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A</a:t>
              </a:r>
            </a:p>
          </p:txBody>
        </p:sp>
      </p:grpSp>
      <p:grpSp>
        <p:nvGrpSpPr>
          <p:cNvPr id="198664" name="Group 51"/>
          <p:cNvGrpSpPr>
            <a:grpSpLocks/>
          </p:cNvGrpSpPr>
          <p:nvPr/>
        </p:nvGrpSpPr>
        <p:grpSpPr bwMode="auto">
          <a:xfrm>
            <a:off x="6778625" y="1751013"/>
            <a:ext cx="366713" cy="1038225"/>
            <a:chOff x="1128456" y="2255380"/>
            <a:chExt cx="365760" cy="1037097"/>
          </a:xfrm>
        </p:grpSpPr>
        <p:cxnSp>
          <p:nvCxnSpPr>
            <p:cNvPr id="53" name="Straight Connector 52"/>
            <p:cNvCxnSpPr/>
            <p:nvPr/>
          </p:nvCxnSpPr>
          <p:spPr bwMode="auto">
            <a:xfrm rot="16200000" flipH="1">
              <a:off x="846715" y="2834981"/>
              <a:ext cx="914993"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128456" y="2255380"/>
              <a:ext cx="365760" cy="366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B</a:t>
              </a:r>
            </a:p>
          </p:txBody>
        </p:sp>
      </p:grpSp>
      <p:cxnSp>
        <p:nvCxnSpPr>
          <p:cNvPr id="55" name="Straight Connector 54"/>
          <p:cNvCxnSpPr/>
          <p:nvPr/>
        </p:nvCxnSpPr>
        <p:spPr bwMode="auto">
          <a:xfrm rot="5400000" flipH="1" flipV="1">
            <a:off x="6864351" y="2239962"/>
            <a:ext cx="182562" cy="182563"/>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sp>
        <p:nvSpPr>
          <p:cNvPr id="56" name="TextBox 86"/>
          <p:cNvSpPr txBox="1">
            <a:spLocks noChangeArrowheads="1"/>
          </p:cNvSpPr>
          <p:nvPr/>
        </p:nvSpPr>
        <p:spPr bwMode="auto">
          <a:xfrm rot="16200000">
            <a:off x="804863" y="3962400"/>
            <a:ext cx="895350" cy="40005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Width</a:t>
            </a:r>
            <a:endParaRPr lang="en-US" sz="1400" b="1" dirty="0">
              <a:solidFill>
                <a:schemeClr val="accent2">
                  <a:lumMod val="75000"/>
                </a:schemeClr>
              </a:solidFill>
              <a:latin typeface="Arial" pitchFamily="34" charset="0"/>
              <a:cs typeface="Arial" pitchFamily="34" charset="0"/>
            </a:endParaRPr>
          </a:p>
        </p:txBody>
      </p:sp>
      <p:cxnSp>
        <p:nvCxnSpPr>
          <p:cNvPr id="57" name="Straight Connector 56"/>
          <p:cNvCxnSpPr/>
          <p:nvPr/>
        </p:nvCxnSpPr>
        <p:spPr bwMode="auto">
          <a:xfrm rot="16200000" flipH="1">
            <a:off x="-173038" y="4268788"/>
            <a:ext cx="3108325"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5400000" flipH="1" flipV="1">
            <a:off x="1290638" y="2767013"/>
            <a:ext cx="182562" cy="182562"/>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flipH="1" flipV="1">
            <a:off x="1290637" y="5641976"/>
            <a:ext cx="182563" cy="182562"/>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grpSp>
        <p:nvGrpSpPr>
          <p:cNvPr id="198670" name="Group 82"/>
          <p:cNvGrpSpPr>
            <a:grpSpLocks/>
          </p:cNvGrpSpPr>
          <p:nvPr/>
        </p:nvGrpSpPr>
        <p:grpSpPr bwMode="auto">
          <a:xfrm>
            <a:off x="2166938" y="5791200"/>
            <a:ext cx="4800600" cy="457200"/>
            <a:chOff x="2166536" y="5791200"/>
            <a:chExt cx="4800600" cy="457200"/>
          </a:xfrm>
        </p:grpSpPr>
        <p:grpSp>
          <p:nvGrpSpPr>
            <p:cNvPr id="198683" name="Group 81"/>
            <p:cNvGrpSpPr>
              <a:grpSpLocks/>
            </p:cNvGrpSpPr>
            <p:nvPr/>
          </p:nvGrpSpPr>
          <p:grpSpPr bwMode="auto">
            <a:xfrm>
              <a:off x="2516052" y="5791200"/>
              <a:ext cx="4101568" cy="457200"/>
              <a:chOff x="2524077" y="6096000"/>
              <a:chExt cx="4101568" cy="457200"/>
            </a:xfrm>
          </p:grpSpPr>
          <p:cxnSp>
            <p:nvCxnSpPr>
              <p:cNvPr id="64" name="Straight Arrow Connector 63"/>
              <p:cNvCxnSpPr/>
              <p:nvPr/>
            </p:nvCxnSpPr>
            <p:spPr>
              <a:xfrm rot="5400000">
                <a:off x="2296005" y="6323806"/>
                <a:ext cx="457200" cy="1587"/>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2637317" y="6323806"/>
                <a:ext cx="457200" cy="1588"/>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2979424" y="6323012"/>
                <a:ext cx="457200" cy="3175"/>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3321530" y="6323806"/>
                <a:ext cx="457200" cy="1587"/>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3662842" y="6323806"/>
                <a:ext cx="457200" cy="1588"/>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4688367" y="6323806"/>
                <a:ext cx="457200" cy="1588"/>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5370992" y="6323806"/>
                <a:ext cx="457200" cy="1588"/>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a:off x="5713099" y="6323012"/>
                <a:ext cx="457200" cy="3175"/>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6055205" y="6323806"/>
                <a:ext cx="457200" cy="1587"/>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6396517" y="6323806"/>
                <a:ext cx="457200" cy="1588"/>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4004155" y="6323806"/>
                <a:ext cx="457200" cy="1587"/>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4346261" y="6323012"/>
                <a:ext cx="457200" cy="3175"/>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029680" y="6323806"/>
                <a:ext cx="457200" cy="1587"/>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1" name="Freeform 80"/>
            <p:cNvSpPr/>
            <p:nvPr/>
          </p:nvSpPr>
          <p:spPr>
            <a:xfrm>
              <a:off x="2166536" y="5791200"/>
              <a:ext cx="4800600" cy="446088"/>
            </a:xfrm>
            <a:custGeom>
              <a:avLst/>
              <a:gdLst>
                <a:gd name="connsiteX0" fmla="*/ 0 w 7549116"/>
                <a:gd name="connsiteY0" fmla="*/ 0 h 4253023"/>
                <a:gd name="connsiteX1" fmla="*/ 0 w 7549116"/>
                <a:gd name="connsiteY1" fmla="*/ 4231758 h 4253023"/>
                <a:gd name="connsiteX2" fmla="*/ 7549116 w 7549116"/>
                <a:gd name="connsiteY2" fmla="*/ 4253023 h 4253023"/>
                <a:gd name="connsiteX3" fmla="*/ 7527851 w 7549116"/>
                <a:gd name="connsiteY3" fmla="*/ 0 h 4253023"/>
              </a:gdLst>
              <a:ahLst/>
              <a:cxnLst>
                <a:cxn ang="0">
                  <a:pos x="connsiteX0" y="connsiteY0"/>
                </a:cxn>
                <a:cxn ang="0">
                  <a:pos x="connsiteX1" y="connsiteY1"/>
                </a:cxn>
                <a:cxn ang="0">
                  <a:pos x="connsiteX2" y="connsiteY2"/>
                </a:cxn>
                <a:cxn ang="0">
                  <a:pos x="connsiteX3" y="connsiteY3"/>
                </a:cxn>
              </a:cxnLst>
              <a:rect l="l" t="t" r="r" b="b"/>
              <a:pathLst>
                <a:path w="7549116" h="4253023">
                  <a:moveTo>
                    <a:pt x="0" y="0"/>
                  </a:moveTo>
                  <a:lnTo>
                    <a:pt x="0" y="4231758"/>
                  </a:lnTo>
                  <a:lnTo>
                    <a:pt x="7549116" y="4253023"/>
                  </a:lnTo>
                  <a:lnTo>
                    <a:pt x="7527851" y="0"/>
                  </a:lnTo>
                </a:path>
              </a:pathLst>
            </a:custGeom>
            <a:ln w="5715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93" name="TextBox 86"/>
          <p:cNvSpPr txBox="1">
            <a:spLocks noChangeArrowheads="1"/>
          </p:cNvSpPr>
          <p:nvPr/>
        </p:nvSpPr>
        <p:spPr bwMode="auto">
          <a:xfrm>
            <a:off x="4187825" y="6253163"/>
            <a:ext cx="765175" cy="33813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1" dirty="0">
                <a:solidFill>
                  <a:schemeClr val="accent6">
                    <a:lumMod val="75000"/>
                  </a:schemeClr>
                </a:solidFill>
                <a:latin typeface="Arial" pitchFamily="34" charset="0"/>
                <a:cs typeface="Arial" pitchFamily="34" charset="0"/>
              </a:rPr>
              <a:t>LOAD</a:t>
            </a:r>
            <a:endParaRPr lang="en-US" sz="1100" b="1" dirty="0">
              <a:solidFill>
                <a:schemeClr val="accent6">
                  <a:lumMod val="75000"/>
                </a:schemeClr>
              </a:solidFill>
              <a:latin typeface="Arial" pitchFamily="34" charset="0"/>
              <a:cs typeface="Arial" pitchFamily="34" charset="0"/>
            </a:endParaRPr>
          </a:p>
        </p:txBody>
      </p:sp>
      <p:sp>
        <p:nvSpPr>
          <p:cNvPr id="4" name="Frame 3"/>
          <p:cNvSpPr/>
          <p:nvPr/>
        </p:nvSpPr>
        <p:spPr>
          <a:xfrm>
            <a:off x="2176463" y="2836863"/>
            <a:ext cx="4794250" cy="2903537"/>
          </a:xfrm>
          <a:prstGeom prst="frame">
            <a:avLst>
              <a:gd name="adj1" fmla="val 38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62" name="Group 61"/>
          <p:cNvGrpSpPr>
            <a:grpSpLocks/>
          </p:cNvGrpSpPr>
          <p:nvPr/>
        </p:nvGrpSpPr>
        <p:grpSpPr bwMode="auto">
          <a:xfrm>
            <a:off x="1681163" y="2879725"/>
            <a:ext cx="5781675" cy="2762250"/>
            <a:chOff x="1681197" y="2880360"/>
            <a:chExt cx="5782057" cy="2761738"/>
          </a:xfrm>
        </p:grpSpPr>
        <p:cxnSp>
          <p:nvCxnSpPr>
            <p:cNvPr id="85" name="Straight Arrow Connector 84"/>
            <p:cNvCxnSpPr/>
            <p:nvPr/>
          </p:nvCxnSpPr>
          <p:spPr>
            <a:xfrm rot="5400000">
              <a:off x="6635433" y="3336681"/>
              <a:ext cx="914231" cy="1587"/>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6635433" y="4260435"/>
              <a:ext cx="914231" cy="1587"/>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6635433" y="5184189"/>
              <a:ext cx="914231" cy="1587"/>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1601138" y="3336681"/>
              <a:ext cx="914231" cy="1588"/>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1601138" y="4260435"/>
              <a:ext cx="914231" cy="1588"/>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1601138" y="5184189"/>
              <a:ext cx="914231" cy="1588"/>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681" name="TextBox 86"/>
            <p:cNvSpPr txBox="1">
              <a:spLocks noChangeArrowheads="1"/>
            </p:cNvSpPr>
            <p:nvPr/>
          </p:nvSpPr>
          <p:spPr bwMode="auto">
            <a:xfrm rot="-5400000">
              <a:off x="6550440" y="4076700"/>
              <a:ext cx="1487074" cy="338554"/>
            </a:xfrm>
            <a:prstGeom prst="rect">
              <a:avLst/>
            </a:prstGeom>
            <a:noFill/>
            <a:ln w="9525">
              <a:noFill/>
              <a:miter lim="800000"/>
              <a:headEnd/>
              <a:tailEnd/>
            </a:ln>
          </p:spPr>
          <p:txBody>
            <a:bodyPr wrap="none">
              <a:spAutoFit/>
            </a:bodyPr>
            <a:lstStyle/>
            <a:p>
              <a:r>
                <a:rPr lang="en-US" sz="1600" b="1" dirty="0">
                  <a:solidFill>
                    <a:srgbClr val="715F8B"/>
                  </a:solidFill>
                  <a:cs typeface="Arial" charset="0"/>
                </a:rPr>
                <a:t>RESISTANCE</a:t>
              </a:r>
              <a:endParaRPr lang="en-US" sz="1100" b="1" dirty="0">
                <a:solidFill>
                  <a:srgbClr val="715F8B"/>
                </a:solidFill>
                <a:cs typeface="Arial" charset="0"/>
              </a:endParaRPr>
            </a:p>
          </p:txBody>
        </p:sp>
        <p:sp>
          <p:nvSpPr>
            <p:cNvPr id="198682" name="TextBox 86"/>
            <p:cNvSpPr txBox="1">
              <a:spLocks noChangeArrowheads="1"/>
            </p:cNvSpPr>
            <p:nvPr/>
          </p:nvSpPr>
          <p:spPr bwMode="auto">
            <a:xfrm rot="-5400000">
              <a:off x="1106937" y="4076699"/>
              <a:ext cx="1487074" cy="338554"/>
            </a:xfrm>
            <a:prstGeom prst="rect">
              <a:avLst/>
            </a:prstGeom>
            <a:noFill/>
            <a:ln w="9525">
              <a:noFill/>
              <a:miter lim="800000"/>
              <a:headEnd/>
              <a:tailEnd/>
            </a:ln>
          </p:spPr>
          <p:txBody>
            <a:bodyPr wrap="none">
              <a:spAutoFit/>
            </a:bodyPr>
            <a:lstStyle/>
            <a:p>
              <a:r>
                <a:rPr lang="en-US" sz="1600" b="1" dirty="0">
                  <a:solidFill>
                    <a:srgbClr val="715F8B"/>
                  </a:solidFill>
                  <a:cs typeface="Arial" charset="0"/>
                </a:rPr>
                <a:t>RESISTANCE</a:t>
              </a:r>
              <a:endParaRPr lang="en-US" sz="1100" b="1" dirty="0">
                <a:solidFill>
                  <a:srgbClr val="715F8B"/>
                </a:solidFill>
                <a:cs typeface="Arial" charset="0"/>
              </a:endParaRPr>
            </a:p>
          </p:txBody>
        </p:sp>
      </p:grpSp>
      <p:sp>
        <p:nvSpPr>
          <p:cNvPr id="63" name="TextBox 59"/>
          <p:cNvSpPr txBox="1">
            <a:spLocks noChangeArrowheads="1"/>
          </p:cNvSpPr>
          <p:nvPr/>
        </p:nvSpPr>
        <p:spPr bwMode="auto">
          <a:xfrm>
            <a:off x="5844822" y="6283523"/>
            <a:ext cx="1010212" cy="307777"/>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a:t>
            </a:r>
          </a:p>
        </p:txBody>
      </p:sp>
      <p:sp>
        <p:nvSpPr>
          <p:cNvPr id="51" name="Rectangle 50"/>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Terminology</a:t>
            </a:r>
          </a:p>
        </p:txBody>
      </p:sp>
      <p:grpSp>
        <p:nvGrpSpPr>
          <p:cNvPr id="200706" name="Group 40"/>
          <p:cNvGrpSpPr>
            <a:grpSpLocks/>
          </p:cNvGrpSpPr>
          <p:nvPr/>
        </p:nvGrpSpPr>
        <p:grpSpPr bwMode="auto">
          <a:xfrm>
            <a:off x="731838" y="2670175"/>
            <a:ext cx="1381125" cy="365125"/>
            <a:chOff x="610296" y="4289305"/>
            <a:chExt cx="1380429" cy="365760"/>
          </a:xfrm>
        </p:grpSpPr>
        <p:cxnSp>
          <p:nvCxnSpPr>
            <p:cNvPr id="37" name="Straight Connector 36"/>
            <p:cNvCxnSpPr/>
            <p:nvPr/>
          </p:nvCxnSpPr>
          <p:spPr bwMode="auto">
            <a:xfrm>
              <a:off x="710258" y="4472186"/>
              <a:ext cx="1280467"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0296" y="4289305"/>
              <a:ext cx="366527"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1</a:t>
              </a:r>
            </a:p>
          </p:txBody>
        </p:sp>
      </p:grpSp>
      <p:grpSp>
        <p:nvGrpSpPr>
          <p:cNvPr id="200707" name="Group 41"/>
          <p:cNvGrpSpPr>
            <a:grpSpLocks/>
          </p:cNvGrpSpPr>
          <p:nvPr/>
        </p:nvGrpSpPr>
        <p:grpSpPr bwMode="auto">
          <a:xfrm>
            <a:off x="731838" y="5543550"/>
            <a:ext cx="1381125" cy="365125"/>
            <a:chOff x="610296" y="4289305"/>
            <a:chExt cx="1380429" cy="365760"/>
          </a:xfrm>
        </p:grpSpPr>
        <p:cxnSp>
          <p:nvCxnSpPr>
            <p:cNvPr id="43" name="Straight Connector 42"/>
            <p:cNvCxnSpPr/>
            <p:nvPr/>
          </p:nvCxnSpPr>
          <p:spPr bwMode="auto">
            <a:xfrm>
              <a:off x="710258" y="4472186"/>
              <a:ext cx="1280467"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10296" y="4289305"/>
              <a:ext cx="366527"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2</a:t>
              </a:r>
            </a:p>
          </p:txBody>
        </p:sp>
      </p:grpSp>
      <p:sp>
        <p:nvSpPr>
          <p:cNvPr id="47" name="TextBox 86"/>
          <p:cNvSpPr txBox="1">
            <a:spLocks noChangeArrowheads="1"/>
          </p:cNvSpPr>
          <p:nvPr/>
        </p:nvSpPr>
        <p:spPr bwMode="auto">
          <a:xfrm>
            <a:off x="4044950" y="1978025"/>
            <a:ext cx="1039813" cy="40005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Length</a:t>
            </a:r>
            <a:endParaRPr lang="en-US" sz="1400" b="1" dirty="0">
              <a:solidFill>
                <a:schemeClr val="accent2">
                  <a:lumMod val="75000"/>
                </a:schemeClr>
              </a:solidFill>
              <a:latin typeface="Arial" pitchFamily="34" charset="0"/>
              <a:cs typeface="Arial" pitchFamily="34" charset="0"/>
            </a:endParaRPr>
          </a:p>
        </p:txBody>
      </p:sp>
      <p:cxnSp>
        <p:nvCxnSpPr>
          <p:cNvPr id="48" name="Straight Connector 47"/>
          <p:cNvCxnSpPr/>
          <p:nvPr/>
        </p:nvCxnSpPr>
        <p:spPr bwMode="auto">
          <a:xfrm>
            <a:off x="2062163" y="2332038"/>
            <a:ext cx="5029200"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flipH="1" flipV="1">
            <a:off x="2093913" y="2239963"/>
            <a:ext cx="182562" cy="182562"/>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grpSp>
        <p:nvGrpSpPr>
          <p:cNvPr id="200711" name="Group 50"/>
          <p:cNvGrpSpPr>
            <a:grpSpLocks/>
          </p:cNvGrpSpPr>
          <p:nvPr/>
        </p:nvGrpSpPr>
        <p:grpSpPr bwMode="auto">
          <a:xfrm>
            <a:off x="2009775" y="1751013"/>
            <a:ext cx="365125" cy="1038225"/>
            <a:chOff x="1128456" y="2255380"/>
            <a:chExt cx="365760" cy="1037097"/>
          </a:xfrm>
        </p:grpSpPr>
        <p:cxnSp>
          <p:nvCxnSpPr>
            <p:cNvPr id="46" name="Straight Connector 45"/>
            <p:cNvCxnSpPr/>
            <p:nvPr/>
          </p:nvCxnSpPr>
          <p:spPr bwMode="auto">
            <a:xfrm rot="16200000" flipH="1">
              <a:off x="847479" y="2834981"/>
              <a:ext cx="914993"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128456" y="2255380"/>
              <a:ext cx="365760" cy="366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A</a:t>
              </a:r>
            </a:p>
          </p:txBody>
        </p:sp>
      </p:grpSp>
      <p:grpSp>
        <p:nvGrpSpPr>
          <p:cNvPr id="200712" name="Group 51"/>
          <p:cNvGrpSpPr>
            <a:grpSpLocks/>
          </p:cNvGrpSpPr>
          <p:nvPr/>
        </p:nvGrpSpPr>
        <p:grpSpPr bwMode="auto">
          <a:xfrm>
            <a:off x="6778625" y="1751013"/>
            <a:ext cx="366713" cy="1038225"/>
            <a:chOff x="1128456" y="2255380"/>
            <a:chExt cx="365760" cy="1037097"/>
          </a:xfrm>
        </p:grpSpPr>
        <p:cxnSp>
          <p:nvCxnSpPr>
            <p:cNvPr id="53" name="Straight Connector 52"/>
            <p:cNvCxnSpPr/>
            <p:nvPr/>
          </p:nvCxnSpPr>
          <p:spPr bwMode="auto">
            <a:xfrm rot="16200000" flipH="1">
              <a:off x="846715" y="2834981"/>
              <a:ext cx="914993"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128456" y="2255380"/>
              <a:ext cx="365760" cy="366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B</a:t>
              </a:r>
            </a:p>
          </p:txBody>
        </p:sp>
      </p:grpSp>
      <p:cxnSp>
        <p:nvCxnSpPr>
          <p:cNvPr id="55" name="Straight Connector 54"/>
          <p:cNvCxnSpPr/>
          <p:nvPr/>
        </p:nvCxnSpPr>
        <p:spPr bwMode="auto">
          <a:xfrm rot="5400000" flipH="1" flipV="1">
            <a:off x="6864351" y="2239962"/>
            <a:ext cx="182562" cy="182563"/>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sp>
        <p:nvSpPr>
          <p:cNvPr id="56" name="TextBox 86"/>
          <p:cNvSpPr txBox="1">
            <a:spLocks noChangeArrowheads="1"/>
          </p:cNvSpPr>
          <p:nvPr/>
        </p:nvSpPr>
        <p:spPr bwMode="auto">
          <a:xfrm rot="16200000">
            <a:off x="804863" y="3962400"/>
            <a:ext cx="895350" cy="40005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Width</a:t>
            </a:r>
            <a:endParaRPr lang="en-US" sz="1400" b="1" dirty="0">
              <a:solidFill>
                <a:schemeClr val="accent2">
                  <a:lumMod val="75000"/>
                </a:schemeClr>
              </a:solidFill>
              <a:latin typeface="Arial" pitchFamily="34" charset="0"/>
              <a:cs typeface="Arial" pitchFamily="34" charset="0"/>
            </a:endParaRPr>
          </a:p>
        </p:txBody>
      </p:sp>
      <p:cxnSp>
        <p:nvCxnSpPr>
          <p:cNvPr id="57" name="Straight Connector 56"/>
          <p:cNvCxnSpPr/>
          <p:nvPr/>
        </p:nvCxnSpPr>
        <p:spPr bwMode="auto">
          <a:xfrm rot="16200000" flipH="1">
            <a:off x="-173038" y="4268788"/>
            <a:ext cx="3108325"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5400000" flipH="1" flipV="1">
            <a:off x="1290638" y="2767013"/>
            <a:ext cx="182562" cy="182562"/>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flipH="1" flipV="1">
            <a:off x="1290637" y="5641976"/>
            <a:ext cx="182563" cy="182562"/>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grpSp>
        <p:nvGrpSpPr>
          <p:cNvPr id="200718" name="Group 82"/>
          <p:cNvGrpSpPr>
            <a:grpSpLocks/>
          </p:cNvGrpSpPr>
          <p:nvPr/>
        </p:nvGrpSpPr>
        <p:grpSpPr bwMode="auto">
          <a:xfrm rot="-5400000">
            <a:off x="6030913" y="4048125"/>
            <a:ext cx="2743200" cy="457200"/>
            <a:chOff x="4224379" y="5791200"/>
            <a:chExt cx="2742758" cy="457200"/>
          </a:xfrm>
        </p:grpSpPr>
        <p:grpSp>
          <p:nvGrpSpPr>
            <p:cNvPr id="200735" name="Group 81"/>
            <p:cNvGrpSpPr>
              <a:grpSpLocks/>
            </p:cNvGrpSpPr>
            <p:nvPr/>
          </p:nvGrpSpPr>
          <p:grpSpPr bwMode="auto">
            <a:xfrm>
              <a:off x="4566042" y="5791200"/>
              <a:ext cx="2051578" cy="457200"/>
              <a:chOff x="4574067" y="6096000"/>
              <a:chExt cx="2051578" cy="457200"/>
            </a:xfrm>
          </p:grpSpPr>
          <p:cxnSp>
            <p:nvCxnSpPr>
              <p:cNvPr id="69" name="Straight Arrow Connector 68"/>
              <p:cNvCxnSpPr/>
              <p:nvPr/>
            </p:nvCxnSpPr>
            <p:spPr>
              <a:xfrm rot="5400000">
                <a:off x="4688700" y="6323806"/>
                <a:ext cx="457200" cy="1588"/>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5372802" y="6323806"/>
                <a:ext cx="457200" cy="1587"/>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a:off x="5714060" y="6323806"/>
                <a:ext cx="457200" cy="1588"/>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6056904" y="6323806"/>
                <a:ext cx="457200" cy="1588"/>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6398162" y="6323806"/>
                <a:ext cx="457200" cy="1587"/>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4347443" y="6323806"/>
                <a:ext cx="457200" cy="1587"/>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031545" y="6323806"/>
                <a:ext cx="457200" cy="1588"/>
              </a:xfrm>
              <a:prstGeom prst="straightConnector1">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1" name="Freeform 80"/>
            <p:cNvSpPr/>
            <p:nvPr/>
          </p:nvSpPr>
          <p:spPr>
            <a:xfrm>
              <a:off x="4224379" y="5791200"/>
              <a:ext cx="2742758" cy="446087"/>
            </a:xfrm>
            <a:custGeom>
              <a:avLst/>
              <a:gdLst>
                <a:gd name="connsiteX0" fmla="*/ 0 w 7549116"/>
                <a:gd name="connsiteY0" fmla="*/ 0 h 4253023"/>
                <a:gd name="connsiteX1" fmla="*/ 0 w 7549116"/>
                <a:gd name="connsiteY1" fmla="*/ 4231758 h 4253023"/>
                <a:gd name="connsiteX2" fmla="*/ 7549116 w 7549116"/>
                <a:gd name="connsiteY2" fmla="*/ 4253023 h 4253023"/>
                <a:gd name="connsiteX3" fmla="*/ 7527851 w 7549116"/>
                <a:gd name="connsiteY3" fmla="*/ 0 h 4253023"/>
              </a:gdLst>
              <a:ahLst/>
              <a:cxnLst>
                <a:cxn ang="0">
                  <a:pos x="connsiteX0" y="connsiteY0"/>
                </a:cxn>
                <a:cxn ang="0">
                  <a:pos x="connsiteX1" y="connsiteY1"/>
                </a:cxn>
                <a:cxn ang="0">
                  <a:pos x="connsiteX2" y="connsiteY2"/>
                </a:cxn>
                <a:cxn ang="0">
                  <a:pos x="connsiteX3" y="connsiteY3"/>
                </a:cxn>
              </a:cxnLst>
              <a:rect l="l" t="t" r="r" b="b"/>
              <a:pathLst>
                <a:path w="7549116" h="4253023">
                  <a:moveTo>
                    <a:pt x="0" y="0"/>
                  </a:moveTo>
                  <a:lnTo>
                    <a:pt x="0" y="4231758"/>
                  </a:lnTo>
                  <a:lnTo>
                    <a:pt x="7549116" y="4253023"/>
                  </a:lnTo>
                  <a:lnTo>
                    <a:pt x="7527851" y="0"/>
                  </a:lnTo>
                </a:path>
              </a:pathLst>
            </a:custGeom>
            <a:ln w="5715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93" name="TextBox 86"/>
          <p:cNvSpPr txBox="1">
            <a:spLocks noChangeArrowheads="1"/>
          </p:cNvSpPr>
          <p:nvPr/>
        </p:nvSpPr>
        <p:spPr bwMode="auto">
          <a:xfrm rot="16200000">
            <a:off x="7429500" y="4100513"/>
            <a:ext cx="765175" cy="33972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1" dirty="0">
                <a:solidFill>
                  <a:schemeClr val="accent6">
                    <a:lumMod val="75000"/>
                  </a:schemeClr>
                </a:solidFill>
                <a:latin typeface="Arial" pitchFamily="34" charset="0"/>
                <a:cs typeface="Arial" pitchFamily="34" charset="0"/>
              </a:rPr>
              <a:t>LOAD</a:t>
            </a:r>
            <a:endParaRPr lang="en-US" sz="1100" b="1" dirty="0">
              <a:solidFill>
                <a:schemeClr val="accent6">
                  <a:lumMod val="75000"/>
                </a:schemeClr>
              </a:solidFill>
              <a:latin typeface="Arial" pitchFamily="34" charset="0"/>
              <a:cs typeface="Arial" pitchFamily="34" charset="0"/>
            </a:endParaRPr>
          </a:p>
        </p:txBody>
      </p:sp>
      <p:sp>
        <p:nvSpPr>
          <p:cNvPr id="4" name="Frame 3"/>
          <p:cNvSpPr/>
          <p:nvPr/>
        </p:nvSpPr>
        <p:spPr>
          <a:xfrm>
            <a:off x="2176463" y="2836863"/>
            <a:ext cx="4794250" cy="2903537"/>
          </a:xfrm>
          <a:prstGeom prst="frame">
            <a:avLst>
              <a:gd name="adj1" fmla="val 38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1" name="Group 61"/>
          <p:cNvGrpSpPr>
            <a:grpSpLocks/>
          </p:cNvGrpSpPr>
          <p:nvPr/>
        </p:nvGrpSpPr>
        <p:grpSpPr bwMode="auto">
          <a:xfrm rot="-5400000">
            <a:off x="2640806" y="1996282"/>
            <a:ext cx="3862387" cy="4591050"/>
            <a:chOff x="1455501" y="1965960"/>
            <a:chExt cx="6195457" cy="4590538"/>
          </a:xfrm>
        </p:grpSpPr>
        <p:cxnSp>
          <p:nvCxnSpPr>
            <p:cNvPr id="85" name="Straight Arrow Connector 84"/>
            <p:cNvCxnSpPr/>
            <p:nvPr/>
          </p:nvCxnSpPr>
          <p:spPr>
            <a:xfrm rot="5400000">
              <a:off x="6634869" y="3336134"/>
              <a:ext cx="914298" cy="2547"/>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6634869" y="4259956"/>
              <a:ext cx="914298" cy="2547"/>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6634869" y="5183778"/>
              <a:ext cx="914298" cy="2547"/>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1600582" y="3336135"/>
              <a:ext cx="914298" cy="2546"/>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1600582" y="4259957"/>
              <a:ext cx="914298" cy="2546"/>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1600582" y="5183779"/>
              <a:ext cx="914298" cy="2546"/>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0729" name="TextBox 86"/>
            <p:cNvSpPr txBox="1">
              <a:spLocks noChangeArrowheads="1"/>
            </p:cNvSpPr>
            <p:nvPr/>
          </p:nvSpPr>
          <p:spPr bwMode="auto">
            <a:xfrm rot="5400000">
              <a:off x="6635911" y="3974466"/>
              <a:ext cx="1487074" cy="543021"/>
            </a:xfrm>
            <a:prstGeom prst="rect">
              <a:avLst/>
            </a:prstGeom>
            <a:noFill/>
            <a:ln w="9525">
              <a:noFill/>
              <a:miter lim="800000"/>
              <a:headEnd/>
              <a:tailEnd/>
            </a:ln>
          </p:spPr>
          <p:txBody>
            <a:bodyPr wrap="none">
              <a:spAutoFit/>
            </a:bodyPr>
            <a:lstStyle/>
            <a:p>
              <a:r>
                <a:rPr lang="en-US" sz="1600" b="1" dirty="0">
                  <a:solidFill>
                    <a:srgbClr val="715F8B"/>
                  </a:solidFill>
                  <a:cs typeface="Arial" charset="0"/>
                </a:rPr>
                <a:t>RESISTANCE</a:t>
              </a:r>
              <a:endParaRPr lang="en-US" sz="1100" b="1" dirty="0">
                <a:solidFill>
                  <a:srgbClr val="715F8B"/>
                </a:solidFill>
                <a:cs typeface="Arial" charset="0"/>
              </a:endParaRPr>
            </a:p>
          </p:txBody>
        </p:sp>
        <p:sp>
          <p:nvSpPr>
            <p:cNvPr id="200730" name="TextBox 86"/>
            <p:cNvSpPr txBox="1">
              <a:spLocks noChangeArrowheads="1"/>
            </p:cNvSpPr>
            <p:nvPr/>
          </p:nvSpPr>
          <p:spPr bwMode="auto">
            <a:xfrm rot="5400000">
              <a:off x="983475" y="3974464"/>
              <a:ext cx="1487074" cy="543022"/>
            </a:xfrm>
            <a:prstGeom prst="rect">
              <a:avLst/>
            </a:prstGeom>
            <a:noFill/>
            <a:ln w="9525">
              <a:noFill/>
              <a:miter lim="800000"/>
              <a:headEnd/>
              <a:tailEnd/>
            </a:ln>
          </p:spPr>
          <p:txBody>
            <a:bodyPr wrap="none">
              <a:spAutoFit/>
            </a:bodyPr>
            <a:lstStyle/>
            <a:p>
              <a:r>
                <a:rPr lang="en-US" sz="1600" b="1" dirty="0">
                  <a:solidFill>
                    <a:srgbClr val="715F8B"/>
                  </a:solidFill>
                  <a:cs typeface="Arial" charset="0"/>
                </a:rPr>
                <a:t>RESISTANCE</a:t>
              </a:r>
              <a:endParaRPr lang="en-US" sz="1100" b="1" dirty="0">
                <a:solidFill>
                  <a:srgbClr val="715F8B"/>
                </a:solidFill>
                <a:cs typeface="Arial" charset="0"/>
              </a:endParaRPr>
            </a:p>
          </p:txBody>
        </p:sp>
        <p:cxnSp>
          <p:nvCxnSpPr>
            <p:cNvPr id="51" name="Straight Arrow Connector 50"/>
            <p:cNvCxnSpPr/>
            <p:nvPr/>
          </p:nvCxnSpPr>
          <p:spPr>
            <a:xfrm rot="5400000">
              <a:off x="1600582" y="6098077"/>
              <a:ext cx="914298" cy="2546"/>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600582" y="2421837"/>
              <a:ext cx="914298" cy="2546"/>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6634869" y="2421836"/>
              <a:ext cx="914298" cy="2547"/>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6634869" y="6098076"/>
              <a:ext cx="914298" cy="2547"/>
            </a:xfrm>
            <a:prstGeom prst="straightConnector1">
              <a:avLst/>
            </a:prstGeom>
            <a:ln w="5715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0" name="TextBox 59"/>
          <p:cNvSpPr txBox="1">
            <a:spLocks noChangeArrowheads="1"/>
          </p:cNvSpPr>
          <p:nvPr/>
        </p:nvSpPr>
        <p:spPr bwMode="auto">
          <a:xfrm>
            <a:off x="6036702" y="6229350"/>
            <a:ext cx="1010212" cy="307777"/>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R602.10.1</a:t>
            </a:r>
          </a:p>
        </p:txBody>
      </p:sp>
      <p:sp>
        <p:nvSpPr>
          <p:cNvPr id="49" name="Rectangle 48"/>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2381248" y="3621088"/>
            <a:ext cx="869952" cy="1546577"/>
            <a:chOff x="7600300" y="3087350"/>
            <a:chExt cx="1311925" cy="2988147"/>
          </a:xfrm>
        </p:grpSpPr>
        <p:pic>
          <p:nvPicPr>
            <p:cNvPr id="32780" name="Picture 2" descr="C:\APA work\PowerPoint\2008 PPT\Bracing Maps\Wind\Wind Legend.png"/>
            <p:cNvPicPr>
              <a:picLocks noChangeAspect="1" noChangeArrowheads="1"/>
            </p:cNvPicPr>
            <p:nvPr/>
          </p:nvPicPr>
          <p:blipFill>
            <a:blip r:embed="rId3" cstate="email"/>
            <a:srcRect/>
            <a:stretch>
              <a:fillRect/>
            </a:stretch>
          </p:blipFill>
          <p:spPr bwMode="auto">
            <a:xfrm>
              <a:off x="7600300" y="3458391"/>
              <a:ext cx="344700" cy="2588818"/>
            </a:xfrm>
            <a:prstGeom prst="rect">
              <a:avLst/>
            </a:prstGeom>
            <a:noFill/>
            <a:ln w="9525">
              <a:noFill/>
              <a:miter lim="800000"/>
              <a:headEnd/>
              <a:tailEnd/>
            </a:ln>
          </p:spPr>
        </p:pic>
        <p:sp>
          <p:nvSpPr>
            <p:cNvPr id="32781" name="TextBox 5"/>
            <p:cNvSpPr txBox="1">
              <a:spLocks noChangeArrowheads="1"/>
            </p:cNvSpPr>
            <p:nvPr/>
          </p:nvSpPr>
          <p:spPr bwMode="auto">
            <a:xfrm>
              <a:off x="7896314" y="3087350"/>
              <a:ext cx="1015911" cy="2988147"/>
            </a:xfrm>
            <a:prstGeom prst="rect">
              <a:avLst/>
            </a:prstGeom>
            <a:noFill/>
            <a:ln w="9525">
              <a:noFill/>
              <a:miter lim="800000"/>
              <a:headEnd/>
              <a:tailEnd/>
            </a:ln>
          </p:spPr>
          <p:txBody>
            <a:bodyPr wrap="square">
              <a:spAutoFit/>
            </a:bodyPr>
            <a:lstStyle/>
            <a:p>
              <a:pPr>
                <a:lnSpc>
                  <a:spcPct val="150000"/>
                </a:lnSpc>
              </a:pPr>
              <a:r>
                <a:rPr lang="en-US" sz="700" dirty="0">
                  <a:latin typeface="Calibri" pitchFamily="34" charset="0"/>
                </a:rPr>
                <a:t>Special Wind</a:t>
              </a:r>
            </a:p>
            <a:p>
              <a:pPr>
                <a:lnSpc>
                  <a:spcPct val="150000"/>
                </a:lnSpc>
              </a:pPr>
              <a:r>
                <a:rPr lang="en-US" sz="700" dirty="0">
                  <a:latin typeface="Calibri" pitchFamily="34" charset="0"/>
                </a:rPr>
                <a:t>85</a:t>
              </a:r>
            </a:p>
            <a:p>
              <a:pPr>
                <a:lnSpc>
                  <a:spcPct val="150000"/>
                </a:lnSpc>
              </a:pPr>
              <a:r>
                <a:rPr lang="en-US" sz="700" dirty="0">
                  <a:latin typeface="Calibri" pitchFamily="34" charset="0"/>
                </a:rPr>
                <a:t>90</a:t>
              </a:r>
            </a:p>
            <a:p>
              <a:pPr>
                <a:lnSpc>
                  <a:spcPct val="150000"/>
                </a:lnSpc>
              </a:pPr>
              <a:r>
                <a:rPr lang="en-US" sz="700" dirty="0">
                  <a:latin typeface="Calibri" pitchFamily="34" charset="0"/>
                </a:rPr>
                <a:t>100</a:t>
              </a:r>
            </a:p>
            <a:p>
              <a:pPr>
                <a:lnSpc>
                  <a:spcPct val="150000"/>
                </a:lnSpc>
              </a:pPr>
              <a:r>
                <a:rPr lang="en-US" sz="700" dirty="0">
                  <a:latin typeface="Calibri" pitchFamily="34" charset="0"/>
                </a:rPr>
                <a:t>110</a:t>
              </a:r>
            </a:p>
            <a:p>
              <a:pPr>
                <a:lnSpc>
                  <a:spcPct val="150000"/>
                </a:lnSpc>
              </a:pPr>
              <a:r>
                <a:rPr lang="en-US" sz="700" dirty="0">
                  <a:latin typeface="Calibri" pitchFamily="34" charset="0"/>
                </a:rPr>
                <a:t>120</a:t>
              </a:r>
            </a:p>
            <a:p>
              <a:pPr>
                <a:lnSpc>
                  <a:spcPct val="150000"/>
                </a:lnSpc>
              </a:pPr>
              <a:r>
                <a:rPr lang="en-US" sz="700" dirty="0">
                  <a:latin typeface="Calibri" pitchFamily="34" charset="0"/>
                </a:rPr>
                <a:t>130</a:t>
              </a:r>
            </a:p>
            <a:p>
              <a:pPr>
                <a:lnSpc>
                  <a:spcPct val="150000"/>
                </a:lnSpc>
              </a:pPr>
              <a:r>
                <a:rPr lang="en-US" sz="700" dirty="0">
                  <a:latin typeface="Calibri" pitchFamily="34" charset="0"/>
                </a:rPr>
                <a:t>140</a:t>
              </a:r>
            </a:p>
            <a:p>
              <a:pPr>
                <a:lnSpc>
                  <a:spcPct val="150000"/>
                </a:lnSpc>
              </a:pPr>
              <a:r>
                <a:rPr lang="en-US" sz="700" dirty="0">
                  <a:latin typeface="Calibri" pitchFamily="34" charset="0"/>
                </a:rPr>
                <a:t>150</a:t>
              </a:r>
            </a:p>
          </p:txBody>
        </p:sp>
      </p:grpSp>
      <p:pic>
        <p:nvPicPr>
          <p:cNvPr id="32771" name="Picture 2" descr="C:\APA work\PowerPoint\2008 PPT\Bracing Maps\Wind\Wind SETX.png"/>
          <p:cNvPicPr>
            <a:picLocks noChangeAspect="1" noChangeArrowheads="1"/>
          </p:cNvPicPr>
          <p:nvPr/>
        </p:nvPicPr>
        <p:blipFill>
          <a:blip r:embed="rId4" cstate="email"/>
          <a:srcRect/>
          <a:stretch>
            <a:fillRect/>
          </a:stretch>
        </p:blipFill>
        <p:spPr bwMode="auto">
          <a:xfrm>
            <a:off x="663934" y="2401094"/>
            <a:ext cx="2314215" cy="2439987"/>
          </a:xfrm>
          <a:prstGeom prst="rect">
            <a:avLst/>
          </a:prstGeom>
          <a:noFill/>
          <a:ln w="9525">
            <a:noFill/>
            <a:miter lim="800000"/>
            <a:headEnd/>
            <a:tailEnd/>
          </a:ln>
        </p:spPr>
      </p:pic>
      <p:sp>
        <p:nvSpPr>
          <p:cNvPr id="32772" name="Text Box 3"/>
          <p:cNvSpPr txBox="1">
            <a:spLocks noChangeArrowheads="1"/>
          </p:cNvSpPr>
          <p:nvPr/>
        </p:nvSpPr>
        <p:spPr bwMode="auto">
          <a:xfrm>
            <a:off x="645319" y="1754981"/>
            <a:ext cx="2605881" cy="461963"/>
          </a:xfrm>
          <a:prstGeom prst="rect">
            <a:avLst/>
          </a:prstGeom>
          <a:solidFill>
            <a:schemeClr val="tx1"/>
          </a:solidFill>
          <a:ln w="12700">
            <a:noFill/>
            <a:miter lim="800000"/>
            <a:headEnd/>
            <a:tailEnd/>
          </a:ln>
        </p:spPr>
        <p:txBody>
          <a:bodyPr wrap="square" anchor="ctr">
            <a:spAutoFit/>
          </a:bodyPr>
          <a:lstStyle/>
          <a:p>
            <a:pPr algn="ctr">
              <a:spcBef>
                <a:spcPct val="50000"/>
              </a:spcBef>
            </a:pPr>
            <a:r>
              <a:rPr lang="en-US" sz="2400" b="1" dirty="0">
                <a:solidFill>
                  <a:schemeClr val="bg1"/>
                </a:solidFill>
                <a:cs typeface="Arial" charset="0"/>
              </a:rPr>
              <a:t>Wind Speed</a:t>
            </a:r>
          </a:p>
        </p:txBody>
      </p:sp>
      <p:pic>
        <p:nvPicPr>
          <p:cNvPr id="16" name="Picture 3" descr="C:\APA work\PowerPoint\2008 PPT\Bracing Maps\Seismic\Seismic MidAtlantic.png"/>
          <p:cNvPicPr>
            <a:picLocks noChangeAspect="1" noChangeArrowheads="1"/>
          </p:cNvPicPr>
          <p:nvPr/>
        </p:nvPicPr>
        <p:blipFill>
          <a:blip r:embed="rId5" cstate="email"/>
          <a:srcRect/>
          <a:stretch>
            <a:fillRect/>
          </a:stretch>
        </p:blipFill>
        <p:spPr bwMode="auto">
          <a:xfrm>
            <a:off x="4594226" y="2493169"/>
            <a:ext cx="3553244" cy="2255838"/>
          </a:xfrm>
          <a:prstGeom prst="rect">
            <a:avLst/>
          </a:prstGeom>
          <a:noFill/>
          <a:ln w="9525">
            <a:noFill/>
            <a:miter lim="800000"/>
            <a:headEnd/>
            <a:tailEnd/>
          </a:ln>
        </p:spPr>
      </p:pic>
      <p:grpSp>
        <p:nvGrpSpPr>
          <p:cNvPr id="17" name="Group 3"/>
          <p:cNvGrpSpPr>
            <a:grpSpLocks/>
          </p:cNvGrpSpPr>
          <p:nvPr/>
        </p:nvGrpSpPr>
        <p:grpSpPr bwMode="auto">
          <a:xfrm>
            <a:off x="6692901" y="3944253"/>
            <a:ext cx="1848276" cy="1311354"/>
            <a:chOff x="7134321" y="3774970"/>
            <a:chExt cx="1054313" cy="1310981"/>
          </a:xfrm>
        </p:grpSpPr>
        <p:sp>
          <p:nvSpPr>
            <p:cNvPr id="18" name="TextBox 4"/>
            <p:cNvSpPr txBox="1">
              <a:spLocks noChangeArrowheads="1"/>
            </p:cNvSpPr>
            <p:nvPr/>
          </p:nvSpPr>
          <p:spPr bwMode="auto">
            <a:xfrm>
              <a:off x="7813246" y="3774970"/>
              <a:ext cx="375388" cy="1223064"/>
            </a:xfrm>
            <a:prstGeom prst="rect">
              <a:avLst/>
            </a:prstGeom>
            <a:noFill/>
            <a:ln w="9525">
              <a:noFill/>
              <a:miter lim="800000"/>
              <a:headEnd/>
              <a:tailEnd/>
            </a:ln>
          </p:spPr>
          <p:txBody>
            <a:bodyPr wrap="square">
              <a:spAutoFit/>
            </a:bodyPr>
            <a:lstStyle/>
            <a:p>
              <a:pPr>
                <a:lnSpc>
                  <a:spcPct val="150000"/>
                </a:lnSpc>
              </a:pPr>
              <a:r>
                <a:rPr lang="en-US" sz="700" dirty="0">
                  <a:latin typeface="Calibri" pitchFamily="34" charset="0"/>
                </a:rPr>
                <a:t>E</a:t>
              </a:r>
            </a:p>
            <a:p>
              <a:pPr>
                <a:lnSpc>
                  <a:spcPct val="150000"/>
                </a:lnSpc>
              </a:pPr>
              <a:r>
                <a:rPr lang="en-US" sz="700" dirty="0">
                  <a:latin typeface="Calibri" pitchFamily="34" charset="0"/>
                </a:rPr>
                <a:t>D2</a:t>
              </a:r>
            </a:p>
            <a:p>
              <a:pPr>
                <a:lnSpc>
                  <a:spcPct val="150000"/>
                </a:lnSpc>
              </a:pPr>
              <a:r>
                <a:rPr lang="en-US" sz="700" dirty="0">
                  <a:latin typeface="Calibri" pitchFamily="34" charset="0"/>
                </a:rPr>
                <a:t>D1</a:t>
              </a:r>
            </a:p>
            <a:p>
              <a:pPr>
                <a:lnSpc>
                  <a:spcPct val="150000"/>
                </a:lnSpc>
              </a:pPr>
              <a:r>
                <a:rPr lang="en-US" sz="700" dirty="0">
                  <a:latin typeface="Calibri" pitchFamily="34" charset="0"/>
                </a:rPr>
                <a:t>D0</a:t>
              </a:r>
            </a:p>
            <a:p>
              <a:pPr>
                <a:lnSpc>
                  <a:spcPct val="150000"/>
                </a:lnSpc>
              </a:pPr>
              <a:r>
                <a:rPr lang="en-US" sz="700" dirty="0">
                  <a:latin typeface="Calibri" pitchFamily="34" charset="0"/>
                </a:rPr>
                <a:t>C</a:t>
              </a:r>
            </a:p>
            <a:p>
              <a:pPr>
                <a:lnSpc>
                  <a:spcPct val="150000"/>
                </a:lnSpc>
              </a:pPr>
              <a:r>
                <a:rPr lang="en-US" sz="700" dirty="0">
                  <a:latin typeface="Calibri" pitchFamily="34" charset="0"/>
                </a:rPr>
                <a:t>B</a:t>
              </a:r>
            </a:p>
            <a:p>
              <a:pPr>
                <a:lnSpc>
                  <a:spcPct val="150000"/>
                </a:lnSpc>
              </a:pPr>
              <a:r>
                <a:rPr lang="en-US" sz="700" dirty="0">
                  <a:latin typeface="Calibri" pitchFamily="34" charset="0"/>
                </a:rPr>
                <a:t>A</a:t>
              </a:r>
            </a:p>
          </p:txBody>
        </p:sp>
        <p:pic>
          <p:nvPicPr>
            <p:cNvPr id="19" name="Picture 4" descr="C:\APA work\PowerPoint\2008 PPT\Bracing Maps\Seismic\Seismic Legend.png"/>
            <p:cNvPicPr>
              <a:picLocks noChangeAspect="1" noChangeArrowheads="1"/>
            </p:cNvPicPr>
            <p:nvPr/>
          </p:nvPicPr>
          <p:blipFill>
            <a:blip r:embed="rId6" cstate="email"/>
            <a:srcRect/>
            <a:stretch>
              <a:fillRect/>
            </a:stretch>
          </p:blipFill>
          <p:spPr bwMode="auto">
            <a:xfrm>
              <a:off x="7629274" y="3879554"/>
              <a:ext cx="183970" cy="1118481"/>
            </a:xfrm>
            <a:prstGeom prst="rect">
              <a:avLst/>
            </a:prstGeom>
            <a:noFill/>
            <a:ln w="9525">
              <a:noFill/>
              <a:miter lim="800000"/>
              <a:headEnd/>
              <a:tailEnd/>
            </a:ln>
          </p:spPr>
        </p:pic>
        <p:sp>
          <p:nvSpPr>
            <p:cNvPr id="20" name="TextBox 6"/>
            <p:cNvSpPr txBox="1">
              <a:spLocks noChangeArrowheads="1"/>
            </p:cNvSpPr>
            <p:nvPr/>
          </p:nvSpPr>
          <p:spPr bwMode="auto">
            <a:xfrm>
              <a:off x="7134321" y="3879553"/>
              <a:ext cx="538385" cy="1206398"/>
            </a:xfrm>
            <a:prstGeom prst="rect">
              <a:avLst/>
            </a:prstGeom>
            <a:noFill/>
            <a:ln w="9525">
              <a:noFill/>
              <a:miter lim="800000"/>
              <a:headEnd/>
              <a:tailEnd/>
            </a:ln>
          </p:spPr>
          <p:txBody>
            <a:bodyPr>
              <a:spAutoFit/>
            </a:bodyPr>
            <a:lstStyle/>
            <a:p>
              <a:pPr algn="r">
                <a:lnSpc>
                  <a:spcPct val="150000"/>
                </a:lnSpc>
              </a:pPr>
              <a:r>
                <a:rPr lang="en-US" sz="700" dirty="0">
                  <a:latin typeface="Calibri" pitchFamily="34" charset="0"/>
                </a:rPr>
                <a:t>117</a:t>
              </a:r>
            </a:p>
            <a:p>
              <a:pPr algn="r">
                <a:lnSpc>
                  <a:spcPct val="150000"/>
                </a:lnSpc>
              </a:pPr>
              <a:r>
                <a:rPr lang="en-US" sz="700" dirty="0">
                  <a:latin typeface="Calibri" pitchFamily="34" charset="0"/>
                </a:rPr>
                <a:t>83</a:t>
              </a:r>
            </a:p>
            <a:p>
              <a:pPr algn="r">
                <a:lnSpc>
                  <a:spcPct val="150000"/>
                </a:lnSpc>
              </a:pPr>
              <a:r>
                <a:rPr lang="en-US" sz="700" dirty="0">
                  <a:latin typeface="Calibri" pitchFamily="34" charset="0"/>
                </a:rPr>
                <a:t>67</a:t>
              </a:r>
            </a:p>
            <a:p>
              <a:pPr algn="r">
                <a:lnSpc>
                  <a:spcPct val="150000"/>
                </a:lnSpc>
              </a:pPr>
              <a:r>
                <a:rPr lang="en-US" sz="700" dirty="0">
                  <a:latin typeface="Calibri" pitchFamily="34" charset="0"/>
                </a:rPr>
                <a:t>50</a:t>
              </a:r>
            </a:p>
            <a:p>
              <a:pPr algn="r">
                <a:lnSpc>
                  <a:spcPct val="150000"/>
                </a:lnSpc>
              </a:pPr>
              <a:r>
                <a:rPr lang="en-US" sz="700" dirty="0">
                  <a:latin typeface="Calibri" pitchFamily="34" charset="0"/>
                </a:rPr>
                <a:t>33</a:t>
              </a:r>
            </a:p>
            <a:p>
              <a:pPr algn="r">
                <a:lnSpc>
                  <a:spcPct val="150000"/>
                </a:lnSpc>
              </a:pPr>
              <a:r>
                <a:rPr lang="en-US" sz="700" dirty="0">
                  <a:latin typeface="Calibri" pitchFamily="34" charset="0"/>
                </a:rPr>
                <a:t>17</a:t>
              </a:r>
            </a:p>
            <a:p>
              <a:pPr algn="r">
                <a:lnSpc>
                  <a:spcPct val="150000"/>
                </a:lnSpc>
              </a:pPr>
              <a:r>
                <a:rPr lang="en-US" sz="700" dirty="0">
                  <a:latin typeface="Calibri" pitchFamily="34" charset="0"/>
                </a:rPr>
                <a:t>0</a:t>
              </a:r>
            </a:p>
          </p:txBody>
        </p:sp>
      </p:grpSp>
      <p:sp>
        <p:nvSpPr>
          <p:cNvPr id="21" name="Title 1"/>
          <p:cNvSpPr txBox="1">
            <a:spLocks/>
          </p:cNvSpPr>
          <p:nvPr/>
        </p:nvSpPr>
        <p:spPr>
          <a:xfrm>
            <a:off x="377825" y="515938"/>
            <a:ext cx="8686800" cy="1184275"/>
          </a:xfrm>
          <a:prstGeom prst="rect">
            <a:avLst/>
          </a:prstGeom>
        </p:spPr>
        <p:txBody>
          <a:bodyPr anchor="ctr">
            <a:normAutofit/>
          </a:body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4000" b="0" i="0" u="none" strike="noStrike" kern="1200" cap="none" spc="-150" normalizeH="0" baseline="0" noProof="0" dirty="0">
                <a:ln>
                  <a:noFill/>
                </a:ln>
                <a:solidFill>
                  <a:schemeClr val="tx1"/>
                </a:solidFill>
                <a:effectLst/>
                <a:uLnTx/>
                <a:uFillTx/>
                <a:latin typeface="IowanOldSt BT" pitchFamily="18" charset="0"/>
                <a:ea typeface="+mj-ea"/>
                <a:cs typeface="+mj-cs"/>
              </a:rPr>
              <a:t>Getting Started: Terminology</a:t>
            </a:r>
          </a:p>
        </p:txBody>
      </p:sp>
      <p:sp>
        <p:nvSpPr>
          <p:cNvPr id="23" name="Text Box 3"/>
          <p:cNvSpPr txBox="1">
            <a:spLocks noChangeArrowheads="1"/>
          </p:cNvSpPr>
          <p:nvPr/>
        </p:nvSpPr>
        <p:spPr bwMode="auto">
          <a:xfrm>
            <a:off x="4760681" y="1754981"/>
            <a:ext cx="2605881" cy="461963"/>
          </a:xfrm>
          <a:prstGeom prst="rect">
            <a:avLst/>
          </a:prstGeom>
          <a:solidFill>
            <a:schemeClr val="tx1"/>
          </a:solidFill>
          <a:ln w="12700">
            <a:noFill/>
            <a:miter lim="800000"/>
            <a:headEnd/>
            <a:tailEnd/>
          </a:ln>
        </p:spPr>
        <p:txBody>
          <a:bodyPr wrap="square" anchor="ctr">
            <a:spAutoFit/>
          </a:bodyPr>
          <a:lstStyle/>
          <a:p>
            <a:pPr algn="ctr">
              <a:spcBef>
                <a:spcPct val="50000"/>
              </a:spcBef>
            </a:pPr>
            <a:r>
              <a:rPr lang="en-US" sz="2400" b="1" dirty="0">
                <a:solidFill>
                  <a:schemeClr val="bg1"/>
                </a:solidFill>
                <a:cs typeface="Arial" charset="0"/>
              </a:rPr>
              <a:t>Seismic Risk</a:t>
            </a:r>
          </a:p>
        </p:txBody>
      </p:sp>
      <p:sp>
        <p:nvSpPr>
          <p:cNvPr id="24" name="TextBox 23"/>
          <p:cNvSpPr txBox="1"/>
          <p:nvPr/>
        </p:nvSpPr>
        <p:spPr>
          <a:xfrm>
            <a:off x="553009" y="5255607"/>
            <a:ext cx="6813553" cy="1015663"/>
          </a:xfrm>
          <a:prstGeom prst="rect">
            <a:avLst/>
          </a:prstGeom>
          <a:noFill/>
        </p:spPr>
        <p:txBody>
          <a:bodyPr wrap="square" rtlCol="0">
            <a:spAutoFit/>
          </a:bodyPr>
          <a:lstStyle/>
          <a:p>
            <a:r>
              <a:rPr lang="en-US" sz="2000" dirty="0">
                <a:solidFill>
                  <a:schemeClr val="accent1">
                    <a:lumMod val="75000"/>
                  </a:schemeClr>
                </a:solidFill>
              </a:rPr>
              <a:t>Both wind speed and seismic risk must be considered when defining required wall bracing. </a:t>
            </a:r>
            <a:r>
              <a:rPr lang="en-US" sz="2000" dirty="0" smtClean="0">
                <a:solidFill>
                  <a:schemeClr val="accent1">
                    <a:lumMod val="75000"/>
                  </a:schemeClr>
                </a:solidFill>
              </a:rPr>
              <a:t>The required bracing length is the greater of the two bracing lengths.</a:t>
            </a:r>
            <a:endParaRPr lang="en-US" sz="2000" dirty="0">
              <a:solidFill>
                <a:schemeClr val="accent1">
                  <a:lumMod val="75000"/>
                </a:schemeClr>
              </a:solidFill>
            </a:endParaRPr>
          </a:p>
        </p:txBody>
      </p:sp>
      <p:sp>
        <p:nvSpPr>
          <p:cNvPr id="15" name="Rectangle 14"/>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Terminology</a:t>
            </a:r>
          </a:p>
        </p:txBody>
      </p:sp>
      <p:graphicFrame>
        <p:nvGraphicFramePr>
          <p:cNvPr id="53" name="Table 52"/>
          <p:cNvGraphicFramePr>
            <a:graphicFrameLocks noGrp="1"/>
          </p:cNvGraphicFramePr>
          <p:nvPr/>
        </p:nvGraphicFramePr>
        <p:xfrm>
          <a:off x="587734" y="3763804"/>
          <a:ext cx="3715849" cy="1920240"/>
        </p:xfrm>
        <a:graphic>
          <a:graphicData uri="http://schemas.openxmlformats.org/drawingml/2006/table">
            <a:tbl>
              <a:tblPr firstRow="1" bandRow="1">
                <a:tableStyleId>{5C22544A-7EE6-4342-B048-85BDC9FD1C3A}</a:tableStyleId>
              </a:tblPr>
              <a:tblGrid>
                <a:gridCol w="3715849"/>
              </a:tblGrid>
              <a:tr h="370840">
                <a:tc>
                  <a:txBody>
                    <a:bodyPr/>
                    <a:lstStyle/>
                    <a:p>
                      <a:r>
                        <a:rPr lang="en-US" sz="2400" dirty="0">
                          <a:latin typeface="Arial" pitchFamily="34" charset="0"/>
                          <a:cs typeface="Arial" pitchFamily="34" charset="0"/>
                        </a:rPr>
                        <a:t>Wind Requirements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pPr>
                        <a:buFont typeface="Arial" pitchFamily="34" charset="0"/>
                        <a:buChar char="•"/>
                      </a:pPr>
                      <a:r>
                        <a:rPr lang="en-US" dirty="0" smtClean="0">
                          <a:latin typeface="Arial" pitchFamily="34" charset="0"/>
                          <a:cs typeface="Arial" pitchFamily="34" charset="0"/>
                        </a:rPr>
                        <a:t>Wall </a:t>
                      </a:r>
                      <a:r>
                        <a:rPr lang="en-US" dirty="0">
                          <a:latin typeface="Arial" pitchFamily="34" charset="0"/>
                          <a:cs typeface="Arial" pitchFamily="34" charset="0"/>
                        </a:rPr>
                        <a:t>bracing </a:t>
                      </a:r>
                      <a:r>
                        <a:rPr lang="en-US" dirty="0" smtClean="0">
                          <a:latin typeface="Arial" pitchFamily="34" charset="0"/>
                          <a:cs typeface="Arial" pitchFamily="34" charset="0"/>
                        </a:rPr>
                        <a:t>length</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Arial" pitchFamily="34" charset="0"/>
                          <a:cs typeface="Arial" pitchFamily="34" charset="0"/>
                        </a:rPr>
                        <a:t>Braced</a:t>
                      </a:r>
                      <a:r>
                        <a:rPr lang="en-US" baseline="0" dirty="0" smtClean="0">
                          <a:latin typeface="Arial" pitchFamily="34" charset="0"/>
                          <a:cs typeface="Arial" pitchFamily="34" charset="0"/>
                        </a:rPr>
                        <a:t> wall line spacing</a:t>
                      </a: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Wall height</a:t>
                      </a:r>
                    </a:p>
                    <a:p>
                      <a:pPr>
                        <a:buFont typeface="Arial" pitchFamily="34" charset="0"/>
                        <a:buChar char="•"/>
                      </a:pPr>
                      <a:r>
                        <a:rPr lang="en-US" dirty="0" smtClean="0">
                          <a:latin typeface="Arial" pitchFamily="34" charset="0"/>
                          <a:cs typeface="Arial" pitchFamily="34" charset="0"/>
                        </a:rPr>
                        <a:t>Eave</a:t>
                      </a:r>
                      <a:r>
                        <a:rPr lang="en-US" baseline="0" dirty="0" smtClean="0">
                          <a:latin typeface="Arial" pitchFamily="34" charset="0"/>
                          <a:cs typeface="Arial" pitchFamily="34" charset="0"/>
                        </a:rPr>
                        <a:t> to ridge height</a:t>
                      </a:r>
                      <a:endParaRPr lang="en-US" dirty="0">
                        <a:latin typeface="Arial" pitchFamily="34" charset="0"/>
                        <a:cs typeface="Arial" pitchFamily="34" charset="0"/>
                      </a:endParaRPr>
                    </a:p>
                    <a:p>
                      <a:pPr>
                        <a:buFont typeface="Arial" pitchFamily="34" charset="0"/>
                        <a:buChar char="•"/>
                      </a:pPr>
                      <a:r>
                        <a:rPr lang="en-US" dirty="0">
                          <a:latin typeface="Arial" pitchFamily="34" charset="0"/>
                          <a:cs typeface="Arial" pitchFamily="34" charset="0"/>
                        </a:rPr>
                        <a:t>Roof ties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graphicFrame>
        <p:nvGraphicFramePr>
          <p:cNvPr id="54" name="Table 53"/>
          <p:cNvGraphicFramePr>
            <a:graphicFrameLocks noGrp="1"/>
          </p:cNvGraphicFramePr>
          <p:nvPr/>
        </p:nvGraphicFramePr>
        <p:xfrm>
          <a:off x="4767263" y="3763804"/>
          <a:ext cx="3715849" cy="1920240"/>
        </p:xfrm>
        <a:graphic>
          <a:graphicData uri="http://schemas.openxmlformats.org/drawingml/2006/table">
            <a:tbl>
              <a:tblPr firstRow="1" bandRow="1">
                <a:tableStyleId>{5C22544A-7EE6-4342-B048-85BDC9FD1C3A}</a:tableStyleId>
              </a:tblPr>
              <a:tblGrid>
                <a:gridCol w="3715849"/>
              </a:tblGrid>
              <a:tr h="533400">
                <a:tc>
                  <a:txBody>
                    <a:bodyPr/>
                    <a:lstStyle/>
                    <a:p>
                      <a:r>
                        <a:rPr lang="en-US" sz="2400" dirty="0">
                          <a:latin typeface="Arial" pitchFamily="34" charset="0"/>
                          <a:cs typeface="Arial" pitchFamily="34" charset="0"/>
                        </a:rPr>
                        <a:t>Seismic Requirements</a:t>
                      </a:r>
                      <a:endParaRPr lang="en-US" sz="2400" baseline="-250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r h="1386840">
                <a:tc>
                  <a:txBody>
                    <a:bodyPr/>
                    <a:lstStyle/>
                    <a:p>
                      <a:pPr>
                        <a:buFont typeface="Arial" pitchFamily="34" charset="0"/>
                        <a:buChar char="•"/>
                      </a:pPr>
                      <a:r>
                        <a:rPr lang="en-US" dirty="0">
                          <a:latin typeface="Arial" pitchFamily="34" charset="0"/>
                          <a:cs typeface="Arial" pitchFamily="34" charset="0"/>
                        </a:rPr>
                        <a:t>Wall bracing length</a:t>
                      </a:r>
                    </a:p>
                    <a:p>
                      <a:pPr>
                        <a:buFont typeface="Arial" pitchFamily="34" charset="0"/>
                        <a:buChar char="•"/>
                      </a:pPr>
                      <a:r>
                        <a:rPr lang="en-US" dirty="0">
                          <a:latin typeface="Arial" pitchFamily="34" charset="0"/>
                          <a:cs typeface="Arial" pitchFamily="34" charset="0"/>
                        </a:rPr>
                        <a:t>Braced</a:t>
                      </a:r>
                      <a:r>
                        <a:rPr lang="en-US" baseline="0" dirty="0">
                          <a:latin typeface="Arial" pitchFamily="34" charset="0"/>
                          <a:cs typeface="Arial" pitchFamily="34" charset="0"/>
                        </a:rPr>
                        <a:t> wall line spacing</a:t>
                      </a:r>
                      <a:endParaRPr lang="en-US" dirty="0">
                        <a:latin typeface="Arial" pitchFamily="34" charset="0"/>
                        <a:cs typeface="Arial" pitchFamily="34" charset="0"/>
                      </a:endParaRPr>
                    </a:p>
                    <a:p>
                      <a:pPr>
                        <a:buFont typeface="Arial" pitchFamily="34" charset="0"/>
                        <a:buChar char="•"/>
                      </a:pPr>
                      <a:r>
                        <a:rPr lang="en-US" dirty="0">
                          <a:latin typeface="Arial" pitchFamily="34" charset="0"/>
                          <a:cs typeface="Arial" pitchFamily="34" charset="0"/>
                        </a:rPr>
                        <a:t>Hold-downs</a:t>
                      </a:r>
                    </a:p>
                    <a:p>
                      <a:pPr>
                        <a:buFont typeface="Arial" pitchFamily="34" charset="0"/>
                        <a:buChar char="•"/>
                      </a:pPr>
                      <a:r>
                        <a:rPr lang="en-US" dirty="0">
                          <a:latin typeface="Arial" pitchFamily="34" charset="0"/>
                          <a:cs typeface="Arial" pitchFamily="34" charset="0"/>
                        </a:rPr>
                        <a:t>Material</a:t>
                      </a:r>
                      <a:r>
                        <a:rPr lang="en-US" baseline="0" dirty="0">
                          <a:latin typeface="Arial" pitchFamily="34" charset="0"/>
                          <a:cs typeface="Arial" pitchFamily="34" charset="0"/>
                        </a:rPr>
                        <a:t> weight limits</a:t>
                      </a:r>
                      <a:endParaRPr lang="en-US"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55" name="TextBox 54"/>
          <p:cNvSpPr txBox="1"/>
          <p:nvPr/>
        </p:nvSpPr>
        <p:spPr>
          <a:xfrm>
            <a:off x="1090409" y="1547813"/>
            <a:ext cx="7353708" cy="2215991"/>
          </a:xfrm>
          <a:prstGeom prst="rect">
            <a:avLst/>
          </a:prstGeom>
          <a:noFill/>
        </p:spPr>
        <p:txBody>
          <a:bodyPr wrap="square" rtlCol="0">
            <a:spAutoFit/>
          </a:bodyPr>
          <a:lstStyle/>
          <a:p>
            <a:r>
              <a:rPr lang="en-US" sz="2000" b="1" dirty="0">
                <a:solidFill>
                  <a:schemeClr val="accent1">
                    <a:lumMod val="75000"/>
                  </a:schemeClr>
                </a:solidFill>
              </a:rPr>
              <a:t>When considering whether wind or seismic requirements </a:t>
            </a:r>
          </a:p>
          <a:p>
            <a:r>
              <a:rPr lang="en-US" sz="2000" b="1" dirty="0">
                <a:solidFill>
                  <a:schemeClr val="accent1">
                    <a:lumMod val="75000"/>
                  </a:schemeClr>
                </a:solidFill>
              </a:rPr>
              <a:t>control, a number of factors must be considered. </a:t>
            </a:r>
          </a:p>
          <a:p>
            <a:pPr lvl="1" indent="-228600">
              <a:buFont typeface="Arial" pitchFamily="34" charset="0"/>
              <a:buChar char="•"/>
            </a:pPr>
            <a:r>
              <a:rPr lang="en-US" sz="1600" b="1" dirty="0">
                <a:solidFill>
                  <a:schemeClr val="accent3">
                    <a:lumMod val="50000"/>
                  </a:schemeClr>
                </a:solidFill>
              </a:rPr>
              <a:t>Wall bracing length - either wind or seismic requirements may </a:t>
            </a:r>
          </a:p>
          <a:p>
            <a:pPr lvl="1" indent="-228600">
              <a:buFont typeface="Arial" pitchFamily="34" charset="0"/>
              <a:buChar char="•"/>
            </a:pPr>
            <a:r>
              <a:rPr lang="en-US" sz="1600" b="1" dirty="0">
                <a:solidFill>
                  <a:schemeClr val="accent3">
                    <a:lumMod val="50000"/>
                  </a:schemeClr>
                </a:solidFill>
              </a:rPr>
              <a:t>control. Use the longest required length.</a:t>
            </a:r>
          </a:p>
          <a:p>
            <a:pPr lvl="1" indent="-228600">
              <a:buFont typeface="Arial" pitchFamily="34" charset="0"/>
              <a:buChar char="•"/>
            </a:pPr>
            <a:r>
              <a:rPr lang="en-US" sz="1600" b="1" dirty="0">
                <a:solidFill>
                  <a:schemeClr val="accent3">
                    <a:lumMod val="50000"/>
                  </a:schemeClr>
                </a:solidFill>
              </a:rPr>
              <a:t>Hold-downs, Roof Ties, Limits – if wind or seismic requirements require additional connections or limits, they must be applied regardless of which requirement set controls. </a:t>
            </a:r>
          </a:p>
          <a:p>
            <a:endParaRPr lang="en-US" dirty="0"/>
          </a:p>
        </p:txBody>
      </p:sp>
      <p:sp>
        <p:nvSpPr>
          <p:cNvPr id="6" name="Rectangle 5"/>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smtClean="0"/>
              <a:t>Getting Started: Terminology</a:t>
            </a:r>
            <a:endParaRPr dirty="0"/>
          </a:p>
        </p:txBody>
      </p:sp>
      <p:sp>
        <p:nvSpPr>
          <p:cNvPr id="5" name="Frame 4"/>
          <p:cNvSpPr/>
          <p:nvPr/>
        </p:nvSpPr>
        <p:spPr>
          <a:xfrm>
            <a:off x="5276850" y="3082925"/>
            <a:ext cx="3070225" cy="1909763"/>
          </a:xfrm>
          <a:prstGeom prst="frame">
            <a:avLst>
              <a:gd name="adj1" fmla="val 38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3" name="Group 40"/>
          <p:cNvGrpSpPr>
            <a:grpSpLocks/>
          </p:cNvGrpSpPr>
          <p:nvPr/>
        </p:nvGrpSpPr>
        <p:grpSpPr bwMode="auto">
          <a:xfrm>
            <a:off x="4351338" y="2971800"/>
            <a:ext cx="884237" cy="241300"/>
            <a:chOff x="610296" y="4289305"/>
            <a:chExt cx="1380429" cy="365760"/>
          </a:xfrm>
        </p:grpSpPr>
        <p:cxnSp>
          <p:nvCxnSpPr>
            <p:cNvPr id="51" name="Straight Connector 50"/>
            <p:cNvCxnSpPr/>
            <p:nvPr/>
          </p:nvCxnSpPr>
          <p:spPr bwMode="auto">
            <a:xfrm>
              <a:off x="709429" y="4472185"/>
              <a:ext cx="1281296"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10296" y="4289305"/>
              <a:ext cx="366793"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latin typeface="Arial" pitchFamily="34" charset="0"/>
                  <a:cs typeface="Arial" pitchFamily="34" charset="0"/>
                </a:rPr>
                <a:t>1</a:t>
              </a:r>
            </a:p>
          </p:txBody>
        </p:sp>
      </p:grpSp>
      <p:grpSp>
        <p:nvGrpSpPr>
          <p:cNvPr id="4" name="Group 41"/>
          <p:cNvGrpSpPr>
            <a:grpSpLocks/>
          </p:cNvGrpSpPr>
          <p:nvPr/>
        </p:nvGrpSpPr>
        <p:grpSpPr bwMode="auto">
          <a:xfrm>
            <a:off x="4351338" y="4862513"/>
            <a:ext cx="884237" cy="241300"/>
            <a:chOff x="610296" y="4289305"/>
            <a:chExt cx="1380429" cy="365760"/>
          </a:xfrm>
        </p:grpSpPr>
        <p:cxnSp>
          <p:nvCxnSpPr>
            <p:cNvPr id="49" name="Straight Connector 48"/>
            <p:cNvCxnSpPr/>
            <p:nvPr/>
          </p:nvCxnSpPr>
          <p:spPr bwMode="auto">
            <a:xfrm>
              <a:off x="709429" y="4472185"/>
              <a:ext cx="1281296"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10296" y="4289305"/>
              <a:ext cx="366793"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latin typeface="Arial" pitchFamily="34" charset="0"/>
                  <a:cs typeface="Arial" pitchFamily="34" charset="0"/>
                </a:rPr>
                <a:t>2</a:t>
              </a:r>
            </a:p>
          </p:txBody>
        </p:sp>
      </p:grpSp>
      <p:sp>
        <p:nvSpPr>
          <p:cNvPr id="8" name="TextBox 86"/>
          <p:cNvSpPr txBox="1">
            <a:spLocks noChangeArrowheads="1"/>
          </p:cNvSpPr>
          <p:nvPr/>
        </p:nvSpPr>
        <p:spPr bwMode="auto">
          <a:xfrm>
            <a:off x="6473825" y="2436813"/>
            <a:ext cx="666750" cy="26193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Length</a:t>
            </a:r>
            <a:endParaRPr lang="en-US" sz="1400" b="1" dirty="0">
              <a:solidFill>
                <a:schemeClr val="accent2">
                  <a:lumMod val="75000"/>
                </a:schemeClr>
              </a:solidFill>
              <a:latin typeface="Arial" pitchFamily="34" charset="0"/>
              <a:cs typeface="Arial" pitchFamily="34" charset="0"/>
            </a:endParaRPr>
          </a:p>
        </p:txBody>
      </p:sp>
      <p:cxnSp>
        <p:nvCxnSpPr>
          <p:cNvPr id="9" name="Straight Connector 8"/>
          <p:cNvCxnSpPr/>
          <p:nvPr/>
        </p:nvCxnSpPr>
        <p:spPr bwMode="auto">
          <a:xfrm>
            <a:off x="5203825" y="2749550"/>
            <a:ext cx="3221038"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rot="5400000" flipH="1" flipV="1">
            <a:off x="5222876" y="2692400"/>
            <a:ext cx="119062" cy="115887"/>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grpSp>
        <p:nvGrpSpPr>
          <p:cNvPr id="6" name="Group 50"/>
          <p:cNvGrpSpPr>
            <a:grpSpLocks/>
          </p:cNvGrpSpPr>
          <p:nvPr/>
        </p:nvGrpSpPr>
        <p:grpSpPr bwMode="auto">
          <a:xfrm>
            <a:off x="5170488" y="2368550"/>
            <a:ext cx="233362" cy="682625"/>
            <a:chOff x="1128456" y="2255380"/>
            <a:chExt cx="365760" cy="1037097"/>
          </a:xfrm>
        </p:grpSpPr>
        <p:cxnSp>
          <p:nvCxnSpPr>
            <p:cNvPr id="47" name="Straight Connector 46"/>
            <p:cNvCxnSpPr/>
            <p:nvPr/>
          </p:nvCxnSpPr>
          <p:spPr bwMode="auto">
            <a:xfrm rot="16200000" flipH="1">
              <a:off x="848069" y="2835431"/>
              <a:ext cx="914092"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1128456" y="2255380"/>
              <a:ext cx="365760" cy="366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latin typeface="Arial" pitchFamily="34" charset="0"/>
                  <a:cs typeface="Arial" pitchFamily="34" charset="0"/>
                </a:rPr>
                <a:t>A</a:t>
              </a:r>
            </a:p>
          </p:txBody>
        </p:sp>
      </p:grpSp>
      <p:grpSp>
        <p:nvGrpSpPr>
          <p:cNvPr id="7" name="Group 51"/>
          <p:cNvGrpSpPr>
            <a:grpSpLocks/>
          </p:cNvGrpSpPr>
          <p:nvPr/>
        </p:nvGrpSpPr>
        <p:grpSpPr bwMode="auto">
          <a:xfrm>
            <a:off x="8224838" y="2368550"/>
            <a:ext cx="234950" cy="682625"/>
            <a:chOff x="1128456" y="2255380"/>
            <a:chExt cx="365760" cy="1037097"/>
          </a:xfrm>
        </p:grpSpPr>
        <p:cxnSp>
          <p:nvCxnSpPr>
            <p:cNvPr id="45" name="Straight Connector 44"/>
            <p:cNvCxnSpPr/>
            <p:nvPr/>
          </p:nvCxnSpPr>
          <p:spPr bwMode="auto">
            <a:xfrm rot="16200000" flipH="1">
              <a:off x="846875" y="2835431"/>
              <a:ext cx="914092"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128456" y="2255380"/>
              <a:ext cx="365760" cy="366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latin typeface="Arial" pitchFamily="34" charset="0"/>
                  <a:cs typeface="Arial" pitchFamily="34" charset="0"/>
                </a:rPr>
                <a:t>B</a:t>
              </a:r>
            </a:p>
          </p:txBody>
        </p:sp>
      </p:grpSp>
      <p:cxnSp>
        <p:nvCxnSpPr>
          <p:cNvPr id="13" name="Straight Connector 12"/>
          <p:cNvCxnSpPr/>
          <p:nvPr/>
        </p:nvCxnSpPr>
        <p:spPr bwMode="auto">
          <a:xfrm rot="5400000" flipH="1" flipV="1">
            <a:off x="8278020" y="2691606"/>
            <a:ext cx="119062" cy="117475"/>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sp>
        <p:nvSpPr>
          <p:cNvPr id="14" name="TextBox 86"/>
          <p:cNvSpPr txBox="1">
            <a:spLocks noChangeArrowheads="1"/>
          </p:cNvSpPr>
          <p:nvPr/>
        </p:nvSpPr>
        <p:spPr bwMode="auto">
          <a:xfrm rot="16200000">
            <a:off x="4289426" y="3940175"/>
            <a:ext cx="588962" cy="25558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Width</a:t>
            </a:r>
            <a:endParaRPr lang="en-US" sz="1400" b="1" dirty="0">
              <a:solidFill>
                <a:schemeClr val="accent2">
                  <a:lumMod val="75000"/>
                </a:schemeClr>
              </a:solidFill>
              <a:latin typeface="Arial" pitchFamily="34" charset="0"/>
              <a:cs typeface="Arial" pitchFamily="34" charset="0"/>
            </a:endParaRPr>
          </a:p>
        </p:txBody>
      </p:sp>
      <p:cxnSp>
        <p:nvCxnSpPr>
          <p:cNvPr id="15" name="Straight Connector 14"/>
          <p:cNvCxnSpPr/>
          <p:nvPr/>
        </p:nvCxnSpPr>
        <p:spPr bwMode="auto">
          <a:xfrm rot="16200000" flipH="1">
            <a:off x="3745706" y="4025107"/>
            <a:ext cx="2046287" cy="0"/>
          </a:xfrm>
          <a:prstGeom prst="line">
            <a:avLst/>
          </a:prstGeom>
          <a:solidFill>
            <a:schemeClr val="accent1">
              <a:lumMod val="75000"/>
            </a:schemeClr>
          </a:solidFill>
          <a:ln>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flipH="1" flipV="1">
            <a:off x="4707732" y="3039269"/>
            <a:ext cx="120650" cy="115887"/>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flipH="1" flipV="1">
            <a:off x="4707732" y="4929981"/>
            <a:ext cx="120650" cy="115887"/>
          </a:xfrm>
          <a:prstGeom prst="line">
            <a:avLst/>
          </a:prstGeom>
          <a:solidFill>
            <a:schemeClr val="accent1">
              <a:lumMod val="75000"/>
            </a:schemeClr>
          </a:solidFill>
          <a:ln w="28575">
            <a:solidFill>
              <a:srgbClr val="4A7EBB"/>
            </a:solidFill>
          </a:ln>
        </p:spPr>
        <p:style>
          <a:lnRef idx="1">
            <a:schemeClr val="accent1"/>
          </a:lnRef>
          <a:fillRef idx="0">
            <a:schemeClr val="accent1"/>
          </a:fillRef>
          <a:effectRef idx="0">
            <a:schemeClr val="accent1"/>
          </a:effectRef>
          <a:fontRef idx="minor">
            <a:schemeClr val="tx1"/>
          </a:fontRef>
        </p:style>
      </p:cxnSp>
      <p:grpSp>
        <p:nvGrpSpPr>
          <p:cNvPr id="11" name="Group 82"/>
          <p:cNvGrpSpPr>
            <a:grpSpLocks/>
          </p:cNvGrpSpPr>
          <p:nvPr/>
        </p:nvGrpSpPr>
        <p:grpSpPr bwMode="auto">
          <a:xfrm>
            <a:off x="5270500" y="5026025"/>
            <a:ext cx="3074988" cy="301625"/>
            <a:chOff x="2166536" y="5791200"/>
            <a:chExt cx="4800600" cy="457200"/>
          </a:xfrm>
        </p:grpSpPr>
        <p:grpSp>
          <p:nvGrpSpPr>
            <p:cNvPr id="12" name="Group 81"/>
            <p:cNvGrpSpPr>
              <a:grpSpLocks/>
            </p:cNvGrpSpPr>
            <p:nvPr/>
          </p:nvGrpSpPr>
          <p:grpSpPr bwMode="auto">
            <a:xfrm>
              <a:off x="2516054" y="5791200"/>
              <a:ext cx="4101566" cy="457200"/>
              <a:chOff x="2524079" y="6096000"/>
              <a:chExt cx="4101566" cy="457200"/>
            </a:xfrm>
          </p:grpSpPr>
          <p:cxnSp>
            <p:nvCxnSpPr>
              <p:cNvPr id="32" name="Straight Arrow Connector 31"/>
              <p:cNvCxnSpPr/>
              <p:nvPr/>
            </p:nvCxnSpPr>
            <p:spPr>
              <a:xfrm rot="5400000">
                <a:off x="2296651" y="6323361"/>
                <a:ext cx="457200" cy="2478"/>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638665" y="6323361"/>
                <a:ext cx="457200" cy="2478"/>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2979441" y="6324601"/>
                <a:ext cx="457200" cy="0"/>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321456" y="6324601"/>
                <a:ext cx="457200" cy="0"/>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662231" y="6323361"/>
                <a:ext cx="457200" cy="2479"/>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688275" y="6323361"/>
                <a:ext cx="457200" cy="2479"/>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371065" y="6324601"/>
                <a:ext cx="457200" cy="0"/>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713080" y="6324601"/>
                <a:ext cx="457200" cy="0"/>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053857" y="6323361"/>
                <a:ext cx="457200" cy="2478"/>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395872" y="6323361"/>
                <a:ext cx="457200" cy="2478"/>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004246" y="6323361"/>
                <a:ext cx="457200" cy="2479"/>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4346260" y="6323361"/>
                <a:ext cx="457200" cy="2479"/>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030290" y="6323361"/>
                <a:ext cx="457200" cy="2479"/>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Freeform 30"/>
            <p:cNvSpPr/>
            <p:nvPr/>
          </p:nvSpPr>
          <p:spPr>
            <a:xfrm>
              <a:off x="2166536" y="5791200"/>
              <a:ext cx="4800600" cy="445169"/>
            </a:xfrm>
            <a:custGeom>
              <a:avLst/>
              <a:gdLst>
                <a:gd name="connsiteX0" fmla="*/ 0 w 7549116"/>
                <a:gd name="connsiteY0" fmla="*/ 0 h 4253023"/>
                <a:gd name="connsiteX1" fmla="*/ 0 w 7549116"/>
                <a:gd name="connsiteY1" fmla="*/ 4231758 h 4253023"/>
                <a:gd name="connsiteX2" fmla="*/ 7549116 w 7549116"/>
                <a:gd name="connsiteY2" fmla="*/ 4253023 h 4253023"/>
                <a:gd name="connsiteX3" fmla="*/ 7527851 w 7549116"/>
                <a:gd name="connsiteY3" fmla="*/ 0 h 4253023"/>
              </a:gdLst>
              <a:ahLst/>
              <a:cxnLst>
                <a:cxn ang="0">
                  <a:pos x="connsiteX0" y="connsiteY0"/>
                </a:cxn>
                <a:cxn ang="0">
                  <a:pos x="connsiteX1" y="connsiteY1"/>
                </a:cxn>
                <a:cxn ang="0">
                  <a:pos x="connsiteX2" y="connsiteY2"/>
                </a:cxn>
                <a:cxn ang="0">
                  <a:pos x="connsiteX3" y="connsiteY3"/>
                </a:cxn>
              </a:cxnLst>
              <a:rect l="l" t="t" r="r" b="b"/>
              <a:pathLst>
                <a:path w="7549116" h="4253023">
                  <a:moveTo>
                    <a:pt x="0" y="0"/>
                  </a:moveTo>
                  <a:lnTo>
                    <a:pt x="0" y="4231758"/>
                  </a:lnTo>
                  <a:lnTo>
                    <a:pt x="7549116" y="4253023"/>
                  </a:lnTo>
                  <a:lnTo>
                    <a:pt x="7527851" y="0"/>
                  </a:lnTo>
                </a:path>
              </a:pathLst>
            </a:custGeom>
            <a:ln w="3810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8" name="Group 87"/>
          <p:cNvGrpSpPr>
            <a:grpSpLocks/>
          </p:cNvGrpSpPr>
          <p:nvPr/>
        </p:nvGrpSpPr>
        <p:grpSpPr bwMode="auto">
          <a:xfrm>
            <a:off x="8424863" y="3111500"/>
            <a:ext cx="1587" cy="1816100"/>
            <a:chOff x="7091204" y="2880360"/>
            <a:chExt cx="1588" cy="2761738"/>
          </a:xfrm>
        </p:grpSpPr>
        <p:cxnSp>
          <p:nvCxnSpPr>
            <p:cNvPr id="27" name="Straight Arrow Connector 26"/>
            <p:cNvCxnSpPr/>
            <p:nvPr/>
          </p:nvCxnSpPr>
          <p:spPr>
            <a:xfrm rot="5400000">
              <a:off x="6634524" y="3337040"/>
              <a:ext cx="914947" cy="1588"/>
            </a:xfrm>
            <a:prstGeom prst="straightConnector1">
              <a:avLst/>
            </a:prstGeom>
            <a:ln w="3810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635732" y="4260436"/>
              <a:ext cx="912532" cy="1588"/>
            </a:xfrm>
            <a:prstGeom prst="straightConnector1">
              <a:avLst/>
            </a:prstGeom>
            <a:ln w="3810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6634526" y="5183830"/>
              <a:ext cx="914946" cy="1588"/>
            </a:xfrm>
            <a:prstGeom prst="straightConnector1">
              <a:avLst/>
            </a:prstGeom>
            <a:ln w="3810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Group 88"/>
          <p:cNvGrpSpPr>
            <a:grpSpLocks/>
          </p:cNvGrpSpPr>
          <p:nvPr/>
        </p:nvGrpSpPr>
        <p:grpSpPr bwMode="auto">
          <a:xfrm>
            <a:off x="5200650" y="3111500"/>
            <a:ext cx="1588" cy="1816100"/>
            <a:chOff x="7091204" y="2880360"/>
            <a:chExt cx="1588" cy="2761738"/>
          </a:xfrm>
        </p:grpSpPr>
        <p:cxnSp>
          <p:nvCxnSpPr>
            <p:cNvPr id="24" name="Straight Arrow Connector 23"/>
            <p:cNvCxnSpPr/>
            <p:nvPr/>
          </p:nvCxnSpPr>
          <p:spPr>
            <a:xfrm rot="5400000">
              <a:off x="6634524" y="3337040"/>
              <a:ext cx="914947" cy="1588"/>
            </a:xfrm>
            <a:prstGeom prst="straightConnector1">
              <a:avLst/>
            </a:prstGeom>
            <a:ln w="3810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6635731" y="4260437"/>
              <a:ext cx="912532" cy="1588"/>
            </a:xfrm>
            <a:prstGeom prst="straightConnector1">
              <a:avLst/>
            </a:prstGeom>
            <a:ln w="3810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634525" y="5183831"/>
              <a:ext cx="914946" cy="1588"/>
            </a:xfrm>
            <a:prstGeom prst="straightConnector1">
              <a:avLst/>
            </a:prstGeom>
            <a:ln w="38100">
              <a:solidFill>
                <a:srgbClr val="715F8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TextBox 86"/>
          <p:cNvSpPr txBox="1">
            <a:spLocks noChangeArrowheads="1"/>
          </p:cNvSpPr>
          <p:nvPr/>
        </p:nvSpPr>
        <p:spPr bwMode="auto">
          <a:xfrm>
            <a:off x="6565900" y="5330825"/>
            <a:ext cx="765175" cy="338138"/>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1" dirty="0">
                <a:solidFill>
                  <a:schemeClr val="accent6">
                    <a:lumMod val="75000"/>
                  </a:schemeClr>
                </a:solidFill>
                <a:latin typeface="Arial" pitchFamily="34" charset="0"/>
                <a:cs typeface="Arial" pitchFamily="34" charset="0"/>
              </a:rPr>
              <a:t>LOAD</a:t>
            </a:r>
            <a:endParaRPr lang="en-US" sz="1100" b="1" dirty="0">
              <a:solidFill>
                <a:schemeClr val="accent6">
                  <a:lumMod val="75000"/>
                </a:schemeClr>
              </a:solidFill>
              <a:latin typeface="Arial" pitchFamily="34" charset="0"/>
              <a:cs typeface="Arial" pitchFamily="34" charset="0"/>
            </a:endParaRPr>
          </a:p>
        </p:txBody>
      </p:sp>
      <p:sp>
        <p:nvSpPr>
          <p:cNvPr id="508947" name="TextBox 86"/>
          <p:cNvSpPr txBox="1">
            <a:spLocks noChangeArrowheads="1"/>
          </p:cNvSpPr>
          <p:nvPr/>
        </p:nvSpPr>
        <p:spPr bwMode="auto">
          <a:xfrm rot="-5400000">
            <a:off x="7966869" y="3894932"/>
            <a:ext cx="1330325" cy="306387"/>
          </a:xfrm>
          <a:prstGeom prst="rect">
            <a:avLst/>
          </a:prstGeom>
          <a:noFill/>
          <a:ln w="9525">
            <a:noFill/>
            <a:miter lim="800000"/>
            <a:headEnd/>
            <a:tailEnd/>
          </a:ln>
        </p:spPr>
        <p:txBody>
          <a:bodyPr wrap="none">
            <a:spAutoFit/>
          </a:bodyPr>
          <a:lstStyle/>
          <a:p>
            <a:r>
              <a:rPr lang="en-US" sz="1400" b="1" dirty="0">
                <a:solidFill>
                  <a:srgbClr val="715F8B"/>
                </a:solidFill>
                <a:cs typeface="Arial" charset="0"/>
              </a:rPr>
              <a:t>RESISTANCE</a:t>
            </a:r>
            <a:endParaRPr lang="en-US" sz="1100" b="1" dirty="0">
              <a:solidFill>
                <a:srgbClr val="715F8B"/>
              </a:solidFill>
              <a:cs typeface="Arial" charset="0"/>
            </a:endParaRPr>
          </a:p>
        </p:txBody>
      </p:sp>
      <p:sp>
        <p:nvSpPr>
          <p:cNvPr id="508948" name="TextBox 86"/>
          <p:cNvSpPr txBox="1">
            <a:spLocks noChangeArrowheads="1"/>
          </p:cNvSpPr>
          <p:nvPr/>
        </p:nvSpPr>
        <p:spPr bwMode="auto">
          <a:xfrm rot="-5400000">
            <a:off x="4359275" y="3905250"/>
            <a:ext cx="1330325" cy="307975"/>
          </a:xfrm>
          <a:prstGeom prst="rect">
            <a:avLst/>
          </a:prstGeom>
          <a:noFill/>
          <a:ln w="9525">
            <a:noFill/>
            <a:miter lim="800000"/>
            <a:headEnd/>
            <a:tailEnd/>
          </a:ln>
        </p:spPr>
        <p:txBody>
          <a:bodyPr wrap="none">
            <a:spAutoFit/>
          </a:bodyPr>
          <a:lstStyle/>
          <a:p>
            <a:r>
              <a:rPr lang="en-US" sz="1400" b="1" dirty="0">
                <a:solidFill>
                  <a:srgbClr val="715F8B"/>
                </a:solidFill>
                <a:cs typeface="Arial" charset="0"/>
              </a:rPr>
              <a:t>RESISTANCE</a:t>
            </a:r>
            <a:endParaRPr lang="en-US" sz="1100" b="1" dirty="0">
              <a:solidFill>
                <a:srgbClr val="715F8B"/>
              </a:solidFill>
              <a:cs typeface="Arial" charset="0"/>
            </a:endParaRPr>
          </a:p>
        </p:txBody>
      </p:sp>
      <p:graphicFrame>
        <p:nvGraphicFramePr>
          <p:cNvPr id="53" name="Table 52"/>
          <p:cNvGraphicFramePr>
            <a:graphicFrameLocks noGrp="1"/>
          </p:cNvGraphicFramePr>
          <p:nvPr/>
        </p:nvGraphicFramePr>
        <p:xfrm>
          <a:off x="225425" y="1778000"/>
          <a:ext cx="3914775" cy="828040"/>
        </p:xfrm>
        <a:graphic>
          <a:graphicData uri="http://schemas.openxmlformats.org/drawingml/2006/table">
            <a:tbl>
              <a:tblPr firstRow="1" bandRow="1">
                <a:tableStyleId>{5C22544A-7EE6-4342-B048-85BDC9FD1C3A}</a:tableStyleId>
              </a:tblPr>
              <a:tblGrid>
                <a:gridCol w="3914775"/>
              </a:tblGrid>
              <a:tr h="370840">
                <a:tc>
                  <a:txBody>
                    <a:bodyPr/>
                    <a:lstStyle/>
                    <a:p>
                      <a:pPr algn="ctr"/>
                      <a:r>
                        <a:rPr lang="en-US" sz="2400" dirty="0" smtClean="0">
                          <a:latin typeface="Arial" pitchFamily="34" charset="0"/>
                          <a:cs typeface="Arial" pitchFamily="34" charset="0"/>
                        </a:rPr>
                        <a:t>Wind</a:t>
                      </a:r>
                      <a:endParaRPr lang="en-US" sz="24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en-US" sz="1600" b="1" dirty="0">
                          <a:latin typeface="Arial" pitchFamily="34" charset="0"/>
                          <a:cs typeface="Arial" pitchFamily="34" charset="0"/>
                        </a:rPr>
                        <a:t>BWL </a:t>
                      </a:r>
                      <a:r>
                        <a:rPr lang="en-US" sz="1600" b="1" baseline="0" dirty="0">
                          <a:latin typeface="Arial" pitchFamily="34" charset="0"/>
                          <a:cs typeface="Arial" pitchFamily="34" charset="0"/>
                        </a:rPr>
                        <a:t>Spacing = 60' max.</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graphicFrame>
        <p:nvGraphicFramePr>
          <p:cNvPr id="54" name="Table 53"/>
          <p:cNvGraphicFramePr>
            <a:graphicFrameLocks noGrp="1"/>
          </p:cNvGraphicFramePr>
          <p:nvPr/>
        </p:nvGraphicFramePr>
        <p:xfrm>
          <a:off x="225425" y="2938463"/>
          <a:ext cx="3902451" cy="3243435"/>
        </p:xfrm>
        <a:graphic>
          <a:graphicData uri="http://schemas.openxmlformats.org/drawingml/2006/table">
            <a:tbl>
              <a:tblPr firstRow="1" bandRow="1">
                <a:tableStyleId>{5C22544A-7EE6-4342-B048-85BDC9FD1C3A}</a:tableStyleId>
              </a:tblPr>
              <a:tblGrid>
                <a:gridCol w="3902451"/>
              </a:tblGrid>
              <a:tr h="469755">
                <a:tc>
                  <a:txBody>
                    <a:bodyPr/>
                    <a:lstStyle/>
                    <a:p>
                      <a:pPr algn="ctr"/>
                      <a:r>
                        <a:rPr lang="en-US" sz="2400" b="1" dirty="0" smtClean="0">
                          <a:latin typeface="Arial" pitchFamily="34" charset="0"/>
                          <a:cs typeface="Arial" pitchFamily="34" charset="0"/>
                        </a:rPr>
                        <a:t>Seismic</a:t>
                      </a:r>
                      <a:endParaRPr lang="en-US" sz="2400" b="1" baseline="-250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r h="1389592">
                <a:tc>
                  <a:txBody>
                    <a:bodyPr/>
                    <a:lstStyle/>
                    <a:p>
                      <a:r>
                        <a:rPr lang="en-US" sz="1600" b="1" dirty="0">
                          <a:latin typeface="Arial" pitchFamily="34" charset="0"/>
                          <a:cs typeface="Arial" pitchFamily="34" charset="0"/>
                        </a:rPr>
                        <a:t>SDC</a:t>
                      </a:r>
                      <a:r>
                        <a:rPr lang="en-US" sz="1600" b="1" baseline="0" dirty="0">
                          <a:latin typeface="Arial" pitchFamily="34" charset="0"/>
                          <a:cs typeface="Arial" pitchFamily="34" charset="0"/>
                        </a:rPr>
                        <a:t> C </a:t>
                      </a:r>
                      <a:r>
                        <a:rPr lang="en-US" sz="1400" b="1" baseline="0" dirty="0">
                          <a:latin typeface="Arial" pitchFamily="34" charset="0"/>
                          <a:cs typeface="Arial" pitchFamily="34" charset="0"/>
                        </a:rPr>
                        <a:t>(only applies to townhouses)</a:t>
                      </a:r>
                      <a:endParaRPr lang="en-US" sz="1400" b="1" dirty="0">
                        <a:latin typeface="Arial" pitchFamily="34" charset="0"/>
                        <a:cs typeface="Arial" pitchFamily="34" charset="0"/>
                      </a:endParaRPr>
                    </a:p>
                    <a:p>
                      <a:pPr marL="233363" indent="0"/>
                      <a:r>
                        <a:rPr lang="en-US" sz="1600" b="1" dirty="0">
                          <a:latin typeface="Arial" pitchFamily="34" charset="0"/>
                          <a:cs typeface="Arial" pitchFamily="34" charset="0"/>
                        </a:rPr>
                        <a:t>BWL </a:t>
                      </a:r>
                      <a:r>
                        <a:rPr lang="en-US" sz="1600" b="1" baseline="0" dirty="0">
                          <a:latin typeface="Arial" pitchFamily="34" charset="0"/>
                          <a:cs typeface="Arial" pitchFamily="34" charset="0"/>
                        </a:rPr>
                        <a:t>Spacing = 35' max.</a:t>
                      </a:r>
                    </a:p>
                    <a:p>
                      <a:pPr marL="233363" indent="0"/>
                      <a:r>
                        <a:rPr lang="en-US" sz="1600" b="1" dirty="0">
                          <a:latin typeface="Arial" pitchFamily="34" charset="0"/>
                          <a:cs typeface="Arial" pitchFamily="34" charset="0"/>
                        </a:rPr>
                        <a:t>Permitted</a:t>
                      </a:r>
                      <a:r>
                        <a:rPr lang="en-US" sz="1600" b="1" baseline="0" dirty="0">
                          <a:latin typeface="Arial" pitchFamily="34" charset="0"/>
                          <a:cs typeface="Arial" pitchFamily="34" charset="0"/>
                        </a:rPr>
                        <a:t> to be = 50' max.</a:t>
                      </a:r>
                    </a:p>
                    <a:p>
                      <a:endParaRPr lang="en-US" sz="1600" b="1" dirty="0">
                        <a:latin typeface="Arial" pitchFamily="34" charset="0"/>
                        <a:cs typeface="Arial" pitchFamily="34" charset="0"/>
                      </a:endParaRPr>
                    </a:p>
                    <a:p>
                      <a:r>
                        <a:rPr lang="en-US" sz="1600" b="1" dirty="0">
                          <a:latin typeface="Arial" pitchFamily="34" charset="0"/>
                          <a:cs typeface="Arial" pitchFamily="34" charset="0"/>
                        </a:rPr>
                        <a:t>SDC D</a:t>
                      </a:r>
                      <a:r>
                        <a:rPr lang="en-US" sz="1600" b="1" baseline="-25000" dirty="0">
                          <a:latin typeface="Arial" pitchFamily="34" charset="0"/>
                          <a:cs typeface="Arial" pitchFamily="34" charset="0"/>
                        </a:rPr>
                        <a:t>0</a:t>
                      </a:r>
                      <a:r>
                        <a:rPr lang="en-US" sz="1600" b="1" dirty="0">
                          <a:latin typeface="Arial" pitchFamily="34" charset="0"/>
                          <a:cs typeface="Arial" pitchFamily="34" charset="0"/>
                        </a:rPr>
                        <a:t>, D</a:t>
                      </a:r>
                      <a:r>
                        <a:rPr lang="en-US" sz="1600" b="1" baseline="-25000" dirty="0">
                          <a:latin typeface="Arial" pitchFamily="34" charset="0"/>
                          <a:cs typeface="Arial" pitchFamily="34" charset="0"/>
                        </a:rPr>
                        <a:t>1</a:t>
                      </a:r>
                      <a:r>
                        <a:rPr lang="en-US" sz="1600" b="1" dirty="0">
                          <a:latin typeface="Arial" pitchFamily="34" charset="0"/>
                          <a:cs typeface="Arial" pitchFamily="34" charset="0"/>
                        </a:rPr>
                        <a:t>,</a:t>
                      </a:r>
                      <a:r>
                        <a:rPr lang="en-US" sz="1600" b="1" baseline="0" dirty="0">
                          <a:latin typeface="Arial" pitchFamily="34" charset="0"/>
                          <a:cs typeface="Arial" pitchFamily="34" charset="0"/>
                        </a:rPr>
                        <a:t> &amp; D</a:t>
                      </a:r>
                      <a:r>
                        <a:rPr lang="en-US" sz="1600" b="1" baseline="-25000" dirty="0">
                          <a:latin typeface="Arial" pitchFamily="34" charset="0"/>
                          <a:cs typeface="Arial" pitchFamily="34" charset="0"/>
                        </a:rPr>
                        <a:t>2 </a:t>
                      </a:r>
                      <a:r>
                        <a:rPr lang="en-US" sz="1400" b="1" baseline="0" dirty="0">
                          <a:latin typeface="Arial" pitchFamily="34" charset="0"/>
                          <a:cs typeface="Arial" pitchFamily="34" charset="0"/>
                        </a:rPr>
                        <a:t>(all dwellings)</a:t>
                      </a:r>
                    </a:p>
                    <a:p>
                      <a:pPr marL="465138" indent="-215900"/>
                      <a:r>
                        <a:rPr lang="en-US" sz="1600" b="1" dirty="0">
                          <a:latin typeface="Arial" pitchFamily="34" charset="0"/>
                          <a:cs typeface="Arial" pitchFamily="34" charset="0"/>
                        </a:rPr>
                        <a:t>BWL </a:t>
                      </a:r>
                      <a:r>
                        <a:rPr lang="en-US" sz="1600" b="1" baseline="0" dirty="0">
                          <a:latin typeface="Arial" pitchFamily="34" charset="0"/>
                          <a:cs typeface="Arial" pitchFamily="34" charset="0"/>
                        </a:rPr>
                        <a:t>Spacing = 25' max.</a:t>
                      </a:r>
                    </a:p>
                    <a:p>
                      <a:pPr marL="465138" indent="-215900"/>
                      <a:r>
                        <a:rPr lang="en-US" sz="1600" b="1" dirty="0">
                          <a:latin typeface="Arial" pitchFamily="34" charset="0"/>
                          <a:cs typeface="Arial" pitchFamily="34" charset="0"/>
                        </a:rPr>
                        <a:t>Permitted</a:t>
                      </a:r>
                      <a:r>
                        <a:rPr lang="en-US" sz="1600" b="1" baseline="0" dirty="0">
                          <a:latin typeface="Arial" pitchFamily="34" charset="0"/>
                          <a:cs typeface="Arial" pitchFamily="34" charset="0"/>
                        </a:rPr>
                        <a:t> to be = 35' max.</a:t>
                      </a:r>
                    </a:p>
                    <a:p>
                      <a:pPr marL="465138" lvl="1" indent="-215900">
                        <a:buFont typeface="Wingdings" pitchFamily="2" charset="2"/>
                        <a:buChar char="§"/>
                      </a:pPr>
                      <a:r>
                        <a:rPr lang="en-US" sz="1600" b="1" dirty="0">
                          <a:latin typeface="Arial" pitchFamily="34" charset="0"/>
                          <a:cs typeface="Arial" pitchFamily="34" charset="0"/>
                        </a:rPr>
                        <a:t>to accommodate</a:t>
                      </a:r>
                      <a:r>
                        <a:rPr lang="en-US" sz="1600" b="1" baseline="0" dirty="0">
                          <a:latin typeface="Arial" pitchFamily="34" charset="0"/>
                          <a:cs typeface="Arial" pitchFamily="34" charset="0"/>
                        </a:rPr>
                        <a:t> one room not exceeding 900 </a:t>
                      </a:r>
                      <a:r>
                        <a:rPr lang="en-US" sz="1600" b="1" baseline="0" dirty="0" smtClean="0">
                          <a:latin typeface="Arial" pitchFamily="34" charset="0"/>
                          <a:cs typeface="Arial" pitchFamily="34" charset="0"/>
                        </a:rPr>
                        <a:t>ft</a:t>
                      </a:r>
                      <a:r>
                        <a:rPr lang="en-US" sz="1600" b="1" baseline="30000" dirty="0" smtClean="0">
                          <a:latin typeface="Arial" pitchFamily="34" charset="0"/>
                          <a:cs typeface="Arial" pitchFamily="34" charset="0"/>
                        </a:rPr>
                        <a:t>2</a:t>
                      </a:r>
                    </a:p>
                    <a:p>
                      <a:pPr marL="465138" lvl="1" indent="-215900">
                        <a:buFont typeface="Wingdings" pitchFamily="2" charset="2"/>
                        <a:buChar char="§"/>
                      </a:pPr>
                      <a:r>
                        <a:rPr lang="en-US" sz="1600" b="1" baseline="0" dirty="0" smtClean="0">
                          <a:latin typeface="Arial" pitchFamily="34" charset="0"/>
                          <a:cs typeface="Arial" pitchFamily="34" charset="0"/>
                        </a:rPr>
                        <a:t>L/W &lt; 3:1</a:t>
                      </a:r>
                      <a:endParaRPr lang="en-US" sz="1600" b="0" baseline="0" dirty="0">
                        <a:latin typeface="Arial" pitchFamily="34" charset="0"/>
                        <a:cs typeface="Arial" pitchFamily="34" charset="0"/>
                      </a:endParaRPr>
                    </a:p>
                    <a:p>
                      <a:pPr marL="465138" lvl="1" indent="-215900">
                        <a:buFont typeface="Wingdings" pitchFamily="2" charset="2"/>
                        <a:buChar char="§"/>
                      </a:pPr>
                      <a:r>
                        <a:rPr lang="en-US" sz="1600" b="1" baseline="0" dirty="0" smtClean="0">
                          <a:latin typeface="Arial" pitchFamily="34" charset="0"/>
                          <a:cs typeface="Arial" pitchFamily="34" charset="0"/>
                        </a:rPr>
                        <a:t>Increase bracing by factor of 1.4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56" name="Rectangle 55"/>
          <p:cNvSpPr/>
          <p:nvPr/>
        </p:nvSpPr>
        <p:spPr>
          <a:xfrm>
            <a:off x="4217988" y="5920288"/>
            <a:ext cx="3113087" cy="523220"/>
          </a:xfrm>
          <a:prstGeom prst="rect">
            <a:avLst/>
          </a:prstGeom>
        </p:spPr>
        <p:txBody>
          <a:bodyPr wrap="square">
            <a:spAutoFit/>
          </a:bodyPr>
          <a:lstStyle/>
          <a:p>
            <a:r>
              <a:rPr lang="en-US" sz="1400" dirty="0" smtClean="0">
                <a:solidFill>
                  <a:schemeClr val="accent1">
                    <a:lumMod val="75000"/>
                  </a:schemeClr>
                </a:solidFill>
                <a:latin typeface="Arial" pitchFamily="34" charset="0"/>
                <a:cs typeface="Arial" pitchFamily="34" charset="0"/>
              </a:rPr>
              <a:t>Tables R602.10.1.2(1),(2),(3), </a:t>
            </a:r>
          </a:p>
          <a:p>
            <a:r>
              <a:rPr lang="en-US" sz="1400" dirty="0" smtClean="0">
                <a:solidFill>
                  <a:schemeClr val="accent1">
                    <a:lumMod val="75000"/>
                  </a:schemeClr>
                </a:solidFill>
                <a:latin typeface="Arial" pitchFamily="34" charset="0"/>
                <a:cs typeface="Arial" pitchFamily="34" charset="0"/>
              </a:rPr>
              <a:t>Table R602.10.1.5, &amp;  R602.10.1.5</a:t>
            </a:r>
            <a:endParaRPr lang="en-US" sz="1400" dirty="0"/>
          </a:p>
        </p:txBody>
      </p:sp>
      <p:sp>
        <p:nvSpPr>
          <p:cNvPr id="55" name="Rectangle 54"/>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3004722"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Getting Started</a:t>
              </a:r>
            </a:p>
          </p:txBody>
        </p:sp>
        <p:sp>
          <p:nvSpPr>
            <p:cNvPr id="7" name="Round Same Side Corner Rectangle 6"/>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8" name="Round Same Side Corner Rectangle 7"/>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3" name="Rectangle 12"/>
          <p:cNvSpPr/>
          <p:nvPr/>
        </p:nvSpPr>
        <p:spPr bwMode="auto">
          <a:xfrm>
            <a:off x="2227263" y="2541588"/>
            <a:ext cx="1555750"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
            </a:r>
            <a:br>
              <a:rPr lang="en-U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Terminology</a:t>
            </a:r>
          </a:p>
          <a:p>
            <a:pPr fontAlgn="auto">
              <a:lnSpc>
                <a:spcPts val="1700"/>
              </a:lnSpc>
              <a:spcBef>
                <a:spcPts val="1600"/>
              </a:spcBef>
              <a:spcAft>
                <a:spcPts val="0"/>
              </a:spcAft>
              <a:defRPr/>
            </a:pPr>
            <a:r>
              <a:rPr lang="en-US" sz="1600" u="sng" dirty="0" smtClean="0">
                <a:solidFill>
                  <a:schemeClr val="bg1"/>
                </a:solidFill>
                <a:latin typeface="Arial" pitchFamily="34" charset="0"/>
                <a:cs typeface="Arial" pitchFamily="34" charset="0"/>
              </a:rPr>
              <a:t>Loads &amp; Limits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Irregular Buildings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Wind Exposure</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Connecting the Systems</a:t>
            </a:r>
          </a:p>
          <a:p>
            <a:pPr fontAlgn="auto">
              <a:lnSpc>
                <a:spcPts val="1700"/>
              </a:lnSpc>
              <a:spcBef>
                <a:spcPts val="1600"/>
              </a:spcBef>
              <a:spcAft>
                <a:spcPts val="0"/>
              </a:spcAft>
              <a:defRPr/>
            </a:pPr>
            <a:endParaRPr lang="en-US" sz="1600" dirty="0" smtClean="0">
              <a:solidFill>
                <a:schemeClr val="tx1"/>
              </a:solidFill>
              <a:latin typeface="Arial" pitchFamily="34" charset="0"/>
              <a:cs typeface="Arial" pitchFamily="34" charset="0"/>
            </a:endParaRPr>
          </a:p>
          <a:p>
            <a:pPr fontAlgn="auto">
              <a:lnSpc>
                <a:spcPts val="1700"/>
              </a:lnSpc>
              <a:spcBef>
                <a:spcPts val="1600"/>
              </a:spcBef>
              <a:spcAft>
                <a:spcPts val="0"/>
              </a:spcAft>
              <a:defRPr/>
            </a:pPr>
            <a:endParaRPr lang="en-US" sz="1600" dirty="0" smtClean="0">
              <a:solidFill>
                <a:schemeClr val="tx1"/>
              </a:solidFill>
              <a:latin typeface="Arial" pitchFamily="34" charset="0"/>
              <a:cs typeface="Arial" pitchFamily="34" charset="0"/>
            </a:endParaRPr>
          </a:p>
          <a:p>
            <a:pPr fontAlgn="auto">
              <a:lnSpc>
                <a:spcPts val="1700"/>
              </a:lnSpc>
              <a:spcBef>
                <a:spcPts val="1600"/>
              </a:spcBef>
              <a:spcAft>
                <a:spcPts val="0"/>
              </a:spcAft>
              <a:defRPr/>
            </a:pPr>
            <a:endParaRPr lang="en-US" sz="1600" dirty="0">
              <a:solidFill>
                <a:schemeClr val="tx1"/>
              </a:solidFill>
              <a:latin typeface="Arial" pitchFamily="34" charset="0"/>
              <a:cs typeface="Arial" pitchFamily="34" charset="0"/>
            </a:endParaRPr>
          </a:p>
        </p:txBody>
      </p:sp>
      <p:sp>
        <p:nvSpPr>
          <p:cNvPr id="10" name="Rectangle 9"/>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pic>
        <p:nvPicPr>
          <p:cNvPr id="206850" name="Picture 2" descr="ICC Figure 4.18.png"/>
          <p:cNvPicPr>
            <a:picLocks noChangeAspect="1"/>
          </p:cNvPicPr>
          <p:nvPr/>
        </p:nvPicPr>
        <p:blipFill>
          <a:blip r:embed="rId3" cstate="email"/>
          <a:srcRect/>
          <a:stretch>
            <a:fillRect/>
          </a:stretch>
        </p:blipFill>
        <p:spPr bwMode="auto">
          <a:xfrm>
            <a:off x="4799013" y="1672431"/>
            <a:ext cx="1584325" cy="4535487"/>
          </a:xfrm>
          <a:prstGeom prst="rect">
            <a:avLst/>
          </a:prstGeom>
          <a:noFill/>
          <a:ln w="9525">
            <a:noFill/>
            <a:miter lim="800000"/>
            <a:headEnd/>
            <a:tailEnd/>
          </a:ln>
        </p:spPr>
      </p:pic>
      <p:cxnSp>
        <p:nvCxnSpPr>
          <p:cNvPr id="4" name="Straight Connector 3"/>
          <p:cNvCxnSpPr/>
          <p:nvPr/>
        </p:nvCxnSpPr>
        <p:spPr bwMode="auto">
          <a:xfrm>
            <a:off x="6126163" y="4102893"/>
            <a:ext cx="9144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16200000" flipH="1">
            <a:off x="6015038" y="4861718"/>
            <a:ext cx="18288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rot="5400000" flipH="1" flipV="1">
            <a:off x="6837363" y="4010818"/>
            <a:ext cx="182563" cy="18256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4038601" y="4060031"/>
            <a:ext cx="731837"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rot="5400000" flipH="1" flipV="1">
            <a:off x="4094163" y="3972718"/>
            <a:ext cx="182563" cy="18256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4038601" y="3863181"/>
            <a:ext cx="731837"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flipH="1" flipV="1">
            <a:off x="4094164" y="3761580"/>
            <a:ext cx="182562" cy="18256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6126163" y="3834606"/>
            <a:ext cx="192087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5400000" flipH="1" flipV="1">
            <a:off x="7800975" y="3744119"/>
            <a:ext cx="18256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6126163" y="5631656"/>
            <a:ext cx="9144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flipH="1" flipV="1">
            <a:off x="6837363" y="5541168"/>
            <a:ext cx="182563" cy="18256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6043613" y="2204243"/>
            <a:ext cx="2011363"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flipH="1" flipV="1">
            <a:off x="7800975" y="2112169"/>
            <a:ext cx="18256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16200000" flipH="1">
            <a:off x="6064251" y="3947318"/>
            <a:ext cx="365760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865" name="TextBox 86"/>
          <p:cNvSpPr txBox="1">
            <a:spLocks noChangeArrowheads="1"/>
          </p:cNvSpPr>
          <p:nvPr/>
        </p:nvSpPr>
        <p:spPr bwMode="auto">
          <a:xfrm>
            <a:off x="6383338" y="4579143"/>
            <a:ext cx="1090613" cy="646113"/>
          </a:xfrm>
          <a:prstGeom prst="rect">
            <a:avLst/>
          </a:prstGeom>
          <a:solidFill>
            <a:schemeClr val="bg1"/>
          </a:solidFill>
          <a:ln w="9525">
            <a:noFill/>
            <a:miter lim="800000"/>
            <a:headEnd/>
            <a:tailEnd/>
          </a:ln>
        </p:spPr>
        <p:txBody>
          <a:bodyPr lIns="0" rIns="0">
            <a:spAutoFit/>
          </a:bodyPr>
          <a:lstStyle/>
          <a:p>
            <a:pPr algn="ctr"/>
            <a:r>
              <a:rPr lang="en-US" b="1" dirty="0">
                <a:solidFill>
                  <a:srgbClr val="953735"/>
                </a:solidFill>
                <a:cs typeface="Arial" charset="0"/>
              </a:rPr>
              <a:t>Stud</a:t>
            </a:r>
            <a:br>
              <a:rPr lang="en-US" b="1" dirty="0">
                <a:solidFill>
                  <a:srgbClr val="953735"/>
                </a:solidFill>
                <a:cs typeface="Arial" charset="0"/>
              </a:rPr>
            </a:br>
            <a:r>
              <a:rPr lang="en-US" b="1" dirty="0">
                <a:solidFill>
                  <a:srgbClr val="953735"/>
                </a:solidFill>
                <a:cs typeface="Arial" charset="0"/>
              </a:rPr>
              <a:t> Height</a:t>
            </a:r>
            <a:endParaRPr lang="en-US" sz="1200" b="1" dirty="0">
              <a:solidFill>
                <a:srgbClr val="953735"/>
              </a:solidFill>
              <a:cs typeface="Arial" charset="0"/>
            </a:endParaRPr>
          </a:p>
        </p:txBody>
      </p:sp>
      <p:sp>
        <p:nvSpPr>
          <p:cNvPr id="206866" name="TextBox 86"/>
          <p:cNvSpPr txBox="1">
            <a:spLocks noChangeArrowheads="1"/>
          </p:cNvSpPr>
          <p:nvPr/>
        </p:nvSpPr>
        <p:spPr bwMode="auto">
          <a:xfrm>
            <a:off x="7150101" y="2810668"/>
            <a:ext cx="1484312" cy="646113"/>
          </a:xfrm>
          <a:prstGeom prst="rect">
            <a:avLst/>
          </a:prstGeom>
          <a:solidFill>
            <a:schemeClr val="bg1"/>
          </a:solidFill>
          <a:ln w="9525">
            <a:noFill/>
            <a:miter lim="800000"/>
            <a:headEnd/>
            <a:tailEnd/>
          </a:ln>
        </p:spPr>
        <p:txBody>
          <a:bodyPr lIns="0" rIns="0">
            <a:spAutoFit/>
          </a:bodyPr>
          <a:lstStyle/>
          <a:p>
            <a:pPr algn="ctr"/>
            <a:r>
              <a:rPr lang="en-US" b="1" dirty="0">
                <a:solidFill>
                  <a:srgbClr val="953735"/>
                </a:solidFill>
                <a:cs typeface="Arial" charset="0"/>
              </a:rPr>
              <a:t>Story</a:t>
            </a:r>
            <a:br>
              <a:rPr lang="en-US" b="1" dirty="0">
                <a:solidFill>
                  <a:srgbClr val="953735"/>
                </a:solidFill>
                <a:cs typeface="Arial" charset="0"/>
              </a:rPr>
            </a:br>
            <a:r>
              <a:rPr lang="en-US" b="1" dirty="0">
                <a:solidFill>
                  <a:srgbClr val="953735"/>
                </a:solidFill>
                <a:cs typeface="Arial" charset="0"/>
              </a:rPr>
              <a:t>Height</a:t>
            </a:r>
            <a:endParaRPr lang="en-US" sz="1200" b="1" dirty="0">
              <a:solidFill>
                <a:srgbClr val="953735"/>
              </a:solidFill>
              <a:cs typeface="Arial" charset="0"/>
            </a:endParaRPr>
          </a:p>
        </p:txBody>
      </p:sp>
      <p:cxnSp>
        <p:nvCxnSpPr>
          <p:cNvPr id="28" name="Straight Connector 27"/>
          <p:cNvCxnSpPr/>
          <p:nvPr/>
        </p:nvCxnSpPr>
        <p:spPr bwMode="auto">
          <a:xfrm>
            <a:off x="6126163" y="5655468"/>
            <a:ext cx="192087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5400000" flipH="1" flipV="1">
            <a:off x="7800976" y="5571331"/>
            <a:ext cx="182562"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6869" name="TextBox 86"/>
          <p:cNvSpPr txBox="1">
            <a:spLocks noChangeArrowheads="1"/>
          </p:cNvSpPr>
          <p:nvPr/>
        </p:nvSpPr>
        <p:spPr bwMode="auto">
          <a:xfrm>
            <a:off x="7397751" y="4329906"/>
            <a:ext cx="989012" cy="647700"/>
          </a:xfrm>
          <a:prstGeom prst="rect">
            <a:avLst/>
          </a:prstGeom>
          <a:solidFill>
            <a:schemeClr val="bg1"/>
          </a:solidFill>
          <a:ln w="9525">
            <a:noFill/>
            <a:miter lim="800000"/>
            <a:headEnd/>
            <a:tailEnd/>
          </a:ln>
        </p:spPr>
        <p:txBody>
          <a:bodyPr lIns="0" rIns="0">
            <a:spAutoFit/>
          </a:bodyPr>
          <a:lstStyle/>
          <a:p>
            <a:pPr algn="ctr"/>
            <a:r>
              <a:rPr lang="en-US" b="1" dirty="0">
                <a:solidFill>
                  <a:srgbClr val="953735"/>
                </a:solidFill>
                <a:cs typeface="Arial" charset="0"/>
              </a:rPr>
              <a:t>Story</a:t>
            </a:r>
            <a:br>
              <a:rPr lang="en-US" b="1" dirty="0">
                <a:solidFill>
                  <a:srgbClr val="953735"/>
                </a:solidFill>
                <a:cs typeface="Arial" charset="0"/>
              </a:rPr>
            </a:br>
            <a:r>
              <a:rPr lang="en-US" b="1" dirty="0">
                <a:solidFill>
                  <a:srgbClr val="953735"/>
                </a:solidFill>
                <a:cs typeface="Arial" charset="0"/>
              </a:rPr>
              <a:t>Height</a:t>
            </a:r>
            <a:endParaRPr lang="en-US" sz="1200" b="1" dirty="0">
              <a:solidFill>
                <a:srgbClr val="953735"/>
              </a:solidFill>
              <a:cs typeface="Arial" charset="0"/>
            </a:endParaRPr>
          </a:p>
        </p:txBody>
      </p:sp>
      <p:sp>
        <p:nvSpPr>
          <p:cNvPr id="35" name="Freeform 34"/>
          <p:cNvSpPr/>
          <p:nvPr/>
        </p:nvSpPr>
        <p:spPr>
          <a:xfrm>
            <a:off x="3719513" y="3144043"/>
            <a:ext cx="476250" cy="1062038"/>
          </a:xfrm>
          <a:custGeom>
            <a:avLst/>
            <a:gdLst>
              <a:gd name="connsiteX0" fmla="*/ 0 w 895350"/>
              <a:gd name="connsiteY0" fmla="*/ 0 h 685800"/>
              <a:gd name="connsiteX1" fmla="*/ 895350 w 895350"/>
              <a:gd name="connsiteY1" fmla="*/ 0 h 685800"/>
              <a:gd name="connsiteX2" fmla="*/ 895350 w 895350"/>
              <a:gd name="connsiteY2" fmla="*/ 685800 h 685800"/>
            </a:gdLst>
            <a:ahLst/>
            <a:cxnLst>
              <a:cxn ang="0">
                <a:pos x="connsiteX0" y="connsiteY0"/>
              </a:cxn>
              <a:cxn ang="0">
                <a:pos x="connsiteX1" y="connsiteY1"/>
              </a:cxn>
              <a:cxn ang="0">
                <a:pos x="connsiteX2" y="connsiteY2"/>
              </a:cxn>
            </a:cxnLst>
            <a:rect l="l" t="t" r="r" b="b"/>
            <a:pathLst>
              <a:path w="895350" h="685800">
                <a:moveTo>
                  <a:pt x="0" y="0"/>
                </a:moveTo>
                <a:lnTo>
                  <a:pt x="895350" y="0"/>
                </a:lnTo>
                <a:lnTo>
                  <a:pt x="895350" y="6858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6871" name="TextBox 86"/>
          <p:cNvSpPr txBox="1">
            <a:spLocks noChangeArrowheads="1"/>
          </p:cNvSpPr>
          <p:nvPr/>
        </p:nvSpPr>
        <p:spPr bwMode="auto">
          <a:xfrm>
            <a:off x="1223963" y="2870994"/>
            <a:ext cx="2586037" cy="585787"/>
          </a:xfrm>
          <a:prstGeom prst="rect">
            <a:avLst/>
          </a:prstGeom>
          <a:solidFill>
            <a:schemeClr val="bg1"/>
          </a:solidFill>
          <a:ln w="9525">
            <a:noFill/>
            <a:miter lim="800000"/>
            <a:headEnd/>
            <a:tailEnd/>
          </a:ln>
        </p:spPr>
        <p:txBody>
          <a:bodyPr lIns="0" rIns="0">
            <a:spAutoFit/>
          </a:bodyPr>
          <a:lstStyle/>
          <a:p>
            <a:pPr algn="ctr"/>
            <a:r>
              <a:rPr lang="en-US" b="1" dirty="0">
                <a:solidFill>
                  <a:srgbClr val="953735"/>
                </a:solidFill>
                <a:cs typeface="Arial" charset="0"/>
              </a:rPr>
              <a:t>16" Max Floor Framing</a:t>
            </a:r>
            <a:br>
              <a:rPr lang="en-US" b="1" dirty="0">
                <a:solidFill>
                  <a:srgbClr val="953735"/>
                </a:solidFill>
                <a:cs typeface="Arial" charset="0"/>
              </a:rPr>
            </a:br>
            <a:r>
              <a:rPr lang="en-US" sz="1400" b="1" dirty="0">
                <a:solidFill>
                  <a:srgbClr val="953735"/>
                </a:solidFill>
                <a:cs typeface="Arial" charset="0"/>
              </a:rPr>
              <a:t>(Joist Depth)</a:t>
            </a:r>
            <a:endParaRPr lang="en-US" sz="1200" b="1" dirty="0">
              <a:solidFill>
                <a:srgbClr val="953735"/>
              </a:solidFill>
              <a:cs typeface="Arial" charset="0"/>
            </a:endParaRPr>
          </a:p>
        </p:txBody>
      </p:sp>
      <p:sp>
        <p:nvSpPr>
          <p:cNvPr id="38" name="TextBox 37"/>
          <p:cNvSpPr txBox="1"/>
          <p:nvPr/>
        </p:nvSpPr>
        <p:spPr>
          <a:xfrm>
            <a:off x="457200" y="2009775"/>
            <a:ext cx="3943708" cy="646331"/>
          </a:xfrm>
          <a:prstGeom prst="rect">
            <a:avLst/>
          </a:prstGeom>
          <a:noFill/>
        </p:spPr>
        <p:txBody>
          <a:bodyPr wrap="none">
            <a:spAutoFit/>
          </a:bodyPr>
          <a:lstStyle/>
          <a:p>
            <a:pPr fontAlgn="auto">
              <a:spcBef>
                <a:spcPts val="0"/>
              </a:spcBef>
              <a:spcAft>
                <a:spcPts val="0"/>
              </a:spcAft>
              <a:tabLst>
                <a:tab pos="457200" algn="l"/>
              </a:tabLst>
              <a:defRPr/>
            </a:pPr>
            <a:r>
              <a:rPr lang="en-US" b="1" dirty="0">
                <a:solidFill>
                  <a:schemeClr val="accent1">
                    <a:lumMod val="75000"/>
                  </a:schemeClr>
                </a:solidFill>
                <a:latin typeface="Arial" pitchFamily="34" charset="0"/>
                <a:cs typeface="Arial" pitchFamily="34" charset="0"/>
              </a:rPr>
              <a:t>10'	= Max. Stud Height</a:t>
            </a:r>
            <a:r>
              <a:rPr lang="en-US" b="1" baseline="30000" dirty="0">
                <a:solidFill>
                  <a:schemeClr val="accent1">
                    <a:lumMod val="75000"/>
                  </a:schemeClr>
                </a:solidFill>
                <a:latin typeface="Arial" pitchFamily="34" charset="0"/>
                <a:cs typeface="Arial" pitchFamily="34" charset="0"/>
              </a:rPr>
              <a:t>(1)</a:t>
            </a:r>
          </a:p>
          <a:p>
            <a:pPr fontAlgn="auto">
              <a:spcBef>
                <a:spcPts val="0"/>
              </a:spcBef>
              <a:spcAft>
                <a:spcPts val="0"/>
              </a:spcAft>
              <a:tabLst>
                <a:tab pos="457200" algn="l"/>
              </a:tabLst>
              <a:defRPr/>
            </a:pPr>
            <a:r>
              <a:rPr lang="en-US" b="1" dirty="0">
                <a:solidFill>
                  <a:schemeClr val="accent1">
                    <a:lumMod val="75000"/>
                  </a:schemeClr>
                </a:solidFill>
                <a:latin typeface="Arial" pitchFamily="34" charset="0"/>
                <a:cs typeface="Arial" pitchFamily="34" charset="0"/>
              </a:rPr>
              <a:t>16"	= Max. Floor Framing Height</a:t>
            </a:r>
            <a:r>
              <a:rPr lang="en-US" b="1" baseline="30000" dirty="0">
                <a:solidFill>
                  <a:schemeClr val="accent1">
                    <a:lumMod val="75000"/>
                  </a:schemeClr>
                </a:solidFill>
                <a:latin typeface="Arial" pitchFamily="34" charset="0"/>
                <a:cs typeface="Arial" pitchFamily="34" charset="0"/>
              </a:rPr>
              <a:t>(2)</a:t>
            </a:r>
          </a:p>
        </p:txBody>
      </p:sp>
      <p:sp>
        <p:nvSpPr>
          <p:cNvPr id="39" name="TextBox 9"/>
          <p:cNvSpPr txBox="1">
            <a:spLocks noChangeArrowheads="1"/>
          </p:cNvSpPr>
          <p:nvPr/>
        </p:nvSpPr>
        <p:spPr bwMode="auto">
          <a:xfrm>
            <a:off x="225425" y="4391123"/>
            <a:ext cx="4545013" cy="1384995"/>
          </a:xfrm>
          <a:prstGeom prst="rect">
            <a:avLst/>
          </a:prstGeom>
          <a:noFill/>
          <a:ln w="9525">
            <a:noFill/>
            <a:miter lim="800000"/>
            <a:headEnd/>
            <a:tailEnd/>
          </a:ln>
        </p:spPr>
        <p:txBody>
          <a:bodyPr wrap="square">
            <a:spAutoFit/>
          </a:bodyPr>
          <a:lstStyle/>
          <a:p>
            <a:pPr marL="228600" indent="-228600" fontAlgn="auto">
              <a:spcBef>
                <a:spcPts val="0"/>
              </a:spcBef>
              <a:spcAft>
                <a:spcPts val="0"/>
              </a:spcAft>
              <a:buAutoNum type="arabicParenBoth"/>
              <a:defRPr/>
            </a:pPr>
            <a:r>
              <a:rPr lang="en-US" sz="1400" b="1" dirty="0" smtClean="0">
                <a:solidFill>
                  <a:schemeClr val="accent1">
                    <a:lumMod val="75000"/>
                  </a:schemeClr>
                </a:solidFill>
                <a:latin typeface="Arial" pitchFamily="34" charset="0"/>
                <a:cs typeface="Arial" pitchFamily="34" charset="0"/>
              </a:rPr>
              <a:t>R301.3 – Item 1, </a:t>
            </a:r>
            <a:r>
              <a:rPr lang="en-US" sz="1400" b="1" dirty="0">
                <a:solidFill>
                  <a:schemeClr val="accent1">
                    <a:lumMod val="75000"/>
                  </a:schemeClr>
                </a:solidFill>
                <a:latin typeface="Arial" pitchFamily="34" charset="0"/>
                <a:cs typeface="Arial" pitchFamily="34" charset="0"/>
              </a:rPr>
              <a:t>Exception permits the stud height to be 12' provided bracing length is increased by a factor of 1.2</a:t>
            </a:r>
            <a:r>
              <a:rPr lang="en-US" sz="1400" dirty="0">
                <a:solidFill>
                  <a:schemeClr val="accent1">
                    <a:lumMod val="75000"/>
                  </a:schemeClr>
                </a:solidFill>
                <a:latin typeface="Arial" pitchFamily="34" charset="0"/>
                <a:cs typeface="Arial" pitchFamily="34" charset="0"/>
              </a:rPr>
              <a:t>.</a:t>
            </a:r>
          </a:p>
          <a:p>
            <a:pPr marL="228600" indent="-228600" fontAlgn="auto">
              <a:spcBef>
                <a:spcPts val="0"/>
              </a:spcBef>
              <a:spcAft>
                <a:spcPts val="0"/>
              </a:spcAft>
              <a:buAutoNum type="arabicParenBoth"/>
              <a:defRPr/>
            </a:pPr>
            <a:endParaRPr lang="en-US" sz="1400" b="1" dirty="0">
              <a:solidFill>
                <a:schemeClr val="accent1">
                  <a:lumMod val="75000"/>
                </a:schemeClr>
              </a:solidFill>
              <a:latin typeface="Arial" pitchFamily="34" charset="0"/>
              <a:cs typeface="Arial" pitchFamily="34" charset="0"/>
            </a:endParaRPr>
          </a:p>
          <a:p>
            <a:pPr marL="228600" indent="-228600" fontAlgn="auto">
              <a:spcBef>
                <a:spcPts val="0"/>
              </a:spcBef>
              <a:spcAft>
                <a:spcPts val="0"/>
              </a:spcAft>
              <a:buAutoNum type="arabicParenBoth"/>
              <a:defRPr/>
            </a:pPr>
            <a:r>
              <a:rPr lang="en-US" sz="1400" b="1" dirty="0">
                <a:solidFill>
                  <a:schemeClr val="accent1">
                    <a:lumMod val="75000"/>
                  </a:schemeClr>
                </a:solidFill>
                <a:latin typeface="Arial" pitchFamily="34" charset="0"/>
                <a:cs typeface="Arial" pitchFamily="34" charset="0"/>
              </a:rPr>
              <a:t>R301.3 Permits floor framing depths greater than 16ʺ when maximum story height is 11'-7ʺ or less.</a:t>
            </a:r>
          </a:p>
        </p:txBody>
      </p:sp>
      <p:sp>
        <p:nvSpPr>
          <p:cNvPr id="33" name="TextBox 59"/>
          <p:cNvSpPr txBox="1">
            <a:spLocks noChangeArrowheads="1"/>
          </p:cNvSpPr>
          <p:nvPr/>
        </p:nvSpPr>
        <p:spPr bwMode="auto">
          <a:xfrm>
            <a:off x="6126163" y="6338093"/>
            <a:ext cx="762000" cy="306387"/>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R301.3</a:t>
            </a:r>
          </a:p>
        </p:txBody>
      </p:sp>
      <p:sp>
        <p:nvSpPr>
          <p:cNvPr id="29" name="Rectangle 28"/>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384212" y="5734050"/>
            <a:ext cx="1496264" cy="85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sp>
        <p:nvSpPr>
          <p:cNvPr id="6" name="Rectangle 5"/>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able 33"/>
          <p:cNvGraphicFramePr>
            <a:graphicFrameLocks noGrp="1"/>
          </p:cNvGraphicFramePr>
          <p:nvPr/>
        </p:nvGraphicFramePr>
        <p:xfrm>
          <a:off x="437908" y="2524048"/>
          <a:ext cx="8201028" cy="4065665"/>
        </p:xfrm>
        <a:graphic>
          <a:graphicData uri="http://schemas.openxmlformats.org/drawingml/2006/table">
            <a:tbl>
              <a:tblPr firstRow="1" bandRow="1">
                <a:tableStyleId>{5C22544A-7EE6-4342-B048-85BDC9FD1C3A}</a:tableStyleId>
              </a:tblPr>
              <a:tblGrid>
                <a:gridCol w="766762"/>
                <a:gridCol w="1062038"/>
                <a:gridCol w="1062038"/>
                <a:gridCol w="1062038"/>
                <a:gridCol w="1062038"/>
                <a:gridCol w="1062038"/>
                <a:gridCol w="1062038"/>
                <a:gridCol w="1062038"/>
              </a:tblGrid>
              <a:tr h="385930">
                <a:tc rowSpan="2">
                  <a:txBody>
                    <a:bodyPr/>
                    <a:lstStyle/>
                    <a:p>
                      <a:pPr algn="ctr"/>
                      <a:r>
                        <a:rPr lang="en-US" sz="1100" b="1" dirty="0">
                          <a:solidFill>
                            <a:schemeClr val="tx1"/>
                          </a:solidFill>
                          <a:latin typeface="Arial" pitchFamily="34" charset="0"/>
                          <a:cs typeface="Arial" pitchFamily="34" charset="0"/>
                        </a:rPr>
                        <a:t>Stud Size</a:t>
                      </a:r>
                      <a:br>
                        <a:rPr lang="en-US" sz="1100" b="1" dirty="0">
                          <a:solidFill>
                            <a:schemeClr val="tx1"/>
                          </a:solidFill>
                          <a:latin typeface="Arial" pitchFamily="34" charset="0"/>
                          <a:cs typeface="Arial" pitchFamily="34" charset="0"/>
                        </a:rPr>
                      </a:br>
                      <a:r>
                        <a:rPr lang="en-US" sz="1100" b="1" dirty="0">
                          <a:solidFill>
                            <a:schemeClr val="tx1"/>
                          </a:solidFill>
                          <a:latin typeface="Arial" pitchFamily="34" charset="0"/>
                          <a:cs typeface="Arial" pitchFamily="34" charset="0"/>
                        </a:rPr>
                        <a:t>(Inches)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r>
                        <a:rPr lang="en-US" sz="1100" b="1" dirty="0">
                          <a:solidFill>
                            <a:schemeClr val="tx1"/>
                          </a:solidFill>
                          <a:latin typeface="Arial" pitchFamily="34" charset="0"/>
                          <a:cs typeface="Arial" pitchFamily="34" charset="0"/>
                        </a:rPr>
                        <a:t>BEARING</a:t>
                      </a:r>
                      <a:r>
                        <a:rPr lang="en-US" sz="1100" b="1" baseline="0" dirty="0">
                          <a:solidFill>
                            <a:schemeClr val="tx1"/>
                          </a:solidFill>
                          <a:latin typeface="Arial" pitchFamily="34" charset="0"/>
                          <a:cs typeface="Arial" pitchFamily="34" charset="0"/>
                        </a:rPr>
                        <a:t> WALLS</a:t>
                      </a:r>
                      <a:endParaRPr lang="en-US" sz="11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h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100" b="1" dirty="0">
                          <a:solidFill>
                            <a:schemeClr val="tx1"/>
                          </a:solidFill>
                          <a:latin typeface="Arial" pitchFamily="34" charset="0"/>
                          <a:cs typeface="Arial" pitchFamily="34" charset="0"/>
                        </a:rPr>
                        <a:t>NONBEARING WALLS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32253">
                <a:tc v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tx1"/>
                          </a:solidFill>
                          <a:latin typeface="Arial" pitchFamily="34" charset="0"/>
                          <a:cs typeface="Arial" pitchFamily="34" charset="0"/>
                        </a:rPr>
                        <a:t>Laterally unsupported stud height (feet)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algn="ctr"/>
                      <a:r>
                        <a:rPr lang="en-US" sz="1100" b="1" dirty="0">
                          <a:solidFill>
                            <a:schemeClr val="tx1"/>
                          </a:solidFill>
                          <a:latin typeface="Arial" pitchFamily="34" charset="0"/>
                          <a:cs typeface="Arial" pitchFamily="34" charset="0"/>
                        </a:rPr>
                        <a:t>Maximum spacing when supporting roof-ceiling</a:t>
                      </a:r>
                      <a:r>
                        <a:rPr lang="en-US" sz="1100" b="1" baseline="0" dirty="0">
                          <a:solidFill>
                            <a:schemeClr val="tx1"/>
                          </a:solidFill>
                          <a:latin typeface="Arial" pitchFamily="34" charset="0"/>
                          <a:cs typeface="Arial" pitchFamily="34" charset="0"/>
                        </a:rPr>
                        <a:t> assembly or habitable attic, only (inches)</a:t>
                      </a:r>
                      <a:endParaRPr lang="en-US" sz="1100" b="1" dirty="0">
                        <a:solidFill>
                          <a:schemeClr val="tx1"/>
                        </a:solidFill>
                        <a:latin typeface="Arial" pitchFamily="34" charset="0"/>
                        <a:cs typeface="Arial"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tx1"/>
                          </a:solidFill>
                          <a:latin typeface="Arial" pitchFamily="34" charset="0"/>
                          <a:cs typeface="Arial" pitchFamily="34" charset="0"/>
                        </a:rPr>
                        <a:t>Maximum spacing when supporting one floor, plus a roof-ceiling</a:t>
                      </a:r>
                      <a:r>
                        <a:rPr lang="en-US" sz="1100" b="1" baseline="0" dirty="0">
                          <a:solidFill>
                            <a:schemeClr val="tx1"/>
                          </a:solidFill>
                          <a:latin typeface="Arial" pitchFamily="34" charset="0"/>
                          <a:cs typeface="Arial" pitchFamily="34" charset="0"/>
                        </a:rPr>
                        <a:t> assembly or habitable attic </a:t>
                      </a:r>
                      <a:r>
                        <a:rPr lang="en-US" sz="1100" b="1" dirty="0">
                          <a:solidFill>
                            <a:schemeClr val="tx1"/>
                          </a:solidFill>
                          <a:latin typeface="Arial" pitchFamily="34" charset="0"/>
                          <a:cs typeface="Arial" pitchFamily="34" charset="0"/>
                        </a:rPr>
                        <a:t>(inches)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tx1"/>
                          </a:solidFill>
                          <a:latin typeface="Arial" pitchFamily="34" charset="0"/>
                          <a:cs typeface="Arial" pitchFamily="34" charset="0"/>
                        </a:rPr>
                        <a:t>Maximum spacing when supporting two floors,  a</a:t>
                      </a:r>
                      <a:r>
                        <a:rPr lang="en-US" sz="1100" b="1" baseline="0" dirty="0">
                          <a:solidFill>
                            <a:schemeClr val="tx1"/>
                          </a:solidFill>
                          <a:latin typeface="Arial" pitchFamily="34" charset="0"/>
                          <a:cs typeface="Arial" pitchFamily="34" charset="0"/>
                        </a:rPr>
                        <a:t> </a:t>
                      </a:r>
                      <a:r>
                        <a:rPr lang="en-US" sz="1100" b="1" dirty="0">
                          <a:solidFill>
                            <a:schemeClr val="tx1"/>
                          </a:solidFill>
                          <a:latin typeface="Arial" pitchFamily="34" charset="0"/>
                          <a:cs typeface="Arial" pitchFamily="34" charset="0"/>
                        </a:rPr>
                        <a:t>roof-ceiling</a:t>
                      </a:r>
                      <a:r>
                        <a:rPr lang="en-US" sz="1100" b="1" baseline="0" dirty="0">
                          <a:solidFill>
                            <a:schemeClr val="tx1"/>
                          </a:solidFill>
                          <a:latin typeface="Arial" pitchFamily="34" charset="0"/>
                          <a:cs typeface="Arial" pitchFamily="34" charset="0"/>
                        </a:rPr>
                        <a:t> assembly or habitable attic </a:t>
                      </a:r>
                      <a:r>
                        <a:rPr lang="en-US" sz="1100" b="1" dirty="0">
                          <a:solidFill>
                            <a:schemeClr val="tx1"/>
                          </a:solidFill>
                          <a:latin typeface="Arial" pitchFamily="34" charset="0"/>
                          <a:cs typeface="Arial" pitchFamily="34" charset="0"/>
                        </a:rPr>
                        <a:t>(inches)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tx1"/>
                          </a:solidFill>
                          <a:latin typeface="Arial" pitchFamily="34" charset="0"/>
                          <a:cs typeface="Arial" pitchFamily="34" charset="0"/>
                        </a:rPr>
                        <a:t>Maximum spacing when supporting one floor height (inches)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tx1"/>
                          </a:solidFill>
                          <a:latin typeface="Arial" pitchFamily="34" charset="0"/>
                          <a:cs typeface="Arial" pitchFamily="34" charset="0"/>
                        </a:rPr>
                        <a:t>Laterally unsupported stud height (feet)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tx1"/>
                          </a:solidFill>
                          <a:latin typeface="Arial" pitchFamily="34" charset="0"/>
                          <a:cs typeface="Arial" pitchFamily="34" charset="0"/>
                        </a:rPr>
                        <a:t>Maximum spacing (inches)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9435">
                <a:tc>
                  <a:txBody>
                    <a:bodyPr/>
                    <a:lstStyle/>
                    <a:p>
                      <a:pPr algn="ctr"/>
                      <a:r>
                        <a:rPr lang="en-US" sz="1600" b="1" dirty="0">
                          <a:solidFill>
                            <a:srgbClr val="376092"/>
                          </a:solidFill>
                          <a:latin typeface="Arial" pitchFamily="34" charset="0"/>
                          <a:cs typeface="Arial" pitchFamily="34" charset="0"/>
                        </a:rPr>
                        <a:t>2 x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9435">
                <a:tc>
                  <a:txBody>
                    <a:bodyPr/>
                    <a:lstStyle/>
                    <a:p>
                      <a:pPr algn="ctr"/>
                      <a:r>
                        <a:rPr lang="en-US" sz="1600" b="1" dirty="0">
                          <a:solidFill>
                            <a:srgbClr val="376092"/>
                          </a:solidFill>
                          <a:latin typeface="Arial" pitchFamily="34" charset="0"/>
                          <a:cs typeface="Arial" pitchFamily="34" charset="0"/>
                        </a:rPr>
                        <a:t>2 x4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algn="ct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9435">
                <a:tc>
                  <a:txBody>
                    <a:bodyPr/>
                    <a:lstStyle/>
                    <a:p>
                      <a:pPr algn="ctr"/>
                      <a:r>
                        <a:rPr lang="en-US" sz="1600" b="1" dirty="0">
                          <a:solidFill>
                            <a:srgbClr val="376092"/>
                          </a:solidFill>
                          <a:latin typeface="Arial" pitchFamily="34" charset="0"/>
                          <a:cs typeface="Arial" pitchFamily="34" charset="0"/>
                        </a:rPr>
                        <a:t>3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9435">
                <a:tc>
                  <a:txBody>
                    <a:bodyPr/>
                    <a:lstStyle/>
                    <a:p>
                      <a:pPr algn="ctr"/>
                      <a:r>
                        <a:rPr lang="en-US" sz="1600" b="1" dirty="0">
                          <a:solidFill>
                            <a:srgbClr val="376092"/>
                          </a:solidFill>
                          <a:latin typeface="Arial" pitchFamily="34" charset="0"/>
                          <a:cs typeface="Arial" pitchFamily="34" charset="0"/>
                        </a:rPr>
                        <a:t>2 x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9435">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5" name="TextBox 34"/>
          <p:cNvSpPr txBox="1"/>
          <p:nvPr/>
        </p:nvSpPr>
        <p:spPr>
          <a:xfrm>
            <a:off x="2276475" y="1870869"/>
            <a:ext cx="4591050" cy="646113"/>
          </a:xfrm>
          <a:prstGeom prst="rect">
            <a:avLst/>
          </a:prstGeom>
          <a:noFill/>
        </p:spPr>
        <p:txBody>
          <a:bodyPr wrap="none">
            <a:spAutoFit/>
          </a:bodyPr>
          <a:lstStyle/>
          <a:p>
            <a:pPr algn="ctr" fontAlgn="auto">
              <a:spcBef>
                <a:spcPts val="0"/>
              </a:spcBef>
              <a:spcAft>
                <a:spcPts val="0"/>
              </a:spcAft>
              <a:defRPr/>
            </a:pPr>
            <a:r>
              <a:rPr lang="en-US" b="1" dirty="0">
                <a:solidFill>
                  <a:schemeClr val="accent2">
                    <a:lumMod val="75000"/>
                  </a:schemeClr>
                </a:solidFill>
                <a:latin typeface="Arial" pitchFamily="34" charset="0"/>
                <a:cs typeface="Arial" pitchFamily="34" charset="0"/>
              </a:rPr>
              <a:t>Table R602.3(5)</a:t>
            </a:r>
          </a:p>
          <a:p>
            <a:pPr algn="ctr" fontAlgn="auto">
              <a:spcBef>
                <a:spcPts val="0"/>
              </a:spcBef>
              <a:spcAft>
                <a:spcPts val="0"/>
              </a:spcAft>
              <a:defRPr/>
            </a:pPr>
            <a:r>
              <a:rPr lang="en-US" b="1" dirty="0">
                <a:solidFill>
                  <a:schemeClr val="accent2">
                    <a:lumMod val="75000"/>
                  </a:schemeClr>
                </a:solidFill>
                <a:latin typeface="Arial" pitchFamily="34" charset="0"/>
                <a:cs typeface="Arial" pitchFamily="34" charset="0"/>
              </a:rPr>
              <a:t>Size, Height and Spacing of Wood Studs</a:t>
            </a:r>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228936" y="5734050"/>
            <a:ext cx="1651539" cy="85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graphicFrame>
        <p:nvGraphicFramePr>
          <p:cNvPr id="34" name="Table 33"/>
          <p:cNvGraphicFramePr>
            <a:graphicFrameLocks noGrp="1"/>
          </p:cNvGraphicFramePr>
          <p:nvPr/>
        </p:nvGraphicFramePr>
        <p:xfrm>
          <a:off x="461963" y="2768600"/>
          <a:ext cx="8201027" cy="3611880"/>
        </p:xfrm>
        <a:graphic>
          <a:graphicData uri="http://schemas.openxmlformats.org/drawingml/2006/table">
            <a:tbl>
              <a:tblPr firstRow="1" bandRow="1">
                <a:tableStyleId>{5C22544A-7EE6-4342-B048-85BDC9FD1C3A}</a:tableStyleId>
              </a:tblPr>
              <a:tblGrid>
                <a:gridCol w="1253907"/>
                <a:gridCol w="1736780"/>
                <a:gridCol w="1736780"/>
                <a:gridCol w="1736780"/>
                <a:gridCol w="1736780"/>
              </a:tblGrid>
              <a:tr h="222932">
                <a:tc rowSpan="2">
                  <a:txBody>
                    <a:bodyPr/>
                    <a:lstStyle/>
                    <a:p>
                      <a:pPr algn="ctr"/>
                      <a:r>
                        <a:rPr lang="en-US" sz="1600" b="1" dirty="0">
                          <a:solidFill>
                            <a:schemeClr val="tx1"/>
                          </a:solidFill>
                          <a:latin typeface="Arial" pitchFamily="34" charset="0"/>
                          <a:cs typeface="Arial" pitchFamily="34" charset="0"/>
                        </a:rPr>
                        <a:t>Height</a:t>
                      </a:r>
                      <a:br>
                        <a:rPr lang="en-US" sz="1600" b="1" dirty="0">
                          <a:solidFill>
                            <a:schemeClr val="tx1"/>
                          </a:solidFill>
                          <a:latin typeface="Arial" pitchFamily="34" charset="0"/>
                          <a:cs typeface="Arial" pitchFamily="34" charset="0"/>
                        </a:rPr>
                      </a:br>
                      <a:r>
                        <a:rPr lang="en-US" sz="1600" b="1" dirty="0">
                          <a:solidFill>
                            <a:schemeClr val="tx1"/>
                          </a:solidFill>
                          <a:latin typeface="Arial" pitchFamily="34" charset="0"/>
                          <a:cs typeface="Arial" pitchFamily="34" charset="0"/>
                        </a:rPr>
                        <a:t>(feet)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sz="1600" b="1" dirty="0">
                          <a:solidFill>
                            <a:schemeClr val="tx1"/>
                          </a:solidFill>
                          <a:latin typeface="Arial" pitchFamily="34" charset="0"/>
                          <a:cs typeface="Arial" pitchFamily="34" charset="0"/>
                        </a:rPr>
                        <a:t>On-Center Spacing (inches)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932">
                <a:tc vMerge="1">
                  <a:txBody>
                    <a:bodyPr/>
                    <a:lstStyle/>
                    <a:p>
                      <a:endParaRPr lang="en-US" sz="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pitchFamily="34" charset="0"/>
                          <a:cs typeface="Arial" pitchFamily="34" charset="0"/>
                        </a:rPr>
                        <a:t>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latin typeface="Arial" pitchFamily="34" charset="0"/>
                          <a:cs typeface="Arial" pitchFamily="34" charset="0"/>
                        </a:rPr>
                        <a:t>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pitchFamily="34" charset="0"/>
                          <a:cs typeface="Arial" pitchFamily="34" charset="0"/>
                        </a:rPr>
                        <a:t>12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pitchFamily="34" charset="0"/>
                          <a:cs typeface="Arial" pitchFamily="34" charset="0"/>
                        </a:rPr>
                        <a:t>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932">
                <a:tc gridSpan="5">
                  <a:txBody>
                    <a:bodyPr/>
                    <a:lstStyle/>
                    <a:p>
                      <a:pPr algn="ctr"/>
                      <a:r>
                        <a:rPr lang="en-US" sz="1600" b="1" dirty="0">
                          <a:solidFill>
                            <a:schemeClr val="tx1"/>
                          </a:solidFill>
                          <a:latin typeface="Arial" pitchFamily="34" charset="0"/>
                          <a:cs typeface="Arial" pitchFamily="34" charset="0"/>
                        </a:rPr>
                        <a:t>Supporting a roof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932">
                <a:tc>
                  <a:txBody>
                    <a:bodyPr/>
                    <a:lstStyle/>
                    <a:p>
                      <a:pPr algn="ctr"/>
                      <a:r>
                        <a:rPr lang="en-US" sz="1600" b="1" dirty="0">
                          <a:solidFill>
                            <a:srgbClr val="376092"/>
                          </a:solidFill>
                          <a:latin typeface="Arial" pitchFamily="34" charset="0"/>
                          <a:cs typeface="Arial" pitchFamily="34" charset="0"/>
                        </a:rPr>
                        <a:t>&gt;10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rgbClr val="376092"/>
                          </a:solidFill>
                          <a:latin typeface="Arial" pitchFamily="34" charset="0"/>
                          <a:cs typeface="Arial" pitchFamily="34" charset="0"/>
                        </a:rPr>
                        <a:t>2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932">
                <a:tc>
                  <a:txBody>
                    <a:bodyPr/>
                    <a:lstStyle/>
                    <a:p>
                      <a:pPr algn="ctr"/>
                      <a:r>
                        <a:rPr lang="en-US" sz="1600" b="1" dirty="0">
                          <a:solidFill>
                            <a:srgbClr val="376092"/>
                          </a:solidFill>
                          <a:latin typeface="Arial" pitchFamily="34" charset="0"/>
                          <a:cs typeface="Arial"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rgbClr val="376092"/>
                          </a:solidFill>
                          <a:latin typeface="Arial" pitchFamily="34" charset="0"/>
                          <a:cs typeface="Arial" pitchFamily="34" charset="0"/>
                        </a:rPr>
                        <a:t>2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932">
                <a:tc>
                  <a:txBody>
                    <a:bodyPr/>
                    <a:lstStyle/>
                    <a:p>
                      <a:pPr algn="ctr"/>
                      <a:r>
                        <a:rPr lang="en-US" sz="1600" b="1" dirty="0">
                          <a:solidFill>
                            <a:srgbClr val="376092"/>
                          </a:solidFill>
                          <a:latin typeface="Arial" pitchFamily="34" charset="0"/>
                          <a:cs typeface="Arial"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2522">
                <a:tc>
                  <a:txBody>
                    <a:bodyPr/>
                    <a:lstStyle/>
                    <a:p>
                      <a:pPr algn="ctr"/>
                      <a:r>
                        <a:rPr lang="en-US" sz="1600" b="1" dirty="0">
                          <a:solidFill>
                            <a:srgbClr val="376092"/>
                          </a:solidFill>
                          <a:latin typeface="Arial" pitchFamily="34" charset="0"/>
                          <a:cs typeface="Arial"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932">
                <a:tc>
                  <a:txBody>
                    <a:bodyPr/>
                    <a:lstStyle/>
                    <a:p>
                      <a:pPr algn="ctr"/>
                      <a:r>
                        <a:rPr lang="en-US" sz="1600" b="1" dirty="0">
                          <a:solidFill>
                            <a:srgbClr val="376092"/>
                          </a:solidFill>
                          <a:latin typeface="Arial" pitchFamily="34" charset="0"/>
                          <a:cs typeface="Arial"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932">
                <a:tc>
                  <a:txBody>
                    <a:bodyPr/>
                    <a:lstStyle/>
                    <a:p>
                      <a:pPr algn="ctr"/>
                      <a:r>
                        <a:rPr lang="en-US" sz="1600" b="1" dirty="0">
                          <a:solidFill>
                            <a:srgbClr val="376092"/>
                          </a:solidFill>
                          <a:latin typeface="Arial" pitchFamily="34" charset="0"/>
                          <a:cs typeface="Arial"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932">
                <a:tc>
                  <a:txBody>
                    <a:bodyPr/>
                    <a:lstStyle/>
                    <a:p>
                      <a:pPr algn="ctr"/>
                      <a:r>
                        <a:rPr lang="en-US" sz="1600" b="1" dirty="0">
                          <a:solidFill>
                            <a:srgbClr val="376092"/>
                          </a:solidFill>
                          <a:latin typeface="Arial" pitchFamily="34" charset="0"/>
                          <a:cs typeface="Arial"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376092"/>
                          </a:solidFill>
                          <a:latin typeface="Arial" pitchFamily="34" charset="0"/>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rgbClr val="376092"/>
                          </a:solidFill>
                          <a:latin typeface="Arial" pitchFamily="34" charset="0"/>
                          <a:cs typeface="Arial" pitchFamily="34" charset="0"/>
                        </a:rPr>
                        <a:t>2 x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2932">
                <a:tc gridSpan="5">
                  <a:txBody>
                    <a:bodyPr/>
                    <a:lstStyle/>
                    <a:p>
                      <a:pPr algn="ctr"/>
                      <a:endParaRPr lang="en-US"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en-US" sz="11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35" name="TextBox 34"/>
          <p:cNvSpPr txBox="1"/>
          <p:nvPr/>
        </p:nvSpPr>
        <p:spPr>
          <a:xfrm>
            <a:off x="1168400" y="1787525"/>
            <a:ext cx="6807200" cy="923925"/>
          </a:xfrm>
          <a:prstGeom prst="rect">
            <a:avLst/>
          </a:prstGeom>
          <a:noFill/>
        </p:spPr>
        <p:txBody>
          <a:bodyPr>
            <a:spAutoFit/>
          </a:bodyPr>
          <a:lstStyle/>
          <a:p>
            <a:pPr algn="ctr" fontAlgn="auto">
              <a:spcBef>
                <a:spcPts val="0"/>
              </a:spcBef>
              <a:spcAft>
                <a:spcPts val="0"/>
              </a:spcAft>
              <a:defRPr/>
            </a:pPr>
            <a:r>
              <a:rPr lang="en-US" b="1" dirty="0">
                <a:solidFill>
                  <a:schemeClr val="accent2">
                    <a:lumMod val="75000"/>
                  </a:schemeClr>
                </a:solidFill>
                <a:latin typeface="Arial" pitchFamily="34" charset="0"/>
                <a:cs typeface="Arial" pitchFamily="34" charset="0"/>
              </a:rPr>
              <a:t>Table R602.3.1</a:t>
            </a:r>
          </a:p>
          <a:p>
            <a:pPr algn="ctr" fontAlgn="auto">
              <a:spcBef>
                <a:spcPts val="0"/>
              </a:spcBef>
              <a:spcAft>
                <a:spcPts val="0"/>
              </a:spcAft>
              <a:defRPr/>
            </a:pPr>
            <a:r>
              <a:rPr lang="en-US" b="1" dirty="0">
                <a:solidFill>
                  <a:schemeClr val="accent2">
                    <a:lumMod val="75000"/>
                  </a:schemeClr>
                </a:solidFill>
                <a:latin typeface="Arial" pitchFamily="34" charset="0"/>
                <a:cs typeface="Arial" pitchFamily="34" charset="0"/>
              </a:rPr>
              <a:t>Maximum Allowable Length of Wood Wall Studs Exposed to Wind Speeds of 100 mph or Less in SDC A-D</a:t>
            </a:r>
            <a:r>
              <a:rPr lang="en-US" b="1" baseline="-25000" dirty="0">
                <a:solidFill>
                  <a:schemeClr val="accent2">
                    <a:lumMod val="75000"/>
                  </a:schemeClr>
                </a:solidFill>
                <a:latin typeface="Arial" pitchFamily="34" charset="0"/>
                <a:cs typeface="Arial" pitchFamily="34" charset="0"/>
              </a:rPr>
              <a:t>2</a:t>
            </a:r>
          </a:p>
        </p:txBody>
      </p:sp>
      <p:sp>
        <p:nvSpPr>
          <p:cNvPr id="8" name="Freeform 7"/>
          <p:cNvSpPr/>
          <p:nvPr/>
        </p:nvSpPr>
        <p:spPr>
          <a:xfrm rot="10800000">
            <a:off x="355600" y="6235700"/>
            <a:ext cx="4206875" cy="325438"/>
          </a:xfrm>
          <a:custGeom>
            <a:avLst/>
            <a:gdLst>
              <a:gd name="connsiteX0" fmla="*/ 0 w 4206240"/>
              <a:gd name="connsiteY0" fmla="*/ 259080 h 472440"/>
              <a:gd name="connsiteX1" fmla="*/ 1607820 w 4206240"/>
              <a:gd name="connsiteY1" fmla="*/ 259080 h 472440"/>
              <a:gd name="connsiteX2" fmla="*/ 1714500 w 4206240"/>
              <a:gd name="connsiteY2" fmla="*/ 0 h 472440"/>
              <a:gd name="connsiteX3" fmla="*/ 1851660 w 4206240"/>
              <a:gd name="connsiteY3" fmla="*/ 472440 h 472440"/>
              <a:gd name="connsiteX4" fmla="*/ 1920240 w 4206240"/>
              <a:gd name="connsiteY4" fmla="*/ 259080 h 472440"/>
              <a:gd name="connsiteX5" fmla="*/ 4206240 w 4206240"/>
              <a:gd name="connsiteY5" fmla="*/ 25908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240" h="472440">
                <a:moveTo>
                  <a:pt x="0" y="259080"/>
                </a:moveTo>
                <a:lnTo>
                  <a:pt x="1607820" y="259080"/>
                </a:lnTo>
                <a:lnTo>
                  <a:pt x="1714500" y="0"/>
                </a:lnTo>
                <a:lnTo>
                  <a:pt x="1851660" y="472440"/>
                </a:lnTo>
                <a:lnTo>
                  <a:pt x="1920240" y="259080"/>
                </a:lnTo>
                <a:lnTo>
                  <a:pt x="4206240" y="25908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8"/>
          <p:cNvSpPr/>
          <p:nvPr/>
        </p:nvSpPr>
        <p:spPr>
          <a:xfrm>
            <a:off x="4572000" y="6203950"/>
            <a:ext cx="4206875" cy="323850"/>
          </a:xfrm>
          <a:custGeom>
            <a:avLst/>
            <a:gdLst>
              <a:gd name="connsiteX0" fmla="*/ 0 w 4206240"/>
              <a:gd name="connsiteY0" fmla="*/ 259080 h 472440"/>
              <a:gd name="connsiteX1" fmla="*/ 1607820 w 4206240"/>
              <a:gd name="connsiteY1" fmla="*/ 259080 h 472440"/>
              <a:gd name="connsiteX2" fmla="*/ 1714500 w 4206240"/>
              <a:gd name="connsiteY2" fmla="*/ 0 h 472440"/>
              <a:gd name="connsiteX3" fmla="*/ 1851660 w 4206240"/>
              <a:gd name="connsiteY3" fmla="*/ 472440 h 472440"/>
              <a:gd name="connsiteX4" fmla="*/ 1920240 w 4206240"/>
              <a:gd name="connsiteY4" fmla="*/ 259080 h 472440"/>
              <a:gd name="connsiteX5" fmla="*/ 4206240 w 4206240"/>
              <a:gd name="connsiteY5" fmla="*/ 25908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240" h="472440">
                <a:moveTo>
                  <a:pt x="0" y="259080"/>
                </a:moveTo>
                <a:lnTo>
                  <a:pt x="1607820" y="259080"/>
                </a:lnTo>
                <a:lnTo>
                  <a:pt x="1714500" y="0"/>
                </a:lnTo>
                <a:lnTo>
                  <a:pt x="1851660" y="472440"/>
                </a:lnTo>
                <a:lnTo>
                  <a:pt x="1920240" y="259080"/>
                </a:lnTo>
                <a:lnTo>
                  <a:pt x="4206240" y="25908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sp>
        <p:nvSpPr>
          <p:cNvPr id="212994" name="Text Box 8"/>
          <p:cNvSpPr txBox="1">
            <a:spLocks noChangeArrowheads="1"/>
          </p:cNvSpPr>
          <p:nvPr/>
        </p:nvSpPr>
        <p:spPr bwMode="auto">
          <a:xfrm>
            <a:off x="984250" y="2211388"/>
            <a:ext cx="3046413" cy="400050"/>
          </a:xfrm>
          <a:prstGeom prst="rect">
            <a:avLst/>
          </a:prstGeom>
          <a:noFill/>
          <a:ln w="12699">
            <a:noFill/>
            <a:miter lim="800000"/>
            <a:headEnd/>
            <a:tailEnd/>
          </a:ln>
        </p:spPr>
        <p:txBody>
          <a:bodyPr>
            <a:spAutoFit/>
          </a:bodyPr>
          <a:lstStyle/>
          <a:p>
            <a:pPr algn="ctr"/>
            <a:r>
              <a:rPr lang="en-US" sz="2000" b="1" dirty="0">
                <a:solidFill>
                  <a:srgbClr val="376092"/>
                </a:solidFill>
                <a:cs typeface="Arial" charset="0"/>
              </a:rPr>
              <a:t>Two Point Truss</a:t>
            </a:r>
          </a:p>
        </p:txBody>
      </p:sp>
      <p:sp>
        <p:nvSpPr>
          <p:cNvPr id="212995" name="Text Box 8"/>
          <p:cNvSpPr txBox="1">
            <a:spLocks noChangeArrowheads="1"/>
          </p:cNvSpPr>
          <p:nvPr/>
        </p:nvSpPr>
        <p:spPr bwMode="auto">
          <a:xfrm>
            <a:off x="4854575" y="2211388"/>
            <a:ext cx="3814763" cy="400050"/>
          </a:xfrm>
          <a:prstGeom prst="rect">
            <a:avLst/>
          </a:prstGeom>
          <a:noFill/>
          <a:ln w="12699">
            <a:noFill/>
            <a:miter lim="800000"/>
            <a:headEnd/>
            <a:tailEnd/>
          </a:ln>
        </p:spPr>
        <p:txBody>
          <a:bodyPr>
            <a:spAutoFit/>
          </a:bodyPr>
          <a:lstStyle/>
          <a:p>
            <a:pPr algn="ctr"/>
            <a:r>
              <a:rPr lang="en-US" sz="2000" b="1" dirty="0">
                <a:solidFill>
                  <a:srgbClr val="376092"/>
                </a:solidFill>
                <a:cs typeface="Arial" charset="0"/>
              </a:rPr>
              <a:t>Three  Point Truss</a:t>
            </a:r>
          </a:p>
        </p:txBody>
      </p:sp>
      <p:grpSp>
        <p:nvGrpSpPr>
          <p:cNvPr id="212996" name="Group 45"/>
          <p:cNvGrpSpPr>
            <a:grpSpLocks/>
          </p:cNvGrpSpPr>
          <p:nvPr/>
        </p:nvGrpSpPr>
        <p:grpSpPr bwMode="auto">
          <a:xfrm>
            <a:off x="750888" y="2741613"/>
            <a:ext cx="3514725" cy="3321050"/>
            <a:chOff x="277813" y="2477966"/>
            <a:chExt cx="3987800" cy="3767547"/>
          </a:xfrm>
        </p:grpSpPr>
        <p:grpSp>
          <p:nvGrpSpPr>
            <p:cNvPr id="213023" name="Group 37"/>
            <p:cNvGrpSpPr>
              <a:grpSpLocks/>
            </p:cNvGrpSpPr>
            <p:nvPr/>
          </p:nvGrpSpPr>
          <p:grpSpPr bwMode="auto">
            <a:xfrm>
              <a:off x="277813" y="3009900"/>
              <a:ext cx="3987800" cy="3038475"/>
              <a:chOff x="3733800" y="2438218"/>
              <a:chExt cx="4800600" cy="3657782"/>
            </a:xfrm>
          </p:grpSpPr>
          <p:sp>
            <p:nvSpPr>
              <p:cNvPr id="213032" name="Rectangle 3"/>
              <p:cNvSpPr>
                <a:spLocks noChangeArrowheads="1"/>
              </p:cNvSpPr>
              <p:nvPr/>
            </p:nvSpPr>
            <p:spPr bwMode="auto">
              <a:xfrm>
                <a:off x="4049125" y="5927826"/>
                <a:ext cx="4168037" cy="168174"/>
              </a:xfrm>
              <a:prstGeom prst="rect">
                <a:avLst/>
              </a:prstGeom>
              <a:solidFill>
                <a:srgbClr val="BABCBF"/>
              </a:solidFill>
              <a:ln w="6350">
                <a:solidFill>
                  <a:schemeClr val="tx1"/>
                </a:solidFill>
                <a:miter lim="800000"/>
                <a:headEnd/>
                <a:tailEnd/>
              </a:ln>
            </p:spPr>
            <p:txBody>
              <a:bodyPr wrap="none" anchor="ctr"/>
              <a:lstStyle/>
              <a:p>
                <a:endParaRPr lang="en-US" dirty="0">
                  <a:latin typeface="Calibri" pitchFamily="34" charset="0"/>
                </a:endParaRPr>
              </a:p>
            </p:txBody>
          </p:sp>
          <p:sp>
            <p:nvSpPr>
              <p:cNvPr id="213033" name="Rectangle 4"/>
              <p:cNvSpPr>
                <a:spLocks noChangeArrowheads="1"/>
              </p:cNvSpPr>
              <p:nvPr/>
            </p:nvSpPr>
            <p:spPr bwMode="auto">
              <a:xfrm>
                <a:off x="4049125" y="3395662"/>
                <a:ext cx="4168038" cy="2532163"/>
              </a:xfrm>
              <a:prstGeom prst="rect">
                <a:avLst/>
              </a:prstGeom>
              <a:solidFill>
                <a:srgbClr val="C4C491"/>
              </a:solidFill>
              <a:ln w="6350">
                <a:solidFill>
                  <a:schemeClr val="tx1"/>
                </a:solidFill>
                <a:miter lim="800000"/>
                <a:headEnd/>
                <a:tailEnd/>
              </a:ln>
            </p:spPr>
            <p:txBody>
              <a:bodyPr wrap="none" anchor="ctr"/>
              <a:lstStyle/>
              <a:p>
                <a:endParaRPr lang="en-US" dirty="0">
                  <a:latin typeface="Calibri" pitchFamily="34" charset="0"/>
                </a:endParaRPr>
              </a:p>
            </p:txBody>
          </p:sp>
          <p:sp>
            <p:nvSpPr>
              <p:cNvPr id="213034" name="AutoShape 7"/>
              <p:cNvSpPr>
                <a:spLocks noChangeArrowheads="1"/>
              </p:cNvSpPr>
              <p:nvPr/>
            </p:nvSpPr>
            <p:spPr bwMode="auto">
              <a:xfrm>
                <a:off x="3733800" y="2438218"/>
                <a:ext cx="4800600" cy="957445"/>
              </a:xfrm>
              <a:prstGeom prst="triangle">
                <a:avLst>
                  <a:gd name="adj" fmla="val 50000"/>
                </a:avLst>
              </a:prstGeom>
              <a:solidFill>
                <a:srgbClr val="DDDEDF"/>
              </a:solidFill>
              <a:ln w="6350">
                <a:solidFill>
                  <a:schemeClr val="tx1"/>
                </a:solidFill>
                <a:miter lim="800000"/>
                <a:headEnd/>
                <a:tailEnd/>
              </a:ln>
            </p:spPr>
            <p:txBody>
              <a:bodyPr wrap="none" anchor="ctr"/>
              <a:lstStyle/>
              <a:p>
                <a:endParaRPr lang="en-US" dirty="0">
                  <a:latin typeface="Calibri" pitchFamily="34" charset="0"/>
                </a:endParaRPr>
              </a:p>
            </p:txBody>
          </p:sp>
          <p:sp>
            <p:nvSpPr>
              <p:cNvPr id="213035" name="Rectangle 5"/>
              <p:cNvSpPr>
                <a:spLocks noChangeArrowheads="1"/>
              </p:cNvSpPr>
              <p:nvPr/>
            </p:nvSpPr>
            <p:spPr bwMode="auto">
              <a:xfrm rot="-5400000">
                <a:off x="6904259" y="4616836"/>
                <a:ext cx="2532163" cy="89820"/>
              </a:xfrm>
              <a:prstGeom prst="rect">
                <a:avLst/>
              </a:prstGeom>
              <a:solidFill>
                <a:srgbClr val="E1C298"/>
              </a:solidFill>
              <a:ln w="6350">
                <a:solidFill>
                  <a:schemeClr val="tx1"/>
                </a:solidFill>
                <a:miter lim="800000"/>
                <a:headEnd/>
                <a:tailEnd/>
              </a:ln>
            </p:spPr>
            <p:txBody>
              <a:bodyPr wrap="none" anchor="ctr"/>
              <a:lstStyle/>
              <a:p>
                <a:endParaRPr lang="en-US" dirty="0">
                  <a:latin typeface="Calibri" pitchFamily="34" charset="0"/>
                </a:endParaRPr>
              </a:p>
            </p:txBody>
          </p:sp>
          <p:sp>
            <p:nvSpPr>
              <p:cNvPr id="9" name="Rectangle 5"/>
              <p:cNvSpPr>
                <a:spLocks noChangeArrowheads="1"/>
              </p:cNvSpPr>
              <p:nvPr/>
            </p:nvSpPr>
            <p:spPr bwMode="auto">
              <a:xfrm rot="16200000">
                <a:off x="2834130" y="4616257"/>
                <a:ext cx="2532224" cy="91068"/>
              </a:xfrm>
              <a:prstGeom prst="rect">
                <a:avLst/>
              </a:prstGeom>
              <a:solidFill>
                <a:schemeClr val="tx1">
                  <a:lumMod val="50000"/>
                  <a:lumOff val="50000"/>
                </a:schemeClr>
              </a:solidFill>
              <a:ln w="6350">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213037" name="Rectangle 5"/>
              <p:cNvSpPr>
                <a:spLocks noChangeArrowheads="1"/>
              </p:cNvSpPr>
              <p:nvPr/>
            </p:nvSpPr>
            <p:spPr bwMode="auto">
              <a:xfrm rot="-5400000">
                <a:off x="4739977" y="5290486"/>
                <a:ext cx="1182950" cy="91731"/>
              </a:xfrm>
              <a:prstGeom prst="rect">
                <a:avLst/>
              </a:prstGeom>
              <a:solidFill>
                <a:srgbClr val="E1C298"/>
              </a:solidFill>
              <a:ln w="6350">
                <a:solidFill>
                  <a:schemeClr val="tx1"/>
                </a:solidFill>
                <a:miter lim="800000"/>
                <a:headEnd/>
                <a:tailEnd/>
              </a:ln>
            </p:spPr>
            <p:txBody>
              <a:bodyPr wrap="none" anchor="ctr"/>
              <a:lstStyle/>
              <a:p>
                <a:endParaRPr lang="en-US" dirty="0">
                  <a:latin typeface="Calibri" pitchFamily="34" charset="0"/>
                </a:endParaRPr>
              </a:p>
            </p:txBody>
          </p:sp>
          <p:sp>
            <p:nvSpPr>
              <p:cNvPr id="213038" name="Up Arrow 35"/>
              <p:cNvSpPr>
                <a:spLocks noChangeArrowheads="1"/>
              </p:cNvSpPr>
              <p:nvPr/>
            </p:nvSpPr>
            <p:spPr bwMode="auto">
              <a:xfrm>
                <a:off x="3896824" y="3395002"/>
                <a:ext cx="406400" cy="528864"/>
              </a:xfrm>
              <a:prstGeom prst="upArrow">
                <a:avLst>
                  <a:gd name="adj1" fmla="val 50000"/>
                  <a:gd name="adj2" fmla="val 49999"/>
                </a:avLst>
              </a:prstGeom>
              <a:solidFill>
                <a:srgbClr val="FF0000"/>
              </a:solidFill>
              <a:ln w="6350" algn="ctr">
                <a:noFill/>
                <a:round/>
                <a:headEnd/>
                <a:tailEnd/>
              </a:ln>
            </p:spPr>
            <p:txBody>
              <a:bodyPr/>
              <a:lstStyle/>
              <a:p>
                <a:endParaRPr lang="en-US" dirty="0">
                  <a:latin typeface="Calibri" pitchFamily="34" charset="0"/>
                </a:endParaRPr>
              </a:p>
            </p:txBody>
          </p:sp>
          <p:sp>
            <p:nvSpPr>
              <p:cNvPr id="213039" name="Up Arrow 36"/>
              <p:cNvSpPr>
                <a:spLocks noChangeArrowheads="1"/>
              </p:cNvSpPr>
              <p:nvPr/>
            </p:nvSpPr>
            <p:spPr bwMode="auto">
              <a:xfrm>
                <a:off x="7967052" y="3396175"/>
                <a:ext cx="406400" cy="528864"/>
              </a:xfrm>
              <a:prstGeom prst="upArrow">
                <a:avLst>
                  <a:gd name="adj1" fmla="val 50000"/>
                  <a:gd name="adj2" fmla="val 49999"/>
                </a:avLst>
              </a:prstGeom>
              <a:solidFill>
                <a:srgbClr val="FF0000"/>
              </a:solidFill>
              <a:ln w="6350" algn="ctr">
                <a:noFill/>
                <a:round/>
                <a:headEnd/>
                <a:tailEnd/>
              </a:ln>
            </p:spPr>
            <p:txBody>
              <a:bodyPr/>
              <a:lstStyle/>
              <a:p>
                <a:endParaRPr lang="en-US" dirty="0">
                  <a:latin typeface="Calibri" pitchFamily="34" charset="0"/>
                </a:endParaRPr>
              </a:p>
            </p:txBody>
          </p:sp>
          <p:sp>
            <p:nvSpPr>
              <p:cNvPr id="213040" name="Rectangle 5"/>
              <p:cNvSpPr>
                <a:spLocks noChangeArrowheads="1"/>
              </p:cNvSpPr>
              <p:nvPr/>
            </p:nvSpPr>
            <p:spPr bwMode="auto">
              <a:xfrm>
                <a:off x="5285586" y="4576703"/>
                <a:ext cx="2931577" cy="168174"/>
              </a:xfrm>
              <a:prstGeom prst="rect">
                <a:avLst/>
              </a:prstGeom>
              <a:solidFill>
                <a:srgbClr val="E1C298"/>
              </a:solidFill>
              <a:ln w="6350">
                <a:solidFill>
                  <a:schemeClr val="tx1"/>
                </a:solidFill>
                <a:miter lim="800000"/>
                <a:headEnd/>
                <a:tailEnd/>
              </a:ln>
            </p:spPr>
            <p:txBody>
              <a:bodyPr wrap="none" anchor="ctr"/>
              <a:lstStyle/>
              <a:p>
                <a:endParaRPr lang="en-US" dirty="0">
                  <a:latin typeface="Calibri" pitchFamily="34" charset="0"/>
                </a:endParaRPr>
              </a:p>
            </p:txBody>
          </p:sp>
        </p:grpSp>
        <p:grpSp>
          <p:nvGrpSpPr>
            <p:cNvPr id="213024" name="Group 172"/>
            <p:cNvGrpSpPr>
              <a:grpSpLocks/>
            </p:cNvGrpSpPr>
            <p:nvPr/>
          </p:nvGrpSpPr>
          <p:grpSpPr bwMode="auto">
            <a:xfrm>
              <a:off x="460373" y="2477966"/>
              <a:ext cx="3657600" cy="1092200"/>
              <a:chOff x="318113" y="2457450"/>
              <a:chExt cx="2932253" cy="1092200"/>
            </a:xfrm>
          </p:grpSpPr>
          <p:cxnSp>
            <p:nvCxnSpPr>
              <p:cNvPr id="15" name="Straight Connector 14"/>
              <p:cNvCxnSpPr/>
              <p:nvPr/>
            </p:nvCxnSpPr>
            <p:spPr bwMode="auto">
              <a:xfrm rot="16200000" flipH="1">
                <a:off x="-85227" y="3046355"/>
                <a:ext cx="1004919" cy="0"/>
              </a:xfrm>
              <a:prstGeom prst="line">
                <a:avLst/>
              </a:prstGeom>
              <a:solidFill>
                <a:schemeClr val="tx1">
                  <a:lumMod val="85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flipH="1" flipV="1">
                <a:off x="324120" y="2588935"/>
                <a:ext cx="181893" cy="145841"/>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16200000" flipH="1">
                <a:off x="2623678" y="3046355"/>
                <a:ext cx="1004919" cy="0"/>
              </a:xfrm>
              <a:prstGeom prst="line">
                <a:avLst/>
              </a:prstGeom>
              <a:solidFill>
                <a:schemeClr val="tx1">
                  <a:lumMod val="85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flipH="1" flipV="1">
                <a:off x="3027249" y="2588935"/>
                <a:ext cx="181893" cy="145841"/>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317598" y="2659154"/>
                <a:ext cx="2932722" cy="0"/>
              </a:xfrm>
              <a:prstGeom prst="line">
                <a:avLst/>
              </a:prstGeom>
              <a:solidFill>
                <a:schemeClr val="tx1">
                  <a:lumMod val="85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3031" name="TextBox 86"/>
              <p:cNvSpPr txBox="1">
                <a:spLocks noChangeArrowheads="1"/>
              </p:cNvSpPr>
              <p:nvPr/>
            </p:nvSpPr>
            <p:spPr bwMode="auto">
              <a:xfrm>
                <a:off x="1324335" y="2457450"/>
                <a:ext cx="938386" cy="400110"/>
              </a:xfrm>
              <a:prstGeom prst="rect">
                <a:avLst/>
              </a:prstGeom>
              <a:solidFill>
                <a:schemeClr val="bg1"/>
              </a:solidFill>
              <a:ln w="6350">
                <a:noFill/>
                <a:miter lim="800000"/>
                <a:headEnd/>
                <a:tailEnd/>
              </a:ln>
            </p:spPr>
            <p:txBody>
              <a:bodyPr wrap="none">
                <a:spAutoFit/>
              </a:bodyPr>
              <a:lstStyle/>
              <a:p>
                <a:r>
                  <a:rPr lang="en-US" sz="2000" b="1" dirty="0">
                    <a:solidFill>
                      <a:srgbClr val="953735"/>
                    </a:solidFill>
                    <a:cs typeface="Arial" charset="0"/>
                  </a:rPr>
                  <a:t>12' Max.</a:t>
                </a:r>
              </a:p>
            </p:txBody>
          </p:sp>
        </p:grpSp>
        <p:cxnSp>
          <p:nvCxnSpPr>
            <p:cNvPr id="43" name="Straight Connector 42"/>
            <p:cNvCxnSpPr/>
            <p:nvPr/>
          </p:nvCxnSpPr>
          <p:spPr>
            <a:xfrm rot="5400000">
              <a:off x="574335" y="4555339"/>
              <a:ext cx="3378546" cy="1801"/>
            </a:xfrm>
            <a:prstGeom prst="line">
              <a:avLst/>
            </a:prstGeom>
            <a:ln w="6350">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grpSp>
        <p:nvGrpSpPr>
          <p:cNvPr id="212997" name="Group 46"/>
          <p:cNvGrpSpPr>
            <a:grpSpLocks/>
          </p:cNvGrpSpPr>
          <p:nvPr/>
        </p:nvGrpSpPr>
        <p:grpSpPr bwMode="auto">
          <a:xfrm>
            <a:off x="5003800" y="2651126"/>
            <a:ext cx="3516313" cy="3411537"/>
            <a:chOff x="4598988" y="2374780"/>
            <a:chExt cx="3987800" cy="3870733"/>
          </a:xfrm>
        </p:grpSpPr>
        <p:grpSp>
          <p:nvGrpSpPr>
            <p:cNvPr id="213004" name="Group 38"/>
            <p:cNvGrpSpPr>
              <a:grpSpLocks/>
            </p:cNvGrpSpPr>
            <p:nvPr/>
          </p:nvGrpSpPr>
          <p:grpSpPr bwMode="auto">
            <a:xfrm>
              <a:off x="4598988" y="3010871"/>
              <a:ext cx="3987800" cy="3037504"/>
              <a:chOff x="3733800" y="2438400"/>
              <a:chExt cx="4800600" cy="3657600"/>
            </a:xfrm>
          </p:grpSpPr>
          <p:sp>
            <p:nvSpPr>
              <p:cNvPr id="213014" name="Rectangle 3"/>
              <p:cNvSpPr>
                <a:spLocks noChangeArrowheads="1"/>
              </p:cNvSpPr>
              <p:nvPr/>
            </p:nvSpPr>
            <p:spPr bwMode="auto">
              <a:xfrm>
                <a:off x="4049125" y="5927781"/>
                <a:ext cx="4168037" cy="168219"/>
              </a:xfrm>
              <a:prstGeom prst="rect">
                <a:avLst/>
              </a:prstGeom>
              <a:solidFill>
                <a:srgbClr val="BABCBF"/>
              </a:solidFill>
              <a:ln w="6350">
                <a:solidFill>
                  <a:schemeClr val="tx1"/>
                </a:solidFill>
                <a:miter lim="800000"/>
                <a:headEnd/>
                <a:tailEnd/>
              </a:ln>
            </p:spPr>
            <p:txBody>
              <a:bodyPr wrap="none" anchor="ctr"/>
              <a:lstStyle/>
              <a:p>
                <a:endParaRPr lang="en-US" dirty="0">
                  <a:latin typeface="Calibri" pitchFamily="34" charset="0"/>
                </a:endParaRPr>
              </a:p>
            </p:txBody>
          </p:sp>
          <p:sp>
            <p:nvSpPr>
              <p:cNvPr id="213015" name="Rectangle 4"/>
              <p:cNvSpPr>
                <a:spLocks noChangeArrowheads="1"/>
              </p:cNvSpPr>
              <p:nvPr/>
            </p:nvSpPr>
            <p:spPr bwMode="auto">
              <a:xfrm>
                <a:off x="4049125" y="3396845"/>
                <a:ext cx="4168037" cy="2530935"/>
              </a:xfrm>
              <a:prstGeom prst="rect">
                <a:avLst/>
              </a:prstGeom>
              <a:solidFill>
                <a:srgbClr val="C4C491"/>
              </a:solidFill>
              <a:ln w="6350">
                <a:solidFill>
                  <a:schemeClr val="tx1"/>
                </a:solidFill>
                <a:miter lim="800000"/>
                <a:headEnd/>
                <a:tailEnd/>
              </a:ln>
            </p:spPr>
            <p:txBody>
              <a:bodyPr wrap="none" anchor="ctr"/>
              <a:lstStyle/>
              <a:p>
                <a:endParaRPr lang="en-US" dirty="0">
                  <a:latin typeface="Calibri" pitchFamily="34" charset="0"/>
                </a:endParaRPr>
              </a:p>
            </p:txBody>
          </p:sp>
          <p:sp>
            <p:nvSpPr>
              <p:cNvPr id="213016" name="AutoShape 7"/>
              <p:cNvSpPr>
                <a:spLocks noChangeArrowheads="1"/>
              </p:cNvSpPr>
              <p:nvPr/>
            </p:nvSpPr>
            <p:spPr bwMode="auto">
              <a:xfrm>
                <a:off x="3733800" y="2439143"/>
                <a:ext cx="4800600" cy="957702"/>
              </a:xfrm>
              <a:prstGeom prst="triangle">
                <a:avLst>
                  <a:gd name="adj" fmla="val 50000"/>
                </a:avLst>
              </a:prstGeom>
              <a:solidFill>
                <a:srgbClr val="DDDEDF"/>
              </a:solidFill>
              <a:ln w="6350">
                <a:solidFill>
                  <a:schemeClr val="tx1"/>
                </a:solidFill>
                <a:miter lim="800000"/>
                <a:headEnd/>
                <a:tailEnd/>
              </a:ln>
            </p:spPr>
            <p:txBody>
              <a:bodyPr wrap="none" anchor="ctr"/>
              <a:lstStyle/>
              <a:p>
                <a:endParaRPr lang="en-US" dirty="0">
                  <a:latin typeface="Calibri" pitchFamily="34" charset="0"/>
                </a:endParaRPr>
              </a:p>
            </p:txBody>
          </p:sp>
          <p:sp>
            <p:nvSpPr>
              <p:cNvPr id="213017" name="Rectangle 5"/>
              <p:cNvSpPr>
                <a:spLocks noChangeArrowheads="1"/>
              </p:cNvSpPr>
              <p:nvPr/>
            </p:nvSpPr>
            <p:spPr bwMode="auto">
              <a:xfrm rot="-5400000">
                <a:off x="6904874" y="4617403"/>
                <a:ext cx="2530935" cy="89820"/>
              </a:xfrm>
              <a:prstGeom prst="rect">
                <a:avLst/>
              </a:prstGeom>
              <a:solidFill>
                <a:srgbClr val="E1C298"/>
              </a:solidFill>
              <a:ln w="6350">
                <a:solidFill>
                  <a:schemeClr val="tx1"/>
                </a:solidFill>
                <a:miter lim="800000"/>
                <a:headEnd/>
                <a:tailEnd/>
              </a:ln>
            </p:spPr>
            <p:txBody>
              <a:bodyPr wrap="none" anchor="ctr"/>
              <a:lstStyle/>
              <a:p>
                <a:endParaRPr lang="en-US" dirty="0">
                  <a:latin typeface="Calibri" pitchFamily="34" charset="0"/>
                </a:endParaRPr>
              </a:p>
            </p:txBody>
          </p:sp>
          <p:sp>
            <p:nvSpPr>
              <p:cNvPr id="26" name="Rectangle 5"/>
              <p:cNvSpPr>
                <a:spLocks noChangeArrowheads="1"/>
              </p:cNvSpPr>
              <p:nvPr/>
            </p:nvSpPr>
            <p:spPr bwMode="auto">
              <a:xfrm rot="16200000">
                <a:off x="2833449" y="4615660"/>
                <a:ext cx="2533256" cy="91027"/>
              </a:xfrm>
              <a:prstGeom prst="rect">
                <a:avLst/>
              </a:prstGeom>
              <a:solidFill>
                <a:schemeClr val="tx1">
                  <a:lumMod val="50000"/>
                  <a:lumOff val="50000"/>
                </a:schemeClr>
              </a:solidFill>
              <a:ln w="6350">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213019" name="Rectangle 5"/>
              <p:cNvSpPr>
                <a:spLocks noChangeArrowheads="1"/>
              </p:cNvSpPr>
              <p:nvPr/>
            </p:nvSpPr>
            <p:spPr bwMode="auto">
              <a:xfrm rot="-5400000">
                <a:off x="4065984" y="4616447"/>
                <a:ext cx="2530935" cy="91731"/>
              </a:xfrm>
              <a:prstGeom prst="rect">
                <a:avLst/>
              </a:prstGeom>
              <a:solidFill>
                <a:srgbClr val="E1C298"/>
              </a:solidFill>
              <a:ln w="6350">
                <a:solidFill>
                  <a:schemeClr val="tx1"/>
                </a:solidFill>
                <a:miter lim="800000"/>
                <a:headEnd/>
                <a:tailEnd/>
              </a:ln>
            </p:spPr>
            <p:txBody>
              <a:bodyPr wrap="none" anchor="ctr"/>
              <a:lstStyle/>
              <a:p>
                <a:endParaRPr lang="en-US" dirty="0">
                  <a:latin typeface="Calibri" pitchFamily="34" charset="0"/>
                </a:endParaRPr>
              </a:p>
            </p:txBody>
          </p:sp>
          <p:sp>
            <p:nvSpPr>
              <p:cNvPr id="213020" name="Up Arrow 46"/>
              <p:cNvSpPr>
                <a:spLocks noChangeArrowheads="1"/>
              </p:cNvSpPr>
              <p:nvPr/>
            </p:nvSpPr>
            <p:spPr bwMode="auto">
              <a:xfrm>
                <a:off x="3896824" y="3395002"/>
                <a:ext cx="406400" cy="528864"/>
              </a:xfrm>
              <a:prstGeom prst="upArrow">
                <a:avLst>
                  <a:gd name="adj1" fmla="val 50000"/>
                  <a:gd name="adj2" fmla="val 49999"/>
                </a:avLst>
              </a:prstGeom>
              <a:solidFill>
                <a:srgbClr val="FF0000"/>
              </a:solidFill>
              <a:ln w="6350" algn="ctr">
                <a:noFill/>
                <a:round/>
                <a:headEnd/>
                <a:tailEnd/>
              </a:ln>
            </p:spPr>
            <p:txBody>
              <a:bodyPr/>
              <a:lstStyle/>
              <a:p>
                <a:endParaRPr lang="en-US" dirty="0">
                  <a:latin typeface="Calibri" pitchFamily="34" charset="0"/>
                </a:endParaRPr>
              </a:p>
            </p:txBody>
          </p:sp>
          <p:sp>
            <p:nvSpPr>
              <p:cNvPr id="213021" name="Up Arrow 47"/>
              <p:cNvSpPr>
                <a:spLocks noChangeArrowheads="1"/>
              </p:cNvSpPr>
              <p:nvPr/>
            </p:nvSpPr>
            <p:spPr bwMode="auto">
              <a:xfrm>
                <a:off x="7967052" y="3396175"/>
                <a:ext cx="406400" cy="528864"/>
              </a:xfrm>
              <a:prstGeom prst="upArrow">
                <a:avLst>
                  <a:gd name="adj1" fmla="val 50000"/>
                  <a:gd name="adj2" fmla="val 49999"/>
                </a:avLst>
              </a:prstGeom>
              <a:solidFill>
                <a:srgbClr val="FF0000"/>
              </a:solidFill>
              <a:ln w="6350" algn="ctr">
                <a:noFill/>
                <a:round/>
                <a:headEnd/>
                <a:tailEnd/>
              </a:ln>
            </p:spPr>
            <p:txBody>
              <a:bodyPr/>
              <a:lstStyle/>
              <a:p>
                <a:endParaRPr lang="en-US" dirty="0">
                  <a:latin typeface="Calibri" pitchFamily="34" charset="0"/>
                </a:endParaRPr>
              </a:p>
            </p:txBody>
          </p:sp>
          <p:sp>
            <p:nvSpPr>
              <p:cNvPr id="213022" name="Rectangle 5"/>
              <p:cNvSpPr>
                <a:spLocks noChangeArrowheads="1"/>
              </p:cNvSpPr>
              <p:nvPr/>
            </p:nvSpPr>
            <p:spPr bwMode="auto">
              <a:xfrm>
                <a:off x="5285586" y="4576292"/>
                <a:ext cx="2931577" cy="170130"/>
              </a:xfrm>
              <a:prstGeom prst="rect">
                <a:avLst/>
              </a:prstGeom>
              <a:solidFill>
                <a:srgbClr val="E1C298"/>
              </a:solidFill>
              <a:ln w="6350">
                <a:solidFill>
                  <a:schemeClr val="tx1"/>
                </a:solidFill>
                <a:miter lim="800000"/>
                <a:headEnd/>
                <a:tailEnd/>
              </a:ln>
            </p:spPr>
            <p:txBody>
              <a:bodyPr wrap="none" anchor="ctr"/>
              <a:lstStyle/>
              <a:p>
                <a:endParaRPr lang="en-US" dirty="0">
                  <a:latin typeface="Calibri" pitchFamily="34" charset="0"/>
                </a:endParaRPr>
              </a:p>
            </p:txBody>
          </p:sp>
        </p:grpSp>
        <p:sp>
          <p:nvSpPr>
            <p:cNvPr id="213005" name="Up Arrow 48"/>
            <p:cNvSpPr>
              <a:spLocks noChangeArrowheads="1"/>
            </p:cNvSpPr>
            <p:nvPr/>
          </p:nvSpPr>
          <p:spPr bwMode="auto">
            <a:xfrm>
              <a:off x="5757994" y="3806268"/>
              <a:ext cx="337592" cy="439202"/>
            </a:xfrm>
            <a:prstGeom prst="upArrow">
              <a:avLst>
                <a:gd name="adj1" fmla="val 50000"/>
                <a:gd name="adj2" fmla="val 49998"/>
              </a:avLst>
            </a:prstGeom>
            <a:solidFill>
              <a:srgbClr val="FF0000"/>
            </a:solidFill>
            <a:ln w="6350" algn="ctr">
              <a:noFill/>
              <a:round/>
              <a:headEnd/>
              <a:tailEnd/>
            </a:ln>
          </p:spPr>
          <p:txBody>
            <a:bodyPr/>
            <a:lstStyle/>
            <a:p>
              <a:endParaRPr lang="en-US" dirty="0">
                <a:latin typeface="Calibri" pitchFamily="34" charset="0"/>
              </a:endParaRPr>
            </a:p>
          </p:txBody>
        </p:sp>
        <p:grpSp>
          <p:nvGrpSpPr>
            <p:cNvPr id="213006" name="Group 172"/>
            <p:cNvGrpSpPr>
              <a:grpSpLocks/>
            </p:cNvGrpSpPr>
            <p:nvPr/>
          </p:nvGrpSpPr>
          <p:grpSpPr bwMode="auto">
            <a:xfrm>
              <a:off x="4776775" y="2374780"/>
              <a:ext cx="1280160" cy="1508100"/>
              <a:chOff x="317883" y="2042182"/>
              <a:chExt cx="1026289" cy="1508512"/>
            </a:xfrm>
          </p:grpSpPr>
          <p:cxnSp>
            <p:nvCxnSpPr>
              <p:cNvPr id="33" name="Straight Connector 32"/>
              <p:cNvCxnSpPr/>
              <p:nvPr/>
            </p:nvCxnSpPr>
            <p:spPr bwMode="auto">
              <a:xfrm rot="16200000" flipH="1">
                <a:off x="-267704" y="2864645"/>
                <a:ext cx="1371071" cy="0"/>
              </a:xfrm>
              <a:prstGeom prst="line">
                <a:avLst/>
              </a:prstGeom>
              <a:solidFill>
                <a:schemeClr val="tx1">
                  <a:lumMod val="85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flipH="1" flipV="1">
                <a:off x="324683" y="2276479"/>
                <a:ext cx="181968" cy="14577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16200000" flipH="1">
                <a:off x="554993" y="2864645"/>
                <a:ext cx="1371071" cy="0"/>
              </a:xfrm>
              <a:prstGeom prst="line">
                <a:avLst/>
              </a:prstGeom>
              <a:solidFill>
                <a:schemeClr val="tx1">
                  <a:lumMod val="85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flipH="1" flipV="1">
                <a:off x="1141606" y="2276479"/>
                <a:ext cx="181968" cy="145777"/>
              </a:xfrm>
              <a:prstGeom prst="line">
                <a:avLst/>
              </a:prstGeom>
              <a:solidFill>
                <a:schemeClr val="tx1">
                  <a:lumMod val="8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318243" y="2346664"/>
                <a:ext cx="1026205" cy="0"/>
              </a:xfrm>
              <a:prstGeom prst="line">
                <a:avLst/>
              </a:prstGeom>
              <a:solidFill>
                <a:schemeClr val="tx1">
                  <a:lumMod val="85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3013" name="TextBox 86"/>
              <p:cNvSpPr txBox="1">
                <a:spLocks noChangeArrowheads="1"/>
              </p:cNvSpPr>
              <p:nvPr/>
            </p:nvSpPr>
            <p:spPr bwMode="auto">
              <a:xfrm>
                <a:off x="518631" y="2042182"/>
                <a:ext cx="604258" cy="605459"/>
              </a:xfrm>
              <a:prstGeom prst="rect">
                <a:avLst/>
              </a:prstGeom>
              <a:solidFill>
                <a:schemeClr val="bg1"/>
              </a:solidFill>
              <a:ln w="6350">
                <a:noFill/>
                <a:miter lim="800000"/>
                <a:headEnd/>
                <a:tailEnd/>
              </a:ln>
            </p:spPr>
            <p:txBody>
              <a:bodyPr wrap="none">
                <a:spAutoFit/>
              </a:bodyPr>
              <a:lstStyle/>
              <a:p>
                <a:pPr algn="ctr">
                  <a:lnSpc>
                    <a:spcPts val="2000"/>
                  </a:lnSpc>
                </a:pPr>
                <a:r>
                  <a:rPr lang="en-US" sz="2000" b="1" dirty="0">
                    <a:solidFill>
                      <a:srgbClr val="953735"/>
                    </a:solidFill>
                    <a:cs typeface="Arial" charset="0"/>
                  </a:rPr>
                  <a:t>12'</a:t>
                </a:r>
                <a:br>
                  <a:rPr lang="en-US" sz="2000" b="1" dirty="0">
                    <a:solidFill>
                      <a:srgbClr val="953735"/>
                    </a:solidFill>
                    <a:cs typeface="Arial" charset="0"/>
                  </a:rPr>
                </a:br>
                <a:r>
                  <a:rPr lang="en-US" sz="2000" b="1" dirty="0">
                    <a:solidFill>
                      <a:srgbClr val="953735"/>
                    </a:solidFill>
                    <a:cs typeface="Arial" charset="0"/>
                  </a:rPr>
                  <a:t>Max.</a:t>
                </a:r>
              </a:p>
            </p:txBody>
          </p:sp>
        </p:grpSp>
        <p:cxnSp>
          <p:nvCxnSpPr>
            <p:cNvPr id="44" name="Straight Connector 43"/>
            <p:cNvCxnSpPr/>
            <p:nvPr/>
          </p:nvCxnSpPr>
          <p:spPr>
            <a:xfrm rot="5400000">
              <a:off x="3932170" y="4736125"/>
              <a:ext cx="3016974" cy="1800"/>
            </a:xfrm>
            <a:prstGeom prst="line">
              <a:avLst/>
            </a:prstGeom>
            <a:ln w="6350">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45" name="TextBox 59"/>
          <p:cNvSpPr txBox="1">
            <a:spLocks noChangeArrowheads="1"/>
          </p:cNvSpPr>
          <p:nvPr/>
        </p:nvSpPr>
        <p:spPr bwMode="auto">
          <a:xfrm>
            <a:off x="5746751" y="6184900"/>
            <a:ext cx="1387475" cy="30797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Table R602.3.1</a:t>
            </a:r>
          </a:p>
        </p:txBody>
      </p:sp>
      <p:sp>
        <p:nvSpPr>
          <p:cNvPr id="48" name="TextBox 47"/>
          <p:cNvSpPr txBox="1"/>
          <p:nvPr/>
        </p:nvSpPr>
        <p:spPr>
          <a:xfrm>
            <a:off x="2235200" y="1604963"/>
            <a:ext cx="4673600" cy="461963"/>
          </a:xfrm>
          <a:prstGeom prst="rect">
            <a:avLst/>
          </a:prstGeom>
          <a:noFill/>
        </p:spPr>
        <p:txBody>
          <a:bodyPr>
            <a:spAutoFit/>
          </a:bodyPr>
          <a:lstStyle/>
          <a:p>
            <a:pPr algn="ctr" fontAlgn="auto">
              <a:spcBef>
                <a:spcPts val="0"/>
              </a:spcBef>
              <a:spcAft>
                <a:spcPts val="0"/>
              </a:spcAft>
              <a:defRPr/>
            </a:pPr>
            <a:r>
              <a:rPr lang="en-US" sz="2400" b="1" dirty="0">
                <a:solidFill>
                  <a:schemeClr val="accent2">
                    <a:lumMod val="75000"/>
                  </a:schemeClr>
                </a:solidFill>
                <a:latin typeface="Arial" pitchFamily="34" charset="0"/>
                <a:cs typeface="Arial" pitchFamily="34" charset="0"/>
              </a:rPr>
              <a:t>Table R602.3.1, footnote b</a:t>
            </a:r>
          </a:p>
        </p:txBody>
      </p:sp>
      <p:sp>
        <p:nvSpPr>
          <p:cNvPr id="213000" name="Text Box 8"/>
          <p:cNvSpPr txBox="1">
            <a:spLocks noChangeArrowheads="1"/>
          </p:cNvSpPr>
          <p:nvPr/>
        </p:nvSpPr>
        <p:spPr bwMode="auto">
          <a:xfrm>
            <a:off x="2493963" y="5938838"/>
            <a:ext cx="1827212" cy="400050"/>
          </a:xfrm>
          <a:prstGeom prst="rect">
            <a:avLst/>
          </a:prstGeom>
          <a:noFill/>
          <a:ln w="12699">
            <a:noFill/>
            <a:miter lim="800000"/>
            <a:headEnd/>
            <a:tailEnd/>
          </a:ln>
        </p:spPr>
        <p:txBody>
          <a:bodyPr>
            <a:spAutoFit/>
          </a:bodyPr>
          <a:lstStyle/>
          <a:p>
            <a:pPr algn="ctr"/>
            <a:r>
              <a:rPr lang="en-US" sz="2000" b="1" dirty="0">
                <a:solidFill>
                  <a:srgbClr val="376092"/>
                </a:solidFill>
                <a:cs typeface="Arial" charset="0"/>
              </a:rPr>
              <a:t>Tall walls</a:t>
            </a:r>
          </a:p>
        </p:txBody>
      </p:sp>
      <p:sp>
        <p:nvSpPr>
          <p:cNvPr id="52" name="Freeform 51"/>
          <p:cNvSpPr/>
          <p:nvPr/>
        </p:nvSpPr>
        <p:spPr>
          <a:xfrm>
            <a:off x="4011613" y="5383213"/>
            <a:ext cx="1235075" cy="788988"/>
          </a:xfrm>
          <a:custGeom>
            <a:avLst/>
            <a:gdLst>
              <a:gd name="connsiteX0" fmla="*/ 0 w 1234440"/>
              <a:gd name="connsiteY0" fmla="*/ 788670 h 788670"/>
              <a:gd name="connsiteX1" fmla="*/ 651510 w 1234440"/>
              <a:gd name="connsiteY1" fmla="*/ 537210 h 788670"/>
              <a:gd name="connsiteX2" fmla="*/ 1234440 w 1234440"/>
              <a:gd name="connsiteY2" fmla="*/ 0 h 788670"/>
            </a:gdLst>
            <a:ahLst/>
            <a:cxnLst>
              <a:cxn ang="0">
                <a:pos x="connsiteX0" y="connsiteY0"/>
              </a:cxn>
              <a:cxn ang="0">
                <a:pos x="connsiteX1" y="connsiteY1"/>
              </a:cxn>
              <a:cxn ang="0">
                <a:pos x="connsiteX2" y="connsiteY2"/>
              </a:cxn>
            </a:cxnLst>
            <a:rect l="l" t="t" r="r" b="b"/>
            <a:pathLst>
              <a:path w="1234440" h="788670">
                <a:moveTo>
                  <a:pt x="0" y="788670"/>
                </a:moveTo>
                <a:cubicBezTo>
                  <a:pt x="222885" y="728662"/>
                  <a:pt x="445770" y="668655"/>
                  <a:pt x="651510" y="537210"/>
                </a:cubicBezTo>
                <a:cubicBezTo>
                  <a:pt x="857250" y="405765"/>
                  <a:pt x="1045845" y="202882"/>
                  <a:pt x="123444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3" name="Freeform 52"/>
          <p:cNvSpPr/>
          <p:nvPr/>
        </p:nvSpPr>
        <p:spPr>
          <a:xfrm>
            <a:off x="1050925" y="5464176"/>
            <a:ext cx="1749425" cy="746125"/>
          </a:xfrm>
          <a:custGeom>
            <a:avLst/>
            <a:gdLst>
              <a:gd name="connsiteX0" fmla="*/ 1748790 w 1748790"/>
              <a:gd name="connsiteY0" fmla="*/ 697230 h 721995"/>
              <a:gd name="connsiteX1" fmla="*/ 731520 w 1748790"/>
              <a:gd name="connsiteY1" fmla="*/ 605790 h 721995"/>
              <a:gd name="connsiteX2" fmla="*/ 0 w 1748790"/>
              <a:gd name="connsiteY2" fmla="*/ 0 h 721995"/>
              <a:gd name="connsiteX0" fmla="*/ 1748790 w 1748790"/>
              <a:gd name="connsiteY0" fmla="*/ 697230 h 709612"/>
              <a:gd name="connsiteX1" fmla="*/ 731520 w 1748790"/>
              <a:gd name="connsiteY1" fmla="*/ 546907 h 709612"/>
              <a:gd name="connsiteX2" fmla="*/ 0 w 1748790"/>
              <a:gd name="connsiteY2" fmla="*/ 0 h 709612"/>
              <a:gd name="connsiteX0" fmla="*/ 1748790 w 1748790"/>
              <a:gd name="connsiteY0" fmla="*/ 697230 h 709612"/>
              <a:gd name="connsiteX1" fmla="*/ 731520 w 1748790"/>
              <a:gd name="connsiteY1" fmla="*/ 546907 h 709612"/>
              <a:gd name="connsiteX2" fmla="*/ 0 w 1748790"/>
              <a:gd name="connsiteY2" fmla="*/ 0 h 709612"/>
              <a:gd name="connsiteX0" fmla="*/ 1748790 w 1748790"/>
              <a:gd name="connsiteY0" fmla="*/ 697230 h 709612"/>
              <a:gd name="connsiteX1" fmla="*/ 731520 w 1748790"/>
              <a:gd name="connsiteY1" fmla="*/ 492554 h 709612"/>
              <a:gd name="connsiteX2" fmla="*/ 0 w 1748790"/>
              <a:gd name="connsiteY2" fmla="*/ 0 h 709612"/>
            </a:gdLst>
            <a:ahLst/>
            <a:cxnLst>
              <a:cxn ang="0">
                <a:pos x="connsiteX0" y="connsiteY0"/>
              </a:cxn>
              <a:cxn ang="0">
                <a:pos x="connsiteX1" y="connsiteY1"/>
              </a:cxn>
              <a:cxn ang="0">
                <a:pos x="connsiteX2" y="connsiteY2"/>
              </a:cxn>
            </a:cxnLst>
            <a:rect l="l" t="t" r="r" b="b"/>
            <a:pathLst>
              <a:path w="1748790" h="709612">
                <a:moveTo>
                  <a:pt x="1748790" y="697230"/>
                </a:moveTo>
                <a:cubicBezTo>
                  <a:pt x="1385887" y="709612"/>
                  <a:pt x="1022985" y="608759"/>
                  <a:pt x="731520" y="492554"/>
                </a:cubicBezTo>
                <a:cubicBezTo>
                  <a:pt x="440055" y="376349"/>
                  <a:pt x="220027" y="244792"/>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3003" name="TextBox 50"/>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50" name="Rectangle 49"/>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Lateral Forces</a:t>
            </a:r>
          </a:p>
        </p:txBody>
      </p:sp>
      <p:pic>
        <p:nvPicPr>
          <p:cNvPr id="26626" name="Picture 3" descr="C:\APA work\PowerPoint\2008 PPT\Bracing Maps\Wind\Wind USA.png"/>
          <p:cNvPicPr>
            <a:picLocks noChangeAspect="1" noChangeArrowheads="1"/>
          </p:cNvPicPr>
          <p:nvPr/>
        </p:nvPicPr>
        <p:blipFill>
          <a:blip r:embed="rId3" cstate="email"/>
          <a:srcRect/>
          <a:stretch>
            <a:fillRect/>
          </a:stretch>
        </p:blipFill>
        <p:spPr bwMode="auto">
          <a:xfrm>
            <a:off x="457200" y="1714500"/>
            <a:ext cx="7373938" cy="4697413"/>
          </a:xfrm>
          <a:prstGeom prst="rect">
            <a:avLst/>
          </a:prstGeom>
          <a:noFill/>
          <a:ln w="9525">
            <a:noFill/>
            <a:miter lim="800000"/>
            <a:headEnd/>
            <a:tailEnd/>
          </a:ln>
        </p:spPr>
      </p:pic>
      <p:grpSp>
        <p:nvGrpSpPr>
          <p:cNvPr id="26627" name="Group 3"/>
          <p:cNvGrpSpPr>
            <a:grpSpLocks/>
          </p:cNvGrpSpPr>
          <p:nvPr/>
        </p:nvGrpSpPr>
        <p:grpSpPr bwMode="auto">
          <a:xfrm>
            <a:off x="7462838" y="3061494"/>
            <a:ext cx="1312862" cy="2713037"/>
            <a:chOff x="7600300" y="3367043"/>
            <a:chExt cx="1311925" cy="2713820"/>
          </a:xfrm>
        </p:grpSpPr>
        <p:pic>
          <p:nvPicPr>
            <p:cNvPr id="26641" name="Picture 2" descr="C:\APA work\PowerPoint\2008 PPT\Bracing Maps\Wind\Wind Legend.png"/>
            <p:cNvPicPr>
              <a:picLocks noChangeAspect="1" noChangeArrowheads="1"/>
            </p:cNvPicPr>
            <p:nvPr/>
          </p:nvPicPr>
          <p:blipFill>
            <a:blip r:embed="rId4" cstate="email"/>
            <a:srcRect/>
            <a:stretch>
              <a:fillRect/>
            </a:stretch>
          </p:blipFill>
          <p:spPr bwMode="auto">
            <a:xfrm>
              <a:off x="7600300" y="3458391"/>
              <a:ext cx="344700" cy="2588818"/>
            </a:xfrm>
            <a:prstGeom prst="rect">
              <a:avLst/>
            </a:prstGeom>
            <a:noFill/>
            <a:ln w="9525">
              <a:noFill/>
              <a:miter lim="800000"/>
              <a:headEnd/>
              <a:tailEnd/>
            </a:ln>
          </p:spPr>
        </p:pic>
        <p:sp>
          <p:nvSpPr>
            <p:cNvPr id="26642" name="TextBox 9"/>
            <p:cNvSpPr txBox="1">
              <a:spLocks noChangeArrowheads="1"/>
            </p:cNvSpPr>
            <p:nvPr/>
          </p:nvSpPr>
          <p:spPr bwMode="auto">
            <a:xfrm>
              <a:off x="7896314" y="3367043"/>
              <a:ext cx="1015911" cy="2713820"/>
            </a:xfrm>
            <a:prstGeom prst="rect">
              <a:avLst/>
            </a:prstGeom>
            <a:noFill/>
            <a:ln w="9525">
              <a:noFill/>
              <a:miter lim="800000"/>
              <a:headEnd/>
              <a:tailEnd/>
            </a:ln>
          </p:spPr>
          <p:txBody>
            <a:bodyPr>
              <a:spAutoFit/>
            </a:bodyPr>
            <a:lstStyle/>
            <a:p>
              <a:pPr>
                <a:lnSpc>
                  <a:spcPts val="2300"/>
                </a:lnSpc>
              </a:pPr>
              <a:r>
                <a:rPr lang="en-US" sz="1200" dirty="0">
                  <a:latin typeface="Calibri" pitchFamily="34" charset="0"/>
                </a:rPr>
                <a:t>Special Wind</a:t>
              </a:r>
            </a:p>
            <a:p>
              <a:pPr>
                <a:lnSpc>
                  <a:spcPts val="2300"/>
                </a:lnSpc>
              </a:pPr>
              <a:r>
                <a:rPr lang="en-US" sz="1200" dirty="0">
                  <a:latin typeface="Calibri" pitchFamily="34" charset="0"/>
                </a:rPr>
                <a:t>85</a:t>
              </a:r>
            </a:p>
            <a:p>
              <a:pPr>
                <a:lnSpc>
                  <a:spcPts val="2300"/>
                </a:lnSpc>
              </a:pPr>
              <a:r>
                <a:rPr lang="en-US" sz="1200" dirty="0">
                  <a:latin typeface="Calibri" pitchFamily="34" charset="0"/>
                </a:rPr>
                <a:t>90</a:t>
              </a:r>
            </a:p>
            <a:p>
              <a:pPr>
                <a:lnSpc>
                  <a:spcPts val="2300"/>
                </a:lnSpc>
              </a:pPr>
              <a:r>
                <a:rPr lang="en-US" sz="1200" dirty="0">
                  <a:latin typeface="Calibri" pitchFamily="34" charset="0"/>
                </a:rPr>
                <a:t>100</a:t>
              </a:r>
            </a:p>
            <a:p>
              <a:pPr>
                <a:lnSpc>
                  <a:spcPts val="2300"/>
                </a:lnSpc>
              </a:pPr>
              <a:r>
                <a:rPr lang="en-US" sz="1200" dirty="0">
                  <a:latin typeface="Calibri" pitchFamily="34" charset="0"/>
                </a:rPr>
                <a:t>110</a:t>
              </a:r>
            </a:p>
            <a:p>
              <a:pPr>
                <a:lnSpc>
                  <a:spcPts val="2300"/>
                </a:lnSpc>
              </a:pPr>
              <a:r>
                <a:rPr lang="en-US" sz="1200" dirty="0">
                  <a:latin typeface="Calibri" pitchFamily="34" charset="0"/>
                </a:rPr>
                <a:t>120</a:t>
              </a:r>
            </a:p>
            <a:p>
              <a:pPr>
                <a:lnSpc>
                  <a:spcPts val="2300"/>
                </a:lnSpc>
              </a:pPr>
              <a:r>
                <a:rPr lang="en-US" sz="1200" dirty="0">
                  <a:latin typeface="Calibri" pitchFamily="34" charset="0"/>
                </a:rPr>
                <a:t>130</a:t>
              </a:r>
            </a:p>
            <a:p>
              <a:pPr>
                <a:lnSpc>
                  <a:spcPts val="2300"/>
                </a:lnSpc>
              </a:pPr>
              <a:r>
                <a:rPr lang="en-US" sz="1200" dirty="0">
                  <a:latin typeface="Calibri" pitchFamily="34" charset="0"/>
                </a:rPr>
                <a:t>140</a:t>
              </a:r>
            </a:p>
            <a:p>
              <a:pPr>
                <a:lnSpc>
                  <a:spcPts val="2300"/>
                </a:lnSpc>
              </a:pPr>
              <a:r>
                <a:rPr lang="en-US" sz="1200" dirty="0">
                  <a:latin typeface="Calibri" pitchFamily="34" charset="0"/>
                </a:rPr>
                <a:t>150</a:t>
              </a:r>
            </a:p>
          </p:txBody>
        </p:sp>
      </p:grpSp>
      <p:sp>
        <p:nvSpPr>
          <p:cNvPr id="26628" name="Text Box 3"/>
          <p:cNvSpPr txBox="1">
            <a:spLocks noChangeArrowheads="1"/>
          </p:cNvSpPr>
          <p:nvPr/>
        </p:nvSpPr>
        <p:spPr bwMode="auto">
          <a:xfrm>
            <a:off x="2017713" y="1524000"/>
            <a:ext cx="5108575" cy="461963"/>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Wind Speed – USA</a:t>
            </a:r>
          </a:p>
        </p:txBody>
      </p:sp>
      <p:sp>
        <p:nvSpPr>
          <p:cNvPr id="26629" name="TextBox 10"/>
          <p:cNvSpPr txBox="1">
            <a:spLocks noChangeArrowheads="1"/>
          </p:cNvSpPr>
          <p:nvPr/>
        </p:nvSpPr>
        <p:spPr bwMode="auto">
          <a:xfrm>
            <a:off x="3292475" y="3151188"/>
            <a:ext cx="382588" cy="307975"/>
          </a:xfrm>
          <a:prstGeom prst="rect">
            <a:avLst/>
          </a:prstGeom>
          <a:noFill/>
          <a:ln w="9525">
            <a:noFill/>
            <a:miter lim="800000"/>
            <a:headEnd/>
            <a:tailEnd/>
          </a:ln>
        </p:spPr>
        <p:txBody>
          <a:bodyPr>
            <a:spAutoFit/>
          </a:bodyPr>
          <a:lstStyle/>
          <a:p>
            <a:r>
              <a:rPr lang="en-US" sz="1400" b="1" dirty="0">
                <a:cs typeface="Arial" charset="0"/>
              </a:rPr>
              <a:t>90</a:t>
            </a:r>
          </a:p>
        </p:txBody>
      </p:sp>
      <p:sp>
        <p:nvSpPr>
          <p:cNvPr id="26630" name="TextBox 11"/>
          <p:cNvSpPr txBox="1">
            <a:spLocks noChangeArrowheads="1"/>
          </p:cNvSpPr>
          <p:nvPr/>
        </p:nvSpPr>
        <p:spPr bwMode="auto">
          <a:xfrm>
            <a:off x="5016500" y="4705350"/>
            <a:ext cx="482600" cy="307975"/>
          </a:xfrm>
          <a:prstGeom prst="rect">
            <a:avLst/>
          </a:prstGeom>
          <a:noFill/>
          <a:ln w="9525">
            <a:noFill/>
            <a:miter lim="800000"/>
            <a:headEnd/>
            <a:tailEnd/>
          </a:ln>
        </p:spPr>
        <p:txBody>
          <a:bodyPr>
            <a:spAutoFit/>
          </a:bodyPr>
          <a:lstStyle/>
          <a:p>
            <a:r>
              <a:rPr lang="en-US" sz="1400" b="1" dirty="0">
                <a:cs typeface="Arial" charset="0"/>
              </a:rPr>
              <a:t>100</a:t>
            </a:r>
          </a:p>
        </p:txBody>
      </p:sp>
      <p:sp>
        <p:nvSpPr>
          <p:cNvPr id="26631" name="TextBox 12"/>
          <p:cNvSpPr txBox="1">
            <a:spLocks noChangeArrowheads="1"/>
          </p:cNvSpPr>
          <p:nvPr/>
        </p:nvSpPr>
        <p:spPr bwMode="auto">
          <a:xfrm>
            <a:off x="5351463" y="4978400"/>
            <a:ext cx="473075" cy="307975"/>
          </a:xfrm>
          <a:prstGeom prst="rect">
            <a:avLst/>
          </a:prstGeom>
          <a:noFill/>
          <a:ln w="9525">
            <a:noFill/>
            <a:miter lim="800000"/>
            <a:headEnd/>
            <a:tailEnd/>
          </a:ln>
        </p:spPr>
        <p:txBody>
          <a:bodyPr>
            <a:spAutoFit/>
          </a:bodyPr>
          <a:lstStyle/>
          <a:p>
            <a:r>
              <a:rPr lang="en-US" sz="1400" b="1" dirty="0">
                <a:cs typeface="Arial" charset="0"/>
              </a:rPr>
              <a:t>110</a:t>
            </a:r>
          </a:p>
        </p:txBody>
      </p:sp>
      <p:sp>
        <p:nvSpPr>
          <p:cNvPr id="26632" name="TextBox 13"/>
          <p:cNvSpPr txBox="1">
            <a:spLocks noChangeArrowheads="1"/>
          </p:cNvSpPr>
          <p:nvPr/>
        </p:nvSpPr>
        <p:spPr bwMode="auto">
          <a:xfrm>
            <a:off x="5576888" y="5367338"/>
            <a:ext cx="482600" cy="307975"/>
          </a:xfrm>
          <a:prstGeom prst="rect">
            <a:avLst/>
          </a:prstGeom>
          <a:noFill/>
          <a:ln w="9525">
            <a:noFill/>
            <a:miter lim="800000"/>
            <a:headEnd/>
            <a:tailEnd/>
          </a:ln>
        </p:spPr>
        <p:txBody>
          <a:bodyPr>
            <a:spAutoFit/>
          </a:bodyPr>
          <a:lstStyle/>
          <a:p>
            <a:r>
              <a:rPr lang="en-US" sz="1400" b="1" dirty="0">
                <a:cs typeface="Arial" charset="0"/>
              </a:rPr>
              <a:t>120</a:t>
            </a:r>
          </a:p>
        </p:txBody>
      </p:sp>
      <p:sp>
        <p:nvSpPr>
          <p:cNvPr id="26633" name="TextBox 14"/>
          <p:cNvSpPr txBox="1">
            <a:spLocks noChangeArrowheads="1"/>
          </p:cNvSpPr>
          <p:nvPr/>
        </p:nvSpPr>
        <p:spPr bwMode="auto">
          <a:xfrm>
            <a:off x="5662613" y="5622925"/>
            <a:ext cx="482600" cy="307975"/>
          </a:xfrm>
          <a:prstGeom prst="rect">
            <a:avLst/>
          </a:prstGeom>
          <a:noFill/>
          <a:ln w="9525">
            <a:noFill/>
            <a:miter lim="800000"/>
            <a:headEnd/>
            <a:tailEnd/>
          </a:ln>
        </p:spPr>
        <p:txBody>
          <a:bodyPr>
            <a:spAutoFit/>
          </a:bodyPr>
          <a:lstStyle/>
          <a:p>
            <a:r>
              <a:rPr lang="en-US" sz="1400" b="1" dirty="0">
                <a:cs typeface="Arial" charset="0"/>
              </a:rPr>
              <a:t>130</a:t>
            </a:r>
          </a:p>
        </p:txBody>
      </p:sp>
      <p:sp>
        <p:nvSpPr>
          <p:cNvPr id="26634" name="TextBox 15"/>
          <p:cNvSpPr txBox="1">
            <a:spLocks noChangeArrowheads="1"/>
          </p:cNvSpPr>
          <p:nvPr/>
        </p:nvSpPr>
        <p:spPr bwMode="auto">
          <a:xfrm>
            <a:off x="5697538" y="5824538"/>
            <a:ext cx="482600" cy="307975"/>
          </a:xfrm>
          <a:prstGeom prst="rect">
            <a:avLst/>
          </a:prstGeom>
          <a:noFill/>
          <a:ln w="9525">
            <a:noFill/>
            <a:miter lim="800000"/>
            <a:headEnd/>
            <a:tailEnd/>
          </a:ln>
        </p:spPr>
        <p:txBody>
          <a:bodyPr>
            <a:spAutoFit/>
          </a:bodyPr>
          <a:lstStyle/>
          <a:p>
            <a:r>
              <a:rPr lang="en-US" sz="1400" b="1" dirty="0">
                <a:cs typeface="Arial" charset="0"/>
              </a:rPr>
              <a:t>140</a:t>
            </a:r>
          </a:p>
        </p:txBody>
      </p:sp>
      <p:sp>
        <p:nvSpPr>
          <p:cNvPr id="26635" name="TextBox 16"/>
          <p:cNvSpPr txBox="1">
            <a:spLocks noChangeArrowheads="1"/>
          </p:cNvSpPr>
          <p:nvPr/>
        </p:nvSpPr>
        <p:spPr bwMode="auto">
          <a:xfrm>
            <a:off x="5786438" y="6007100"/>
            <a:ext cx="482600" cy="307975"/>
          </a:xfrm>
          <a:prstGeom prst="rect">
            <a:avLst/>
          </a:prstGeom>
          <a:noFill/>
          <a:ln w="9525">
            <a:noFill/>
            <a:miter lim="800000"/>
            <a:headEnd/>
            <a:tailEnd/>
          </a:ln>
        </p:spPr>
        <p:txBody>
          <a:bodyPr>
            <a:spAutoFit/>
          </a:bodyPr>
          <a:lstStyle/>
          <a:p>
            <a:r>
              <a:rPr lang="en-US" sz="1400" b="1" dirty="0">
                <a:cs typeface="Arial" charset="0"/>
              </a:rPr>
              <a:t>150</a:t>
            </a:r>
          </a:p>
        </p:txBody>
      </p:sp>
      <p:sp>
        <p:nvSpPr>
          <p:cNvPr id="26636" name="TextBox 17"/>
          <p:cNvSpPr txBox="1">
            <a:spLocks noChangeArrowheads="1"/>
          </p:cNvSpPr>
          <p:nvPr/>
        </p:nvSpPr>
        <p:spPr bwMode="auto">
          <a:xfrm>
            <a:off x="1587500" y="2543175"/>
            <a:ext cx="811213" cy="306388"/>
          </a:xfrm>
          <a:prstGeom prst="rect">
            <a:avLst/>
          </a:prstGeom>
          <a:noFill/>
          <a:ln w="9525">
            <a:noFill/>
            <a:miter lim="800000"/>
            <a:headEnd/>
            <a:tailEnd/>
          </a:ln>
        </p:spPr>
        <p:txBody>
          <a:bodyPr>
            <a:spAutoFit/>
          </a:bodyPr>
          <a:lstStyle/>
          <a:p>
            <a:r>
              <a:rPr lang="en-US" sz="1400" b="1" dirty="0">
                <a:cs typeface="Arial" charset="0"/>
              </a:rPr>
              <a:t>Special</a:t>
            </a:r>
          </a:p>
        </p:txBody>
      </p:sp>
      <p:sp>
        <p:nvSpPr>
          <p:cNvPr id="26637" name="TextBox 18"/>
          <p:cNvSpPr txBox="1">
            <a:spLocks noChangeArrowheads="1"/>
          </p:cNvSpPr>
          <p:nvPr/>
        </p:nvSpPr>
        <p:spPr bwMode="auto">
          <a:xfrm>
            <a:off x="5343525" y="4110038"/>
            <a:ext cx="811213" cy="307975"/>
          </a:xfrm>
          <a:prstGeom prst="rect">
            <a:avLst/>
          </a:prstGeom>
          <a:noFill/>
          <a:ln w="9525">
            <a:noFill/>
            <a:miter lim="800000"/>
            <a:headEnd/>
            <a:tailEnd/>
          </a:ln>
        </p:spPr>
        <p:txBody>
          <a:bodyPr>
            <a:spAutoFit/>
          </a:bodyPr>
          <a:lstStyle/>
          <a:p>
            <a:r>
              <a:rPr lang="en-US" sz="1400" b="1" dirty="0">
                <a:cs typeface="Arial" charset="0"/>
              </a:rPr>
              <a:t>Special</a:t>
            </a:r>
          </a:p>
        </p:txBody>
      </p:sp>
      <p:sp>
        <p:nvSpPr>
          <p:cNvPr id="26638" name="TextBox 19"/>
          <p:cNvSpPr txBox="1">
            <a:spLocks noChangeArrowheads="1"/>
          </p:cNvSpPr>
          <p:nvPr/>
        </p:nvSpPr>
        <p:spPr bwMode="auto">
          <a:xfrm>
            <a:off x="1071563" y="2586038"/>
            <a:ext cx="382587" cy="307975"/>
          </a:xfrm>
          <a:prstGeom prst="rect">
            <a:avLst/>
          </a:prstGeom>
          <a:noFill/>
          <a:ln w="9525">
            <a:noFill/>
            <a:miter lim="800000"/>
            <a:headEnd/>
            <a:tailEnd/>
          </a:ln>
        </p:spPr>
        <p:txBody>
          <a:bodyPr>
            <a:spAutoFit/>
          </a:bodyPr>
          <a:lstStyle/>
          <a:p>
            <a:r>
              <a:rPr lang="en-US" sz="1400" b="1" dirty="0">
                <a:cs typeface="Arial" charset="0"/>
              </a:rPr>
              <a:t>85</a:t>
            </a:r>
          </a:p>
        </p:txBody>
      </p:sp>
      <p:sp>
        <p:nvSpPr>
          <p:cNvPr id="21" name="Text Box 8"/>
          <p:cNvSpPr txBox="1">
            <a:spLocks noChangeArrowheads="1"/>
          </p:cNvSpPr>
          <p:nvPr/>
        </p:nvSpPr>
        <p:spPr bwMode="auto">
          <a:xfrm>
            <a:off x="3756025" y="5853113"/>
            <a:ext cx="2058988" cy="554037"/>
          </a:xfrm>
          <a:prstGeom prst="rect">
            <a:avLst/>
          </a:prstGeom>
          <a:noFill/>
          <a:ln w="12699">
            <a:noFill/>
            <a:miter lim="800000"/>
            <a:headEnd/>
            <a:tailEnd/>
          </a:ln>
        </p:spPr>
        <p:txBody>
          <a:bodyPr>
            <a:spAutoFit/>
          </a:bodyPr>
          <a:lstStyle/>
          <a:p>
            <a:pPr algn="ctr" fontAlgn="auto">
              <a:lnSpc>
                <a:spcPts val="1800"/>
              </a:lnSpc>
              <a:spcBef>
                <a:spcPts val="0"/>
              </a:spcBef>
              <a:spcAft>
                <a:spcPts val="0"/>
              </a:spcAft>
              <a:defRPr/>
            </a:pPr>
            <a:r>
              <a:rPr lang="en-US" sz="1400" b="1" dirty="0">
                <a:solidFill>
                  <a:schemeClr val="accent1">
                    <a:lumMod val="75000"/>
                  </a:schemeClr>
                </a:solidFill>
                <a:latin typeface="Arial" pitchFamily="34" charset="0"/>
                <a:cs typeface="Arial" pitchFamily="34" charset="0"/>
              </a:rPr>
              <a:t>Hurricane Prone</a:t>
            </a:r>
            <a:br>
              <a:rPr lang="en-US" sz="1400" b="1" dirty="0">
                <a:solidFill>
                  <a:schemeClr val="accent1">
                    <a:lumMod val="75000"/>
                  </a:schemeClr>
                </a:solidFill>
                <a:latin typeface="Arial" pitchFamily="34" charset="0"/>
                <a:cs typeface="Arial" pitchFamily="34" charset="0"/>
              </a:rPr>
            </a:br>
            <a:r>
              <a:rPr lang="en-US" sz="1400" b="1" dirty="0">
                <a:solidFill>
                  <a:schemeClr val="accent1">
                    <a:lumMod val="75000"/>
                  </a:schemeClr>
                </a:solidFill>
                <a:latin typeface="Arial" pitchFamily="34" charset="0"/>
                <a:cs typeface="Arial" pitchFamily="34" charset="0"/>
              </a:rPr>
              <a:t>Region</a:t>
            </a:r>
          </a:p>
        </p:txBody>
      </p:sp>
      <p:sp>
        <p:nvSpPr>
          <p:cNvPr id="22" name="Text Box 8"/>
          <p:cNvSpPr txBox="1">
            <a:spLocks noChangeArrowheads="1"/>
          </p:cNvSpPr>
          <p:nvPr/>
        </p:nvSpPr>
        <p:spPr bwMode="auto">
          <a:xfrm>
            <a:off x="6388100" y="4729163"/>
            <a:ext cx="1154113" cy="784225"/>
          </a:xfrm>
          <a:prstGeom prst="rect">
            <a:avLst/>
          </a:prstGeom>
          <a:noFill/>
          <a:ln w="12699">
            <a:noFill/>
            <a:miter lim="800000"/>
            <a:headEnd/>
            <a:tailEnd/>
          </a:ln>
        </p:spPr>
        <p:txBody>
          <a:bodyPr>
            <a:spAutoFit/>
          </a:bodyPr>
          <a:lstStyle/>
          <a:p>
            <a:pPr fontAlgn="auto">
              <a:lnSpc>
                <a:spcPts val="1800"/>
              </a:lnSpc>
              <a:spcBef>
                <a:spcPts val="0"/>
              </a:spcBef>
              <a:spcAft>
                <a:spcPts val="0"/>
              </a:spcAft>
              <a:defRPr/>
            </a:pPr>
            <a:r>
              <a:rPr lang="en-US" sz="1400" b="1" dirty="0">
                <a:solidFill>
                  <a:schemeClr val="accent1">
                    <a:lumMod val="75000"/>
                  </a:schemeClr>
                </a:solidFill>
                <a:latin typeface="Arial" pitchFamily="34" charset="0"/>
                <a:cs typeface="Arial" pitchFamily="34" charset="0"/>
              </a:rPr>
              <a:t>Hurricane Prone</a:t>
            </a:r>
            <a:br>
              <a:rPr lang="en-US" sz="1400" b="1" dirty="0">
                <a:solidFill>
                  <a:schemeClr val="accent1">
                    <a:lumMod val="75000"/>
                  </a:schemeClr>
                </a:solidFill>
                <a:latin typeface="Arial" pitchFamily="34" charset="0"/>
                <a:cs typeface="Arial" pitchFamily="34" charset="0"/>
              </a:rPr>
            </a:br>
            <a:r>
              <a:rPr lang="en-US" sz="1400" b="1" dirty="0">
                <a:solidFill>
                  <a:schemeClr val="accent1">
                    <a:lumMod val="75000"/>
                  </a:schemeClr>
                </a:solidFill>
                <a:latin typeface="Arial" pitchFamily="34" charset="0"/>
                <a:cs typeface="Arial" pitchFamily="34" charset="0"/>
              </a:rPr>
              <a:t>Region</a:t>
            </a:r>
          </a:p>
        </p:txBody>
      </p:sp>
      <p:sp>
        <p:nvSpPr>
          <p:cNvPr id="20" name="Rectangle 19"/>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33" descr="ICC Figure 4.1a.png"/>
          <p:cNvPicPr>
            <a:picLocks noChangeAspect="1"/>
          </p:cNvPicPr>
          <p:nvPr/>
        </p:nvPicPr>
        <p:blipFill>
          <a:blip r:embed="rId3" cstate="email"/>
          <a:srcRect/>
          <a:stretch>
            <a:fillRect/>
          </a:stretch>
        </p:blipFill>
        <p:spPr bwMode="auto">
          <a:xfrm>
            <a:off x="1781175" y="1709738"/>
            <a:ext cx="5006975" cy="4175125"/>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sp>
        <p:nvSpPr>
          <p:cNvPr id="215043" name="TextBox 8"/>
          <p:cNvSpPr txBox="1">
            <a:spLocks noChangeArrowheads="1"/>
          </p:cNvSpPr>
          <p:nvPr/>
        </p:nvSpPr>
        <p:spPr bwMode="auto">
          <a:xfrm>
            <a:off x="1196975" y="5805488"/>
            <a:ext cx="2609850" cy="461962"/>
          </a:xfrm>
          <a:prstGeom prst="rect">
            <a:avLst/>
          </a:prstGeom>
          <a:noFill/>
          <a:ln w="9525">
            <a:noFill/>
            <a:miter lim="800000"/>
            <a:headEnd/>
            <a:tailEnd/>
          </a:ln>
        </p:spPr>
        <p:txBody>
          <a:bodyPr wrap="none">
            <a:spAutoFit/>
          </a:bodyPr>
          <a:lstStyle/>
          <a:p>
            <a:pPr>
              <a:tabLst>
                <a:tab pos="457200" algn="l"/>
              </a:tabLst>
            </a:pPr>
            <a:r>
              <a:rPr lang="en-US" sz="2400" b="1" dirty="0">
                <a:solidFill>
                  <a:srgbClr val="376092"/>
                </a:solidFill>
                <a:cs typeface="Arial" charset="0"/>
              </a:rPr>
              <a:t>Balloon Framing</a:t>
            </a:r>
          </a:p>
        </p:txBody>
      </p:sp>
      <p:sp>
        <p:nvSpPr>
          <p:cNvPr id="215044" name="TextBox 9"/>
          <p:cNvSpPr txBox="1">
            <a:spLocks noChangeArrowheads="1"/>
          </p:cNvSpPr>
          <p:nvPr/>
        </p:nvSpPr>
        <p:spPr bwMode="auto">
          <a:xfrm>
            <a:off x="4616450" y="5805488"/>
            <a:ext cx="2730500" cy="461962"/>
          </a:xfrm>
          <a:prstGeom prst="rect">
            <a:avLst/>
          </a:prstGeom>
          <a:noFill/>
          <a:ln w="9525">
            <a:noFill/>
            <a:miter lim="800000"/>
            <a:headEnd/>
            <a:tailEnd/>
          </a:ln>
        </p:spPr>
        <p:txBody>
          <a:bodyPr wrap="none">
            <a:spAutoFit/>
          </a:bodyPr>
          <a:lstStyle/>
          <a:p>
            <a:pPr>
              <a:tabLst>
                <a:tab pos="457200" algn="l"/>
              </a:tabLst>
            </a:pPr>
            <a:r>
              <a:rPr lang="en-US" sz="2400" b="1" dirty="0">
                <a:solidFill>
                  <a:srgbClr val="376092"/>
                </a:solidFill>
                <a:cs typeface="Arial" charset="0"/>
              </a:rPr>
              <a:t>Platform Framing</a:t>
            </a:r>
          </a:p>
        </p:txBody>
      </p:sp>
      <p:cxnSp>
        <p:nvCxnSpPr>
          <p:cNvPr id="12" name="Straight Connector 11"/>
          <p:cNvCxnSpPr/>
          <p:nvPr/>
        </p:nvCxnSpPr>
        <p:spPr bwMode="auto">
          <a:xfrm rot="16200000" flipH="1">
            <a:off x="1951037" y="4899026"/>
            <a:ext cx="146367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5400000" flipH="1" flipV="1">
            <a:off x="2597150" y="4130675"/>
            <a:ext cx="171450" cy="1714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3438525" y="4057650"/>
            <a:ext cx="1636713"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rot="5400000" flipH="1" flipV="1">
            <a:off x="4218781" y="3972719"/>
            <a:ext cx="173038" cy="1714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flipH="1" flipV="1">
            <a:off x="2597150" y="5464175"/>
            <a:ext cx="171450" cy="1714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3360738" y="2557463"/>
            <a:ext cx="189547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5400000" flipH="1" flipV="1">
            <a:off x="4219575" y="2484438"/>
            <a:ext cx="171450" cy="1714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16200000" flipH="1">
            <a:off x="2659062" y="4070351"/>
            <a:ext cx="329247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053" name="TextBox 86"/>
          <p:cNvSpPr txBox="1">
            <a:spLocks noChangeArrowheads="1"/>
          </p:cNvSpPr>
          <p:nvPr/>
        </p:nvSpPr>
        <p:spPr bwMode="auto">
          <a:xfrm>
            <a:off x="2182813" y="4679950"/>
            <a:ext cx="979487" cy="647700"/>
          </a:xfrm>
          <a:prstGeom prst="rect">
            <a:avLst/>
          </a:prstGeom>
          <a:solidFill>
            <a:schemeClr val="bg1"/>
          </a:solidFill>
          <a:ln w="9525">
            <a:noFill/>
            <a:miter lim="800000"/>
            <a:headEnd/>
            <a:tailEnd/>
          </a:ln>
        </p:spPr>
        <p:txBody>
          <a:bodyPr lIns="0" rIns="0">
            <a:spAutoFit/>
          </a:bodyPr>
          <a:lstStyle/>
          <a:p>
            <a:pPr algn="ctr"/>
            <a:r>
              <a:rPr lang="en-US" b="1" dirty="0">
                <a:solidFill>
                  <a:srgbClr val="953735"/>
                </a:solidFill>
                <a:cs typeface="Arial" charset="0"/>
              </a:rPr>
              <a:t>Stud Height</a:t>
            </a:r>
            <a:endParaRPr lang="en-US" sz="1200" b="1" dirty="0">
              <a:solidFill>
                <a:srgbClr val="953735"/>
              </a:solidFill>
              <a:cs typeface="Arial" charset="0"/>
            </a:endParaRPr>
          </a:p>
        </p:txBody>
      </p:sp>
      <p:sp>
        <p:nvSpPr>
          <p:cNvPr id="215054" name="TextBox 86"/>
          <p:cNvSpPr txBox="1">
            <a:spLocks noChangeArrowheads="1"/>
          </p:cNvSpPr>
          <p:nvPr/>
        </p:nvSpPr>
        <p:spPr bwMode="auto">
          <a:xfrm>
            <a:off x="3605213" y="3225800"/>
            <a:ext cx="1400175" cy="368300"/>
          </a:xfrm>
          <a:prstGeom prst="rect">
            <a:avLst/>
          </a:prstGeom>
          <a:solidFill>
            <a:schemeClr val="bg1"/>
          </a:solidFill>
          <a:ln w="9525">
            <a:noFill/>
            <a:miter lim="800000"/>
            <a:headEnd/>
            <a:tailEnd/>
          </a:ln>
        </p:spPr>
        <p:txBody>
          <a:bodyPr lIns="0" rIns="0">
            <a:spAutoFit/>
          </a:bodyPr>
          <a:lstStyle/>
          <a:p>
            <a:pPr algn="ctr"/>
            <a:r>
              <a:rPr lang="en-US" b="1" dirty="0">
                <a:solidFill>
                  <a:srgbClr val="953735"/>
                </a:solidFill>
                <a:cs typeface="Arial" charset="0"/>
              </a:rPr>
              <a:t>Story Height</a:t>
            </a:r>
            <a:endParaRPr lang="en-US" sz="1200" b="1" dirty="0">
              <a:solidFill>
                <a:srgbClr val="953735"/>
              </a:solidFill>
              <a:cs typeface="Arial" charset="0"/>
            </a:endParaRPr>
          </a:p>
        </p:txBody>
      </p:sp>
      <p:cxnSp>
        <p:nvCxnSpPr>
          <p:cNvPr id="23" name="Straight Connector 22"/>
          <p:cNvCxnSpPr/>
          <p:nvPr/>
        </p:nvCxnSpPr>
        <p:spPr bwMode="auto">
          <a:xfrm>
            <a:off x="3467100" y="5541963"/>
            <a:ext cx="1636713"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flipH="1" flipV="1">
            <a:off x="4219575" y="5464175"/>
            <a:ext cx="171450" cy="1714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5057" name="TextBox 86"/>
          <p:cNvSpPr txBox="1">
            <a:spLocks noChangeArrowheads="1"/>
          </p:cNvSpPr>
          <p:nvPr/>
        </p:nvSpPr>
        <p:spPr bwMode="auto">
          <a:xfrm>
            <a:off x="3605213" y="4581525"/>
            <a:ext cx="1400175" cy="369888"/>
          </a:xfrm>
          <a:prstGeom prst="rect">
            <a:avLst/>
          </a:prstGeom>
          <a:solidFill>
            <a:schemeClr val="bg1"/>
          </a:solidFill>
          <a:ln w="9525">
            <a:noFill/>
            <a:miter lim="800000"/>
            <a:headEnd/>
            <a:tailEnd/>
          </a:ln>
        </p:spPr>
        <p:txBody>
          <a:bodyPr lIns="0" rIns="0">
            <a:spAutoFit/>
          </a:bodyPr>
          <a:lstStyle/>
          <a:p>
            <a:pPr algn="ctr"/>
            <a:r>
              <a:rPr lang="en-US" b="1" dirty="0">
                <a:solidFill>
                  <a:srgbClr val="953735"/>
                </a:solidFill>
                <a:cs typeface="Arial" charset="0"/>
              </a:rPr>
              <a:t>Story Height</a:t>
            </a:r>
            <a:endParaRPr lang="en-US" sz="1200" b="1" dirty="0">
              <a:solidFill>
                <a:srgbClr val="953735"/>
              </a:solidFill>
              <a:cs typeface="Arial" charset="0"/>
            </a:endParaRPr>
          </a:p>
        </p:txBody>
      </p:sp>
      <p:cxnSp>
        <p:nvCxnSpPr>
          <p:cNvPr id="26" name="Straight Connector 25"/>
          <p:cNvCxnSpPr/>
          <p:nvPr/>
        </p:nvCxnSpPr>
        <p:spPr bwMode="auto">
          <a:xfrm rot="16200000" flipH="1">
            <a:off x="1951037" y="3402013"/>
            <a:ext cx="146367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2597150" y="2633663"/>
            <a:ext cx="171450" cy="1714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2597150" y="3967163"/>
            <a:ext cx="171450" cy="171450"/>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5061" name="TextBox 86"/>
          <p:cNvSpPr txBox="1">
            <a:spLocks noChangeArrowheads="1"/>
          </p:cNvSpPr>
          <p:nvPr/>
        </p:nvSpPr>
        <p:spPr bwMode="auto">
          <a:xfrm>
            <a:off x="2182813" y="3182938"/>
            <a:ext cx="979487" cy="647700"/>
          </a:xfrm>
          <a:prstGeom prst="rect">
            <a:avLst/>
          </a:prstGeom>
          <a:solidFill>
            <a:schemeClr val="bg1"/>
          </a:solidFill>
          <a:ln w="9525">
            <a:noFill/>
            <a:miter lim="800000"/>
            <a:headEnd/>
            <a:tailEnd/>
          </a:ln>
        </p:spPr>
        <p:txBody>
          <a:bodyPr lIns="0" rIns="0">
            <a:spAutoFit/>
          </a:bodyPr>
          <a:lstStyle/>
          <a:p>
            <a:pPr algn="ctr"/>
            <a:r>
              <a:rPr lang="en-US" b="1" dirty="0">
                <a:solidFill>
                  <a:srgbClr val="953735"/>
                </a:solidFill>
                <a:cs typeface="Arial" charset="0"/>
              </a:rPr>
              <a:t>Stud Height</a:t>
            </a:r>
            <a:endParaRPr lang="en-US" sz="1200" b="1" dirty="0">
              <a:solidFill>
                <a:srgbClr val="953735"/>
              </a:solidFill>
              <a:cs typeface="Arial" charset="0"/>
            </a:endParaRPr>
          </a:p>
        </p:txBody>
      </p:sp>
      <p:sp>
        <p:nvSpPr>
          <p:cNvPr id="30" name="TextBox 86"/>
          <p:cNvSpPr txBox="1">
            <a:spLocks noChangeArrowheads="1"/>
          </p:cNvSpPr>
          <p:nvPr/>
        </p:nvSpPr>
        <p:spPr bwMode="auto">
          <a:xfrm>
            <a:off x="2732088" y="1681163"/>
            <a:ext cx="1622425" cy="647700"/>
          </a:xfrm>
          <a:prstGeom prst="rect">
            <a:avLst/>
          </a:prstGeom>
          <a:noFill/>
          <a:ln w="9525">
            <a:noFill/>
            <a:miter lim="800000"/>
            <a:headEnd/>
            <a:tailEnd/>
          </a:ln>
        </p:spPr>
        <p:txBody>
          <a:bodyPr lIns="0" rIns="0">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Stud Extends Two Stories</a:t>
            </a:r>
            <a:endParaRPr lang="en-US" sz="1200" b="1" dirty="0">
              <a:solidFill>
                <a:schemeClr val="accent1">
                  <a:lumMod val="75000"/>
                </a:schemeClr>
              </a:solidFill>
              <a:latin typeface="Arial" pitchFamily="34" charset="0"/>
              <a:cs typeface="Arial" pitchFamily="34" charset="0"/>
            </a:endParaRPr>
          </a:p>
        </p:txBody>
      </p:sp>
      <p:sp>
        <p:nvSpPr>
          <p:cNvPr id="31" name="Freeform 30"/>
          <p:cNvSpPr/>
          <p:nvPr/>
        </p:nvSpPr>
        <p:spPr>
          <a:xfrm>
            <a:off x="3405188" y="2132013"/>
            <a:ext cx="1003300" cy="1247775"/>
          </a:xfrm>
          <a:custGeom>
            <a:avLst/>
            <a:gdLst>
              <a:gd name="connsiteX0" fmla="*/ 733425 w 1065212"/>
              <a:gd name="connsiteY0" fmla="*/ 0 h 1323975"/>
              <a:gd name="connsiteX1" fmla="*/ 942975 w 1065212"/>
              <a:gd name="connsiteY1" fmla="*/ 247650 h 1323975"/>
              <a:gd name="connsiteX2" fmla="*/ 0 w 1065212"/>
              <a:gd name="connsiteY2" fmla="*/ 1323975 h 1323975"/>
            </a:gdLst>
            <a:ahLst/>
            <a:cxnLst>
              <a:cxn ang="0">
                <a:pos x="connsiteX0" y="connsiteY0"/>
              </a:cxn>
              <a:cxn ang="0">
                <a:pos x="connsiteX1" y="connsiteY1"/>
              </a:cxn>
              <a:cxn ang="0">
                <a:pos x="connsiteX2" y="connsiteY2"/>
              </a:cxn>
            </a:cxnLst>
            <a:rect l="l" t="t" r="r" b="b"/>
            <a:pathLst>
              <a:path w="1065212" h="1323975">
                <a:moveTo>
                  <a:pt x="733425" y="0"/>
                </a:moveTo>
                <a:cubicBezTo>
                  <a:pt x="899318" y="13494"/>
                  <a:pt x="1065212" y="26988"/>
                  <a:pt x="942975" y="247650"/>
                </a:cubicBezTo>
                <a:cubicBezTo>
                  <a:pt x="820738" y="468312"/>
                  <a:pt x="410369" y="896143"/>
                  <a:pt x="0" y="1323975"/>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TextBox 86"/>
          <p:cNvSpPr txBox="1">
            <a:spLocks noChangeArrowheads="1"/>
          </p:cNvSpPr>
          <p:nvPr/>
        </p:nvSpPr>
        <p:spPr bwMode="auto">
          <a:xfrm>
            <a:off x="390525" y="3875088"/>
            <a:ext cx="1398588" cy="646112"/>
          </a:xfrm>
          <a:prstGeom prst="rect">
            <a:avLst/>
          </a:prstGeom>
          <a:noFill/>
          <a:ln w="9525">
            <a:noFill/>
            <a:miter lim="800000"/>
            <a:headEnd/>
            <a:tailEnd/>
          </a:ln>
        </p:spPr>
        <p:txBody>
          <a:bodyPr lIns="0" rIns="0">
            <a:spAutoFit/>
          </a:bodyPr>
          <a:lstStyle/>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Lateral</a:t>
            </a:r>
            <a:br>
              <a:rPr lang="en-US" b="1" dirty="0">
                <a:solidFill>
                  <a:schemeClr val="accent1">
                    <a:lumMod val="75000"/>
                  </a:schemeClr>
                </a:solidFill>
                <a:latin typeface="Arial" pitchFamily="34" charset="0"/>
                <a:cs typeface="Arial" pitchFamily="34" charset="0"/>
              </a:rPr>
            </a:br>
            <a:r>
              <a:rPr lang="en-US" b="1" dirty="0">
                <a:solidFill>
                  <a:schemeClr val="accent1">
                    <a:lumMod val="75000"/>
                  </a:schemeClr>
                </a:solidFill>
                <a:latin typeface="Arial" pitchFamily="34" charset="0"/>
                <a:cs typeface="Arial" pitchFamily="34" charset="0"/>
              </a:rPr>
              <a:t>Support</a:t>
            </a:r>
            <a:endParaRPr lang="en-US" sz="1200" b="1" dirty="0">
              <a:solidFill>
                <a:schemeClr val="accent1">
                  <a:lumMod val="75000"/>
                </a:schemeClr>
              </a:solidFill>
              <a:latin typeface="Arial" pitchFamily="34" charset="0"/>
              <a:cs typeface="Arial" pitchFamily="34" charset="0"/>
            </a:endParaRPr>
          </a:p>
        </p:txBody>
      </p:sp>
      <p:sp>
        <p:nvSpPr>
          <p:cNvPr id="33" name="Freeform 32"/>
          <p:cNvSpPr/>
          <p:nvPr/>
        </p:nvSpPr>
        <p:spPr>
          <a:xfrm>
            <a:off x="1339850" y="4151313"/>
            <a:ext cx="592138" cy="169862"/>
          </a:xfrm>
          <a:custGeom>
            <a:avLst/>
            <a:gdLst>
              <a:gd name="connsiteX0" fmla="*/ 0 w 628650"/>
              <a:gd name="connsiteY0" fmla="*/ 180975 h 180975"/>
              <a:gd name="connsiteX1" fmla="*/ 304800 w 628650"/>
              <a:gd name="connsiteY1" fmla="*/ 38100 h 180975"/>
              <a:gd name="connsiteX2" fmla="*/ 628650 w 628650"/>
              <a:gd name="connsiteY2" fmla="*/ 0 h 180975"/>
            </a:gdLst>
            <a:ahLst/>
            <a:cxnLst>
              <a:cxn ang="0">
                <a:pos x="connsiteX0" y="connsiteY0"/>
              </a:cxn>
              <a:cxn ang="0">
                <a:pos x="connsiteX1" y="connsiteY1"/>
              </a:cxn>
              <a:cxn ang="0">
                <a:pos x="connsiteX2" y="connsiteY2"/>
              </a:cxn>
            </a:cxnLst>
            <a:rect l="l" t="t" r="r" b="b"/>
            <a:pathLst>
              <a:path w="628650" h="180975">
                <a:moveTo>
                  <a:pt x="0" y="180975"/>
                </a:moveTo>
                <a:cubicBezTo>
                  <a:pt x="100012" y="124618"/>
                  <a:pt x="200025" y="68262"/>
                  <a:pt x="304800" y="38100"/>
                </a:cubicBezTo>
                <a:cubicBezTo>
                  <a:pt x="409575" y="7938"/>
                  <a:pt x="519112" y="3969"/>
                  <a:pt x="62865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6" name="TextBox 59"/>
          <p:cNvSpPr txBox="1">
            <a:spLocks noChangeArrowheads="1"/>
          </p:cNvSpPr>
          <p:nvPr/>
        </p:nvSpPr>
        <p:spPr bwMode="auto">
          <a:xfrm>
            <a:off x="5876925" y="6229350"/>
            <a:ext cx="911225" cy="30797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R301.1.2</a:t>
            </a:r>
          </a:p>
        </p:txBody>
      </p:sp>
      <p:sp>
        <p:nvSpPr>
          <p:cNvPr id="29" name="Rectangle 28"/>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sp>
        <p:nvSpPr>
          <p:cNvPr id="4" name="Text Box 3"/>
          <p:cNvSpPr txBox="1">
            <a:spLocks noChangeArrowheads="1"/>
          </p:cNvSpPr>
          <p:nvPr/>
        </p:nvSpPr>
        <p:spPr bwMode="auto">
          <a:xfrm>
            <a:off x="461963" y="1787525"/>
            <a:ext cx="7532687" cy="1123950"/>
          </a:xfrm>
          <a:prstGeom prst="rect">
            <a:avLst/>
          </a:prstGeom>
          <a:noFill/>
          <a:ln w="12699">
            <a:noFill/>
            <a:miter lim="800000"/>
            <a:headEnd/>
            <a:tailEnd/>
          </a:ln>
        </p:spPr>
        <p:txBody>
          <a:bodyPr>
            <a:spAutoFit/>
          </a:bodyPr>
          <a:lstStyle/>
          <a:p>
            <a:pPr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R301.2.2 Seismic provisions.</a:t>
            </a:r>
          </a:p>
          <a:p>
            <a:pPr marL="182880" fontAlgn="auto">
              <a:spcBef>
                <a:spcPct val="15000"/>
              </a:spcBef>
              <a:spcAft>
                <a:spcPts val="0"/>
              </a:spcAft>
              <a:defRPr/>
            </a:pPr>
            <a:r>
              <a:rPr lang="en-US" sz="2000" b="1" dirty="0">
                <a:solidFill>
                  <a:schemeClr val="accent3">
                    <a:lumMod val="50000"/>
                  </a:schemeClr>
                </a:solidFill>
                <a:latin typeface="Arial" pitchFamily="34" charset="0"/>
                <a:cs typeface="Arial" pitchFamily="34" charset="0"/>
              </a:rPr>
              <a:t>The seismic provisions of this code shall apply to…</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SDC C, D</a:t>
            </a:r>
            <a:r>
              <a:rPr lang="en-US" sz="2000" b="1" baseline="-25000" dirty="0">
                <a:solidFill>
                  <a:schemeClr val="accent3">
                    <a:lumMod val="50000"/>
                  </a:schemeClr>
                </a:solidFill>
                <a:latin typeface="Arial" pitchFamily="34" charset="0"/>
                <a:cs typeface="Arial" pitchFamily="34" charset="0"/>
              </a:rPr>
              <a:t>0</a:t>
            </a:r>
            <a:r>
              <a:rPr lang="en-US" sz="2000" b="1" dirty="0">
                <a:solidFill>
                  <a:schemeClr val="accent3">
                    <a:lumMod val="50000"/>
                  </a:schemeClr>
                </a:solidFill>
                <a:latin typeface="Arial" pitchFamily="34" charset="0"/>
                <a:cs typeface="Arial" pitchFamily="34" charset="0"/>
              </a:rPr>
              <a:t>, D</a:t>
            </a:r>
            <a:r>
              <a:rPr lang="en-US" sz="2000" b="1" baseline="-25000" dirty="0">
                <a:solidFill>
                  <a:schemeClr val="accent3">
                    <a:lumMod val="50000"/>
                  </a:schemeClr>
                </a:solidFill>
                <a:latin typeface="Arial" pitchFamily="34" charset="0"/>
                <a:cs typeface="Arial" pitchFamily="34" charset="0"/>
              </a:rPr>
              <a:t>1</a:t>
            </a:r>
            <a:r>
              <a:rPr lang="en-US" sz="2000" b="1" dirty="0">
                <a:solidFill>
                  <a:schemeClr val="accent3">
                    <a:lumMod val="50000"/>
                  </a:schemeClr>
                </a:solidFill>
                <a:latin typeface="Arial" pitchFamily="34" charset="0"/>
                <a:cs typeface="Arial" pitchFamily="34" charset="0"/>
              </a:rPr>
              <a:t> and D</a:t>
            </a:r>
            <a:r>
              <a:rPr lang="en-US" sz="2000" b="1" baseline="-25000" dirty="0">
                <a:solidFill>
                  <a:schemeClr val="accent3">
                    <a:lumMod val="50000"/>
                  </a:schemeClr>
                </a:solidFill>
                <a:latin typeface="Arial" pitchFamily="34" charset="0"/>
                <a:cs typeface="Arial" pitchFamily="34" charset="0"/>
              </a:rPr>
              <a:t>2</a:t>
            </a:r>
            <a:r>
              <a:rPr lang="en-US" sz="2000" b="1" dirty="0">
                <a:solidFill>
                  <a:schemeClr val="accent3">
                    <a:lumMod val="50000"/>
                  </a:schemeClr>
                </a:solidFill>
                <a:latin typeface="Arial" pitchFamily="34" charset="0"/>
                <a:cs typeface="Arial" pitchFamily="34" charset="0"/>
              </a:rPr>
              <a:t>…</a:t>
            </a:r>
          </a:p>
        </p:txBody>
      </p:sp>
      <p:sp>
        <p:nvSpPr>
          <p:cNvPr id="5" name="Text Box 4"/>
          <p:cNvSpPr txBox="1">
            <a:spLocks noChangeArrowheads="1"/>
          </p:cNvSpPr>
          <p:nvPr/>
        </p:nvSpPr>
        <p:spPr bwMode="auto">
          <a:xfrm>
            <a:off x="693738" y="3135313"/>
            <a:ext cx="6954837" cy="1370012"/>
          </a:xfrm>
          <a:prstGeom prst="rect">
            <a:avLst/>
          </a:prstGeom>
          <a:noFill/>
          <a:ln w="12699">
            <a:noFill/>
            <a:miter lim="800000"/>
            <a:headEnd/>
            <a:tailEnd/>
          </a:ln>
        </p:spPr>
        <p:txBody>
          <a:bodyPr>
            <a:spAutoFit/>
          </a:bodyPr>
          <a:lstStyle/>
          <a:p>
            <a:pPr fontAlgn="auto">
              <a:spcBef>
                <a:spcPct val="50000"/>
              </a:spcBef>
              <a:spcAft>
                <a:spcPts val="0"/>
              </a:spcAft>
              <a:defRPr/>
            </a:pPr>
            <a:r>
              <a:rPr lang="en-US" sz="2000" b="1" dirty="0">
                <a:solidFill>
                  <a:schemeClr val="accent1">
                    <a:lumMod val="75000"/>
                  </a:schemeClr>
                </a:solidFill>
                <a:latin typeface="Arial" pitchFamily="34" charset="0"/>
                <a:cs typeface="Arial" pitchFamily="34" charset="0"/>
              </a:rPr>
              <a:t>Exception:  </a:t>
            </a:r>
          </a:p>
          <a:p>
            <a:pPr marL="182880" fontAlgn="auto">
              <a:spcBef>
                <a:spcPct val="15000"/>
              </a:spcBef>
              <a:spcAft>
                <a:spcPts val="0"/>
              </a:spcAft>
              <a:defRPr/>
            </a:pPr>
            <a:r>
              <a:rPr lang="en-US" sz="2000" b="1" dirty="0">
                <a:solidFill>
                  <a:schemeClr val="accent3">
                    <a:lumMod val="50000"/>
                  </a:schemeClr>
                </a:solidFill>
                <a:latin typeface="Arial" pitchFamily="34" charset="0"/>
                <a:cs typeface="Arial" pitchFamily="34" charset="0"/>
              </a:rPr>
              <a:t>Detached one- and two-family dwellings located in Seismic Design Category C are exempt from the seismic requirements of this code.</a:t>
            </a:r>
          </a:p>
        </p:txBody>
      </p:sp>
      <p:sp>
        <p:nvSpPr>
          <p:cNvPr id="6" name="Rectangle 5"/>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grpSp>
        <p:nvGrpSpPr>
          <p:cNvPr id="3" name="Group 19"/>
          <p:cNvGrpSpPr>
            <a:grpSpLocks/>
          </p:cNvGrpSpPr>
          <p:nvPr/>
        </p:nvGrpSpPr>
        <p:grpSpPr bwMode="auto">
          <a:xfrm>
            <a:off x="457200" y="1887834"/>
            <a:ext cx="8166100" cy="2271415"/>
            <a:chOff x="3810000" y="2260360"/>
            <a:chExt cx="4813299" cy="1625843"/>
          </a:xfrm>
        </p:grpSpPr>
        <p:sp>
          <p:nvSpPr>
            <p:cNvPr id="4" name="L-Shape 3"/>
            <p:cNvSpPr/>
            <p:nvPr/>
          </p:nvSpPr>
          <p:spPr bwMode="auto">
            <a:xfrm rot="10800000" flipH="1">
              <a:off x="3810000" y="2590813"/>
              <a:ext cx="4813299" cy="1295390"/>
            </a:xfrm>
            <a:prstGeom prst="corner">
              <a:avLst>
                <a:gd name="adj1" fmla="val 70916"/>
                <a:gd name="adj2" fmla="val 299374"/>
              </a:avLst>
            </a:prstGeom>
            <a:solidFill>
              <a:schemeClr val="tx2">
                <a:lumMod val="20000"/>
                <a:lumOff val="80000"/>
              </a:schemeClr>
            </a:solidFill>
            <a:ln w="571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19174" name="TextBox 13"/>
            <p:cNvSpPr txBox="1">
              <a:spLocks noChangeArrowheads="1"/>
            </p:cNvSpPr>
            <p:nvPr/>
          </p:nvSpPr>
          <p:spPr bwMode="auto">
            <a:xfrm>
              <a:off x="5318520" y="2260360"/>
              <a:ext cx="2262460" cy="330452"/>
            </a:xfrm>
            <a:prstGeom prst="rect">
              <a:avLst/>
            </a:prstGeom>
            <a:solidFill>
              <a:schemeClr val="accent1"/>
            </a:solidFill>
            <a:ln w="28575">
              <a:solidFill>
                <a:schemeClr val="accent1"/>
              </a:solidFill>
              <a:miter lim="800000"/>
              <a:headEnd/>
              <a:tailEnd/>
            </a:ln>
          </p:spPr>
          <p:txBody>
            <a:bodyPr wrap="none">
              <a:spAutoFit/>
            </a:bodyPr>
            <a:lstStyle/>
            <a:p>
              <a:r>
                <a:rPr lang="en-US" sz="2400" b="1" dirty="0">
                  <a:solidFill>
                    <a:schemeClr val="bg1"/>
                  </a:solidFill>
                  <a:cs typeface="Arial" charset="0"/>
                </a:rPr>
                <a:t>Wind Requirements Only</a:t>
              </a:r>
            </a:p>
          </p:txBody>
        </p:sp>
      </p:grpSp>
      <p:grpSp>
        <p:nvGrpSpPr>
          <p:cNvPr id="6" name="Group 20"/>
          <p:cNvGrpSpPr>
            <a:grpSpLocks/>
          </p:cNvGrpSpPr>
          <p:nvPr/>
        </p:nvGrpSpPr>
        <p:grpSpPr bwMode="auto">
          <a:xfrm>
            <a:off x="457200" y="3671888"/>
            <a:ext cx="8166100" cy="2542877"/>
            <a:chOff x="3809997" y="3465535"/>
            <a:chExt cx="4813299" cy="2378102"/>
          </a:xfrm>
        </p:grpSpPr>
        <p:sp>
          <p:nvSpPr>
            <p:cNvPr id="7" name="L-Shape 6"/>
            <p:cNvSpPr/>
            <p:nvPr/>
          </p:nvSpPr>
          <p:spPr bwMode="auto">
            <a:xfrm flipH="1">
              <a:off x="3809997" y="3465535"/>
              <a:ext cx="4813299" cy="1946353"/>
            </a:xfrm>
            <a:prstGeom prst="corner">
              <a:avLst>
                <a:gd name="adj1" fmla="val 73391"/>
                <a:gd name="adj2" fmla="val 128423"/>
              </a:avLst>
            </a:prstGeom>
            <a:solidFill>
              <a:schemeClr val="accent2">
                <a:lumMod val="40000"/>
                <a:lumOff val="60000"/>
              </a:schemeClr>
            </a:solidFill>
            <a:ln w="57150" cap="flat" cmpd="sng" algn="ctr">
              <a:solidFill>
                <a:schemeClr val="accent2">
                  <a:lumMod val="75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TextBox 18"/>
            <p:cNvSpPr txBox="1">
              <a:spLocks noChangeArrowheads="1"/>
            </p:cNvSpPr>
            <p:nvPr/>
          </p:nvSpPr>
          <p:spPr bwMode="auto">
            <a:xfrm>
              <a:off x="4903843" y="5411887"/>
              <a:ext cx="2918186" cy="431750"/>
            </a:xfrm>
            <a:prstGeom prst="rect">
              <a:avLst/>
            </a:prstGeom>
            <a:solidFill>
              <a:schemeClr val="accent2">
                <a:lumMod val="75000"/>
              </a:schemeClr>
            </a:solidFill>
            <a:ln w="28575">
              <a:noFill/>
              <a:miter lim="800000"/>
              <a:headEnd/>
              <a:tailEnd/>
            </a:ln>
          </p:spPr>
          <p:txBody>
            <a:bodyPr wrap="none">
              <a:spAutoFit/>
            </a:bodyPr>
            <a:lstStyle/>
            <a:p>
              <a:pPr fontAlgn="auto">
                <a:spcBef>
                  <a:spcPts val="0"/>
                </a:spcBef>
                <a:spcAft>
                  <a:spcPts val="0"/>
                </a:spcAft>
                <a:defRPr/>
              </a:pPr>
              <a:r>
                <a:rPr lang="en-US" sz="2400" b="1" dirty="0">
                  <a:solidFill>
                    <a:schemeClr val="bg1"/>
                  </a:solidFill>
                  <a:latin typeface="Arial" pitchFamily="34" charset="0"/>
                  <a:cs typeface="Arial" pitchFamily="34" charset="0"/>
                </a:rPr>
                <a:t>Wind and Seismic Requirements</a:t>
              </a:r>
            </a:p>
          </p:txBody>
        </p:sp>
      </p:grpSp>
      <p:graphicFrame>
        <p:nvGraphicFramePr>
          <p:cNvPr id="9" name="Group 110"/>
          <p:cNvGraphicFramePr>
            <a:graphicFrameLocks noGrp="1"/>
          </p:cNvGraphicFramePr>
          <p:nvPr/>
        </p:nvGraphicFramePr>
        <p:xfrm>
          <a:off x="457200" y="2311400"/>
          <a:ext cx="8166099" cy="3411196"/>
        </p:xfrm>
        <a:graphic>
          <a:graphicData uri="http://schemas.openxmlformats.org/drawingml/2006/table">
            <a:tbl>
              <a:tblPr/>
              <a:tblGrid>
                <a:gridCol w="2722033"/>
                <a:gridCol w="2722033"/>
                <a:gridCol w="2722033"/>
              </a:tblGrid>
              <a:tr h="822961">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Seismic Design Category</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One- and two-family</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cs typeface="Arial" pitchFamily="34" charset="0"/>
                        </a:rPr>
                        <a:t>Townhouses</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r>
              <a:tr h="517647">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pitchFamily="34" charset="0"/>
                          <a:cs typeface="Arial" pitchFamily="34" charset="0"/>
                        </a:rPr>
                        <a:t>A &amp; B</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lang="en-US" sz="2000" b="1" dirty="0">
                          <a:solidFill>
                            <a:schemeClr val="accent1">
                              <a:lumMod val="75000"/>
                            </a:schemeClr>
                          </a:solidFill>
                          <a:latin typeface="Arial" pitchFamily="34" charset="0"/>
                          <a:cs typeface="Arial" pitchFamily="34" charset="0"/>
                        </a:rPr>
                        <a:t>N/A</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lang="en-US" sz="2000" b="1" dirty="0">
                          <a:solidFill>
                            <a:schemeClr val="accent1">
                              <a:lumMod val="75000"/>
                            </a:schemeClr>
                          </a:solidFill>
                          <a:latin typeface="Arial" pitchFamily="34" charset="0"/>
                          <a:cs typeface="Arial" pitchFamily="34" charset="0"/>
                        </a:rPr>
                        <a:t>N/A</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r>
              <a:tr h="517647">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pitchFamily="34" charset="0"/>
                          <a:cs typeface="Arial" pitchFamily="34" charset="0"/>
                        </a:rPr>
                        <a:t>C</a:t>
                      </a:r>
                    </a:p>
                  </a:txBody>
                  <a:tcPr anchor="ctr"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lang="en-US" sz="2000" b="1" dirty="0">
                          <a:solidFill>
                            <a:schemeClr val="accent1">
                              <a:lumMod val="75000"/>
                            </a:schemeClr>
                          </a:solidFill>
                          <a:latin typeface="Arial" pitchFamily="34" charset="0"/>
                          <a:cs typeface="Arial" pitchFamily="34" charset="0"/>
                        </a:rPr>
                        <a:t>Exempt</a:t>
                      </a:r>
                    </a:p>
                  </a:txBody>
                  <a:tcPr anchor="ctr"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US" sz="2000" b="1" dirty="0">
                          <a:solidFill>
                            <a:schemeClr val="accent1">
                              <a:lumMod val="75000"/>
                            </a:schemeClr>
                          </a:solidFill>
                          <a:latin typeface="Arial" pitchFamily="34" charset="0"/>
                          <a:cs typeface="Arial" pitchFamily="34" charset="0"/>
                        </a:rPr>
                        <a:t>Seismic Req. Apply</a:t>
                      </a:r>
                    </a:p>
                  </a:txBody>
                  <a:tcPr anchor="ctr"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r>
              <a:tr h="51764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pitchFamily="34" charset="0"/>
                          <a:cs typeface="Arial" pitchFamily="34" charset="0"/>
                        </a:rPr>
                        <a:t>D</a:t>
                      </a:r>
                      <a:r>
                        <a:rPr kumimoji="0" lang="en-US" sz="2000" b="1" i="0" u="none" strike="noStrike" cap="none" normalizeH="0" baseline="-25000" dirty="0">
                          <a:ln>
                            <a:noFill/>
                          </a:ln>
                          <a:solidFill>
                            <a:schemeClr val="accent1">
                              <a:lumMod val="75000"/>
                            </a:schemeClr>
                          </a:solidFill>
                          <a:effectLst/>
                          <a:latin typeface="Arial" pitchFamily="34" charset="0"/>
                          <a:cs typeface="Arial" pitchFamily="34" charset="0"/>
                        </a:rPr>
                        <a:t>0</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lang="en-US" sz="2000" b="1" dirty="0">
                          <a:solidFill>
                            <a:schemeClr val="accent1">
                              <a:lumMod val="75000"/>
                            </a:schemeClr>
                          </a:solidFill>
                          <a:latin typeface="Arial" pitchFamily="34" charset="0"/>
                          <a:cs typeface="Arial" pitchFamily="34" charset="0"/>
                        </a:rPr>
                        <a:t>Seismic Req. Apply</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1" dirty="0">
                          <a:solidFill>
                            <a:schemeClr val="accent1">
                              <a:lumMod val="75000"/>
                            </a:schemeClr>
                          </a:solidFill>
                          <a:latin typeface="Arial" pitchFamily="34" charset="0"/>
                          <a:cs typeface="Arial" pitchFamily="34" charset="0"/>
                        </a:rPr>
                        <a:t>Seismic Req. Apply</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r>
              <a:tr h="51764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pitchFamily="34" charset="0"/>
                          <a:cs typeface="Arial" pitchFamily="34" charset="0"/>
                        </a:rPr>
                        <a:t>D</a:t>
                      </a:r>
                      <a:r>
                        <a:rPr kumimoji="0" lang="en-US" sz="2000" b="1" i="0" u="none" strike="noStrike" cap="none" normalizeH="0" baseline="-25000" dirty="0">
                          <a:ln>
                            <a:noFill/>
                          </a:ln>
                          <a:solidFill>
                            <a:schemeClr val="accent1">
                              <a:lumMod val="75000"/>
                            </a:schemeClr>
                          </a:solidFill>
                          <a:effectLst/>
                          <a:latin typeface="Arial" pitchFamily="34" charset="0"/>
                          <a:cs typeface="Arial" pitchFamily="34" charset="0"/>
                        </a:rPr>
                        <a:t>1</a:t>
                      </a:r>
                      <a:endParaRPr kumimoji="0" lang="en-US" sz="2000" b="1" i="0" u="none" strike="noStrike" cap="none" normalizeH="0" baseline="0" dirty="0">
                        <a:ln>
                          <a:noFill/>
                        </a:ln>
                        <a:solidFill>
                          <a:schemeClr val="accent1">
                            <a:lumMod val="75000"/>
                          </a:schemeClr>
                        </a:solidFill>
                        <a:effectLst/>
                        <a:latin typeface="Arial" pitchFamily="34" charset="0"/>
                        <a:cs typeface="Arial" pitchFamily="34" charset="0"/>
                      </a:endParaRP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1" dirty="0">
                          <a:solidFill>
                            <a:schemeClr val="accent1">
                              <a:lumMod val="75000"/>
                            </a:schemeClr>
                          </a:solidFill>
                          <a:latin typeface="Arial" pitchFamily="34" charset="0"/>
                          <a:cs typeface="Arial" pitchFamily="34" charset="0"/>
                        </a:rPr>
                        <a:t>Seismic Req. Apply</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1" dirty="0">
                          <a:solidFill>
                            <a:schemeClr val="accent1">
                              <a:lumMod val="75000"/>
                            </a:schemeClr>
                          </a:solidFill>
                          <a:latin typeface="Arial" pitchFamily="34" charset="0"/>
                          <a:cs typeface="Arial" pitchFamily="34" charset="0"/>
                        </a:rPr>
                        <a:t>Seismic Req. Apply</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r>
              <a:tr h="51764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pitchFamily="34" charset="0"/>
                          <a:cs typeface="Arial" pitchFamily="34" charset="0"/>
                        </a:rPr>
                        <a:t>D</a:t>
                      </a:r>
                      <a:r>
                        <a:rPr kumimoji="0" lang="en-US" sz="2000" b="1" i="0" u="none" strike="noStrike" cap="none" normalizeH="0" baseline="-25000" dirty="0">
                          <a:ln>
                            <a:noFill/>
                          </a:ln>
                          <a:solidFill>
                            <a:schemeClr val="accent1">
                              <a:lumMod val="75000"/>
                            </a:schemeClr>
                          </a:solidFill>
                          <a:effectLst/>
                          <a:latin typeface="Arial" pitchFamily="34" charset="0"/>
                          <a:cs typeface="Arial" pitchFamily="34" charset="0"/>
                        </a:rPr>
                        <a:t>2</a:t>
                      </a:r>
                      <a:endParaRPr kumimoji="0" lang="en-US" sz="2000" b="1" i="0" u="none" strike="noStrike" cap="none" normalizeH="0" baseline="0" dirty="0">
                        <a:ln>
                          <a:noFill/>
                        </a:ln>
                        <a:solidFill>
                          <a:schemeClr val="accent1">
                            <a:lumMod val="75000"/>
                          </a:schemeClr>
                        </a:solidFill>
                        <a:effectLst/>
                        <a:latin typeface="Arial" pitchFamily="34" charset="0"/>
                        <a:cs typeface="Arial" pitchFamily="34" charset="0"/>
                      </a:endParaRP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1" dirty="0">
                          <a:solidFill>
                            <a:schemeClr val="accent1">
                              <a:lumMod val="75000"/>
                            </a:schemeClr>
                          </a:solidFill>
                          <a:latin typeface="Arial" pitchFamily="34" charset="0"/>
                          <a:cs typeface="Arial" pitchFamily="34" charset="0"/>
                        </a:rPr>
                        <a:t>Seismic Req. Apply</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1" dirty="0">
                          <a:solidFill>
                            <a:schemeClr val="accent1">
                              <a:lumMod val="75000"/>
                            </a:schemeClr>
                          </a:solidFill>
                          <a:latin typeface="Arial" pitchFamily="34" charset="0"/>
                          <a:cs typeface="Arial" pitchFamily="34" charset="0"/>
                        </a:rPr>
                        <a:t>Seismic Req. Apply</a:t>
                      </a:r>
                    </a:p>
                  </a:txBody>
                  <a:tcPr anchor="ctr" anchorCtr="1" horzOverflow="overflow">
                    <a:lnL w="12700" cap="flat" cmpd="sng" algn="ctr">
                      <a:solidFill>
                        <a:srgbClr val="4A7EBB"/>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1" name="TextBox 59"/>
          <p:cNvSpPr txBox="1">
            <a:spLocks noChangeArrowheads="1"/>
          </p:cNvSpPr>
          <p:nvPr/>
        </p:nvSpPr>
        <p:spPr bwMode="auto">
          <a:xfrm>
            <a:off x="6172200" y="6214765"/>
            <a:ext cx="911225" cy="30797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a:t>
            </a:r>
          </a:p>
        </p:txBody>
      </p:sp>
      <p:sp>
        <p:nvSpPr>
          <p:cNvPr id="12" name="Rectangle 11"/>
          <p:cNvSpPr/>
          <p:nvPr/>
        </p:nvSpPr>
        <p:spPr>
          <a:xfrm>
            <a:off x="7513638" y="5907088"/>
            <a:ext cx="652462" cy="709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pic>
        <p:nvPicPr>
          <p:cNvPr id="223234" name="Content Placeholder 3" descr="ICC Figure 4.7.png"/>
          <p:cNvPicPr>
            <a:picLocks noGrp="1" noChangeAspect="1"/>
          </p:cNvPicPr>
          <p:nvPr>
            <p:ph idx="1"/>
          </p:nvPr>
        </p:nvPicPr>
        <p:blipFill>
          <a:blip r:embed="rId3" cstate="email"/>
          <a:srcRect/>
          <a:stretch>
            <a:fillRect/>
          </a:stretch>
        </p:blipFill>
        <p:spPr bwMode="auto">
          <a:xfrm>
            <a:off x="2760663" y="1600200"/>
            <a:ext cx="4994275" cy="4346575"/>
          </a:xfrm>
          <a:noFill/>
          <a:ln>
            <a:miter lim="800000"/>
            <a:headEnd/>
            <a:tailEnd/>
          </a:ln>
        </p:spPr>
      </p:pic>
      <p:sp>
        <p:nvSpPr>
          <p:cNvPr id="6" name="Text Box 30"/>
          <p:cNvSpPr txBox="1">
            <a:spLocks noChangeArrowheads="1"/>
          </p:cNvSpPr>
          <p:nvPr/>
        </p:nvSpPr>
        <p:spPr bwMode="auto">
          <a:xfrm>
            <a:off x="457200" y="1584325"/>
            <a:ext cx="3429000" cy="2582862"/>
          </a:xfrm>
          <a:prstGeom prst="rect">
            <a:avLst/>
          </a:prstGeom>
          <a:noFill/>
          <a:ln w="12699">
            <a:noFill/>
            <a:miter lim="800000"/>
            <a:headEnd/>
            <a:tailEnd/>
          </a:ln>
          <a:effectLst/>
        </p:spPr>
        <p:txBody>
          <a:bodyPr>
            <a:spAutoFit/>
          </a:bodyPr>
          <a:lstStyle/>
          <a:p>
            <a:pPr fontAlgn="auto">
              <a:lnSpc>
                <a:spcPct val="120000"/>
              </a:lnSpc>
              <a:spcBef>
                <a:spcPct val="5000"/>
              </a:spcBef>
              <a:spcAft>
                <a:spcPct val="5000"/>
              </a:spcAft>
              <a:defRPr/>
            </a:pPr>
            <a:r>
              <a:rPr lang="en-US" sz="2400" b="1" dirty="0">
                <a:solidFill>
                  <a:schemeClr val="accent1">
                    <a:lumMod val="75000"/>
                  </a:schemeClr>
                </a:solidFill>
                <a:latin typeface="Arial" pitchFamily="34" charset="0"/>
                <a:cs typeface="Arial" pitchFamily="34" charset="0"/>
              </a:rPr>
              <a:t>R202 TOWNHOUSE</a:t>
            </a:r>
          </a:p>
          <a:p>
            <a:pPr marL="457200" indent="-233363" fontAlgn="auto">
              <a:lnSpc>
                <a:spcPts val="2000"/>
              </a:lnSpc>
              <a:spcBef>
                <a:spcPts val="1200"/>
              </a:spcBef>
              <a:spcAft>
                <a:spcPct val="5000"/>
              </a:spcAft>
              <a:buFont typeface="Wingdings" pitchFamily="2" charset="2"/>
              <a:buChar char="§"/>
              <a:defRPr/>
            </a:pPr>
            <a:r>
              <a:rPr lang="en-US" b="1" dirty="0">
                <a:solidFill>
                  <a:schemeClr val="accent3">
                    <a:lumMod val="50000"/>
                  </a:schemeClr>
                </a:solidFill>
                <a:latin typeface="Arial" pitchFamily="34" charset="0"/>
                <a:cs typeface="Arial" pitchFamily="34" charset="0"/>
              </a:rPr>
              <a:t>Three or more attached units</a:t>
            </a:r>
          </a:p>
          <a:p>
            <a:pPr marL="457200" indent="-233363" fontAlgn="auto">
              <a:lnSpc>
                <a:spcPts val="2000"/>
              </a:lnSpc>
              <a:spcBef>
                <a:spcPts val="1200"/>
              </a:spcBef>
              <a:spcAft>
                <a:spcPct val="5000"/>
              </a:spcAft>
              <a:buFont typeface="Wingdings" pitchFamily="2" charset="2"/>
              <a:buChar char="§"/>
              <a:defRPr/>
            </a:pPr>
            <a:r>
              <a:rPr lang="en-US" b="1" dirty="0">
                <a:solidFill>
                  <a:schemeClr val="accent3">
                    <a:lumMod val="50000"/>
                  </a:schemeClr>
                </a:solidFill>
                <a:latin typeface="Arial" pitchFamily="34" charset="0"/>
                <a:cs typeface="Arial" pitchFamily="34" charset="0"/>
              </a:rPr>
              <a:t>Units extend from foundation to roof</a:t>
            </a:r>
          </a:p>
          <a:p>
            <a:pPr marL="457200" indent="-233363" fontAlgn="auto">
              <a:lnSpc>
                <a:spcPts val="2000"/>
              </a:lnSpc>
              <a:spcBef>
                <a:spcPts val="1200"/>
              </a:spcBef>
              <a:spcAft>
                <a:spcPct val="5000"/>
              </a:spcAft>
              <a:buFont typeface="Wingdings" pitchFamily="2" charset="2"/>
              <a:buChar char="§"/>
              <a:defRPr/>
            </a:pPr>
            <a:r>
              <a:rPr lang="en-US" b="1" dirty="0">
                <a:solidFill>
                  <a:schemeClr val="accent3">
                    <a:lumMod val="50000"/>
                  </a:schemeClr>
                </a:solidFill>
                <a:latin typeface="Arial" pitchFamily="34" charset="0"/>
                <a:cs typeface="Arial" pitchFamily="34" charset="0"/>
              </a:rPr>
              <a:t>Open space on at least two sides</a:t>
            </a:r>
          </a:p>
        </p:txBody>
      </p:sp>
      <p:sp>
        <p:nvSpPr>
          <p:cNvPr id="223236" name="TextBox 6"/>
          <p:cNvSpPr txBox="1">
            <a:spLocks noChangeArrowheads="1"/>
          </p:cNvSpPr>
          <p:nvPr/>
        </p:nvSpPr>
        <p:spPr bwMode="auto">
          <a:xfrm>
            <a:off x="7196138" y="3578225"/>
            <a:ext cx="1668462" cy="831850"/>
          </a:xfrm>
          <a:prstGeom prst="rect">
            <a:avLst/>
          </a:prstGeom>
          <a:noFill/>
          <a:ln w="9525">
            <a:noFill/>
            <a:miter lim="800000"/>
            <a:headEnd/>
            <a:tailEnd/>
          </a:ln>
        </p:spPr>
        <p:txBody>
          <a:bodyPr>
            <a:spAutoFit/>
          </a:bodyPr>
          <a:lstStyle/>
          <a:p>
            <a:pPr>
              <a:tabLst>
                <a:tab pos="457200" algn="l"/>
              </a:tabLst>
            </a:pPr>
            <a:r>
              <a:rPr lang="en-US" sz="2400" b="1" dirty="0">
                <a:solidFill>
                  <a:srgbClr val="376092"/>
                </a:solidFill>
                <a:cs typeface="Arial" charset="0"/>
              </a:rPr>
              <a:t>Open</a:t>
            </a:r>
            <a:br>
              <a:rPr lang="en-US" sz="2400" b="1" dirty="0">
                <a:solidFill>
                  <a:srgbClr val="376092"/>
                </a:solidFill>
                <a:cs typeface="Arial" charset="0"/>
              </a:rPr>
            </a:br>
            <a:r>
              <a:rPr lang="en-US" sz="2400" b="1" dirty="0">
                <a:solidFill>
                  <a:srgbClr val="376092"/>
                </a:solidFill>
                <a:cs typeface="Arial" charset="0"/>
              </a:rPr>
              <a:t>two sides</a:t>
            </a:r>
          </a:p>
        </p:txBody>
      </p:sp>
      <p:sp>
        <p:nvSpPr>
          <p:cNvPr id="10" name="Freeform 9"/>
          <p:cNvSpPr/>
          <p:nvPr/>
        </p:nvSpPr>
        <p:spPr>
          <a:xfrm>
            <a:off x="5473700" y="3848100"/>
            <a:ext cx="1722438" cy="1231900"/>
          </a:xfrm>
          <a:custGeom>
            <a:avLst/>
            <a:gdLst>
              <a:gd name="connsiteX0" fmla="*/ 1562100 w 1562100"/>
              <a:gd name="connsiteY0" fmla="*/ 0 h 1231900"/>
              <a:gd name="connsiteX1" fmla="*/ 304800 w 1562100"/>
              <a:gd name="connsiteY1" fmla="*/ 685800 h 1231900"/>
              <a:gd name="connsiteX2" fmla="*/ 0 w 1562100"/>
              <a:gd name="connsiteY2" fmla="*/ 1231900 h 1231900"/>
            </a:gdLst>
            <a:ahLst/>
            <a:cxnLst>
              <a:cxn ang="0">
                <a:pos x="connsiteX0" y="connsiteY0"/>
              </a:cxn>
              <a:cxn ang="0">
                <a:pos x="connsiteX1" y="connsiteY1"/>
              </a:cxn>
              <a:cxn ang="0">
                <a:pos x="connsiteX2" y="connsiteY2"/>
              </a:cxn>
            </a:cxnLst>
            <a:rect l="l" t="t" r="r" b="b"/>
            <a:pathLst>
              <a:path w="1562100" h="1231900">
                <a:moveTo>
                  <a:pt x="1562100" y="0"/>
                </a:moveTo>
                <a:cubicBezTo>
                  <a:pt x="1063625" y="240241"/>
                  <a:pt x="565150" y="480483"/>
                  <a:pt x="304800" y="685800"/>
                </a:cubicBezTo>
                <a:cubicBezTo>
                  <a:pt x="44450" y="891117"/>
                  <a:pt x="22225" y="1061508"/>
                  <a:pt x="0" y="123190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10"/>
          <p:cNvSpPr/>
          <p:nvPr/>
        </p:nvSpPr>
        <p:spPr>
          <a:xfrm>
            <a:off x="6507163" y="3560762"/>
            <a:ext cx="688975" cy="323850"/>
          </a:xfrm>
          <a:custGeom>
            <a:avLst/>
            <a:gdLst>
              <a:gd name="connsiteX0" fmla="*/ 533400 w 533400"/>
              <a:gd name="connsiteY0" fmla="*/ 289560 h 322580"/>
              <a:gd name="connsiteX1" fmla="*/ 205740 w 533400"/>
              <a:gd name="connsiteY1" fmla="*/ 274320 h 322580"/>
              <a:gd name="connsiteX2" fmla="*/ 0 w 533400"/>
              <a:gd name="connsiteY2" fmla="*/ 0 h 322580"/>
            </a:gdLst>
            <a:ahLst/>
            <a:cxnLst>
              <a:cxn ang="0">
                <a:pos x="connsiteX0" y="connsiteY0"/>
              </a:cxn>
              <a:cxn ang="0">
                <a:pos x="connsiteX1" y="connsiteY1"/>
              </a:cxn>
              <a:cxn ang="0">
                <a:pos x="connsiteX2" y="connsiteY2"/>
              </a:cxn>
            </a:cxnLst>
            <a:rect l="l" t="t" r="r" b="b"/>
            <a:pathLst>
              <a:path w="533400" h="322580">
                <a:moveTo>
                  <a:pt x="533400" y="289560"/>
                </a:moveTo>
                <a:cubicBezTo>
                  <a:pt x="414020" y="306070"/>
                  <a:pt x="294640" y="322580"/>
                  <a:pt x="205740" y="274320"/>
                </a:cubicBezTo>
                <a:cubicBezTo>
                  <a:pt x="116840" y="226060"/>
                  <a:pt x="58420" y="113030"/>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TextBox 59"/>
          <p:cNvSpPr txBox="1">
            <a:spLocks noChangeArrowheads="1"/>
          </p:cNvSpPr>
          <p:nvPr/>
        </p:nvSpPr>
        <p:spPr bwMode="auto">
          <a:xfrm>
            <a:off x="5595938" y="6229350"/>
            <a:ext cx="911225" cy="30797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a:t>
            </a:r>
          </a:p>
        </p:txBody>
      </p:sp>
      <p:sp>
        <p:nvSpPr>
          <p:cNvPr id="9" name="Rectangle 8"/>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pic>
        <p:nvPicPr>
          <p:cNvPr id="225282" name="Picture 2" descr="ICC Figure 4.8.png"/>
          <p:cNvPicPr>
            <a:picLocks noChangeAspect="1"/>
          </p:cNvPicPr>
          <p:nvPr/>
        </p:nvPicPr>
        <p:blipFill>
          <a:blip r:embed="rId3" cstate="email"/>
          <a:srcRect/>
          <a:stretch>
            <a:fillRect/>
          </a:stretch>
        </p:blipFill>
        <p:spPr bwMode="auto">
          <a:xfrm>
            <a:off x="3797300" y="2324100"/>
            <a:ext cx="4519613" cy="3008313"/>
          </a:xfrm>
          <a:prstGeom prst="rect">
            <a:avLst/>
          </a:prstGeom>
          <a:noFill/>
          <a:ln w="9525">
            <a:noFill/>
            <a:miter lim="800000"/>
            <a:headEnd/>
            <a:tailEnd/>
          </a:ln>
        </p:spPr>
      </p:pic>
      <p:sp>
        <p:nvSpPr>
          <p:cNvPr id="4" name="Text Box 30"/>
          <p:cNvSpPr txBox="1">
            <a:spLocks noChangeArrowheads="1"/>
          </p:cNvSpPr>
          <p:nvPr/>
        </p:nvSpPr>
        <p:spPr bwMode="auto">
          <a:xfrm>
            <a:off x="457200" y="1779588"/>
            <a:ext cx="3429000" cy="2582862"/>
          </a:xfrm>
          <a:prstGeom prst="rect">
            <a:avLst/>
          </a:prstGeom>
          <a:noFill/>
          <a:ln w="12699">
            <a:noFill/>
            <a:miter lim="800000"/>
            <a:headEnd/>
            <a:tailEnd/>
          </a:ln>
          <a:effectLst/>
        </p:spPr>
        <p:txBody>
          <a:bodyPr>
            <a:spAutoFit/>
          </a:bodyPr>
          <a:lstStyle/>
          <a:p>
            <a:pPr fontAlgn="auto">
              <a:lnSpc>
                <a:spcPct val="120000"/>
              </a:lnSpc>
              <a:spcBef>
                <a:spcPct val="5000"/>
              </a:spcBef>
              <a:spcAft>
                <a:spcPct val="5000"/>
              </a:spcAft>
              <a:defRPr/>
            </a:pPr>
            <a:r>
              <a:rPr lang="en-US" sz="2400" b="1" dirty="0">
                <a:solidFill>
                  <a:schemeClr val="accent1">
                    <a:lumMod val="75000"/>
                  </a:schemeClr>
                </a:solidFill>
                <a:latin typeface="Arial" pitchFamily="34" charset="0"/>
                <a:cs typeface="Arial" pitchFamily="34" charset="0"/>
              </a:rPr>
              <a:t>R202 TOWNHOUSE</a:t>
            </a:r>
          </a:p>
          <a:p>
            <a:pPr marL="457200" indent="-233363" fontAlgn="auto">
              <a:lnSpc>
                <a:spcPts val="2000"/>
              </a:lnSpc>
              <a:spcBef>
                <a:spcPts val="1200"/>
              </a:spcBef>
              <a:spcAft>
                <a:spcPct val="5000"/>
              </a:spcAft>
              <a:buFont typeface="Wingdings" pitchFamily="2" charset="2"/>
              <a:buChar char="§"/>
              <a:defRPr/>
            </a:pPr>
            <a:r>
              <a:rPr lang="en-US" b="1" dirty="0">
                <a:solidFill>
                  <a:schemeClr val="accent3">
                    <a:lumMod val="50000"/>
                  </a:schemeClr>
                </a:solidFill>
                <a:latin typeface="Arial" pitchFamily="34" charset="0"/>
                <a:cs typeface="Arial" pitchFamily="34" charset="0"/>
              </a:rPr>
              <a:t>Three or more attached units</a:t>
            </a:r>
          </a:p>
          <a:p>
            <a:pPr marL="457200" indent="-233363" fontAlgn="auto">
              <a:lnSpc>
                <a:spcPts val="2000"/>
              </a:lnSpc>
              <a:spcBef>
                <a:spcPts val="1200"/>
              </a:spcBef>
              <a:spcAft>
                <a:spcPct val="5000"/>
              </a:spcAft>
              <a:buFont typeface="Wingdings" pitchFamily="2" charset="2"/>
              <a:buChar char="§"/>
              <a:defRPr/>
            </a:pPr>
            <a:r>
              <a:rPr lang="en-US" b="1" dirty="0">
                <a:solidFill>
                  <a:schemeClr val="accent3">
                    <a:lumMod val="50000"/>
                  </a:schemeClr>
                </a:solidFill>
                <a:latin typeface="Arial" pitchFamily="34" charset="0"/>
                <a:cs typeface="Arial" pitchFamily="34" charset="0"/>
              </a:rPr>
              <a:t>Units extend from foundation to roof</a:t>
            </a:r>
          </a:p>
          <a:p>
            <a:pPr marL="457200" indent="-233363" fontAlgn="auto">
              <a:lnSpc>
                <a:spcPts val="2000"/>
              </a:lnSpc>
              <a:spcBef>
                <a:spcPts val="1200"/>
              </a:spcBef>
              <a:spcAft>
                <a:spcPct val="5000"/>
              </a:spcAft>
              <a:buFont typeface="Wingdings" pitchFamily="2" charset="2"/>
              <a:buChar char="§"/>
              <a:defRPr/>
            </a:pPr>
            <a:r>
              <a:rPr lang="en-US" b="1" dirty="0">
                <a:solidFill>
                  <a:schemeClr val="accent3">
                    <a:lumMod val="50000"/>
                  </a:schemeClr>
                </a:solidFill>
                <a:latin typeface="Arial" pitchFamily="34" charset="0"/>
                <a:cs typeface="Arial" pitchFamily="34" charset="0"/>
              </a:rPr>
              <a:t>Open space on at least two sides</a:t>
            </a:r>
          </a:p>
        </p:txBody>
      </p:sp>
      <p:sp>
        <p:nvSpPr>
          <p:cNvPr id="5" name="TextBox 4"/>
          <p:cNvSpPr txBox="1"/>
          <p:nvPr/>
        </p:nvSpPr>
        <p:spPr>
          <a:xfrm>
            <a:off x="1905000" y="5588000"/>
            <a:ext cx="3687763" cy="1138238"/>
          </a:xfrm>
          <a:prstGeom prst="rect">
            <a:avLst/>
          </a:prstGeom>
          <a:noFill/>
        </p:spPr>
        <p:txBody>
          <a:bodyPr>
            <a:spAutoFit/>
          </a:bodyPr>
          <a:lstStyle/>
          <a:p>
            <a:pPr fontAlgn="auto">
              <a:spcBef>
                <a:spcPts val="0"/>
              </a:spcBef>
              <a:spcAft>
                <a:spcPts val="0"/>
              </a:spcAft>
              <a:tabLst>
                <a:tab pos="457200" algn="l"/>
              </a:tabLst>
              <a:defRPr/>
            </a:pPr>
            <a:r>
              <a:rPr lang="en-US" sz="2400" b="1" u="sng" dirty="0">
                <a:solidFill>
                  <a:srgbClr val="376092"/>
                </a:solidFill>
                <a:latin typeface="Arial" pitchFamily="34" charset="0"/>
                <a:cs typeface="Arial" pitchFamily="34" charset="0"/>
              </a:rPr>
              <a:t>Not</a:t>
            </a:r>
            <a:r>
              <a:rPr lang="en-US" sz="2400" b="1" dirty="0">
                <a:solidFill>
                  <a:srgbClr val="376092"/>
                </a:solidFill>
                <a:latin typeface="Arial" pitchFamily="34" charset="0"/>
                <a:cs typeface="Arial" pitchFamily="34" charset="0"/>
              </a:rPr>
              <a:t> open two sides</a:t>
            </a:r>
            <a:br>
              <a:rPr lang="en-US" sz="2400" b="1" dirty="0">
                <a:solidFill>
                  <a:srgbClr val="376092"/>
                </a:solidFill>
                <a:latin typeface="Arial" pitchFamily="34" charset="0"/>
                <a:cs typeface="Arial" pitchFamily="34" charset="0"/>
              </a:rPr>
            </a:br>
            <a:r>
              <a:rPr lang="en-US" sz="2000" b="1" dirty="0">
                <a:solidFill>
                  <a:schemeClr val="accent2">
                    <a:lumMod val="75000"/>
                  </a:schemeClr>
                </a:solidFill>
                <a:latin typeface="Arial" pitchFamily="34" charset="0"/>
                <a:cs typeface="Arial" pitchFamily="34" charset="0"/>
              </a:rPr>
              <a:t>(therefore, not a townhouse)</a:t>
            </a:r>
            <a:endParaRPr lang="en-US" sz="2400" b="1" dirty="0">
              <a:solidFill>
                <a:schemeClr val="accent2">
                  <a:lumMod val="75000"/>
                </a:schemeClr>
              </a:solidFill>
              <a:latin typeface="Arial" pitchFamily="34" charset="0"/>
              <a:cs typeface="Arial" pitchFamily="34" charset="0"/>
            </a:endParaRPr>
          </a:p>
          <a:p>
            <a:pPr fontAlgn="auto">
              <a:spcBef>
                <a:spcPts val="0"/>
              </a:spcBef>
              <a:spcAft>
                <a:spcPts val="0"/>
              </a:spcAft>
              <a:tabLst>
                <a:tab pos="457200" algn="l"/>
              </a:tabLst>
              <a:defRPr/>
            </a:pPr>
            <a:endParaRPr lang="en-US" sz="2400" b="1" dirty="0">
              <a:solidFill>
                <a:srgbClr val="376092"/>
              </a:solidFill>
              <a:latin typeface="Arial" pitchFamily="34" charset="0"/>
              <a:cs typeface="Arial" pitchFamily="34" charset="0"/>
            </a:endParaRPr>
          </a:p>
        </p:txBody>
      </p:sp>
      <p:sp>
        <p:nvSpPr>
          <p:cNvPr id="6" name="Freeform 5"/>
          <p:cNvSpPr/>
          <p:nvPr/>
        </p:nvSpPr>
        <p:spPr>
          <a:xfrm>
            <a:off x="4986338" y="4902200"/>
            <a:ext cx="808037" cy="923925"/>
          </a:xfrm>
          <a:custGeom>
            <a:avLst/>
            <a:gdLst>
              <a:gd name="connsiteX0" fmla="*/ 0 w 808074"/>
              <a:gd name="connsiteY0" fmla="*/ 925033 h 925033"/>
              <a:gd name="connsiteX1" fmla="*/ 606056 w 808074"/>
              <a:gd name="connsiteY1" fmla="*/ 733647 h 925033"/>
              <a:gd name="connsiteX2" fmla="*/ 808074 w 808074"/>
              <a:gd name="connsiteY2" fmla="*/ 0 h 925033"/>
            </a:gdLst>
            <a:ahLst/>
            <a:cxnLst>
              <a:cxn ang="0">
                <a:pos x="connsiteX0" y="connsiteY0"/>
              </a:cxn>
              <a:cxn ang="0">
                <a:pos x="connsiteX1" y="connsiteY1"/>
              </a:cxn>
              <a:cxn ang="0">
                <a:pos x="connsiteX2" y="connsiteY2"/>
              </a:cxn>
            </a:cxnLst>
            <a:rect l="l" t="t" r="r" b="b"/>
            <a:pathLst>
              <a:path w="808074" h="925033">
                <a:moveTo>
                  <a:pt x="0" y="925033"/>
                </a:moveTo>
                <a:cubicBezTo>
                  <a:pt x="235688" y="906426"/>
                  <a:pt x="471377" y="887819"/>
                  <a:pt x="606056" y="733647"/>
                </a:cubicBezTo>
                <a:cubicBezTo>
                  <a:pt x="740735" y="579475"/>
                  <a:pt x="774404" y="289737"/>
                  <a:pt x="808074"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10"/>
          <p:cNvSpPr/>
          <p:nvPr/>
        </p:nvSpPr>
        <p:spPr>
          <a:xfrm>
            <a:off x="4991100" y="3733800"/>
            <a:ext cx="781050" cy="2085975"/>
          </a:xfrm>
          <a:custGeom>
            <a:avLst/>
            <a:gdLst>
              <a:gd name="connsiteX0" fmla="*/ 0 w 781050"/>
              <a:gd name="connsiteY0" fmla="*/ 2085975 h 2085975"/>
              <a:gd name="connsiteX1" fmla="*/ 466725 w 781050"/>
              <a:gd name="connsiteY1" fmla="*/ 1495425 h 2085975"/>
              <a:gd name="connsiteX2" fmla="*/ 781050 w 781050"/>
              <a:gd name="connsiteY2" fmla="*/ 0 h 2085975"/>
            </a:gdLst>
            <a:ahLst/>
            <a:cxnLst>
              <a:cxn ang="0">
                <a:pos x="connsiteX0" y="connsiteY0"/>
              </a:cxn>
              <a:cxn ang="0">
                <a:pos x="connsiteX1" y="connsiteY1"/>
              </a:cxn>
              <a:cxn ang="0">
                <a:pos x="connsiteX2" y="connsiteY2"/>
              </a:cxn>
            </a:cxnLst>
            <a:rect l="l" t="t" r="r" b="b"/>
            <a:pathLst>
              <a:path w="781050" h="2085975">
                <a:moveTo>
                  <a:pt x="0" y="2085975"/>
                </a:moveTo>
                <a:cubicBezTo>
                  <a:pt x="168275" y="1964531"/>
                  <a:pt x="336550" y="1843088"/>
                  <a:pt x="466725" y="1495425"/>
                </a:cubicBezTo>
                <a:cubicBezTo>
                  <a:pt x="596900" y="1147763"/>
                  <a:pt x="688975" y="573881"/>
                  <a:pt x="78105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TextBox 59"/>
          <p:cNvSpPr txBox="1">
            <a:spLocks noChangeArrowheads="1"/>
          </p:cNvSpPr>
          <p:nvPr/>
        </p:nvSpPr>
        <p:spPr bwMode="auto">
          <a:xfrm>
            <a:off x="6172200" y="6229350"/>
            <a:ext cx="911225" cy="307975"/>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a:t>
            </a:r>
          </a:p>
        </p:txBody>
      </p:sp>
      <p:sp>
        <p:nvSpPr>
          <p:cNvPr id="9" name="Rectangle 8"/>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sp>
        <p:nvSpPr>
          <p:cNvPr id="3" name="Content Placeholder 2"/>
          <p:cNvSpPr>
            <a:spLocks noGrp="1"/>
          </p:cNvSpPr>
          <p:nvPr>
            <p:ph idx="1"/>
          </p:nvPr>
        </p:nvSpPr>
        <p:spPr>
          <a:xfrm>
            <a:off x="457200" y="1779588"/>
            <a:ext cx="6237288" cy="4346575"/>
          </a:xfrm>
        </p:spPr>
        <p:txBody>
          <a:bodyPr/>
          <a:lstStyle/>
          <a:p>
            <a:pPr fontAlgn="auto">
              <a:spcAft>
                <a:spcPts val="0"/>
              </a:spcAft>
              <a:buFont typeface="Wingdings" pitchFamily="2" charset="2"/>
              <a:buNone/>
              <a:defRPr/>
            </a:pPr>
            <a:r>
              <a:rPr lang="en-US" sz="2400" dirty="0">
                <a:solidFill>
                  <a:schemeClr val="accent2">
                    <a:lumMod val="75000"/>
                  </a:schemeClr>
                </a:solidFill>
              </a:rPr>
              <a:t>R301.2.2.2.1 Weight of Materials</a:t>
            </a:r>
          </a:p>
          <a:p>
            <a:pPr fontAlgn="auto">
              <a:spcAft>
                <a:spcPts val="0"/>
              </a:spcAft>
              <a:buFont typeface="Wingdings" pitchFamily="2" charset="2"/>
              <a:buNone/>
              <a:defRPr/>
            </a:pPr>
            <a:r>
              <a:rPr lang="en-US" sz="2000" dirty="0"/>
              <a:t>Average dead loads shall not exceed:</a:t>
            </a:r>
          </a:p>
          <a:p>
            <a:pPr lvl="1" fontAlgn="auto">
              <a:spcAft>
                <a:spcPts val="0"/>
              </a:spcAft>
              <a:defRPr/>
            </a:pPr>
            <a:r>
              <a:rPr lang="en-US" dirty="0"/>
              <a:t>15 or 25 psf for roofs/ceiling assemblies</a:t>
            </a:r>
          </a:p>
          <a:p>
            <a:pPr lvl="1" fontAlgn="auto">
              <a:spcAft>
                <a:spcPts val="0"/>
              </a:spcAft>
              <a:defRPr/>
            </a:pPr>
            <a:r>
              <a:rPr lang="en-US" dirty="0"/>
              <a:t>10 psf for floor assemblies</a:t>
            </a:r>
          </a:p>
          <a:p>
            <a:pPr lvl="1" fontAlgn="auto">
              <a:spcAft>
                <a:spcPts val="0"/>
              </a:spcAft>
              <a:defRPr/>
            </a:pPr>
            <a:r>
              <a:rPr lang="en-US" dirty="0"/>
              <a:t>15 psf for exterior wall assemblies</a:t>
            </a:r>
          </a:p>
          <a:p>
            <a:pPr lvl="1" fontAlgn="auto">
              <a:spcAft>
                <a:spcPts val="0"/>
              </a:spcAft>
              <a:defRPr/>
            </a:pPr>
            <a:endParaRPr lang="en-US" dirty="0"/>
          </a:p>
        </p:txBody>
      </p:sp>
      <p:graphicFrame>
        <p:nvGraphicFramePr>
          <p:cNvPr id="4" name="Table 3"/>
          <p:cNvGraphicFramePr>
            <a:graphicFrameLocks noGrp="1"/>
          </p:cNvGraphicFramePr>
          <p:nvPr/>
        </p:nvGraphicFramePr>
        <p:xfrm>
          <a:off x="889001" y="4068763"/>
          <a:ext cx="3225800" cy="1623060"/>
        </p:xfrm>
        <a:graphic>
          <a:graphicData uri="http://schemas.openxmlformats.org/drawingml/2006/table">
            <a:tbl>
              <a:tblPr firstRow="1" bandRow="1">
                <a:tableStyleId>{5C22544A-7EE6-4342-B048-85BDC9FD1C3A}</a:tableStyleId>
              </a:tblPr>
              <a:tblGrid>
                <a:gridCol w="3225800"/>
              </a:tblGrid>
              <a:tr h="571500">
                <a:tc>
                  <a:txBody>
                    <a:bodyPr/>
                    <a:lstStyle/>
                    <a:p>
                      <a:pPr algn="ctr"/>
                      <a:r>
                        <a:rPr lang="en-US" sz="2400" dirty="0">
                          <a:latin typeface="Arial" pitchFamily="34" charset="0"/>
                          <a:cs typeface="Arial" pitchFamily="34" charset="0"/>
                        </a:rPr>
                        <a:t>Wind </a:t>
                      </a:r>
                    </a:p>
                    <a:p>
                      <a:pPr algn="ctr"/>
                      <a:r>
                        <a:rPr lang="en-US" sz="2400" dirty="0">
                          <a:latin typeface="Arial" pitchFamily="34" charset="0"/>
                          <a:cs typeface="Arial" pitchFamily="34" charset="0"/>
                        </a:rPr>
                        <a:t>Requirements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800100">
                <a:tc>
                  <a:txBody>
                    <a:bodyPr/>
                    <a:lstStyle/>
                    <a:p>
                      <a:pPr algn="ctr"/>
                      <a:r>
                        <a:rPr lang="en-US" sz="1800" b="1" dirty="0">
                          <a:latin typeface="Arial" pitchFamily="34" charset="0"/>
                          <a:cs typeface="Arial" pitchFamily="34" charset="0"/>
                        </a:rPr>
                        <a:t>Weight of</a:t>
                      </a:r>
                      <a:r>
                        <a:rPr lang="en-US" sz="1800" b="1" baseline="0" dirty="0">
                          <a:latin typeface="Arial" pitchFamily="34" charset="0"/>
                          <a:cs typeface="Arial" pitchFamily="34" charset="0"/>
                        </a:rPr>
                        <a:t> materials provisions do </a:t>
                      </a:r>
                      <a:r>
                        <a:rPr lang="en-US" sz="1800" b="1" u="sng" baseline="0" dirty="0">
                          <a:latin typeface="Arial" pitchFamily="34" charset="0"/>
                          <a:cs typeface="Arial" pitchFamily="34" charset="0"/>
                        </a:rPr>
                        <a:t>not</a:t>
                      </a:r>
                      <a:r>
                        <a:rPr lang="en-US" sz="1800" b="1" baseline="0" dirty="0">
                          <a:latin typeface="Arial" pitchFamily="34" charset="0"/>
                          <a:cs typeface="Arial" pitchFamily="34" charset="0"/>
                        </a:rPr>
                        <a:t> apply</a:t>
                      </a:r>
                      <a:endParaRPr lang="en-US"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graphicFrame>
        <p:nvGraphicFramePr>
          <p:cNvPr id="5" name="Table 4"/>
          <p:cNvGraphicFramePr>
            <a:graphicFrameLocks noGrp="1"/>
          </p:cNvGraphicFramePr>
          <p:nvPr/>
        </p:nvGraphicFramePr>
        <p:xfrm>
          <a:off x="5086350" y="4068763"/>
          <a:ext cx="3216275" cy="1623060"/>
        </p:xfrm>
        <a:graphic>
          <a:graphicData uri="http://schemas.openxmlformats.org/drawingml/2006/table">
            <a:tbl>
              <a:tblPr firstRow="1" bandRow="1">
                <a:tableStyleId>{5C22544A-7EE6-4342-B048-85BDC9FD1C3A}</a:tableStyleId>
              </a:tblPr>
              <a:tblGrid>
                <a:gridCol w="3216275"/>
              </a:tblGrid>
              <a:tr h="571500">
                <a:tc>
                  <a:txBody>
                    <a:bodyPr/>
                    <a:lstStyle/>
                    <a:p>
                      <a:pPr algn="ctr"/>
                      <a:r>
                        <a:rPr lang="en-US" sz="2400" baseline="0" dirty="0">
                          <a:latin typeface="Arial" pitchFamily="34" charset="0"/>
                          <a:cs typeface="Arial" pitchFamily="34" charset="0"/>
                        </a:rPr>
                        <a:t>Seismic Requirements</a:t>
                      </a:r>
                      <a:endParaRPr lang="en-US" sz="24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r h="800100">
                <a:tc>
                  <a:txBody>
                    <a:bodyPr/>
                    <a:lstStyle/>
                    <a:p>
                      <a:pPr algn="ctr"/>
                      <a:r>
                        <a:rPr lang="en-US" sz="1800" b="1" dirty="0">
                          <a:latin typeface="Arial" pitchFamily="34" charset="0"/>
                          <a:cs typeface="Arial" pitchFamily="34" charset="0"/>
                        </a:rPr>
                        <a:t>Weight of materials provisions</a:t>
                      </a:r>
                      <a:r>
                        <a:rPr lang="en-US" sz="1800" b="1" baseline="0" dirty="0">
                          <a:latin typeface="Arial" pitchFamily="34" charset="0"/>
                          <a:cs typeface="Arial" pitchFamily="34" charset="0"/>
                        </a:rPr>
                        <a:t> apply</a:t>
                      </a:r>
                      <a:endParaRPr lang="en-US"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56200" y="5770563"/>
            <a:ext cx="3204788" cy="369332"/>
          </a:xfrm>
          <a:prstGeom prst="rect">
            <a:avLst/>
          </a:prstGeom>
          <a:noFill/>
        </p:spPr>
        <p:txBody>
          <a:bodyPr wrap="none" rtlCol="0">
            <a:spAutoFit/>
          </a:bodyPr>
          <a:lstStyle/>
          <a:p>
            <a:r>
              <a:rPr lang="en-US" dirty="0" smtClean="0"/>
              <a:t>Force = Mass x Acceleration</a:t>
            </a:r>
            <a:endParaRPr lang="en-US" dirty="0"/>
          </a:p>
        </p:txBody>
      </p:sp>
      <p:sp>
        <p:nvSpPr>
          <p:cNvPr id="8" name="TextBox 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sp>
        <p:nvSpPr>
          <p:cNvPr id="3" name="Content Placeholder 2"/>
          <p:cNvSpPr>
            <a:spLocks noGrp="1"/>
          </p:cNvSpPr>
          <p:nvPr>
            <p:ph idx="1"/>
          </p:nvPr>
        </p:nvSpPr>
        <p:spPr>
          <a:xfrm>
            <a:off x="457200" y="2382838"/>
            <a:ext cx="7924800" cy="4346575"/>
          </a:xfrm>
        </p:spPr>
        <p:txBody>
          <a:bodyPr/>
          <a:lstStyle/>
          <a:p>
            <a:pPr fontAlgn="auto">
              <a:spcAft>
                <a:spcPts val="0"/>
              </a:spcAft>
              <a:buFont typeface="Wingdings" pitchFamily="2" charset="2"/>
              <a:buNone/>
              <a:defRPr/>
            </a:pPr>
            <a:r>
              <a:rPr lang="en-US" sz="2400" dirty="0"/>
              <a:t>R301.2.2.2.5 Irregular buildings</a:t>
            </a:r>
          </a:p>
          <a:p>
            <a:pPr lvl="1" fontAlgn="auto">
              <a:spcAft>
                <a:spcPts val="0"/>
              </a:spcAft>
              <a:defRPr/>
            </a:pPr>
            <a:r>
              <a:rPr lang="en-US" dirty="0"/>
              <a:t>ʺPrescriptive construction … </a:t>
            </a:r>
            <a:r>
              <a:rPr lang="en-US" u="sng" dirty="0"/>
              <a:t>shall not be used for irregular structures</a:t>
            </a:r>
            <a:r>
              <a:rPr lang="en-US" dirty="0"/>
              <a:t> located in Seismic Design Categories C, D</a:t>
            </a:r>
            <a:r>
              <a:rPr lang="en-US" baseline="-25000" dirty="0"/>
              <a:t>0</a:t>
            </a:r>
            <a:r>
              <a:rPr lang="en-US" dirty="0"/>
              <a:t>, D</a:t>
            </a:r>
            <a:r>
              <a:rPr lang="en-US" baseline="-25000" dirty="0"/>
              <a:t>1</a:t>
            </a:r>
            <a:r>
              <a:rPr lang="en-US" dirty="0"/>
              <a:t>, and D</a:t>
            </a:r>
            <a:r>
              <a:rPr lang="en-US" baseline="-25000" dirty="0"/>
              <a:t>2</a:t>
            </a:r>
            <a:r>
              <a:rPr lang="en-US" dirty="0"/>
              <a:t>. Irregular portions of structures shall be designed … with accepted engineering practice…; design of the remainder of the building shall be permitted to use the provisions of this code.ʺ</a:t>
            </a:r>
          </a:p>
        </p:txBody>
      </p:sp>
      <p:graphicFrame>
        <p:nvGraphicFramePr>
          <p:cNvPr id="6" name="Table 5"/>
          <p:cNvGraphicFramePr>
            <a:graphicFrameLocks noGrp="1"/>
          </p:cNvGraphicFramePr>
          <p:nvPr/>
        </p:nvGraphicFramePr>
        <p:xfrm>
          <a:off x="855663" y="4295955"/>
          <a:ext cx="3422649" cy="1511858"/>
        </p:xfrm>
        <a:graphic>
          <a:graphicData uri="http://schemas.openxmlformats.org/drawingml/2006/table">
            <a:tbl>
              <a:tblPr firstRow="1" bandRow="1">
                <a:tableStyleId>{5C22544A-7EE6-4342-B048-85BDC9FD1C3A}</a:tableStyleId>
              </a:tblPr>
              <a:tblGrid>
                <a:gridCol w="3422649"/>
              </a:tblGrid>
              <a:tr h="708581">
                <a:tc>
                  <a:txBody>
                    <a:bodyPr/>
                    <a:lstStyle/>
                    <a:p>
                      <a:pPr algn="ctr"/>
                      <a:r>
                        <a:rPr lang="en-US" sz="2400" dirty="0">
                          <a:latin typeface="Arial" pitchFamily="34" charset="0"/>
                          <a:cs typeface="Arial" pitchFamily="34" charset="0"/>
                        </a:rPr>
                        <a:t>Wind </a:t>
                      </a:r>
                    </a:p>
                    <a:p>
                      <a:pPr algn="ctr"/>
                      <a:r>
                        <a:rPr lang="en-US" sz="2400" dirty="0">
                          <a:latin typeface="Arial" pitchFamily="34" charset="0"/>
                          <a:cs typeface="Arial" pitchFamily="34" charset="0"/>
                        </a:rPr>
                        <a:t>Requirements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688898">
                <a:tc>
                  <a:txBody>
                    <a:bodyPr/>
                    <a:lstStyle/>
                    <a:p>
                      <a:r>
                        <a:rPr lang="en-US" sz="1800" b="1" dirty="0">
                          <a:latin typeface="Arial" pitchFamily="34" charset="0"/>
                          <a:cs typeface="Arial" pitchFamily="34" charset="0"/>
                        </a:rPr>
                        <a:t>Irregular</a:t>
                      </a:r>
                      <a:r>
                        <a:rPr lang="en-US" sz="1800" b="1" baseline="0" dirty="0">
                          <a:latin typeface="Arial" pitchFamily="34" charset="0"/>
                          <a:cs typeface="Arial" pitchFamily="34" charset="0"/>
                        </a:rPr>
                        <a:t> building provisions do </a:t>
                      </a:r>
                      <a:r>
                        <a:rPr lang="en-US" sz="1800" b="1" u="sng" baseline="0" dirty="0">
                          <a:latin typeface="Arial" pitchFamily="34" charset="0"/>
                          <a:cs typeface="Arial" pitchFamily="34" charset="0"/>
                        </a:rPr>
                        <a:t>not</a:t>
                      </a:r>
                      <a:r>
                        <a:rPr lang="en-US" sz="1800" b="1" baseline="0" dirty="0">
                          <a:latin typeface="Arial" pitchFamily="34" charset="0"/>
                          <a:cs typeface="Arial" pitchFamily="34" charset="0"/>
                        </a:rPr>
                        <a:t> apply</a:t>
                      </a:r>
                      <a:endParaRPr lang="en-US"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graphicFrame>
        <p:nvGraphicFramePr>
          <p:cNvPr id="7" name="Table 6"/>
          <p:cNvGraphicFramePr>
            <a:graphicFrameLocks noGrp="1"/>
          </p:cNvGraphicFramePr>
          <p:nvPr/>
        </p:nvGraphicFramePr>
        <p:xfrm>
          <a:off x="4840288" y="4295955"/>
          <a:ext cx="3422650" cy="1541446"/>
        </p:xfrm>
        <a:graphic>
          <a:graphicData uri="http://schemas.openxmlformats.org/drawingml/2006/table">
            <a:tbl>
              <a:tblPr firstRow="1" bandRow="1">
                <a:tableStyleId>{5C22544A-7EE6-4342-B048-85BDC9FD1C3A}</a:tableStyleId>
              </a:tblPr>
              <a:tblGrid>
                <a:gridCol w="3422650"/>
              </a:tblGrid>
              <a:tr h="793372">
                <a:tc>
                  <a:txBody>
                    <a:bodyPr/>
                    <a:lstStyle/>
                    <a:p>
                      <a:pPr algn="ctr"/>
                      <a:r>
                        <a:rPr lang="en-US" sz="2400" dirty="0">
                          <a:latin typeface="Arial" pitchFamily="34" charset="0"/>
                          <a:cs typeface="Arial" pitchFamily="34" charset="0"/>
                        </a:rPr>
                        <a:t>Seismic Requirements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r h="718486">
                <a:tc>
                  <a:txBody>
                    <a:bodyPr/>
                    <a:lstStyle/>
                    <a:p>
                      <a:r>
                        <a:rPr lang="en-US" sz="1800" b="1" dirty="0">
                          <a:latin typeface="Arial" pitchFamily="34" charset="0"/>
                          <a:cs typeface="Arial" pitchFamily="34" charset="0"/>
                        </a:rPr>
                        <a:t>Irregular building provisions</a:t>
                      </a:r>
                      <a:r>
                        <a:rPr lang="en-US" sz="1800" b="1" baseline="0" dirty="0">
                          <a:latin typeface="Arial" pitchFamily="34" charset="0"/>
                          <a:cs typeface="Arial" pitchFamily="34" charset="0"/>
                        </a:rPr>
                        <a:t> apply</a:t>
                      </a:r>
                      <a:endParaRPr lang="en-US"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bl>
          </a:graphicData>
        </a:graphic>
      </p:graphicFrame>
      <p:grpSp>
        <p:nvGrpSpPr>
          <p:cNvPr id="229385" name="Group 17"/>
          <p:cNvGrpSpPr>
            <a:grpSpLocks/>
          </p:cNvGrpSpPr>
          <p:nvPr/>
        </p:nvGrpSpPr>
        <p:grpSpPr bwMode="auto">
          <a:xfrm>
            <a:off x="401638" y="1785938"/>
            <a:ext cx="8340725" cy="447675"/>
            <a:chOff x="-2770185" y="1786608"/>
            <a:chExt cx="8340080" cy="447244"/>
          </a:xfrm>
        </p:grpSpPr>
        <p:sp>
          <p:nvSpPr>
            <p:cNvPr id="9" name="Round Diagonal Corner Rectangle 8"/>
            <p:cNvSpPr/>
            <p:nvPr/>
          </p:nvSpPr>
          <p:spPr>
            <a:xfrm>
              <a:off x="456952" y="1788193"/>
              <a:ext cx="730194" cy="445659"/>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1</a:t>
              </a:r>
            </a:p>
          </p:txBody>
        </p:sp>
        <p:sp>
          <p:nvSpPr>
            <p:cNvPr id="10" name="Round Diagonal Corner Rectangle 9"/>
            <p:cNvSpPr/>
            <p:nvPr/>
          </p:nvSpPr>
          <p:spPr>
            <a:xfrm>
              <a:off x="1187146" y="1788193"/>
              <a:ext cx="730194" cy="445659"/>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2</a:t>
              </a:r>
            </a:p>
          </p:txBody>
        </p:sp>
        <p:sp>
          <p:nvSpPr>
            <p:cNvPr id="11" name="Round Diagonal Corner Rectangle 10"/>
            <p:cNvSpPr/>
            <p:nvPr/>
          </p:nvSpPr>
          <p:spPr>
            <a:xfrm>
              <a:off x="1917339" y="1786608"/>
              <a:ext cx="731781"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3</a:t>
              </a:r>
            </a:p>
          </p:txBody>
        </p:sp>
        <p:sp>
          <p:nvSpPr>
            <p:cNvPr id="12" name="Round Diagonal Corner Rectangle 11"/>
            <p:cNvSpPr/>
            <p:nvPr/>
          </p:nvSpPr>
          <p:spPr>
            <a:xfrm>
              <a:off x="2649121" y="1786608"/>
              <a:ext cx="730194"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4</a:t>
              </a:r>
            </a:p>
          </p:txBody>
        </p:sp>
        <p:sp>
          <p:nvSpPr>
            <p:cNvPr id="13" name="Round Diagonal Corner Rectangle 12"/>
            <p:cNvSpPr/>
            <p:nvPr/>
          </p:nvSpPr>
          <p:spPr>
            <a:xfrm>
              <a:off x="3379314" y="1786608"/>
              <a:ext cx="730194"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5</a:t>
              </a:r>
            </a:p>
          </p:txBody>
        </p:sp>
        <p:sp>
          <p:nvSpPr>
            <p:cNvPr id="14" name="Round Diagonal Corner Rectangle 13"/>
            <p:cNvSpPr/>
            <p:nvPr/>
          </p:nvSpPr>
          <p:spPr>
            <a:xfrm>
              <a:off x="4109508" y="1786608"/>
              <a:ext cx="730194"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6</a:t>
              </a:r>
            </a:p>
          </p:txBody>
        </p:sp>
        <p:sp>
          <p:nvSpPr>
            <p:cNvPr id="15" name="Round Diagonal Corner Rectangle 14"/>
            <p:cNvSpPr/>
            <p:nvPr/>
          </p:nvSpPr>
          <p:spPr>
            <a:xfrm>
              <a:off x="4839701" y="1786608"/>
              <a:ext cx="730194"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7</a:t>
              </a:r>
            </a:p>
          </p:txBody>
        </p:sp>
        <p:sp>
          <p:nvSpPr>
            <p:cNvPr id="17" name="Round Diagonal Corner Rectangle 16"/>
            <p:cNvSpPr/>
            <p:nvPr/>
          </p:nvSpPr>
          <p:spPr>
            <a:xfrm>
              <a:off x="-2770185" y="1788193"/>
              <a:ext cx="3222376" cy="445659"/>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b="1" dirty="0">
                  <a:latin typeface="Arial" pitchFamily="34" charset="0"/>
                  <a:cs typeface="Arial" pitchFamily="34" charset="0"/>
                </a:rPr>
                <a:t>Irregular building definitions</a:t>
              </a:r>
            </a:p>
          </p:txBody>
        </p:sp>
      </p:grpSp>
      <p:sp>
        <p:nvSpPr>
          <p:cNvPr id="16" name="Rectangle 1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Picture 8" descr="SnowLoadLo.jpg"/>
          <p:cNvPicPr>
            <a:picLocks noChangeAspect="1"/>
          </p:cNvPicPr>
          <p:nvPr/>
        </p:nvPicPr>
        <p:blipFill>
          <a:blip r:embed="rId3" cstate="email"/>
          <a:srcRect/>
          <a:stretch>
            <a:fillRect/>
          </a:stretch>
        </p:blipFill>
        <p:spPr bwMode="auto">
          <a:xfrm>
            <a:off x="231775" y="1547813"/>
            <a:ext cx="8680450" cy="5083175"/>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sp>
        <p:nvSpPr>
          <p:cNvPr id="231427" name="TextBox 59"/>
          <p:cNvSpPr txBox="1">
            <a:spLocks noChangeArrowheads="1"/>
          </p:cNvSpPr>
          <p:nvPr/>
        </p:nvSpPr>
        <p:spPr bwMode="auto">
          <a:xfrm>
            <a:off x="7083425" y="6229350"/>
            <a:ext cx="911225" cy="307975"/>
          </a:xfrm>
          <a:prstGeom prst="rect">
            <a:avLst/>
          </a:prstGeom>
          <a:noFill/>
          <a:ln w="9525">
            <a:noFill/>
            <a:miter lim="800000"/>
            <a:headEnd/>
            <a:tailEnd/>
          </a:ln>
        </p:spPr>
        <p:txBody>
          <a:bodyPr wrap="none">
            <a:spAutoFit/>
          </a:bodyPr>
          <a:lstStyle/>
          <a:p>
            <a:pPr algn="r"/>
            <a:r>
              <a:rPr lang="en-US" sz="1400" b="1" dirty="0">
                <a:solidFill>
                  <a:schemeClr val="bg1"/>
                </a:solidFill>
                <a:cs typeface="Arial" charset="0"/>
              </a:rPr>
              <a:t>R301.2.3</a:t>
            </a:r>
          </a:p>
        </p:txBody>
      </p:sp>
      <p:graphicFrame>
        <p:nvGraphicFramePr>
          <p:cNvPr id="7" name="Group 24"/>
          <p:cNvGraphicFramePr>
            <a:graphicFrameLocks noGrp="1"/>
          </p:cNvGraphicFramePr>
          <p:nvPr/>
        </p:nvGraphicFramePr>
        <p:xfrm>
          <a:off x="1958975" y="3513138"/>
          <a:ext cx="5224464" cy="2270921"/>
        </p:xfrm>
        <a:graphic>
          <a:graphicData uri="http://schemas.openxmlformats.org/drawingml/2006/table">
            <a:tbl>
              <a:tblPr/>
              <a:tblGrid>
                <a:gridCol w="2235200"/>
                <a:gridCol w="2989264"/>
              </a:tblGrid>
              <a:tr h="709841">
                <a:tc gridSpan="2">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Snow Load, R301.2.3</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3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360">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Load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Design Method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360">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sng" strike="noStrike" cap="none" normalizeH="0" baseline="0" dirty="0">
                          <a:ln>
                            <a:noFill/>
                          </a:ln>
                          <a:solidFill>
                            <a:srgbClr val="376092"/>
                          </a:solidFill>
                          <a:effectLst/>
                          <a:latin typeface="Arial" charset="0"/>
                        </a:rPr>
                        <a:t>&lt;</a:t>
                      </a:r>
                      <a:r>
                        <a:rPr kumimoji="0" lang="en-US" sz="2400" b="1" i="0" u="none" strike="noStrike" cap="none" normalizeH="0" baseline="0" dirty="0">
                          <a:ln>
                            <a:noFill/>
                          </a:ln>
                          <a:solidFill>
                            <a:srgbClr val="376092"/>
                          </a:solidFill>
                          <a:effectLst/>
                          <a:latin typeface="Arial" charset="0"/>
                        </a:rPr>
                        <a:t> 70 psf</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none" strike="noStrike" cap="none" normalizeH="0" baseline="0" dirty="0">
                          <a:ln>
                            <a:noFill/>
                          </a:ln>
                          <a:solidFill>
                            <a:srgbClr val="376092"/>
                          </a:solidFill>
                          <a:effectLst/>
                          <a:latin typeface="Arial" charset="0"/>
                        </a:rPr>
                        <a:t>Prescriptive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360">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none" strike="noStrike" cap="none" normalizeH="0" baseline="0" dirty="0">
                          <a:ln>
                            <a:noFill/>
                          </a:ln>
                          <a:solidFill>
                            <a:srgbClr val="376092"/>
                          </a:solidFill>
                          <a:effectLst/>
                          <a:latin typeface="Arial" charset="0"/>
                        </a:rPr>
                        <a:t>&gt; 70 psf</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none" strike="noStrike" cap="none" normalizeH="0" baseline="0" dirty="0">
                          <a:ln>
                            <a:noFill/>
                          </a:ln>
                          <a:solidFill>
                            <a:srgbClr val="376092"/>
                          </a:solidFill>
                          <a:effectLst/>
                          <a:latin typeface="Arial" charset="0"/>
                        </a:rPr>
                        <a:t>Engineered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Loads &amp; Limits</a:t>
            </a:r>
          </a:p>
        </p:txBody>
      </p:sp>
      <p:graphicFrame>
        <p:nvGraphicFramePr>
          <p:cNvPr id="4" name="Table 3"/>
          <p:cNvGraphicFramePr>
            <a:graphicFrameLocks noGrp="1"/>
          </p:cNvGraphicFramePr>
          <p:nvPr/>
        </p:nvGraphicFramePr>
        <p:xfrm>
          <a:off x="457200" y="3162300"/>
          <a:ext cx="8228011" cy="1231335"/>
        </p:xfrm>
        <a:graphic>
          <a:graphicData uri="http://schemas.openxmlformats.org/drawingml/2006/table">
            <a:tbl>
              <a:tblPr firstRow="1" bandRow="1">
                <a:tableStyleId>{5C22544A-7EE6-4342-B048-85BDC9FD1C3A}</a:tableStyleId>
              </a:tblPr>
              <a:tblGrid>
                <a:gridCol w="695712"/>
                <a:gridCol w="695712"/>
                <a:gridCol w="695712"/>
                <a:gridCol w="919745"/>
                <a:gridCol w="753723"/>
                <a:gridCol w="644764"/>
                <a:gridCol w="730740"/>
                <a:gridCol w="1004767"/>
                <a:gridCol w="695712"/>
                <a:gridCol w="695712"/>
                <a:gridCol w="695712"/>
              </a:tblGrid>
              <a:tr h="473930">
                <a:tc>
                  <a:txBody>
                    <a:bodyPr/>
                    <a:lstStyle/>
                    <a:p>
                      <a:pPr algn="ctr"/>
                      <a:r>
                        <a:rPr lang="en-US" sz="1050" b="1" dirty="0">
                          <a:solidFill>
                            <a:schemeClr val="tx1"/>
                          </a:solidFill>
                          <a:latin typeface="Arial" pitchFamily="34" charset="0"/>
                          <a:cs typeface="Arial" pitchFamily="34" charset="0"/>
                        </a:rPr>
                        <a:t>Ground</a:t>
                      </a:r>
                      <a:r>
                        <a:rPr lang="en-US" sz="1050" b="1" baseline="0" dirty="0">
                          <a:solidFill>
                            <a:schemeClr val="tx1"/>
                          </a:solidFill>
                          <a:latin typeface="Arial" pitchFamily="34" charset="0"/>
                          <a:cs typeface="Arial" pitchFamily="34" charset="0"/>
                        </a:rPr>
                        <a:t/>
                      </a:r>
                      <a:br>
                        <a:rPr lang="en-US" sz="1050" b="1" baseline="0" dirty="0">
                          <a:solidFill>
                            <a:schemeClr val="tx1"/>
                          </a:solidFill>
                          <a:latin typeface="Arial" pitchFamily="34" charset="0"/>
                          <a:cs typeface="Arial" pitchFamily="34" charset="0"/>
                        </a:rPr>
                      </a:br>
                      <a:r>
                        <a:rPr lang="en-US" sz="1050" b="1" baseline="0" dirty="0">
                          <a:solidFill>
                            <a:schemeClr val="tx1"/>
                          </a:solidFill>
                          <a:latin typeface="Arial" pitchFamily="34" charset="0"/>
                          <a:cs typeface="Arial" pitchFamily="34" charset="0"/>
                        </a:rPr>
                        <a:t>Snow</a:t>
                      </a:r>
                      <a:br>
                        <a:rPr lang="en-US" sz="1050" b="1" baseline="0" dirty="0">
                          <a:solidFill>
                            <a:schemeClr val="tx1"/>
                          </a:solidFill>
                          <a:latin typeface="Arial" pitchFamily="34" charset="0"/>
                          <a:cs typeface="Arial" pitchFamily="34" charset="0"/>
                        </a:rPr>
                      </a:br>
                      <a:r>
                        <a:rPr lang="en-US" sz="1050" b="1" baseline="0" dirty="0">
                          <a:solidFill>
                            <a:schemeClr val="tx1"/>
                          </a:solidFill>
                          <a:latin typeface="Arial" pitchFamily="34" charset="0"/>
                          <a:cs typeface="Arial" pitchFamily="34" charset="0"/>
                        </a:rPr>
                        <a:t>Load</a:t>
                      </a:r>
                      <a:endParaRPr lang="en-US" sz="1050" b="1" dirty="0">
                        <a:solidFill>
                          <a:schemeClr val="tx1"/>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Arial" pitchFamily="34" charset="0"/>
                          <a:cs typeface="Arial" pitchFamily="34" charset="0"/>
                        </a:rPr>
                        <a:t>Wind</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Speed</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(mph)</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Arial" pitchFamily="34" charset="0"/>
                          <a:cs typeface="Arial" pitchFamily="34" charset="0"/>
                        </a:rPr>
                        <a:t>Seismic</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Design</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Category</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sz="1050" b="1" dirty="0">
                          <a:solidFill>
                            <a:schemeClr val="tx1"/>
                          </a:solidFill>
                          <a:latin typeface="Arial" pitchFamily="34" charset="0"/>
                          <a:cs typeface="Arial" pitchFamily="34" charset="0"/>
                        </a:rPr>
                        <a:t>Subject</a:t>
                      </a:r>
                      <a:r>
                        <a:rPr lang="en-US" sz="1050" b="1" baseline="0" dirty="0">
                          <a:solidFill>
                            <a:schemeClr val="tx1"/>
                          </a:solidFill>
                          <a:latin typeface="Arial" pitchFamily="34" charset="0"/>
                          <a:cs typeface="Arial" pitchFamily="34" charset="0"/>
                        </a:rPr>
                        <a:t> to Damage From</a:t>
                      </a:r>
                      <a:endParaRPr lang="en-US" sz="1050" b="1" dirty="0">
                        <a:solidFill>
                          <a:schemeClr val="tx1"/>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Arial" pitchFamily="34" charset="0"/>
                          <a:cs typeface="Arial" pitchFamily="34" charset="0"/>
                        </a:rPr>
                        <a:t>Winter</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Design</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Temp</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Arial" pitchFamily="34" charset="0"/>
                          <a:cs typeface="Arial" pitchFamily="34" charset="0"/>
                        </a:rPr>
                        <a:t>Ice Barrier</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Underlayment</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Required</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Arial" pitchFamily="34" charset="0"/>
                          <a:cs typeface="Arial" pitchFamily="34" charset="0"/>
                        </a:rPr>
                        <a:t>Flood</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Hazards</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Arial" pitchFamily="34" charset="0"/>
                          <a:cs typeface="Arial" pitchFamily="34" charset="0"/>
                        </a:rPr>
                        <a:t>Air</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Freezing</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Index</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Arial" pitchFamily="34" charset="0"/>
                          <a:cs typeface="Arial" pitchFamily="34" charset="0"/>
                        </a:rPr>
                        <a:t>Mean</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Annual</a:t>
                      </a:r>
                      <a:br>
                        <a:rPr lang="en-US" sz="1050" b="1" dirty="0">
                          <a:solidFill>
                            <a:schemeClr val="tx1"/>
                          </a:solidFill>
                          <a:latin typeface="Arial" pitchFamily="34" charset="0"/>
                          <a:cs typeface="Arial" pitchFamily="34" charset="0"/>
                        </a:rPr>
                      </a:br>
                      <a:r>
                        <a:rPr lang="en-US" sz="1050" b="1" dirty="0">
                          <a:solidFill>
                            <a:schemeClr val="tx1"/>
                          </a:solidFill>
                          <a:latin typeface="Arial" pitchFamily="34" charset="0"/>
                          <a:cs typeface="Arial" pitchFamily="34" charset="0"/>
                        </a:rPr>
                        <a:t>Temp</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650">
                <a:tc rowSpan="2">
                  <a:txBody>
                    <a:bodyPr/>
                    <a:lstStyle/>
                    <a:p>
                      <a:pPr algn="ctr"/>
                      <a:r>
                        <a:rPr lang="en-US" sz="1400" b="1" dirty="0">
                          <a:solidFill>
                            <a:schemeClr val="accent3">
                              <a:lumMod val="50000"/>
                            </a:schemeClr>
                          </a:solidFill>
                          <a:latin typeface="Arial" pitchFamily="34" charset="0"/>
                          <a:cs typeface="Arial" pitchFamily="34" charset="0"/>
                        </a:rPr>
                        <a:t>≤70</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400" b="1" dirty="0">
                          <a:solidFill>
                            <a:schemeClr val="accent3">
                              <a:lumMod val="50000"/>
                            </a:schemeClr>
                          </a:solidFill>
                          <a:latin typeface="Arial" pitchFamily="34" charset="0"/>
                          <a:cs typeface="Arial" pitchFamily="34" charset="0"/>
                        </a:rPr>
                        <a:t>&lt;110</a:t>
                      </a:r>
                      <a:r>
                        <a:rPr lang="en-US" sz="1400" b="1" baseline="30000" dirty="0">
                          <a:solidFill>
                            <a:schemeClr val="accent3">
                              <a:lumMod val="50000"/>
                            </a:schemeClr>
                          </a:solidFill>
                          <a:latin typeface="Arial" pitchFamily="34" charset="0"/>
                          <a:cs typeface="Arial" pitchFamily="34" charset="0"/>
                        </a:rPr>
                        <a:t>(1)</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400" b="1" dirty="0">
                          <a:solidFill>
                            <a:schemeClr val="accent3">
                              <a:lumMod val="50000"/>
                            </a:schemeClr>
                          </a:solidFill>
                          <a:latin typeface="Arial" pitchFamily="34" charset="0"/>
                          <a:cs typeface="Arial" pitchFamily="34" charset="0"/>
                        </a:rPr>
                        <a:t>A-D</a:t>
                      </a:r>
                      <a:r>
                        <a:rPr lang="en-US" sz="1400" b="1" baseline="-25000" dirty="0">
                          <a:solidFill>
                            <a:schemeClr val="accent3">
                              <a:lumMod val="50000"/>
                            </a:schemeClr>
                          </a:solidFill>
                          <a:latin typeface="Arial" pitchFamily="34" charset="0"/>
                          <a:cs typeface="Arial" pitchFamily="34" charset="0"/>
                        </a:rPr>
                        <a:t>2</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accent1">
                              <a:lumMod val="75000"/>
                            </a:schemeClr>
                          </a:solidFill>
                          <a:latin typeface="Arial" pitchFamily="34" charset="0"/>
                          <a:cs typeface="Arial" pitchFamily="34" charset="0"/>
                        </a:rPr>
                        <a:t>Weathering</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accent1">
                              <a:lumMod val="75000"/>
                            </a:schemeClr>
                          </a:solidFill>
                          <a:latin typeface="Arial" pitchFamily="34" charset="0"/>
                          <a:cs typeface="Arial" pitchFamily="34" charset="0"/>
                        </a:rPr>
                        <a:t>Frost Line</a:t>
                      </a:r>
                      <a:br>
                        <a:rPr lang="en-US" sz="1000" b="1" dirty="0">
                          <a:solidFill>
                            <a:schemeClr val="accent1">
                              <a:lumMod val="75000"/>
                            </a:schemeClr>
                          </a:solidFill>
                          <a:latin typeface="Arial" pitchFamily="34" charset="0"/>
                          <a:cs typeface="Arial" pitchFamily="34" charset="0"/>
                        </a:rPr>
                      </a:br>
                      <a:r>
                        <a:rPr lang="en-US" sz="1000" b="1" dirty="0">
                          <a:solidFill>
                            <a:schemeClr val="accent1">
                              <a:lumMod val="75000"/>
                            </a:schemeClr>
                          </a:solidFill>
                          <a:latin typeface="Arial" pitchFamily="34" charset="0"/>
                          <a:cs typeface="Arial" pitchFamily="34" charset="0"/>
                        </a:rPr>
                        <a:t>Depth</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accent1">
                              <a:lumMod val="75000"/>
                            </a:schemeClr>
                          </a:solidFill>
                          <a:latin typeface="Arial" pitchFamily="34" charset="0"/>
                          <a:cs typeface="Arial" pitchFamily="34" charset="0"/>
                        </a:rPr>
                        <a:t>Termite</a:t>
                      </a: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US" sz="1000" b="1" dirty="0">
                        <a:solidFill>
                          <a:schemeClr val="accent1">
                            <a:lumMod val="75000"/>
                          </a:schemeClr>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US" sz="1000" b="1" dirty="0">
                        <a:solidFill>
                          <a:schemeClr val="accent1">
                            <a:lumMod val="75000"/>
                          </a:schemeClr>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US" sz="1000" b="1" dirty="0">
                        <a:solidFill>
                          <a:schemeClr val="accent1">
                            <a:lumMod val="75000"/>
                          </a:schemeClr>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US" sz="1000" b="1" dirty="0">
                        <a:solidFill>
                          <a:schemeClr val="accent1">
                            <a:lumMod val="75000"/>
                          </a:schemeClr>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US" sz="1050" b="1" dirty="0">
                        <a:solidFill>
                          <a:schemeClr val="accent1">
                            <a:lumMod val="75000"/>
                          </a:schemeClr>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3595">
                <a:tc vMerge="1">
                  <a:txBody>
                    <a:bodyPr/>
                    <a:lstStyle/>
                    <a:p>
                      <a:endParaRPr lang="en-US" sz="1000"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b="1" dirty="0">
                        <a:solidFill>
                          <a:schemeClr val="accent1">
                            <a:lumMod val="75000"/>
                          </a:schemeClr>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b="1" dirty="0">
                        <a:solidFill>
                          <a:schemeClr val="accent1">
                            <a:lumMod val="75000"/>
                          </a:schemeClr>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b="1" dirty="0">
                        <a:solidFill>
                          <a:schemeClr val="accent1">
                            <a:lumMod val="75000"/>
                          </a:schemeClr>
                        </a:solidFill>
                        <a:latin typeface="Arial" pitchFamily="34" charset="0"/>
                        <a:cs typeface="Arial" pitchFamily="34" charset="0"/>
                      </a:endParaRPr>
                    </a:p>
                  </a:txBody>
                  <a:tcPr marL="45720" marR="4572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solidFill>
                          <a:schemeClr val="tx1"/>
                        </a:solidFill>
                        <a:latin typeface="Arial" pitchFamily="34" charset="0"/>
                        <a:cs typeface="Arial"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33514" name="TextBox 4"/>
          <p:cNvSpPr txBox="1">
            <a:spLocks noChangeArrowheads="1"/>
          </p:cNvSpPr>
          <p:nvPr/>
        </p:nvSpPr>
        <p:spPr bwMode="auto">
          <a:xfrm>
            <a:off x="1579563" y="2270125"/>
            <a:ext cx="5988050" cy="708025"/>
          </a:xfrm>
          <a:prstGeom prst="rect">
            <a:avLst/>
          </a:prstGeom>
          <a:noFill/>
          <a:ln w="9525">
            <a:noFill/>
            <a:miter lim="800000"/>
            <a:headEnd/>
            <a:tailEnd/>
          </a:ln>
        </p:spPr>
        <p:txBody>
          <a:bodyPr wrap="none">
            <a:spAutoFit/>
          </a:bodyPr>
          <a:lstStyle/>
          <a:p>
            <a:pPr algn="ctr"/>
            <a:r>
              <a:rPr lang="en-US" sz="2000" b="1" dirty="0">
                <a:solidFill>
                  <a:srgbClr val="953735"/>
                </a:solidFill>
                <a:cs typeface="Arial" charset="0"/>
              </a:rPr>
              <a:t>TABLE R301.2(1)</a:t>
            </a:r>
            <a:br>
              <a:rPr lang="en-US" sz="2000" b="1" dirty="0">
                <a:solidFill>
                  <a:srgbClr val="953735"/>
                </a:solidFill>
                <a:cs typeface="Arial" charset="0"/>
              </a:rPr>
            </a:br>
            <a:r>
              <a:rPr lang="en-US" sz="2000" b="1" dirty="0">
                <a:solidFill>
                  <a:srgbClr val="953735"/>
                </a:solidFill>
                <a:cs typeface="Arial" charset="0"/>
              </a:rPr>
              <a:t>CLIMATIC AND GEOGRAPIC DESIGN CRITERIA</a:t>
            </a:r>
          </a:p>
        </p:txBody>
      </p:sp>
      <p:sp>
        <p:nvSpPr>
          <p:cNvPr id="6" name="TextBox 9"/>
          <p:cNvSpPr txBox="1">
            <a:spLocks noChangeArrowheads="1"/>
          </p:cNvSpPr>
          <p:nvPr/>
        </p:nvSpPr>
        <p:spPr bwMode="auto">
          <a:xfrm>
            <a:off x="457199" y="5719763"/>
            <a:ext cx="4684143" cy="297517"/>
          </a:xfrm>
          <a:prstGeom prst="rect">
            <a:avLst/>
          </a:prstGeom>
          <a:noFill/>
          <a:ln w="9525">
            <a:noFill/>
            <a:miter lim="800000"/>
            <a:headEnd/>
            <a:tailEnd/>
          </a:ln>
        </p:spPr>
        <p:txBody>
          <a:bodyPr wrap="square">
            <a:spAutoFit/>
          </a:bodyPr>
          <a:lstStyle/>
          <a:p>
            <a:pPr fontAlgn="auto">
              <a:lnSpc>
                <a:spcPts val="1600"/>
              </a:lnSpc>
              <a:spcBef>
                <a:spcPts val="0"/>
              </a:spcBef>
              <a:spcAft>
                <a:spcPts val="0"/>
              </a:spcAft>
              <a:defRPr/>
            </a:pPr>
            <a:r>
              <a:rPr lang="en-US" sz="1600" dirty="0">
                <a:solidFill>
                  <a:schemeClr val="accent3">
                    <a:lumMod val="50000"/>
                  </a:schemeClr>
                </a:solidFill>
                <a:latin typeface="Arial" pitchFamily="34" charset="0"/>
                <a:cs typeface="Arial" pitchFamily="34" charset="0"/>
              </a:rPr>
              <a:t>(1) Wind ≤ 100 mph in hurricane-prone regions.</a:t>
            </a:r>
          </a:p>
        </p:txBody>
      </p:sp>
      <p:sp>
        <p:nvSpPr>
          <p:cNvPr id="7" name="Rectangle 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3004722"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Getting Started</a:t>
              </a:r>
            </a:p>
          </p:txBody>
        </p:sp>
        <p:sp>
          <p:nvSpPr>
            <p:cNvPr id="7" name="Round Same Side Corner Rectangle 6"/>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8" name="Round Same Side Corner Rectangle 7"/>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3" name="Rectangle 12"/>
          <p:cNvSpPr/>
          <p:nvPr/>
        </p:nvSpPr>
        <p:spPr bwMode="auto">
          <a:xfrm>
            <a:off x="2227263" y="2541588"/>
            <a:ext cx="1555750"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dirty="0">
                <a:solidFill>
                  <a:schemeClr val="tx1"/>
                </a:solidFill>
                <a:latin typeface="Arial" pitchFamily="34" charset="0"/>
                <a:cs typeface="Arial" pitchFamily="34" charset="0"/>
              </a:rPr>
              <a:t>Terminology</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Loads &amp; Limits</a:t>
            </a:r>
          </a:p>
          <a:p>
            <a:pPr fontAlgn="auto">
              <a:lnSpc>
                <a:spcPts val="1700"/>
              </a:lnSpc>
              <a:spcBef>
                <a:spcPts val="1600"/>
              </a:spcBef>
              <a:spcAft>
                <a:spcPts val="0"/>
              </a:spcAft>
              <a:defRPr/>
            </a:pPr>
            <a:r>
              <a:rPr lang="en-US" sz="1600" u="sng" dirty="0">
                <a:solidFill>
                  <a:schemeClr val="bg1"/>
                </a:solidFill>
                <a:latin typeface="Arial" pitchFamily="34" charset="0"/>
                <a:cs typeface="Arial" pitchFamily="34" charset="0"/>
              </a:rPr>
              <a:t>Irregular Buildings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Wind </a:t>
            </a:r>
            <a:r>
              <a:rPr lang="en-US" sz="1600" dirty="0" smtClean="0">
                <a:solidFill>
                  <a:schemeClr val="tx1"/>
                </a:solidFill>
                <a:latin typeface="Arial" pitchFamily="34" charset="0"/>
                <a:cs typeface="Arial" pitchFamily="34" charset="0"/>
              </a:rPr>
              <a:t>Exposure</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Connecting the Systems</a:t>
            </a:r>
          </a:p>
          <a:p>
            <a:pPr fontAlgn="auto">
              <a:lnSpc>
                <a:spcPts val="1700"/>
              </a:lnSpc>
              <a:spcBef>
                <a:spcPts val="1600"/>
              </a:spcBef>
              <a:spcAft>
                <a:spcPts val="0"/>
              </a:spcAft>
              <a:defRPr/>
            </a:pPr>
            <a:endParaRPr lang="en-US" sz="1600" dirty="0">
              <a:solidFill>
                <a:schemeClr val="tx1"/>
              </a:solidFill>
              <a:latin typeface="Arial" pitchFamily="34" charset="0"/>
              <a:cs typeface="Arial" pitchFamily="34" charset="0"/>
            </a:endParaRP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Lateral Forces</a:t>
            </a:r>
          </a:p>
        </p:txBody>
      </p:sp>
      <p:grpSp>
        <p:nvGrpSpPr>
          <p:cNvPr id="51202" name="Group 3"/>
          <p:cNvGrpSpPr>
            <a:grpSpLocks/>
          </p:cNvGrpSpPr>
          <p:nvPr/>
        </p:nvGrpSpPr>
        <p:grpSpPr bwMode="auto">
          <a:xfrm>
            <a:off x="7462838" y="2606676"/>
            <a:ext cx="1312862" cy="2713037"/>
            <a:chOff x="7600300" y="3367043"/>
            <a:chExt cx="1311925" cy="2713820"/>
          </a:xfrm>
        </p:grpSpPr>
        <p:pic>
          <p:nvPicPr>
            <p:cNvPr id="51216" name="Picture 2" descr="C:\APA work\PowerPoint\2008 PPT\Bracing Maps\Wind\Wind Legend.png"/>
            <p:cNvPicPr>
              <a:picLocks noChangeAspect="1" noChangeArrowheads="1"/>
            </p:cNvPicPr>
            <p:nvPr/>
          </p:nvPicPr>
          <p:blipFill>
            <a:blip r:embed="rId3" cstate="email"/>
            <a:srcRect/>
            <a:stretch>
              <a:fillRect/>
            </a:stretch>
          </p:blipFill>
          <p:spPr bwMode="auto">
            <a:xfrm>
              <a:off x="7600300" y="3458391"/>
              <a:ext cx="344700" cy="2588818"/>
            </a:xfrm>
            <a:prstGeom prst="rect">
              <a:avLst/>
            </a:prstGeom>
            <a:noFill/>
            <a:ln w="9525">
              <a:noFill/>
              <a:miter lim="800000"/>
              <a:headEnd/>
              <a:tailEnd/>
            </a:ln>
          </p:spPr>
        </p:pic>
        <p:sp>
          <p:nvSpPr>
            <p:cNvPr id="51217" name="TextBox 5"/>
            <p:cNvSpPr txBox="1">
              <a:spLocks noChangeArrowheads="1"/>
            </p:cNvSpPr>
            <p:nvPr/>
          </p:nvSpPr>
          <p:spPr bwMode="auto">
            <a:xfrm>
              <a:off x="7896314" y="3367043"/>
              <a:ext cx="1015911" cy="2713820"/>
            </a:xfrm>
            <a:prstGeom prst="rect">
              <a:avLst/>
            </a:prstGeom>
            <a:noFill/>
            <a:ln w="9525">
              <a:noFill/>
              <a:miter lim="800000"/>
              <a:headEnd/>
              <a:tailEnd/>
            </a:ln>
          </p:spPr>
          <p:txBody>
            <a:bodyPr>
              <a:spAutoFit/>
            </a:bodyPr>
            <a:lstStyle/>
            <a:p>
              <a:pPr>
                <a:lnSpc>
                  <a:spcPts val="2300"/>
                </a:lnSpc>
              </a:pPr>
              <a:r>
                <a:rPr lang="en-US" sz="1200" dirty="0">
                  <a:latin typeface="Calibri" pitchFamily="34" charset="0"/>
                </a:rPr>
                <a:t>Special Wind</a:t>
              </a:r>
            </a:p>
            <a:p>
              <a:pPr>
                <a:lnSpc>
                  <a:spcPts val="2300"/>
                </a:lnSpc>
              </a:pPr>
              <a:r>
                <a:rPr lang="en-US" sz="1200" dirty="0">
                  <a:latin typeface="Calibri" pitchFamily="34" charset="0"/>
                </a:rPr>
                <a:t>85</a:t>
              </a:r>
            </a:p>
            <a:p>
              <a:pPr>
                <a:lnSpc>
                  <a:spcPts val="2300"/>
                </a:lnSpc>
              </a:pPr>
              <a:r>
                <a:rPr lang="en-US" sz="1200" dirty="0">
                  <a:latin typeface="Calibri" pitchFamily="34" charset="0"/>
                </a:rPr>
                <a:t>90</a:t>
              </a:r>
            </a:p>
            <a:p>
              <a:pPr>
                <a:lnSpc>
                  <a:spcPts val="2300"/>
                </a:lnSpc>
              </a:pPr>
              <a:r>
                <a:rPr lang="en-US" sz="1200" dirty="0">
                  <a:latin typeface="Calibri" pitchFamily="34" charset="0"/>
                </a:rPr>
                <a:t>100</a:t>
              </a:r>
            </a:p>
            <a:p>
              <a:pPr>
                <a:lnSpc>
                  <a:spcPts val="2300"/>
                </a:lnSpc>
              </a:pPr>
              <a:r>
                <a:rPr lang="en-US" sz="1200" dirty="0">
                  <a:latin typeface="Calibri" pitchFamily="34" charset="0"/>
                </a:rPr>
                <a:t>110</a:t>
              </a:r>
            </a:p>
            <a:p>
              <a:pPr>
                <a:lnSpc>
                  <a:spcPts val="2300"/>
                </a:lnSpc>
              </a:pPr>
              <a:r>
                <a:rPr lang="en-US" sz="1200" dirty="0">
                  <a:latin typeface="Calibri" pitchFamily="34" charset="0"/>
                </a:rPr>
                <a:t>120</a:t>
              </a:r>
            </a:p>
            <a:p>
              <a:pPr>
                <a:lnSpc>
                  <a:spcPts val="2300"/>
                </a:lnSpc>
              </a:pPr>
              <a:r>
                <a:rPr lang="en-US" sz="1200" dirty="0">
                  <a:latin typeface="Calibri" pitchFamily="34" charset="0"/>
                </a:rPr>
                <a:t>130</a:t>
              </a:r>
            </a:p>
            <a:p>
              <a:pPr>
                <a:lnSpc>
                  <a:spcPts val="2300"/>
                </a:lnSpc>
              </a:pPr>
              <a:r>
                <a:rPr lang="en-US" sz="1200" dirty="0">
                  <a:latin typeface="Calibri" pitchFamily="34" charset="0"/>
                </a:rPr>
                <a:t>140</a:t>
              </a:r>
            </a:p>
            <a:p>
              <a:pPr>
                <a:lnSpc>
                  <a:spcPts val="2300"/>
                </a:lnSpc>
              </a:pPr>
              <a:r>
                <a:rPr lang="en-US" sz="1200" dirty="0">
                  <a:latin typeface="Calibri" pitchFamily="34" charset="0"/>
                </a:rPr>
                <a:t>150</a:t>
              </a:r>
            </a:p>
          </p:txBody>
        </p:sp>
      </p:grpSp>
      <p:pic>
        <p:nvPicPr>
          <p:cNvPr id="51203" name="Picture 2" descr="C:\APA work\PowerPoint\2008 PPT\Bracing Maps\Wind\Wind NewEng.png"/>
          <p:cNvPicPr>
            <a:picLocks noChangeAspect="1" noChangeArrowheads="1"/>
          </p:cNvPicPr>
          <p:nvPr/>
        </p:nvPicPr>
        <p:blipFill>
          <a:blip r:embed="rId4" cstate="email"/>
          <a:srcRect/>
          <a:stretch>
            <a:fillRect/>
          </a:stretch>
        </p:blipFill>
        <p:spPr bwMode="auto">
          <a:xfrm>
            <a:off x="2616200" y="1819275"/>
            <a:ext cx="3360739" cy="4787266"/>
          </a:xfrm>
          <a:prstGeom prst="rect">
            <a:avLst/>
          </a:prstGeom>
          <a:noFill/>
          <a:ln w="9525">
            <a:noFill/>
            <a:miter lim="800000"/>
            <a:headEnd/>
            <a:tailEnd/>
          </a:ln>
        </p:spPr>
      </p:pic>
      <p:sp>
        <p:nvSpPr>
          <p:cNvPr id="51204" name="Text Box 3"/>
          <p:cNvSpPr txBox="1">
            <a:spLocks noChangeArrowheads="1"/>
          </p:cNvSpPr>
          <p:nvPr/>
        </p:nvSpPr>
        <p:spPr bwMode="auto">
          <a:xfrm>
            <a:off x="2017713" y="1524000"/>
            <a:ext cx="5108575" cy="461963"/>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Wind Speed – New England</a:t>
            </a:r>
          </a:p>
        </p:txBody>
      </p:sp>
      <p:sp>
        <p:nvSpPr>
          <p:cNvPr id="51206" name="TextBox 8"/>
          <p:cNvSpPr txBox="1">
            <a:spLocks noChangeArrowheads="1"/>
          </p:cNvSpPr>
          <p:nvPr/>
        </p:nvSpPr>
        <p:spPr bwMode="auto">
          <a:xfrm>
            <a:off x="5207000" y="4519613"/>
            <a:ext cx="482600" cy="307975"/>
          </a:xfrm>
          <a:prstGeom prst="rect">
            <a:avLst/>
          </a:prstGeom>
          <a:noFill/>
          <a:ln w="9525">
            <a:noFill/>
            <a:miter lim="800000"/>
            <a:headEnd/>
            <a:tailEnd/>
          </a:ln>
        </p:spPr>
        <p:txBody>
          <a:bodyPr wrap="none">
            <a:spAutoFit/>
          </a:bodyPr>
          <a:lstStyle/>
          <a:p>
            <a:r>
              <a:rPr lang="en-US" sz="1400" b="1" dirty="0">
                <a:cs typeface="Arial" charset="0"/>
              </a:rPr>
              <a:t>100</a:t>
            </a:r>
          </a:p>
        </p:txBody>
      </p:sp>
      <p:sp>
        <p:nvSpPr>
          <p:cNvPr id="51209" name="TextBox 14"/>
          <p:cNvSpPr txBox="1">
            <a:spLocks noChangeArrowheads="1"/>
          </p:cNvSpPr>
          <p:nvPr/>
        </p:nvSpPr>
        <p:spPr bwMode="auto">
          <a:xfrm>
            <a:off x="2613025" y="4773613"/>
            <a:ext cx="811213" cy="307975"/>
          </a:xfrm>
          <a:prstGeom prst="rect">
            <a:avLst/>
          </a:prstGeom>
          <a:noFill/>
          <a:ln w="9525">
            <a:noFill/>
            <a:miter lim="800000"/>
            <a:headEnd/>
            <a:tailEnd/>
          </a:ln>
        </p:spPr>
        <p:txBody>
          <a:bodyPr wrap="none">
            <a:spAutoFit/>
          </a:bodyPr>
          <a:lstStyle/>
          <a:p>
            <a:r>
              <a:rPr lang="en-US" sz="1400" b="1" dirty="0">
                <a:cs typeface="Arial" charset="0"/>
              </a:rPr>
              <a:t>Special</a:t>
            </a:r>
          </a:p>
        </p:txBody>
      </p:sp>
      <p:sp>
        <p:nvSpPr>
          <p:cNvPr id="51210" name="TextBox 15"/>
          <p:cNvSpPr txBox="1">
            <a:spLocks noChangeArrowheads="1"/>
          </p:cNvSpPr>
          <p:nvPr/>
        </p:nvSpPr>
        <p:spPr bwMode="auto">
          <a:xfrm>
            <a:off x="5451475" y="3652838"/>
            <a:ext cx="384175" cy="307975"/>
          </a:xfrm>
          <a:prstGeom prst="rect">
            <a:avLst/>
          </a:prstGeom>
          <a:noFill/>
          <a:ln w="9525">
            <a:noFill/>
            <a:miter lim="800000"/>
            <a:headEnd/>
            <a:tailEnd/>
          </a:ln>
        </p:spPr>
        <p:txBody>
          <a:bodyPr wrap="none">
            <a:spAutoFit/>
          </a:bodyPr>
          <a:lstStyle/>
          <a:p>
            <a:r>
              <a:rPr lang="en-US" sz="1400" b="1" dirty="0">
                <a:cs typeface="Arial" charset="0"/>
              </a:rPr>
              <a:t>90</a:t>
            </a:r>
          </a:p>
        </p:txBody>
      </p:sp>
      <p:sp>
        <p:nvSpPr>
          <p:cNvPr id="19" name="Rectangle 18"/>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sp>
        <p:nvSpPr>
          <p:cNvPr id="3" name="Content Placeholder 2"/>
          <p:cNvSpPr>
            <a:spLocks noGrp="1"/>
          </p:cNvSpPr>
          <p:nvPr>
            <p:ph idx="1"/>
          </p:nvPr>
        </p:nvSpPr>
        <p:spPr>
          <a:xfrm>
            <a:off x="457200" y="2382838"/>
            <a:ext cx="8229600" cy="4346575"/>
          </a:xfrm>
        </p:spPr>
        <p:txBody>
          <a:bodyPr/>
          <a:lstStyle/>
          <a:p>
            <a:pPr fontAlgn="auto">
              <a:spcAft>
                <a:spcPts val="0"/>
              </a:spcAft>
              <a:buFont typeface="Wingdings" pitchFamily="2" charset="2"/>
              <a:buNone/>
              <a:defRPr/>
            </a:pPr>
            <a:r>
              <a:rPr lang="en-US" sz="2400" dirty="0"/>
              <a:t>R301.2.2.2.5 Irregular buildings</a:t>
            </a:r>
          </a:p>
          <a:p>
            <a:pPr marL="223838" lvl="1" indent="0" fontAlgn="auto">
              <a:spcAft>
                <a:spcPts val="0"/>
              </a:spcAft>
              <a:buNone/>
              <a:defRPr/>
            </a:pPr>
            <a:r>
              <a:rPr lang="en-US" dirty="0"/>
              <a:t>“Prescriptive construction … </a:t>
            </a:r>
            <a:r>
              <a:rPr lang="en-US" u="sng" dirty="0"/>
              <a:t>shall not be used for irregular structures</a:t>
            </a:r>
            <a:r>
              <a:rPr lang="en-US" dirty="0"/>
              <a:t> located in Seismic Design Categories C, D</a:t>
            </a:r>
            <a:r>
              <a:rPr lang="en-US" baseline="-25000" dirty="0"/>
              <a:t>0</a:t>
            </a:r>
            <a:r>
              <a:rPr lang="en-US" dirty="0"/>
              <a:t>, D</a:t>
            </a:r>
            <a:r>
              <a:rPr lang="en-US" baseline="-25000" dirty="0"/>
              <a:t>1</a:t>
            </a:r>
            <a:r>
              <a:rPr lang="en-US" dirty="0"/>
              <a:t>, and D</a:t>
            </a:r>
            <a:r>
              <a:rPr lang="en-US" baseline="-25000" dirty="0"/>
              <a:t>2</a:t>
            </a:r>
            <a:r>
              <a:rPr lang="en-US" dirty="0"/>
              <a:t>. Irregular portions of structures shall be designed … with accepted engineering practice…; design of the remainder of the building shall be permitted to use the provisions of this code."</a:t>
            </a:r>
          </a:p>
        </p:txBody>
      </p:sp>
      <p:graphicFrame>
        <p:nvGraphicFramePr>
          <p:cNvPr id="6" name="Table 5"/>
          <p:cNvGraphicFramePr>
            <a:graphicFrameLocks noGrp="1"/>
          </p:cNvGraphicFramePr>
          <p:nvPr/>
        </p:nvGraphicFramePr>
        <p:xfrm>
          <a:off x="855663" y="4445000"/>
          <a:ext cx="3422649" cy="1565564"/>
        </p:xfrm>
        <a:graphic>
          <a:graphicData uri="http://schemas.openxmlformats.org/drawingml/2006/table">
            <a:tbl>
              <a:tblPr firstRow="1" bandRow="1">
                <a:tableStyleId>{5C22544A-7EE6-4342-B048-85BDC9FD1C3A}</a:tableStyleId>
              </a:tblPr>
              <a:tblGrid>
                <a:gridCol w="3422649"/>
              </a:tblGrid>
              <a:tr h="763821">
                <a:tc>
                  <a:txBody>
                    <a:bodyPr/>
                    <a:lstStyle/>
                    <a:p>
                      <a:pPr algn="ctr"/>
                      <a:r>
                        <a:rPr lang="en-US" sz="2400" dirty="0">
                          <a:latin typeface="Arial" pitchFamily="34" charset="0"/>
                          <a:cs typeface="Arial" pitchFamily="34" charset="0"/>
                        </a:rPr>
                        <a:t>Wind </a:t>
                      </a:r>
                    </a:p>
                    <a:p>
                      <a:pPr algn="ctr"/>
                      <a:r>
                        <a:rPr lang="en-US" sz="2400" dirty="0">
                          <a:latin typeface="Arial" pitchFamily="34" charset="0"/>
                          <a:cs typeface="Arial" pitchFamily="34" charset="0"/>
                        </a:rPr>
                        <a:t>Requirements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742604">
                <a:tc>
                  <a:txBody>
                    <a:bodyPr/>
                    <a:lstStyle/>
                    <a:p>
                      <a:r>
                        <a:rPr lang="en-US" sz="1800" b="1" dirty="0">
                          <a:latin typeface="Arial" pitchFamily="34" charset="0"/>
                          <a:cs typeface="Arial" pitchFamily="34" charset="0"/>
                        </a:rPr>
                        <a:t>Irregular</a:t>
                      </a:r>
                      <a:r>
                        <a:rPr lang="en-US" sz="1800" b="1" baseline="0" dirty="0">
                          <a:latin typeface="Arial" pitchFamily="34" charset="0"/>
                          <a:cs typeface="Arial" pitchFamily="34" charset="0"/>
                        </a:rPr>
                        <a:t> building provisions do </a:t>
                      </a:r>
                      <a:r>
                        <a:rPr lang="en-US" sz="1800" b="1" u="sng" baseline="0" dirty="0">
                          <a:latin typeface="Arial" pitchFamily="34" charset="0"/>
                          <a:cs typeface="Arial" pitchFamily="34" charset="0"/>
                        </a:rPr>
                        <a:t>not</a:t>
                      </a:r>
                      <a:r>
                        <a:rPr lang="en-US" sz="1800" b="1" baseline="0" dirty="0">
                          <a:latin typeface="Arial" pitchFamily="34" charset="0"/>
                          <a:cs typeface="Arial" pitchFamily="34" charset="0"/>
                        </a:rPr>
                        <a:t> apply</a:t>
                      </a:r>
                      <a:endParaRPr lang="en-US"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graphicFrame>
        <p:nvGraphicFramePr>
          <p:cNvPr id="7" name="Table 6"/>
          <p:cNvGraphicFramePr>
            <a:graphicFrameLocks noGrp="1"/>
          </p:cNvGraphicFramePr>
          <p:nvPr/>
        </p:nvGraphicFramePr>
        <p:xfrm>
          <a:off x="4840288" y="4445000"/>
          <a:ext cx="3422650" cy="1506425"/>
        </p:xfrm>
        <a:graphic>
          <a:graphicData uri="http://schemas.openxmlformats.org/drawingml/2006/table">
            <a:tbl>
              <a:tblPr firstRow="1" bandRow="1">
                <a:tableStyleId>{5C22544A-7EE6-4342-B048-85BDC9FD1C3A}</a:tableStyleId>
              </a:tblPr>
              <a:tblGrid>
                <a:gridCol w="3422650"/>
              </a:tblGrid>
              <a:tr h="702992">
                <a:tc>
                  <a:txBody>
                    <a:bodyPr/>
                    <a:lstStyle/>
                    <a:p>
                      <a:pPr algn="ctr"/>
                      <a:r>
                        <a:rPr lang="en-US" sz="2400" dirty="0">
                          <a:latin typeface="Arial" pitchFamily="34" charset="0"/>
                          <a:cs typeface="Arial" pitchFamily="34" charset="0"/>
                        </a:rPr>
                        <a:t>Seismic </a:t>
                      </a:r>
                    </a:p>
                    <a:p>
                      <a:pPr algn="ctr"/>
                      <a:r>
                        <a:rPr lang="en-US" sz="2400" dirty="0">
                          <a:latin typeface="Arial" pitchFamily="34" charset="0"/>
                          <a:cs typeface="Arial" pitchFamily="34" charset="0"/>
                        </a:rPr>
                        <a:t>Requirements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r h="683465">
                <a:tc>
                  <a:txBody>
                    <a:bodyPr/>
                    <a:lstStyle/>
                    <a:p>
                      <a:r>
                        <a:rPr lang="en-US" sz="1800" b="1" dirty="0">
                          <a:latin typeface="Arial" pitchFamily="34" charset="0"/>
                          <a:cs typeface="Arial" pitchFamily="34" charset="0"/>
                        </a:rPr>
                        <a:t>Irregular building provisions</a:t>
                      </a:r>
                      <a:r>
                        <a:rPr lang="en-US" sz="1800" b="1" baseline="0" dirty="0">
                          <a:latin typeface="Arial" pitchFamily="34" charset="0"/>
                          <a:cs typeface="Arial" pitchFamily="34" charset="0"/>
                        </a:rPr>
                        <a:t> apply</a:t>
                      </a:r>
                      <a:endParaRPr lang="en-US" dirty="0">
                        <a:latin typeface="Arial" pitchFamily="34" charset="0"/>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237577" name="TextBox 15"/>
          <p:cNvSpPr txBox="1">
            <a:spLocks noChangeArrowheads="1"/>
          </p:cNvSpPr>
          <p:nvPr/>
        </p:nvSpPr>
        <p:spPr bwMode="auto">
          <a:xfrm>
            <a:off x="457200" y="6068060"/>
            <a:ext cx="6824663" cy="331373"/>
          </a:xfrm>
          <a:prstGeom prst="rect">
            <a:avLst/>
          </a:prstGeom>
          <a:noFill/>
          <a:ln w="9525">
            <a:noFill/>
            <a:miter lim="800000"/>
            <a:headEnd/>
            <a:tailEnd/>
          </a:ln>
        </p:spPr>
        <p:txBody>
          <a:bodyPr wrap="square">
            <a:spAutoFit/>
          </a:bodyPr>
          <a:lstStyle/>
          <a:p>
            <a:pPr algn="ctr">
              <a:lnSpc>
                <a:spcPts val="2000"/>
              </a:lnSpc>
              <a:tabLst>
                <a:tab pos="457200" algn="l"/>
              </a:tabLst>
            </a:pPr>
            <a:r>
              <a:rPr lang="en-US" sz="1600" b="1" dirty="0">
                <a:solidFill>
                  <a:srgbClr val="376092"/>
                </a:solidFill>
                <a:cs typeface="Arial" charset="0"/>
              </a:rPr>
              <a:t>Additional building shape and structural requirements apply</a:t>
            </a:r>
          </a:p>
        </p:txBody>
      </p:sp>
      <p:grpSp>
        <p:nvGrpSpPr>
          <p:cNvPr id="237578" name="Group 17"/>
          <p:cNvGrpSpPr>
            <a:grpSpLocks/>
          </p:cNvGrpSpPr>
          <p:nvPr/>
        </p:nvGrpSpPr>
        <p:grpSpPr bwMode="auto">
          <a:xfrm>
            <a:off x="401638" y="1785938"/>
            <a:ext cx="8340725" cy="447675"/>
            <a:chOff x="-2770185" y="1786608"/>
            <a:chExt cx="8340080" cy="447244"/>
          </a:xfrm>
        </p:grpSpPr>
        <p:sp>
          <p:nvSpPr>
            <p:cNvPr id="19" name="Round Diagonal Corner Rectangle 18"/>
            <p:cNvSpPr/>
            <p:nvPr/>
          </p:nvSpPr>
          <p:spPr>
            <a:xfrm>
              <a:off x="456952" y="1788193"/>
              <a:ext cx="730194" cy="445659"/>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1</a:t>
              </a:r>
            </a:p>
          </p:txBody>
        </p:sp>
        <p:sp>
          <p:nvSpPr>
            <p:cNvPr id="20" name="Round Diagonal Corner Rectangle 19"/>
            <p:cNvSpPr/>
            <p:nvPr/>
          </p:nvSpPr>
          <p:spPr>
            <a:xfrm>
              <a:off x="1187146" y="1788193"/>
              <a:ext cx="730194" cy="445659"/>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2</a:t>
              </a:r>
            </a:p>
          </p:txBody>
        </p:sp>
        <p:sp>
          <p:nvSpPr>
            <p:cNvPr id="21" name="Round Diagonal Corner Rectangle 20"/>
            <p:cNvSpPr/>
            <p:nvPr/>
          </p:nvSpPr>
          <p:spPr>
            <a:xfrm>
              <a:off x="1917339" y="1786608"/>
              <a:ext cx="731781"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3</a:t>
              </a:r>
            </a:p>
          </p:txBody>
        </p:sp>
        <p:sp>
          <p:nvSpPr>
            <p:cNvPr id="22" name="Round Diagonal Corner Rectangle 21"/>
            <p:cNvSpPr/>
            <p:nvPr/>
          </p:nvSpPr>
          <p:spPr>
            <a:xfrm>
              <a:off x="2649121" y="1786608"/>
              <a:ext cx="730194"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4</a:t>
              </a:r>
            </a:p>
          </p:txBody>
        </p:sp>
        <p:sp>
          <p:nvSpPr>
            <p:cNvPr id="23" name="Round Diagonal Corner Rectangle 22"/>
            <p:cNvSpPr/>
            <p:nvPr/>
          </p:nvSpPr>
          <p:spPr>
            <a:xfrm>
              <a:off x="3379314" y="1786608"/>
              <a:ext cx="730194"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5</a:t>
              </a:r>
            </a:p>
          </p:txBody>
        </p:sp>
        <p:sp>
          <p:nvSpPr>
            <p:cNvPr id="24" name="Round Diagonal Corner Rectangle 23"/>
            <p:cNvSpPr/>
            <p:nvPr/>
          </p:nvSpPr>
          <p:spPr>
            <a:xfrm>
              <a:off x="4109508" y="1786608"/>
              <a:ext cx="730194"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6</a:t>
              </a:r>
            </a:p>
          </p:txBody>
        </p:sp>
        <p:sp>
          <p:nvSpPr>
            <p:cNvPr id="25" name="Round Diagonal Corner Rectangle 24"/>
            <p:cNvSpPr/>
            <p:nvPr/>
          </p:nvSpPr>
          <p:spPr>
            <a:xfrm>
              <a:off x="4839701" y="1786608"/>
              <a:ext cx="730194" cy="445658"/>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7</a:t>
              </a:r>
            </a:p>
          </p:txBody>
        </p:sp>
        <p:sp>
          <p:nvSpPr>
            <p:cNvPr id="26" name="Round Diagonal Corner Rectangle 25"/>
            <p:cNvSpPr/>
            <p:nvPr/>
          </p:nvSpPr>
          <p:spPr>
            <a:xfrm>
              <a:off x="-2770185" y="1788193"/>
              <a:ext cx="3222376" cy="445659"/>
            </a:xfrm>
            <a:prstGeom prst="round2Diag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b="1" dirty="0">
                  <a:latin typeface="Arial" pitchFamily="34" charset="0"/>
                  <a:cs typeface="Arial" pitchFamily="34" charset="0"/>
                </a:rPr>
                <a:t>Irregular building definitions</a:t>
              </a:r>
            </a:p>
          </p:txBody>
        </p:sp>
      </p:grpSp>
      <p:sp>
        <p:nvSpPr>
          <p:cNvPr id="16" name="Rectangle 1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1054"/>
          <p:cNvSpPr txBox="1">
            <a:spLocks noChangeArrowheads="1"/>
          </p:cNvSpPr>
          <p:nvPr/>
        </p:nvSpPr>
        <p:spPr bwMode="auto">
          <a:xfrm rot="16200000">
            <a:off x="1735138" y="3686175"/>
            <a:ext cx="393700" cy="400050"/>
          </a:xfrm>
          <a:prstGeom prst="rect">
            <a:avLst/>
          </a:prstGeom>
          <a:noFill/>
          <a:ln w="12699">
            <a:noFill/>
            <a:miter lim="800000"/>
            <a:headEnd/>
            <a:tailEnd/>
          </a:ln>
        </p:spPr>
        <p:txBody>
          <a:bodyPr>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X</a:t>
            </a:r>
          </a:p>
        </p:txBody>
      </p:sp>
      <p:sp>
        <p:nvSpPr>
          <p:cNvPr id="17" name="Text Box 1054"/>
          <p:cNvSpPr txBox="1">
            <a:spLocks noChangeArrowheads="1"/>
          </p:cNvSpPr>
          <p:nvPr/>
        </p:nvSpPr>
        <p:spPr bwMode="auto">
          <a:xfrm rot="16200000">
            <a:off x="7046913" y="3676650"/>
            <a:ext cx="393700" cy="400050"/>
          </a:xfrm>
          <a:prstGeom prst="rect">
            <a:avLst/>
          </a:prstGeom>
          <a:noFill/>
          <a:ln w="12699">
            <a:noFill/>
            <a:miter lim="800000"/>
            <a:headEnd/>
            <a:tailEnd/>
          </a:ln>
        </p:spPr>
        <p:txBody>
          <a:bodyPr>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X</a:t>
            </a:r>
          </a:p>
        </p:txBody>
      </p:sp>
      <p:grpSp>
        <p:nvGrpSpPr>
          <p:cNvPr id="249859" name="Group 37"/>
          <p:cNvGrpSpPr>
            <a:grpSpLocks/>
          </p:cNvGrpSpPr>
          <p:nvPr/>
        </p:nvGrpSpPr>
        <p:grpSpPr bwMode="auto">
          <a:xfrm>
            <a:off x="2454275" y="2390775"/>
            <a:ext cx="4511675" cy="3046413"/>
            <a:chOff x="1852514" y="1447800"/>
            <a:chExt cx="7335910" cy="4953000"/>
          </a:xfrm>
        </p:grpSpPr>
        <p:sp>
          <p:nvSpPr>
            <p:cNvPr id="5" name="Rectangle 7"/>
            <p:cNvSpPr>
              <a:spLocks noChangeArrowheads="1"/>
            </p:cNvSpPr>
            <p:nvPr/>
          </p:nvSpPr>
          <p:spPr bwMode="auto">
            <a:xfrm>
              <a:off x="1852514" y="6171087"/>
              <a:ext cx="6019473" cy="229713"/>
            </a:xfrm>
            <a:prstGeom prst="rect">
              <a:avLst/>
            </a:prstGeom>
            <a:solidFill>
              <a:srgbClr val="E7E7E8"/>
            </a:solidFill>
            <a:ln w="3175">
              <a:solidFill>
                <a:schemeClr val="tx1"/>
              </a:solidFill>
              <a:miter lim="800000"/>
              <a:headEnd/>
              <a:tailEnd/>
            </a:ln>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6" name="Rectangle 8"/>
            <p:cNvSpPr>
              <a:spLocks noChangeArrowheads="1"/>
            </p:cNvSpPr>
            <p:nvPr/>
          </p:nvSpPr>
          <p:spPr bwMode="auto">
            <a:xfrm>
              <a:off x="1852514" y="4570848"/>
              <a:ext cx="6019473" cy="1600239"/>
            </a:xfrm>
            <a:prstGeom prst="rect">
              <a:avLst/>
            </a:prstGeom>
            <a:solidFill>
              <a:srgbClr val="C4C491"/>
            </a:solidFill>
            <a:ln w="3175">
              <a:solidFill>
                <a:schemeClr val="tx1"/>
              </a:solidFill>
              <a:miter lim="800000"/>
              <a:headEnd/>
              <a:tailEnd/>
            </a:ln>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7" name="Rectangle 9"/>
            <p:cNvSpPr>
              <a:spLocks noChangeArrowheads="1"/>
            </p:cNvSpPr>
            <p:nvPr/>
          </p:nvSpPr>
          <p:spPr bwMode="auto">
            <a:xfrm>
              <a:off x="2719814" y="4343717"/>
              <a:ext cx="6019473" cy="227131"/>
            </a:xfrm>
            <a:prstGeom prst="rect">
              <a:avLst/>
            </a:prstGeom>
            <a:solidFill>
              <a:srgbClr val="DDE0C3"/>
            </a:solidFill>
            <a:ln w="3175">
              <a:solidFill>
                <a:schemeClr val="tx1"/>
              </a:solidFill>
              <a:miter lim="800000"/>
              <a:headEnd/>
              <a:tailEnd/>
            </a:ln>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8" name="Rectangle 10"/>
            <p:cNvSpPr>
              <a:spLocks noChangeArrowheads="1"/>
            </p:cNvSpPr>
            <p:nvPr/>
          </p:nvSpPr>
          <p:spPr bwMode="auto">
            <a:xfrm>
              <a:off x="2717233" y="2743478"/>
              <a:ext cx="6019473" cy="1600239"/>
            </a:xfrm>
            <a:prstGeom prst="rect">
              <a:avLst/>
            </a:prstGeom>
            <a:solidFill>
              <a:srgbClr val="C4C491"/>
            </a:solidFill>
            <a:ln w="3175">
              <a:solidFill>
                <a:schemeClr val="tx1"/>
              </a:solidFill>
              <a:miter lim="800000"/>
              <a:headEnd/>
              <a:tailEnd/>
            </a:ln>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9" name="AutoShape 11"/>
            <p:cNvSpPr>
              <a:spLocks noChangeArrowheads="1"/>
            </p:cNvSpPr>
            <p:nvPr/>
          </p:nvSpPr>
          <p:spPr bwMode="auto">
            <a:xfrm>
              <a:off x="2255189" y="1447800"/>
              <a:ext cx="6933235" cy="1295678"/>
            </a:xfrm>
            <a:prstGeom prst="triangle">
              <a:avLst>
                <a:gd name="adj" fmla="val 50000"/>
              </a:avLst>
            </a:prstGeom>
            <a:solidFill>
              <a:srgbClr val="D1D2D4"/>
            </a:solidFill>
            <a:ln w="3175">
              <a:solidFill>
                <a:schemeClr val="tx1"/>
              </a:solidFill>
              <a:miter lim="800000"/>
              <a:headEnd/>
              <a:tailEnd/>
            </a:ln>
          </p:spPr>
          <p:txBody>
            <a:bodyPr wrap="none" anchor="ct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grpSp>
      <p:sp>
        <p:nvSpPr>
          <p:cNvPr id="11" name="Line 1048"/>
          <p:cNvSpPr>
            <a:spLocks noChangeShapeType="1"/>
          </p:cNvSpPr>
          <p:nvPr/>
        </p:nvSpPr>
        <p:spPr bwMode="auto">
          <a:xfrm>
            <a:off x="6735763" y="4319588"/>
            <a:ext cx="609600"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2" name="Line 1050"/>
          <p:cNvSpPr>
            <a:spLocks noChangeShapeType="1"/>
          </p:cNvSpPr>
          <p:nvPr/>
        </p:nvSpPr>
        <p:spPr bwMode="auto">
          <a:xfrm rot="16200000">
            <a:off x="7052469" y="4183856"/>
            <a:ext cx="381000" cy="1588"/>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3" name="Line 1051"/>
          <p:cNvSpPr>
            <a:spLocks noChangeShapeType="1"/>
          </p:cNvSpPr>
          <p:nvPr/>
        </p:nvSpPr>
        <p:spPr bwMode="auto">
          <a:xfrm rot="5400000">
            <a:off x="6595269" y="4718844"/>
            <a:ext cx="184150" cy="182562"/>
          </a:xfrm>
          <a:prstGeom prst="line">
            <a:avLst/>
          </a:prstGeom>
          <a:noFill/>
          <a:ln w="2857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4" name="Line 1053"/>
          <p:cNvSpPr>
            <a:spLocks noChangeShapeType="1"/>
          </p:cNvSpPr>
          <p:nvPr/>
        </p:nvSpPr>
        <p:spPr bwMode="auto">
          <a:xfrm flipH="1">
            <a:off x="6689725" y="4394200"/>
            <a:ext cx="0" cy="549275"/>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6" name="Line 1055"/>
          <p:cNvSpPr>
            <a:spLocks noChangeShapeType="1"/>
          </p:cNvSpPr>
          <p:nvPr/>
        </p:nvSpPr>
        <p:spPr bwMode="auto">
          <a:xfrm rot="16200000" flipH="1" flipV="1">
            <a:off x="6417469" y="4444206"/>
            <a:ext cx="0" cy="731838"/>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8" name="Line 1051"/>
          <p:cNvSpPr>
            <a:spLocks noChangeShapeType="1"/>
          </p:cNvSpPr>
          <p:nvPr/>
        </p:nvSpPr>
        <p:spPr bwMode="auto">
          <a:xfrm rot="5400000">
            <a:off x="7152482" y="4220369"/>
            <a:ext cx="182562" cy="184150"/>
          </a:xfrm>
          <a:prstGeom prst="line">
            <a:avLst/>
          </a:prstGeom>
          <a:noFill/>
          <a:ln w="2857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19" name="Line 1051"/>
          <p:cNvSpPr>
            <a:spLocks noChangeShapeType="1"/>
          </p:cNvSpPr>
          <p:nvPr/>
        </p:nvSpPr>
        <p:spPr bwMode="auto">
          <a:xfrm rot="5400000">
            <a:off x="7150894" y="4083844"/>
            <a:ext cx="182562" cy="184150"/>
          </a:xfrm>
          <a:prstGeom prst="line">
            <a:avLst/>
          </a:prstGeom>
          <a:noFill/>
          <a:ln w="2857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0" name="Line 1051"/>
          <p:cNvSpPr>
            <a:spLocks noChangeShapeType="1"/>
          </p:cNvSpPr>
          <p:nvPr/>
        </p:nvSpPr>
        <p:spPr bwMode="auto">
          <a:xfrm rot="5400000">
            <a:off x="6065044" y="4718844"/>
            <a:ext cx="184150" cy="182562"/>
          </a:xfrm>
          <a:prstGeom prst="line">
            <a:avLst/>
          </a:prstGeom>
          <a:noFill/>
          <a:ln w="2857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1" name="Line 1053"/>
          <p:cNvSpPr>
            <a:spLocks noChangeShapeType="1"/>
          </p:cNvSpPr>
          <p:nvPr/>
        </p:nvSpPr>
        <p:spPr bwMode="auto">
          <a:xfrm flipH="1">
            <a:off x="2454275" y="3717925"/>
            <a:ext cx="0" cy="549275"/>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3" name="Line 1051"/>
          <p:cNvSpPr>
            <a:spLocks noChangeShapeType="1"/>
          </p:cNvSpPr>
          <p:nvPr/>
        </p:nvSpPr>
        <p:spPr bwMode="auto">
          <a:xfrm rot="5400000">
            <a:off x="2881313" y="3811588"/>
            <a:ext cx="182562" cy="182562"/>
          </a:xfrm>
          <a:prstGeom prst="line">
            <a:avLst/>
          </a:prstGeom>
          <a:noFill/>
          <a:ln w="2857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4" name="Line 1055"/>
          <p:cNvSpPr>
            <a:spLocks noChangeShapeType="1"/>
          </p:cNvSpPr>
          <p:nvPr/>
        </p:nvSpPr>
        <p:spPr bwMode="auto">
          <a:xfrm rot="16200000" flipH="1" flipV="1">
            <a:off x="2701132" y="3537744"/>
            <a:ext cx="0" cy="731837"/>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5" name="Line 1051"/>
          <p:cNvSpPr>
            <a:spLocks noChangeShapeType="1"/>
          </p:cNvSpPr>
          <p:nvPr/>
        </p:nvSpPr>
        <p:spPr bwMode="auto">
          <a:xfrm rot="5400000">
            <a:off x="2349501" y="3811587"/>
            <a:ext cx="182562" cy="182563"/>
          </a:xfrm>
          <a:prstGeom prst="line">
            <a:avLst/>
          </a:prstGeom>
          <a:noFill/>
          <a:ln w="2857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6" name="Line 1047"/>
          <p:cNvSpPr>
            <a:spLocks noChangeShapeType="1"/>
          </p:cNvSpPr>
          <p:nvPr/>
        </p:nvSpPr>
        <p:spPr bwMode="auto">
          <a:xfrm>
            <a:off x="1809750" y="4184650"/>
            <a:ext cx="1096963"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7" name="Line 1048"/>
          <p:cNvSpPr>
            <a:spLocks noChangeShapeType="1"/>
          </p:cNvSpPr>
          <p:nvPr/>
        </p:nvSpPr>
        <p:spPr bwMode="auto">
          <a:xfrm>
            <a:off x="1809750" y="4327525"/>
            <a:ext cx="609600"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28" name="Line 1050"/>
          <p:cNvSpPr>
            <a:spLocks noChangeShapeType="1"/>
          </p:cNvSpPr>
          <p:nvPr/>
        </p:nvSpPr>
        <p:spPr bwMode="auto">
          <a:xfrm rot="16200000">
            <a:off x="1740694" y="4193381"/>
            <a:ext cx="381000" cy="1588"/>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30" name="Line 1051"/>
          <p:cNvSpPr>
            <a:spLocks noChangeShapeType="1"/>
          </p:cNvSpPr>
          <p:nvPr/>
        </p:nvSpPr>
        <p:spPr bwMode="auto">
          <a:xfrm rot="5400000">
            <a:off x="1840707" y="4229894"/>
            <a:ext cx="182562" cy="184150"/>
          </a:xfrm>
          <a:prstGeom prst="line">
            <a:avLst/>
          </a:prstGeom>
          <a:noFill/>
          <a:ln w="2857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31" name="Line 1051"/>
          <p:cNvSpPr>
            <a:spLocks noChangeShapeType="1"/>
          </p:cNvSpPr>
          <p:nvPr/>
        </p:nvSpPr>
        <p:spPr bwMode="auto">
          <a:xfrm rot="5400000">
            <a:off x="1839119" y="4093369"/>
            <a:ext cx="182562" cy="184150"/>
          </a:xfrm>
          <a:prstGeom prst="line">
            <a:avLst/>
          </a:prstGeom>
          <a:noFill/>
          <a:ln w="2857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58"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sp>
        <p:nvSpPr>
          <p:cNvPr id="32" name="Line 1047"/>
          <p:cNvSpPr>
            <a:spLocks noChangeShapeType="1"/>
          </p:cNvSpPr>
          <p:nvPr/>
        </p:nvSpPr>
        <p:spPr bwMode="auto">
          <a:xfrm>
            <a:off x="6735763" y="4176713"/>
            <a:ext cx="609600"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2400" dirty="0">
              <a:solidFill>
                <a:schemeClr val="accent1">
                  <a:lumMod val="75000"/>
                </a:schemeClr>
              </a:solidFill>
              <a:latin typeface="Arial" pitchFamily="34" charset="0"/>
              <a:cs typeface="Arial" pitchFamily="34" charset="0"/>
            </a:endParaRPr>
          </a:p>
        </p:txBody>
      </p:sp>
      <p:sp>
        <p:nvSpPr>
          <p:cNvPr id="34" name="Text Box 1032"/>
          <p:cNvSpPr txBox="1">
            <a:spLocks noChangeArrowheads="1"/>
          </p:cNvSpPr>
          <p:nvPr/>
        </p:nvSpPr>
        <p:spPr bwMode="auto">
          <a:xfrm>
            <a:off x="971550" y="4978400"/>
            <a:ext cx="1366838" cy="461963"/>
          </a:xfrm>
          <a:prstGeom prst="rect">
            <a:avLst/>
          </a:prstGeom>
          <a:noFill/>
          <a:ln w="12699">
            <a:noFill/>
            <a:miter lim="800000"/>
            <a:headEnd/>
            <a:tailEnd/>
          </a:ln>
        </p:spPr>
        <p:txBody>
          <a:bodyPr wrap="none">
            <a:spAutoFit/>
          </a:bodyPr>
          <a:lstStyle/>
          <a:p>
            <a:pPr fontAlgn="auto">
              <a:spcBef>
                <a:spcPts val="0"/>
              </a:spcBef>
              <a:spcAft>
                <a:spcPts val="0"/>
              </a:spcAft>
              <a:defRPr/>
            </a:pPr>
            <a:r>
              <a:rPr lang="en-US" sz="2400" b="1" dirty="0">
                <a:solidFill>
                  <a:schemeClr val="accent1">
                    <a:lumMod val="75000"/>
                  </a:schemeClr>
                </a:solidFill>
                <a:latin typeface="Arial" pitchFamily="34" charset="0"/>
                <a:cs typeface="Arial" pitchFamily="34" charset="0"/>
              </a:rPr>
              <a:t>Setback</a:t>
            </a:r>
          </a:p>
        </p:txBody>
      </p:sp>
      <p:sp>
        <p:nvSpPr>
          <p:cNvPr id="35" name="Text Box 1032"/>
          <p:cNvSpPr txBox="1">
            <a:spLocks noChangeArrowheads="1"/>
          </p:cNvSpPr>
          <p:nvPr/>
        </p:nvSpPr>
        <p:spPr bwMode="auto">
          <a:xfrm>
            <a:off x="6786563" y="4978400"/>
            <a:ext cx="1673225" cy="461963"/>
          </a:xfrm>
          <a:prstGeom prst="rect">
            <a:avLst/>
          </a:prstGeom>
          <a:noFill/>
          <a:ln w="12699">
            <a:noFill/>
            <a:miter lim="800000"/>
            <a:headEnd/>
            <a:tailEnd/>
          </a:ln>
        </p:spPr>
        <p:txBody>
          <a:bodyPr wrap="none">
            <a:spAutoFit/>
          </a:bodyPr>
          <a:lstStyle/>
          <a:p>
            <a:pPr fontAlgn="auto">
              <a:spcBef>
                <a:spcPts val="0"/>
              </a:spcBef>
              <a:spcAft>
                <a:spcPts val="0"/>
              </a:spcAft>
              <a:defRPr/>
            </a:pPr>
            <a:r>
              <a:rPr lang="en-US" sz="2400" b="1" dirty="0">
                <a:solidFill>
                  <a:schemeClr val="accent1">
                    <a:lumMod val="75000"/>
                  </a:schemeClr>
                </a:solidFill>
                <a:latin typeface="Arial" pitchFamily="34" charset="0"/>
                <a:cs typeface="Arial" pitchFamily="34" charset="0"/>
              </a:rPr>
              <a:t>Cantilever</a:t>
            </a:r>
          </a:p>
        </p:txBody>
      </p:sp>
      <p:sp>
        <p:nvSpPr>
          <p:cNvPr id="37" name="Round Diagonal Corner Rectangle 36"/>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1</a:t>
            </a:r>
          </a:p>
        </p:txBody>
      </p:sp>
      <p:sp>
        <p:nvSpPr>
          <p:cNvPr id="38" name="TextBox 69"/>
          <p:cNvSpPr txBox="1">
            <a:spLocks noChangeArrowheads="1"/>
          </p:cNvSpPr>
          <p:nvPr/>
        </p:nvSpPr>
        <p:spPr bwMode="auto">
          <a:xfrm>
            <a:off x="5834063"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39" name="Text Box 1054"/>
          <p:cNvSpPr txBox="1">
            <a:spLocks noChangeArrowheads="1"/>
          </p:cNvSpPr>
          <p:nvPr/>
        </p:nvSpPr>
        <p:spPr bwMode="auto">
          <a:xfrm>
            <a:off x="2419350" y="3502025"/>
            <a:ext cx="776288" cy="400050"/>
          </a:xfrm>
          <a:prstGeom prst="rect">
            <a:avLst/>
          </a:prstGeom>
          <a:noFill/>
          <a:ln w="12699">
            <a:noFill/>
            <a:miter lim="800000"/>
            <a:headEnd/>
            <a:tailEnd/>
          </a:ln>
        </p:spPr>
        <p:txBody>
          <a:bodyPr>
            <a:spAutoFit/>
          </a:bodyPr>
          <a:lstStyle/>
          <a:p>
            <a:pP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a:t>
            </a:r>
            <a:r>
              <a:rPr lang="en-US" sz="2000" b="1" dirty="0">
                <a:solidFill>
                  <a:schemeClr val="accent2">
                    <a:lumMod val="75000"/>
                  </a:schemeClr>
                </a:solidFill>
                <a:latin typeface="Arial" pitchFamily="34" charset="0"/>
                <a:cs typeface="Arial" pitchFamily="34" charset="0"/>
              </a:rPr>
              <a:t>4X</a:t>
            </a:r>
          </a:p>
        </p:txBody>
      </p:sp>
      <p:sp>
        <p:nvSpPr>
          <p:cNvPr id="40" name="Text Box 1054"/>
          <p:cNvSpPr txBox="1">
            <a:spLocks noChangeArrowheads="1"/>
          </p:cNvSpPr>
          <p:nvPr/>
        </p:nvSpPr>
        <p:spPr bwMode="auto">
          <a:xfrm>
            <a:off x="6105525" y="4406900"/>
            <a:ext cx="776288" cy="400050"/>
          </a:xfrm>
          <a:prstGeom prst="rect">
            <a:avLst/>
          </a:prstGeom>
          <a:noFill/>
          <a:ln w="12699">
            <a:noFill/>
            <a:miter lim="800000"/>
            <a:headEnd/>
            <a:tailEnd/>
          </a:ln>
        </p:spPr>
        <p:txBody>
          <a:bodyPr>
            <a:spAutoFit/>
          </a:bodyPr>
          <a:lstStyle/>
          <a:p>
            <a:pPr fontAlgn="auto">
              <a:spcBef>
                <a:spcPts val="0"/>
              </a:spcBef>
              <a:spcAft>
                <a:spcPts val="0"/>
              </a:spcAft>
              <a:defRPr/>
            </a:pPr>
            <a:r>
              <a:rPr lang="en-US" sz="1600" b="1" dirty="0">
                <a:solidFill>
                  <a:schemeClr val="accent2">
                    <a:lumMod val="75000"/>
                  </a:schemeClr>
                </a:solidFill>
                <a:latin typeface="Arial" pitchFamily="34" charset="0"/>
                <a:cs typeface="Arial" pitchFamily="34" charset="0"/>
              </a:rPr>
              <a:t>≤</a:t>
            </a:r>
            <a:r>
              <a:rPr lang="en-US" sz="2000" b="1" dirty="0">
                <a:solidFill>
                  <a:schemeClr val="accent2">
                    <a:lumMod val="75000"/>
                  </a:schemeClr>
                </a:solidFill>
                <a:latin typeface="Arial" pitchFamily="34" charset="0"/>
                <a:cs typeface="Arial" pitchFamily="34" charset="0"/>
              </a:rPr>
              <a:t>4X</a:t>
            </a:r>
          </a:p>
        </p:txBody>
      </p:sp>
      <p:sp>
        <p:nvSpPr>
          <p:cNvPr id="249888" name="TextBox 35"/>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49889" name="TextBox 40"/>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41" name="Rectangle 40"/>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1" name="Picture 17" descr="house1.jpg"/>
          <p:cNvPicPr>
            <a:picLocks noChangeAspect="1"/>
          </p:cNvPicPr>
          <p:nvPr/>
        </p:nvPicPr>
        <p:blipFill>
          <a:blip r:embed="rId3" cstate="email"/>
          <a:srcRect/>
          <a:stretch>
            <a:fillRect/>
          </a:stretch>
        </p:blipFill>
        <p:spPr bwMode="auto">
          <a:xfrm>
            <a:off x="3357563" y="2179638"/>
            <a:ext cx="5275262" cy="3917950"/>
          </a:xfrm>
          <a:prstGeom prst="rect">
            <a:avLst/>
          </a:prstGeom>
          <a:noFill/>
          <a:ln w="9525">
            <a:noFill/>
            <a:miter lim="800000"/>
            <a:headEnd/>
            <a:tailEnd/>
          </a:ln>
        </p:spPr>
      </p:pic>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sp>
        <p:nvSpPr>
          <p:cNvPr id="5" name="TextBox 4"/>
          <p:cNvSpPr txBox="1"/>
          <p:nvPr/>
        </p:nvSpPr>
        <p:spPr>
          <a:xfrm>
            <a:off x="457200" y="2192338"/>
            <a:ext cx="3351213" cy="4518025"/>
          </a:xfrm>
          <a:prstGeom prst="rect">
            <a:avLst/>
          </a:prstGeom>
          <a:noFill/>
        </p:spPr>
        <p:txBody>
          <a:bodyPr>
            <a:spAutoFit/>
          </a:bodyPr>
          <a:lstStyle/>
          <a:p>
            <a:pPr marL="514350" indent="-514350"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Setback or Cantilever</a:t>
            </a:r>
          </a:p>
          <a:p>
            <a:pPr marL="285750" indent="-285750" fontAlgn="auto">
              <a:lnSpc>
                <a:spcPts val="2000"/>
              </a:lnSpc>
              <a:spcBef>
                <a:spcPts val="600"/>
              </a:spcBef>
              <a:spcAft>
                <a:spcPts val="0"/>
              </a:spcAft>
              <a:buFont typeface="+mj-lt"/>
              <a:buAutoNum type="arabicPeriod"/>
              <a:defRPr/>
            </a:pPr>
            <a:r>
              <a:rPr lang="en-US" sz="2000" b="1" dirty="0">
                <a:solidFill>
                  <a:schemeClr val="accent3">
                    <a:lumMod val="50000"/>
                  </a:schemeClr>
                </a:solidFill>
                <a:latin typeface="Arial" pitchFamily="34" charset="0"/>
                <a:cs typeface="Arial" pitchFamily="34" charset="0"/>
              </a:rPr>
              <a:t>2" x 10" Joists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 16" Max.</a:t>
            </a:r>
          </a:p>
          <a:p>
            <a:pPr marL="285750" indent="-285750" fontAlgn="auto">
              <a:lnSpc>
                <a:spcPts val="2000"/>
              </a:lnSpc>
              <a:spcBef>
                <a:spcPts val="600"/>
              </a:spcBef>
              <a:spcAft>
                <a:spcPts val="0"/>
              </a:spcAft>
              <a:buFont typeface="+mj-lt"/>
              <a:buAutoNum type="arabicPeriod"/>
              <a:defRPr/>
            </a:pPr>
            <a:r>
              <a:rPr lang="en-US" sz="2000" b="1" dirty="0">
                <a:solidFill>
                  <a:schemeClr val="accent3">
                    <a:lumMod val="50000"/>
                  </a:schemeClr>
                </a:solidFill>
                <a:latin typeface="Arial" pitchFamily="34" charset="0"/>
                <a:cs typeface="Arial" pitchFamily="34" charset="0"/>
              </a:rPr>
              <a:t>Back span to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cantilever = 2:1</a:t>
            </a:r>
          </a:p>
          <a:p>
            <a:pPr marL="285750" indent="-285750" fontAlgn="auto">
              <a:lnSpc>
                <a:spcPts val="2000"/>
              </a:lnSpc>
              <a:spcBef>
                <a:spcPts val="600"/>
              </a:spcBef>
              <a:spcAft>
                <a:spcPts val="0"/>
              </a:spcAft>
              <a:buFont typeface="+mj-lt"/>
              <a:buAutoNum type="arabicPeriod"/>
              <a:defRPr/>
            </a:pPr>
            <a:r>
              <a:rPr lang="en-US" sz="2000" b="1" dirty="0">
                <a:solidFill>
                  <a:schemeClr val="accent3">
                    <a:lumMod val="50000"/>
                  </a:schemeClr>
                </a:solidFill>
                <a:latin typeface="Arial" pitchFamily="34" charset="0"/>
                <a:cs typeface="Arial" pitchFamily="34" charset="0"/>
              </a:rPr>
              <a:t>Doubled joists at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BWP ends</a:t>
            </a:r>
          </a:p>
          <a:p>
            <a:pPr marL="285750" indent="-285750" fontAlgn="auto">
              <a:lnSpc>
                <a:spcPts val="2000"/>
              </a:lnSpc>
              <a:spcBef>
                <a:spcPts val="600"/>
              </a:spcBef>
              <a:spcAft>
                <a:spcPts val="0"/>
              </a:spcAft>
              <a:buFont typeface="+mj-lt"/>
              <a:buAutoNum type="arabicPeriod"/>
              <a:defRPr/>
            </a:pPr>
            <a:r>
              <a:rPr lang="en-US" sz="2000" b="1" dirty="0">
                <a:solidFill>
                  <a:schemeClr val="accent3">
                    <a:lumMod val="50000"/>
                  </a:schemeClr>
                </a:solidFill>
                <a:latin typeface="Arial" pitchFamily="34" charset="0"/>
                <a:cs typeface="Arial" pitchFamily="34" charset="0"/>
              </a:rPr>
              <a:t>Continuous rim or approved splice</a:t>
            </a:r>
          </a:p>
          <a:p>
            <a:pPr marL="285750" indent="-285750" fontAlgn="auto">
              <a:lnSpc>
                <a:spcPts val="2000"/>
              </a:lnSpc>
              <a:spcBef>
                <a:spcPts val="600"/>
              </a:spcBef>
              <a:spcAft>
                <a:spcPts val="0"/>
              </a:spcAft>
              <a:buFont typeface="+mj-lt"/>
              <a:buAutoNum type="arabicPeriod"/>
              <a:defRPr/>
            </a:pPr>
            <a:r>
              <a:rPr lang="en-US" sz="2000" b="1" dirty="0">
                <a:solidFill>
                  <a:schemeClr val="accent3">
                    <a:lumMod val="50000"/>
                  </a:schemeClr>
                </a:solidFill>
                <a:latin typeface="Arial" pitchFamily="34" charset="0"/>
                <a:cs typeface="Arial" pitchFamily="34" charset="0"/>
              </a:rPr>
              <a:t>Uniform load &amp; </a:t>
            </a:r>
            <a:br>
              <a:rPr lang="en-US" sz="2000" b="1" dirty="0">
                <a:solidFill>
                  <a:schemeClr val="accent3">
                    <a:lumMod val="50000"/>
                  </a:schemeClr>
                </a:solidFill>
                <a:latin typeface="Arial" pitchFamily="34" charset="0"/>
                <a:cs typeface="Arial" pitchFamily="34" charset="0"/>
              </a:rPr>
            </a:br>
            <a:r>
              <a:rPr lang="en-US" sz="2000" b="1" dirty="0">
                <a:solidFill>
                  <a:schemeClr val="accent3">
                    <a:lumMod val="50000"/>
                  </a:schemeClr>
                </a:solidFill>
                <a:latin typeface="Arial" pitchFamily="34" charset="0"/>
                <a:cs typeface="Arial" pitchFamily="34" charset="0"/>
              </a:rPr>
              <a:t>8' max header</a:t>
            </a:r>
          </a:p>
          <a:p>
            <a:pPr fontAlgn="auto">
              <a:spcBef>
                <a:spcPts val="0"/>
              </a:spcBef>
              <a:spcAft>
                <a:spcPts val="0"/>
              </a:spcAft>
              <a:defRPr/>
            </a:pPr>
            <a:endParaRPr lang="en-US" sz="2400" dirty="0">
              <a:latin typeface="+mn-lt"/>
            </a:endParaRPr>
          </a:p>
          <a:p>
            <a:pPr fontAlgn="auto">
              <a:spcBef>
                <a:spcPts val="0"/>
              </a:spcBef>
              <a:spcAft>
                <a:spcPts val="0"/>
              </a:spcAft>
              <a:defRPr/>
            </a:pPr>
            <a:endParaRPr lang="en-US" sz="2400" dirty="0">
              <a:latin typeface="+mn-lt"/>
            </a:endParaRPr>
          </a:p>
          <a:p>
            <a:pPr fontAlgn="auto">
              <a:spcBef>
                <a:spcPts val="0"/>
              </a:spcBef>
              <a:spcAft>
                <a:spcPts val="0"/>
              </a:spcAft>
              <a:defRPr/>
            </a:pPr>
            <a:endParaRPr lang="en-US" sz="2400" dirty="0">
              <a:latin typeface="+mn-lt"/>
            </a:endParaRPr>
          </a:p>
        </p:txBody>
      </p:sp>
      <p:sp>
        <p:nvSpPr>
          <p:cNvPr id="6" name="TextBox 5"/>
          <p:cNvSpPr txBox="1">
            <a:spLocks noChangeArrowheads="1"/>
          </p:cNvSpPr>
          <p:nvPr/>
        </p:nvSpPr>
        <p:spPr bwMode="auto">
          <a:xfrm>
            <a:off x="6176963" y="1652588"/>
            <a:ext cx="1989137"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Cantilever</a:t>
            </a:r>
          </a:p>
        </p:txBody>
      </p:sp>
      <p:sp>
        <p:nvSpPr>
          <p:cNvPr id="256005" name="Freeform 9"/>
          <p:cNvSpPr>
            <a:spLocks noChangeArrowheads="1"/>
          </p:cNvSpPr>
          <p:nvPr/>
        </p:nvSpPr>
        <p:spPr bwMode="auto">
          <a:xfrm>
            <a:off x="5451475" y="1901825"/>
            <a:ext cx="706438" cy="2122488"/>
          </a:xfrm>
          <a:custGeom>
            <a:avLst/>
            <a:gdLst>
              <a:gd name="T0" fmla="*/ 692041 w 737182"/>
              <a:gd name="T1" fmla="*/ 0 h 2190750"/>
              <a:gd name="T2" fmla="*/ 161498 w 737182"/>
              <a:gd name="T3" fmla="*/ 590490 h 2190750"/>
              <a:gd name="T4" fmla="*/ 0 w 737182"/>
              <a:gd name="T5" fmla="*/ 2122074 h 2190750"/>
              <a:gd name="T6" fmla="*/ 0 60000 65536"/>
              <a:gd name="T7" fmla="*/ 0 60000 65536"/>
              <a:gd name="T8" fmla="*/ 0 60000 65536"/>
              <a:gd name="T9" fmla="*/ 0 w 737182"/>
              <a:gd name="T10" fmla="*/ 0 h 2190750"/>
              <a:gd name="T11" fmla="*/ 737182 w 737182"/>
              <a:gd name="T12" fmla="*/ 2190750 h 2190750"/>
            </a:gdLst>
            <a:ahLst/>
            <a:cxnLst>
              <a:cxn ang="T6">
                <a:pos x="T0" y="T1"/>
              </a:cxn>
              <a:cxn ang="T7">
                <a:pos x="T2" y="T3"/>
              </a:cxn>
              <a:cxn ang="T8">
                <a:pos x="T4" y="T5"/>
              </a:cxn>
            </a:cxnLst>
            <a:rect l="T9" t="T10" r="T11" b="T12"/>
            <a:pathLst>
              <a:path w="737182" h="2190750">
                <a:moveTo>
                  <a:pt x="737182" y="0"/>
                </a:moveTo>
                <a:cubicBezTo>
                  <a:pt x="459369" y="147108"/>
                  <a:pt x="294896" y="244475"/>
                  <a:pt x="172032" y="609600"/>
                </a:cubicBezTo>
                <a:cubicBezTo>
                  <a:pt x="49168" y="974725"/>
                  <a:pt x="0" y="2190750"/>
                  <a:pt x="0" y="2190750"/>
                </a:cubicBezTo>
              </a:path>
            </a:pathLst>
          </a:custGeom>
          <a:noFill/>
          <a:ln w="38100" algn="ctr">
            <a:solidFill>
              <a:schemeClr val="tx1"/>
            </a:solidFill>
            <a:round/>
            <a:headEnd/>
            <a:tailEnd type="triangle" w="med" len="med"/>
          </a:ln>
        </p:spPr>
        <p:txBody>
          <a:bodyPr/>
          <a:lstStyle/>
          <a:p>
            <a:endParaRPr lang="en-US" dirty="0">
              <a:latin typeface="Calibri" pitchFamily="34" charset="0"/>
            </a:endParaRPr>
          </a:p>
        </p:txBody>
      </p:sp>
      <p:sp>
        <p:nvSpPr>
          <p:cNvPr id="256006" name="Freeform 10"/>
          <p:cNvSpPr>
            <a:spLocks noChangeArrowheads="1"/>
          </p:cNvSpPr>
          <p:nvPr/>
        </p:nvSpPr>
        <p:spPr bwMode="auto">
          <a:xfrm>
            <a:off x="4524375" y="1901825"/>
            <a:ext cx="1636713" cy="2241550"/>
          </a:xfrm>
          <a:custGeom>
            <a:avLst/>
            <a:gdLst>
              <a:gd name="T0" fmla="*/ 1637395 w 1698625"/>
              <a:gd name="T1" fmla="*/ 0 h 2314575"/>
              <a:gd name="T2" fmla="*/ 382746 w 1698625"/>
              <a:gd name="T3" fmla="*/ 879988 h 2314575"/>
              <a:gd name="T4" fmla="*/ 0 w 1698625"/>
              <a:gd name="T5" fmla="*/ 2242018 h 2314575"/>
              <a:gd name="T6" fmla="*/ 0 60000 65536"/>
              <a:gd name="T7" fmla="*/ 0 60000 65536"/>
              <a:gd name="T8" fmla="*/ 0 60000 65536"/>
              <a:gd name="T9" fmla="*/ 0 w 1698625"/>
              <a:gd name="T10" fmla="*/ 0 h 2314575"/>
              <a:gd name="T11" fmla="*/ 1698625 w 1698625"/>
              <a:gd name="T12" fmla="*/ 2314575 h 2314575"/>
            </a:gdLst>
            <a:ahLst/>
            <a:cxnLst>
              <a:cxn ang="T6">
                <a:pos x="T0" y="T1"/>
              </a:cxn>
              <a:cxn ang="T7">
                <a:pos x="T2" y="T3"/>
              </a:cxn>
              <a:cxn ang="T8">
                <a:pos x="T4" y="T5"/>
              </a:cxn>
            </a:cxnLst>
            <a:rect l="T9" t="T10" r="T11" b="T12"/>
            <a:pathLst>
              <a:path w="1698625" h="2314575">
                <a:moveTo>
                  <a:pt x="1698625" y="0"/>
                </a:moveTo>
                <a:cubicBezTo>
                  <a:pt x="973666" y="246591"/>
                  <a:pt x="680163" y="522704"/>
                  <a:pt x="397059" y="908466"/>
                </a:cubicBezTo>
                <a:cubicBezTo>
                  <a:pt x="113955" y="1294229"/>
                  <a:pt x="45508" y="1858433"/>
                  <a:pt x="0" y="2314575"/>
                </a:cubicBezTo>
              </a:path>
            </a:pathLst>
          </a:custGeom>
          <a:noFill/>
          <a:ln w="38100" algn="ctr">
            <a:solidFill>
              <a:schemeClr val="tx1"/>
            </a:solidFill>
            <a:round/>
            <a:headEnd/>
            <a:tailEnd type="triangle" w="med" len="med"/>
          </a:ln>
        </p:spPr>
        <p:txBody>
          <a:bodyPr/>
          <a:lstStyle/>
          <a:p>
            <a:endParaRPr lang="en-US" dirty="0">
              <a:latin typeface="Calibri" pitchFamily="34" charset="0"/>
            </a:endParaRPr>
          </a:p>
        </p:txBody>
      </p:sp>
      <p:sp>
        <p:nvSpPr>
          <p:cNvPr id="12" name="Freeform 11"/>
          <p:cNvSpPr/>
          <p:nvPr/>
        </p:nvSpPr>
        <p:spPr>
          <a:xfrm>
            <a:off x="3713093" y="3305175"/>
            <a:ext cx="492503" cy="984150"/>
          </a:xfrm>
          <a:custGeom>
            <a:avLst/>
            <a:gdLst>
              <a:gd name="connsiteX0" fmla="*/ 44450 w 511175"/>
              <a:gd name="connsiteY0" fmla="*/ 0 h 1066800"/>
              <a:gd name="connsiteX1" fmla="*/ 511175 w 511175"/>
              <a:gd name="connsiteY1" fmla="*/ 28575 h 1066800"/>
              <a:gd name="connsiteX2" fmla="*/ 454025 w 511175"/>
              <a:gd name="connsiteY2" fmla="*/ 1066800 h 1066800"/>
              <a:gd name="connsiteX3" fmla="*/ 0 w 511175"/>
              <a:gd name="connsiteY3" fmla="*/ 1060450 h 1066800"/>
              <a:gd name="connsiteX4" fmla="*/ 44450 w 511175"/>
              <a:gd name="connsiteY4" fmla="*/ 0 h 1066800"/>
              <a:gd name="connsiteX0" fmla="*/ 44450 w 511175"/>
              <a:gd name="connsiteY0" fmla="*/ 0 h 1066800"/>
              <a:gd name="connsiteX1" fmla="*/ 511175 w 511175"/>
              <a:gd name="connsiteY1" fmla="*/ 28575 h 1066800"/>
              <a:gd name="connsiteX2" fmla="*/ 510381 w 511175"/>
              <a:gd name="connsiteY2" fmla="*/ 30163 h 1066800"/>
              <a:gd name="connsiteX3" fmla="*/ 454025 w 511175"/>
              <a:gd name="connsiteY3" fmla="*/ 1066800 h 1066800"/>
              <a:gd name="connsiteX4" fmla="*/ 0 w 511175"/>
              <a:gd name="connsiteY4" fmla="*/ 1060450 h 1066800"/>
              <a:gd name="connsiteX5" fmla="*/ 44450 w 511175"/>
              <a:gd name="connsiteY5" fmla="*/ 0 h 1066800"/>
              <a:gd name="connsiteX0" fmla="*/ 44450 w 511175"/>
              <a:gd name="connsiteY0" fmla="*/ 0 h 1060450"/>
              <a:gd name="connsiteX1" fmla="*/ 511175 w 511175"/>
              <a:gd name="connsiteY1" fmla="*/ 28575 h 1060450"/>
              <a:gd name="connsiteX2" fmla="*/ 510381 w 511175"/>
              <a:gd name="connsiteY2" fmla="*/ 30163 h 1060450"/>
              <a:gd name="connsiteX3" fmla="*/ 454025 w 511175"/>
              <a:gd name="connsiteY3" fmla="*/ 1016000 h 1060450"/>
              <a:gd name="connsiteX4" fmla="*/ 0 w 511175"/>
              <a:gd name="connsiteY4" fmla="*/ 1060450 h 1060450"/>
              <a:gd name="connsiteX5" fmla="*/ 44450 w 511175"/>
              <a:gd name="connsiteY5" fmla="*/ 0 h 1060450"/>
              <a:gd name="connsiteX0" fmla="*/ 44450 w 511175"/>
              <a:gd name="connsiteY0" fmla="*/ 0 h 1016000"/>
              <a:gd name="connsiteX1" fmla="*/ 511175 w 511175"/>
              <a:gd name="connsiteY1" fmla="*/ 28575 h 1016000"/>
              <a:gd name="connsiteX2" fmla="*/ 510381 w 511175"/>
              <a:gd name="connsiteY2" fmla="*/ 30163 h 1016000"/>
              <a:gd name="connsiteX3" fmla="*/ 454025 w 511175"/>
              <a:gd name="connsiteY3" fmla="*/ 1016000 h 1016000"/>
              <a:gd name="connsiteX4" fmla="*/ 0 w 511175"/>
              <a:gd name="connsiteY4" fmla="*/ 1004094 h 1016000"/>
              <a:gd name="connsiteX5" fmla="*/ 44450 w 511175"/>
              <a:gd name="connsiteY5"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175" h="1016000">
                <a:moveTo>
                  <a:pt x="44450" y="0"/>
                </a:moveTo>
                <a:lnTo>
                  <a:pt x="511175" y="28575"/>
                </a:lnTo>
                <a:lnTo>
                  <a:pt x="510381" y="30163"/>
                </a:lnTo>
                <a:lnTo>
                  <a:pt x="454025" y="1016000"/>
                </a:lnTo>
                <a:lnTo>
                  <a:pt x="0" y="1004094"/>
                </a:lnTo>
                <a:lnTo>
                  <a:pt x="44450" y="0"/>
                </a:lnTo>
                <a:close/>
              </a:path>
            </a:pathLst>
          </a:custGeom>
          <a:solidFill>
            <a:srgbClr val="DEB783">
              <a:alpha val="8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b="1" dirty="0">
                <a:solidFill>
                  <a:schemeClr val="tx1"/>
                </a:solidFill>
                <a:latin typeface="Arial" pitchFamily="34" charset="0"/>
                <a:cs typeface="Arial" pitchFamily="34" charset="0"/>
              </a:rPr>
              <a:t>BWP</a:t>
            </a:r>
          </a:p>
        </p:txBody>
      </p:sp>
      <p:sp>
        <p:nvSpPr>
          <p:cNvPr id="13" name="Freeform 12"/>
          <p:cNvSpPr/>
          <p:nvPr/>
        </p:nvSpPr>
        <p:spPr>
          <a:xfrm>
            <a:off x="5899130" y="3458534"/>
            <a:ext cx="622619" cy="805004"/>
          </a:xfrm>
          <a:custGeom>
            <a:avLst/>
            <a:gdLst>
              <a:gd name="connsiteX0" fmla="*/ 44450 w 511175"/>
              <a:gd name="connsiteY0" fmla="*/ 0 h 1066800"/>
              <a:gd name="connsiteX1" fmla="*/ 511175 w 511175"/>
              <a:gd name="connsiteY1" fmla="*/ 28575 h 1066800"/>
              <a:gd name="connsiteX2" fmla="*/ 454025 w 511175"/>
              <a:gd name="connsiteY2" fmla="*/ 1066800 h 1066800"/>
              <a:gd name="connsiteX3" fmla="*/ 0 w 511175"/>
              <a:gd name="connsiteY3" fmla="*/ 1060450 h 1066800"/>
              <a:gd name="connsiteX4" fmla="*/ 44450 w 511175"/>
              <a:gd name="connsiteY4" fmla="*/ 0 h 1066800"/>
              <a:gd name="connsiteX0" fmla="*/ 44450 w 511175"/>
              <a:gd name="connsiteY0" fmla="*/ 0 h 1066800"/>
              <a:gd name="connsiteX1" fmla="*/ 511175 w 511175"/>
              <a:gd name="connsiteY1" fmla="*/ 28575 h 1066800"/>
              <a:gd name="connsiteX2" fmla="*/ 510381 w 511175"/>
              <a:gd name="connsiteY2" fmla="*/ 30163 h 1066800"/>
              <a:gd name="connsiteX3" fmla="*/ 454025 w 511175"/>
              <a:gd name="connsiteY3" fmla="*/ 1066800 h 1066800"/>
              <a:gd name="connsiteX4" fmla="*/ 0 w 511175"/>
              <a:gd name="connsiteY4" fmla="*/ 1060450 h 1066800"/>
              <a:gd name="connsiteX5" fmla="*/ 44450 w 511175"/>
              <a:gd name="connsiteY5" fmla="*/ 0 h 1066800"/>
              <a:gd name="connsiteX0" fmla="*/ 44450 w 511175"/>
              <a:gd name="connsiteY0" fmla="*/ 0 h 1066800"/>
              <a:gd name="connsiteX1" fmla="*/ 511175 w 511175"/>
              <a:gd name="connsiteY1" fmla="*/ 28575 h 1066800"/>
              <a:gd name="connsiteX2" fmla="*/ 510381 w 511175"/>
              <a:gd name="connsiteY2" fmla="*/ 30163 h 1066800"/>
              <a:gd name="connsiteX3" fmla="*/ 454025 w 511175"/>
              <a:gd name="connsiteY3" fmla="*/ 1066800 h 1066800"/>
              <a:gd name="connsiteX4" fmla="*/ 0 w 511175"/>
              <a:gd name="connsiteY4" fmla="*/ 1060450 h 1066800"/>
              <a:gd name="connsiteX5" fmla="*/ 44450 w 511175"/>
              <a:gd name="connsiteY5" fmla="*/ 0 h 1066800"/>
              <a:gd name="connsiteX0" fmla="*/ 44450 w 515938"/>
              <a:gd name="connsiteY0" fmla="*/ 0 h 1060450"/>
              <a:gd name="connsiteX1" fmla="*/ 511175 w 515938"/>
              <a:gd name="connsiteY1" fmla="*/ 28575 h 1060450"/>
              <a:gd name="connsiteX2" fmla="*/ 510381 w 515938"/>
              <a:gd name="connsiteY2" fmla="*/ 30163 h 1060450"/>
              <a:gd name="connsiteX3" fmla="*/ 515938 w 515938"/>
              <a:gd name="connsiteY3" fmla="*/ 831056 h 1060450"/>
              <a:gd name="connsiteX4" fmla="*/ 0 w 515938"/>
              <a:gd name="connsiteY4" fmla="*/ 1060450 h 1060450"/>
              <a:gd name="connsiteX5" fmla="*/ 44450 w 515938"/>
              <a:gd name="connsiteY5" fmla="*/ 0 h 1060450"/>
              <a:gd name="connsiteX0" fmla="*/ 140948 w 612436"/>
              <a:gd name="connsiteY0" fmla="*/ 0 h 831056"/>
              <a:gd name="connsiteX1" fmla="*/ 607673 w 612436"/>
              <a:gd name="connsiteY1" fmla="*/ 28575 h 831056"/>
              <a:gd name="connsiteX2" fmla="*/ 606879 w 612436"/>
              <a:gd name="connsiteY2" fmla="*/ 30163 h 831056"/>
              <a:gd name="connsiteX3" fmla="*/ 612436 w 612436"/>
              <a:gd name="connsiteY3" fmla="*/ 831056 h 831056"/>
              <a:gd name="connsiteX4" fmla="*/ 0 w 612436"/>
              <a:gd name="connsiteY4" fmla="*/ 812006 h 831056"/>
              <a:gd name="connsiteX5" fmla="*/ 140948 w 612436"/>
              <a:gd name="connsiteY5" fmla="*/ 0 h 831056"/>
              <a:gd name="connsiteX0" fmla="*/ 0 w 633413"/>
              <a:gd name="connsiteY0" fmla="*/ 0 h 831056"/>
              <a:gd name="connsiteX1" fmla="*/ 628650 w 633413"/>
              <a:gd name="connsiteY1" fmla="*/ 28575 h 831056"/>
              <a:gd name="connsiteX2" fmla="*/ 627856 w 633413"/>
              <a:gd name="connsiteY2" fmla="*/ 30163 h 831056"/>
              <a:gd name="connsiteX3" fmla="*/ 633413 w 633413"/>
              <a:gd name="connsiteY3" fmla="*/ 831056 h 831056"/>
              <a:gd name="connsiteX4" fmla="*/ 20977 w 633413"/>
              <a:gd name="connsiteY4" fmla="*/ 812006 h 831056"/>
              <a:gd name="connsiteX5" fmla="*/ 0 w 633413"/>
              <a:gd name="connsiteY5" fmla="*/ 0 h 831056"/>
              <a:gd name="connsiteX0" fmla="*/ 0 w 633413"/>
              <a:gd name="connsiteY0" fmla="*/ 0 h 831056"/>
              <a:gd name="connsiteX1" fmla="*/ 628650 w 633413"/>
              <a:gd name="connsiteY1" fmla="*/ 28575 h 831056"/>
              <a:gd name="connsiteX2" fmla="*/ 627856 w 633413"/>
              <a:gd name="connsiteY2" fmla="*/ 30163 h 831056"/>
              <a:gd name="connsiteX3" fmla="*/ 633413 w 633413"/>
              <a:gd name="connsiteY3" fmla="*/ 831056 h 831056"/>
              <a:gd name="connsiteX4" fmla="*/ 20977 w 633413"/>
              <a:gd name="connsiteY4" fmla="*/ 812006 h 831056"/>
              <a:gd name="connsiteX5" fmla="*/ 0 w 633413"/>
              <a:gd name="connsiteY5" fmla="*/ 0 h 831056"/>
              <a:gd name="connsiteX0" fmla="*/ 12812 w 646225"/>
              <a:gd name="connsiteY0" fmla="*/ 0 h 831056"/>
              <a:gd name="connsiteX1" fmla="*/ 641462 w 646225"/>
              <a:gd name="connsiteY1" fmla="*/ 28575 h 831056"/>
              <a:gd name="connsiteX2" fmla="*/ 640668 w 646225"/>
              <a:gd name="connsiteY2" fmla="*/ 30163 h 831056"/>
              <a:gd name="connsiteX3" fmla="*/ 646225 w 646225"/>
              <a:gd name="connsiteY3" fmla="*/ 831056 h 831056"/>
              <a:gd name="connsiteX4" fmla="*/ 33789 w 646225"/>
              <a:gd name="connsiteY4" fmla="*/ 812006 h 831056"/>
              <a:gd name="connsiteX5" fmla="*/ 0 w 646225"/>
              <a:gd name="connsiteY5" fmla="*/ 812006 h 831056"/>
              <a:gd name="connsiteX6" fmla="*/ 12812 w 646225"/>
              <a:gd name="connsiteY6" fmla="*/ 0 h 831056"/>
              <a:gd name="connsiteX0" fmla="*/ 12812 w 646225"/>
              <a:gd name="connsiteY0" fmla="*/ 0 h 831056"/>
              <a:gd name="connsiteX1" fmla="*/ 641462 w 646225"/>
              <a:gd name="connsiteY1" fmla="*/ 28575 h 831056"/>
              <a:gd name="connsiteX2" fmla="*/ 640668 w 646225"/>
              <a:gd name="connsiteY2" fmla="*/ 30163 h 831056"/>
              <a:gd name="connsiteX3" fmla="*/ 646225 w 646225"/>
              <a:gd name="connsiteY3" fmla="*/ 831056 h 831056"/>
              <a:gd name="connsiteX4" fmla="*/ 0 w 646225"/>
              <a:gd name="connsiteY4" fmla="*/ 812006 h 831056"/>
              <a:gd name="connsiteX5" fmla="*/ 12812 w 646225"/>
              <a:gd name="connsiteY5" fmla="*/ 0 h 83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225" h="831056">
                <a:moveTo>
                  <a:pt x="12812" y="0"/>
                </a:moveTo>
                <a:lnTo>
                  <a:pt x="641462" y="28575"/>
                </a:lnTo>
                <a:lnTo>
                  <a:pt x="640668" y="30163"/>
                </a:lnTo>
                <a:cubicBezTo>
                  <a:pt x="642520" y="297127"/>
                  <a:pt x="644373" y="564092"/>
                  <a:pt x="646225" y="831056"/>
                </a:cubicBezTo>
                <a:lnTo>
                  <a:pt x="0" y="812006"/>
                </a:lnTo>
                <a:lnTo>
                  <a:pt x="12812" y="0"/>
                </a:lnTo>
                <a:close/>
              </a:path>
            </a:pathLst>
          </a:custGeom>
          <a:solidFill>
            <a:srgbClr val="DEB783">
              <a:alpha val="8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b="1" dirty="0">
                <a:solidFill>
                  <a:schemeClr val="tx1"/>
                </a:solidFill>
                <a:latin typeface="Arial" pitchFamily="34" charset="0"/>
                <a:cs typeface="Arial" pitchFamily="34" charset="0"/>
              </a:rPr>
              <a:t>BWP</a:t>
            </a:r>
            <a:endParaRPr lang="en-US" sz="1100" b="1" dirty="0">
              <a:solidFill>
                <a:schemeClr val="tx1"/>
              </a:solidFill>
              <a:latin typeface="Arial" pitchFamily="34" charset="0"/>
              <a:cs typeface="Arial" pitchFamily="34" charset="0"/>
            </a:endParaRPr>
          </a:p>
        </p:txBody>
      </p:sp>
      <p:sp>
        <p:nvSpPr>
          <p:cNvPr id="15" name="Round Diagonal Corner Rectangle 14"/>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1</a:t>
            </a:r>
          </a:p>
        </p:txBody>
      </p:sp>
      <p:sp>
        <p:nvSpPr>
          <p:cNvPr id="16" name="TextBox 69"/>
          <p:cNvSpPr txBox="1">
            <a:spLocks noChangeArrowheads="1"/>
          </p:cNvSpPr>
          <p:nvPr/>
        </p:nvSpPr>
        <p:spPr bwMode="auto">
          <a:xfrm>
            <a:off x="5899130"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256014" name="TextBox 13"/>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56015" name="TextBox 16"/>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17" name="TextBox 16"/>
          <p:cNvSpPr txBox="1"/>
          <p:nvPr/>
        </p:nvSpPr>
        <p:spPr>
          <a:xfrm>
            <a:off x="1314450" y="1823006"/>
            <a:ext cx="1876425" cy="400110"/>
          </a:xfrm>
          <a:prstGeom prst="rect">
            <a:avLst/>
          </a:prstGeom>
          <a:noFill/>
        </p:spPr>
        <p:txBody>
          <a:bodyPr wrap="square" rtlCol="0">
            <a:spAutoFit/>
          </a:bodyPr>
          <a:lstStyle/>
          <a:p>
            <a:r>
              <a:rPr lang="en-US" sz="2000" b="1" dirty="0"/>
              <a:t>Summary</a:t>
            </a:r>
          </a:p>
        </p:txBody>
      </p:sp>
      <p:sp>
        <p:nvSpPr>
          <p:cNvPr id="18" name="Rectangle 17"/>
          <p:cNvSpPr/>
          <p:nvPr/>
        </p:nvSpPr>
        <p:spPr>
          <a:xfrm>
            <a:off x="7513638" y="6097588"/>
            <a:ext cx="487362" cy="531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left)">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54"/>
          <p:cNvSpPr txBox="1">
            <a:spLocks noChangeArrowheads="1"/>
          </p:cNvSpPr>
          <p:nvPr/>
        </p:nvSpPr>
        <p:spPr bwMode="auto">
          <a:xfrm>
            <a:off x="6178550" y="4754563"/>
            <a:ext cx="920750" cy="708025"/>
          </a:xfrm>
          <a:prstGeom prst="rect">
            <a:avLst/>
          </a:prstGeom>
          <a:noFill/>
          <a:ln w="12699">
            <a:noFill/>
            <a:miter lim="800000"/>
            <a:headEnd/>
            <a:tailEnd/>
          </a:ln>
        </p:spPr>
        <p:txBody>
          <a:bodyPr>
            <a:spAutoFit/>
          </a:bodyPr>
          <a:lstStyle/>
          <a:p>
            <a:pPr algn="ct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6'</a:t>
            </a:r>
            <a:br>
              <a:rPr lang="en-US" sz="2000" b="1" dirty="0">
                <a:solidFill>
                  <a:schemeClr val="accent2">
                    <a:lumMod val="75000"/>
                  </a:schemeClr>
                </a:solidFill>
                <a:latin typeface="Arial" pitchFamily="34" charset="0"/>
                <a:cs typeface="Arial" pitchFamily="34" charset="0"/>
              </a:rPr>
            </a:br>
            <a:r>
              <a:rPr lang="en-US" sz="2000" b="1" dirty="0">
                <a:solidFill>
                  <a:schemeClr val="accent2">
                    <a:lumMod val="75000"/>
                  </a:schemeClr>
                </a:solidFill>
                <a:latin typeface="Arial" pitchFamily="34" charset="0"/>
                <a:cs typeface="Arial" pitchFamily="34" charset="0"/>
              </a:rPr>
              <a:t>Max.</a:t>
            </a:r>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pic>
        <p:nvPicPr>
          <p:cNvPr id="260099" name="Picture 4" descr="ICC Figure 4.11.png"/>
          <p:cNvPicPr>
            <a:picLocks noChangeAspect="1"/>
          </p:cNvPicPr>
          <p:nvPr/>
        </p:nvPicPr>
        <p:blipFill>
          <a:blip r:embed="rId3" cstate="email"/>
          <a:srcRect/>
          <a:stretch>
            <a:fillRect/>
          </a:stretch>
        </p:blipFill>
        <p:spPr bwMode="auto">
          <a:xfrm>
            <a:off x="2476500" y="2349500"/>
            <a:ext cx="4614863" cy="3695700"/>
          </a:xfrm>
          <a:prstGeom prst="rect">
            <a:avLst/>
          </a:prstGeom>
          <a:noFill/>
          <a:ln w="9525">
            <a:noFill/>
            <a:miter lim="800000"/>
            <a:headEnd/>
            <a:tailEnd/>
          </a:ln>
        </p:spPr>
      </p:pic>
      <p:sp>
        <p:nvSpPr>
          <p:cNvPr id="6" name="Line 1051"/>
          <p:cNvSpPr>
            <a:spLocks noChangeShapeType="1"/>
          </p:cNvSpPr>
          <p:nvPr/>
        </p:nvSpPr>
        <p:spPr bwMode="auto">
          <a:xfrm rot="5400000">
            <a:off x="6996907" y="5350668"/>
            <a:ext cx="184150" cy="182563"/>
          </a:xfrm>
          <a:prstGeom prst="line">
            <a:avLst/>
          </a:prstGeom>
          <a:noFill/>
          <a:ln w="28575">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7" name="Line 1053"/>
          <p:cNvSpPr>
            <a:spLocks noChangeShapeType="1"/>
          </p:cNvSpPr>
          <p:nvPr/>
        </p:nvSpPr>
        <p:spPr bwMode="auto">
          <a:xfrm flipH="1">
            <a:off x="7092950" y="4711700"/>
            <a:ext cx="0" cy="823913"/>
          </a:xfrm>
          <a:prstGeom prst="line">
            <a:avLst/>
          </a:prstGeom>
          <a:noFill/>
          <a:ln w="9525">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9" name="Line 1055"/>
          <p:cNvSpPr>
            <a:spLocks noChangeShapeType="1"/>
          </p:cNvSpPr>
          <p:nvPr/>
        </p:nvSpPr>
        <p:spPr bwMode="auto">
          <a:xfrm rot="16200000" flipH="1" flipV="1">
            <a:off x="6633369" y="4893469"/>
            <a:ext cx="0" cy="1096962"/>
          </a:xfrm>
          <a:prstGeom prst="line">
            <a:avLst/>
          </a:prstGeom>
          <a:noFill/>
          <a:ln w="9525">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0" name="Line 1051"/>
          <p:cNvSpPr>
            <a:spLocks noChangeShapeType="1"/>
          </p:cNvSpPr>
          <p:nvPr/>
        </p:nvSpPr>
        <p:spPr bwMode="auto">
          <a:xfrm rot="5400000">
            <a:off x="6103144" y="5350669"/>
            <a:ext cx="184150" cy="182562"/>
          </a:xfrm>
          <a:prstGeom prst="line">
            <a:avLst/>
          </a:prstGeom>
          <a:noFill/>
          <a:ln w="28575">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1" name="Line 1053"/>
          <p:cNvSpPr>
            <a:spLocks noChangeShapeType="1"/>
          </p:cNvSpPr>
          <p:nvPr/>
        </p:nvSpPr>
        <p:spPr bwMode="auto">
          <a:xfrm flipH="1">
            <a:off x="7075488" y="3225800"/>
            <a:ext cx="0" cy="547688"/>
          </a:xfrm>
          <a:prstGeom prst="line">
            <a:avLst/>
          </a:prstGeom>
          <a:noFill/>
          <a:ln w="6350">
            <a:solidFill>
              <a:schemeClr val="tx1"/>
            </a:solidFill>
            <a:prstDash val="lgDashDotDot"/>
            <a:round/>
            <a:headEnd/>
            <a:tailEnd/>
          </a:ln>
        </p:spPr>
        <p:txBody>
          <a:bodyPr/>
          <a:lstStyle/>
          <a:p>
            <a:pPr fontAlgn="auto">
              <a:spcBef>
                <a:spcPts val="0"/>
              </a:spcBef>
              <a:spcAft>
                <a:spcPts val="0"/>
              </a:spcAft>
              <a:defRPr/>
            </a:pPr>
            <a:endParaRPr lang="en-US" dirty="0">
              <a:ln w="12700">
                <a:solidFill>
                  <a:schemeClr val="tx1"/>
                </a:solidFill>
              </a:ln>
              <a:solidFill>
                <a:schemeClr val="accent1">
                  <a:lumMod val="75000"/>
                </a:schemeClr>
              </a:solidFill>
              <a:latin typeface="Arial" pitchFamily="34" charset="0"/>
              <a:cs typeface="Arial" pitchFamily="34" charset="0"/>
            </a:endParaRPr>
          </a:p>
        </p:txBody>
      </p:sp>
      <p:sp>
        <p:nvSpPr>
          <p:cNvPr id="12" name="Text Box 1054"/>
          <p:cNvSpPr txBox="1">
            <a:spLocks noChangeArrowheads="1"/>
          </p:cNvSpPr>
          <p:nvPr/>
        </p:nvSpPr>
        <p:spPr bwMode="auto">
          <a:xfrm>
            <a:off x="3702050" y="1685925"/>
            <a:ext cx="2441575" cy="604838"/>
          </a:xfrm>
          <a:prstGeom prst="rect">
            <a:avLst/>
          </a:prstGeom>
          <a:noFill/>
          <a:ln w="12699">
            <a:noFill/>
            <a:miter lim="800000"/>
            <a:headEnd/>
            <a:tailEnd/>
          </a:ln>
        </p:spPr>
        <p:txBody>
          <a:bodyPr>
            <a:spAutoFit/>
          </a:bodyPr>
          <a:lstStyle/>
          <a:p>
            <a:pPr algn="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Unsupported</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roof or floor</a:t>
            </a:r>
          </a:p>
        </p:txBody>
      </p:sp>
      <p:sp>
        <p:nvSpPr>
          <p:cNvPr id="13" name="Freeform 62"/>
          <p:cNvSpPr>
            <a:spLocks noChangeArrowheads="1"/>
          </p:cNvSpPr>
          <p:nvPr/>
        </p:nvSpPr>
        <p:spPr bwMode="auto">
          <a:xfrm>
            <a:off x="6113463" y="1998663"/>
            <a:ext cx="744537" cy="973137"/>
          </a:xfrm>
          <a:custGeom>
            <a:avLst/>
            <a:gdLst>
              <a:gd name="T0" fmla="*/ 0 w 787400"/>
              <a:gd name="T1" fmla="*/ 0 h 1057275"/>
              <a:gd name="T2" fmla="*/ 695325 w 787400"/>
              <a:gd name="T3" fmla="*/ 419100 h 1057275"/>
              <a:gd name="T4" fmla="*/ 552450 w 787400"/>
              <a:gd name="T5" fmla="*/ 1057275 h 1057275"/>
              <a:gd name="T6" fmla="*/ 0 60000 65536"/>
              <a:gd name="T7" fmla="*/ 0 60000 65536"/>
              <a:gd name="T8" fmla="*/ 0 60000 65536"/>
              <a:gd name="T9" fmla="*/ 0 w 787400"/>
              <a:gd name="T10" fmla="*/ 0 h 1057275"/>
              <a:gd name="T11" fmla="*/ 787400 w 787400"/>
              <a:gd name="T12" fmla="*/ 1057275 h 1057275"/>
              <a:gd name="connsiteX0" fmla="*/ 0 w 787400"/>
              <a:gd name="connsiteY0" fmla="*/ 0 h 1057275"/>
              <a:gd name="connsiteX1" fmla="*/ 695325 w 787400"/>
              <a:gd name="connsiteY1" fmla="*/ 419100 h 1057275"/>
              <a:gd name="connsiteX2" fmla="*/ 552450 w 787400"/>
              <a:gd name="connsiteY2" fmla="*/ 1057275 h 1057275"/>
              <a:gd name="connsiteX0" fmla="*/ 0 w 743876"/>
              <a:gd name="connsiteY0" fmla="*/ 0 h 1057275"/>
              <a:gd name="connsiteX1" fmla="*/ 658019 w 743876"/>
              <a:gd name="connsiteY1" fmla="*/ 419100 h 1057275"/>
              <a:gd name="connsiteX2" fmla="*/ 515144 w 743876"/>
              <a:gd name="connsiteY2" fmla="*/ 1057275 h 1057275"/>
              <a:gd name="connsiteX0" fmla="*/ 0 w 743876"/>
              <a:gd name="connsiteY0" fmla="*/ 0 h 1057275"/>
              <a:gd name="connsiteX1" fmla="*/ 658019 w 743876"/>
              <a:gd name="connsiteY1" fmla="*/ 419100 h 1057275"/>
              <a:gd name="connsiteX2" fmla="*/ 515144 w 743876"/>
              <a:gd name="connsiteY2" fmla="*/ 1057275 h 1057275"/>
            </a:gdLst>
            <a:ahLst/>
            <a:cxnLst>
              <a:cxn ang="0">
                <a:pos x="connsiteX0" y="connsiteY0"/>
              </a:cxn>
              <a:cxn ang="0">
                <a:pos x="connsiteX1" y="connsiteY1"/>
              </a:cxn>
              <a:cxn ang="0">
                <a:pos x="connsiteX2" y="connsiteY2"/>
              </a:cxn>
            </a:cxnLst>
            <a:rect l="l" t="t" r="r" b="b"/>
            <a:pathLst>
              <a:path w="743876" h="1057275">
                <a:moveTo>
                  <a:pt x="0" y="0"/>
                </a:moveTo>
                <a:cubicBezTo>
                  <a:pt x="306388" y="159543"/>
                  <a:pt x="572162" y="242887"/>
                  <a:pt x="658019" y="419100"/>
                </a:cubicBezTo>
                <a:cubicBezTo>
                  <a:pt x="743876" y="595313"/>
                  <a:pt x="632619" y="826294"/>
                  <a:pt x="515144" y="1057275"/>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dirty="0">
              <a:solidFill>
                <a:schemeClr val="accent1">
                  <a:lumMod val="75000"/>
                </a:schemeClr>
              </a:solidFill>
              <a:latin typeface="Arial" pitchFamily="34" charset="0"/>
              <a:cs typeface="Arial" pitchFamily="34" charset="0"/>
            </a:endParaRPr>
          </a:p>
        </p:txBody>
      </p:sp>
      <p:sp>
        <p:nvSpPr>
          <p:cNvPr id="14" name="Freeform 63"/>
          <p:cNvSpPr>
            <a:spLocks noChangeArrowheads="1"/>
          </p:cNvSpPr>
          <p:nvPr/>
        </p:nvSpPr>
        <p:spPr bwMode="auto">
          <a:xfrm>
            <a:off x="6086475" y="1987550"/>
            <a:ext cx="1417638" cy="2533650"/>
          </a:xfrm>
          <a:custGeom>
            <a:avLst/>
            <a:gdLst>
              <a:gd name="T0" fmla="*/ 0 w 1358900"/>
              <a:gd name="T1" fmla="*/ 0 h 2124075"/>
              <a:gd name="T2" fmla="*/ 1247775 w 1358900"/>
              <a:gd name="T3" fmla="*/ 898292 h 2124075"/>
              <a:gd name="T4" fmla="*/ 666750 w 1358900"/>
              <a:gd name="T5" fmla="*/ 2201308 h 2124075"/>
              <a:gd name="T6" fmla="*/ 0 60000 65536"/>
              <a:gd name="T7" fmla="*/ 0 60000 65536"/>
              <a:gd name="T8" fmla="*/ 0 60000 65536"/>
              <a:gd name="T9" fmla="*/ 0 w 1358900"/>
              <a:gd name="T10" fmla="*/ 0 h 2124075"/>
              <a:gd name="T11" fmla="*/ 1358900 w 1358900"/>
              <a:gd name="T12" fmla="*/ 2124075 h 2124075"/>
              <a:gd name="connsiteX0" fmla="*/ 0 w 1417373"/>
              <a:gd name="connsiteY0" fmla="*/ 0 h 2618119"/>
              <a:gd name="connsiteX1" fmla="*/ 1247775 w 1417373"/>
              <a:gd name="connsiteY1" fmla="*/ 866775 h 2618119"/>
              <a:gd name="connsiteX2" fmla="*/ 1017587 w 1417373"/>
              <a:gd name="connsiteY2" fmla="*/ 2618119 h 2618119"/>
            </a:gdLst>
            <a:ahLst/>
            <a:cxnLst>
              <a:cxn ang="0">
                <a:pos x="connsiteX0" y="connsiteY0"/>
              </a:cxn>
              <a:cxn ang="0">
                <a:pos x="connsiteX1" y="connsiteY1"/>
              </a:cxn>
              <a:cxn ang="0">
                <a:pos x="connsiteX2" y="connsiteY2"/>
              </a:cxn>
            </a:cxnLst>
            <a:rect l="l" t="t" r="r" b="b"/>
            <a:pathLst>
              <a:path w="1417373" h="2618119">
                <a:moveTo>
                  <a:pt x="0" y="0"/>
                </a:moveTo>
                <a:cubicBezTo>
                  <a:pt x="568325" y="256381"/>
                  <a:pt x="1078177" y="430422"/>
                  <a:pt x="1247775" y="866775"/>
                </a:cubicBezTo>
                <a:cubicBezTo>
                  <a:pt x="1417373" y="1303128"/>
                  <a:pt x="1114424" y="2418094"/>
                  <a:pt x="1017587" y="2618119"/>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dirty="0">
              <a:solidFill>
                <a:schemeClr val="accent1">
                  <a:lumMod val="75000"/>
                </a:schemeClr>
              </a:solidFill>
              <a:latin typeface="Arial" pitchFamily="34" charset="0"/>
              <a:cs typeface="Arial" pitchFamily="34" charset="0"/>
            </a:endParaRPr>
          </a:p>
        </p:txBody>
      </p:sp>
      <p:sp>
        <p:nvSpPr>
          <p:cNvPr id="17" name="TextBox 69"/>
          <p:cNvSpPr txBox="1">
            <a:spLocks noChangeArrowheads="1"/>
          </p:cNvSpPr>
          <p:nvPr/>
        </p:nvSpPr>
        <p:spPr bwMode="auto">
          <a:xfrm>
            <a:off x="5480050"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18" name="Round Diagonal Corner Rectangle 17"/>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2</a:t>
            </a:r>
          </a:p>
        </p:txBody>
      </p:sp>
      <p:sp>
        <p:nvSpPr>
          <p:cNvPr id="19" name="Oval 18"/>
          <p:cNvSpPr/>
          <p:nvPr/>
        </p:nvSpPr>
        <p:spPr>
          <a:xfrm>
            <a:off x="6438900" y="5513388"/>
            <a:ext cx="366713" cy="365125"/>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b="1" dirty="0">
                <a:solidFill>
                  <a:schemeClr val="accent3">
                    <a:lumMod val="50000"/>
                  </a:schemeClr>
                </a:solidFill>
                <a:latin typeface="Arial" pitchFamily="34" charset="0"/>
                <a:cs typeface="Arial" pitchFamily="34" charset="0"/>
              </a:rPr>
              <a:t>Ex</a:t>
            </a:r>
          </a:p>
        </p:txBody>
      </p:sp>
      <p:sp>
        <p:nvSpPr>
          <p:cNvPr id="260114" name="TextBox 19"/>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60115" name="TextBox 20"/>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20" name="Rectangle 1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sp>
        <p:nvSpPr>
          <p:cNvPr id="5" name="Text Box 22"/>
          <p:cNvSpPr txBox="1">
            <a:spLocks noChangeArrowheads="1"/>
          </p:cNvSpPr>
          <p:nvPr/>
        </p:nvSpPr>
        <p:spPr bwMode="auto">
          <a:xfrm>
            <a:off x="457200" y="2246313"/>
            <a:ext cx="3268663" cy="1847850"/>
          </a:xfrm>
          <a:prstGeom prst="rect">
            <a:avLst/>
          </a:prstGeom>
          <a:noFill/>
          <a:ln w="12700">
            <a:noFill/>
            <a:miter lim="800000"/>
            <a:headEnd/>
            <a:tailEnd/>
          </a:ln>
        </p:spPr>
        <p:txBody>
          <a:bodyPr>
            <a:spAutoFit/>
          </a:bodyPr>
          <a:lstStyle/>
          <a:p>
            <a:pPr fontAlgn="auto">
              <a:spcBef>
                <a:spcPts val="0"/>
              </a:spcBef>
              <a:spcAft>
                <a:spcPts val="0"/>
              </a:spcAft>
              <a:defRPr/>
            </a:pPr>
            <a:r>
              <a:rPr lang="en-US" sz="2400" b="1" dirty="0">
                <a:solidFill>
                  <a:schemeClr val="accent1">
                    <a:lumMod val="75000"/>
                  </a:schemeClr>
                </a:solidFill>
                <a:latin typeface="Arial" pitchFamily="34" charset="0"/>
                <a:cs typeface="Arial" pitchFamily="34" charset="0"/>
              </a:rPr>
              <a:t>Lateral Support:</a:t>
            </a:r>
          </a:p>
          <a:p>
            <a:pPr marL="182880" fontAlgn="auto">
              <a:spcBef>
                <a:spcPts val="0"/>
              </a:spcBef>
              <a:spcAft>
                <a:spcPts val="0"/>
              </a:spcAft>
              <a:defRPr/>
            </a:pPr>
            <a:r>
              <a:rPr lang="en-US" b="1" dirty="0">
                <a:solidFill>
                  <a:schemeClr val="accent3">
                    <a:lumMod val="50000"/>
                  </a:schemeClr>
                </a:solidFill>
                <a:latin typeface="Arial" pitchFamily="34" charset="0"/>
                <a:cs typeface="Arial" pitchFamily="34" charset="0"/>
              </a:rPr>
              <a:t>When a section of floor or roof is not laterally supported by shear walls or braced wall lines on all edges.</a:t>
            </a:r>
          </a:p>
        </p:txBody>
      </p:sp>
      <p:sp>
        <p:nvSpPr>
          <p:cNvPr id="12" name="TextBox 69"/>
          <p:cNvSpPr txBox="1">
            <a:spLocks noChangeArrowheads="1"/>
          </p:cNvSpPr>
          <p:nvPr/>
        </p:nvSpPr>
        <p:spPr bwMode="auto">
          <a:xfrm>
            <a:off x="5575300"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13" name="Round Diagonal Corner Rectangle 12"/>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2</a:t>
            </a:r>
          </a:p>
        </p:txBody>
      </p:sp>
      <p:pic>
        <p:nvPicPr>
          <p:cNvPr id="262152" name="Picture 18" descr="pic overhang.JPG"/>
          <p:cNvPicPr>
            <a:picLocks noChangeAspect="1"/>
          </p:cNvPicPr>
          <p:nvPr/>
        </p:nvPicPr>
        <p:blipFill>
          <a:blip r:embed="rId3" cstate="email"/>
          <a:srcRect/>
          <a:stretch>
            <a:fillRect/>
          </a:stretch>
        </p:blipFill>
        <p:spPr bwMode="auto">
          <a:xfrm>
            <a:off x="3711575" y="2279650"/>
            <a:ext cx="4973638" cy="3662363"/>
          </a:xfrm>
          <a:prstGeom prst="rect">
            <a:avLst/>
          </a:prstGeom>
          <a:noFill/>
          <a:ln w="9525">
            <a:noFill/>
            <a:miter lim="800000"/>
            <a:headEnd/>
            <a:tailEnd/>
          </a:ln>
        </p:spPr>
      </p:pic>
      <p:cxnSp>
        <p:nvCxnSpPr>
          <p:cNvPr id="262153" name="Straight Connector 8"/>
          <p:cNvCxnSpPr>
            <a:cxnSpLocks noChangeShapeType="1"/>
          </p:cNvCxnSpPr>
          <p:nvPr/>
        </p:nvCxnSpPr>
        <p:spPr bwMode="auto">
          <a:xfrm flipV="1">
            <a:off x="3835400" y="2941638"/>
            <a:ext cx="3290888" cy="0"/>
          </a:xfrm>
          <a:prstGeom prst="line">
            <a:avLst/>
          </a:prstGeom>
          <a:noFill/>
          <a:ln w="38100" algn="ctr">
            <a:solidFill>
              <a:schemeClr val="tx1"/>
            </a:solidFill>
            <a:round/>
            <a:headEnd/>
            <a:tailEnd/>
          </a:ln>
        </p:spPr>
      </p:cxnSp>
      <p:cxnSp>
        <p:nvCxnSpPr>
          <p:cNvPr id="262154" name="Straight Connector 14"/>
          <p:cNvCxnSpPr>
            <a:cxnSpLocks noChangeShapeType="1"/>
          </p:cNvCxnSpPr>
          <p:nvPr/>
        </p:nvCxnSpPr>
        <p:spPr bwMode="auto">
          <a:xfrm rot="16200000" flipV="1">
            <a:off x="3747294" y="3004344"/>
            <a:ext cx="546100" cy="1588"/>
          </a:xfrm>
          <a:prstGeom prst="line">
            <a:avLst/>
          </a:prstGeom>
          <a:noFill/>
          <a:ln w="38100" algn="ctr">
            <a:solidFill>
              <a:schemeClr val="tx1"/>
            </a:solidFill>
            <a:round/>
            <a:headEnd/>
            <a:tailEnd/>
          </a:ln>
        </p:spPr>
      </p:cxnSp>
      <p:cxnSp>
        <p:nvCxnSpPr>
          <p:cNvPr id="262155" name="Straight Connector 16"/>
          <p:cNvCxnSpPr>
            <a:cxnSpLocks noChangeShapeType="1"/>
          </p:cNvCxnSpPr>
          <p:nvPr/>
        </p:nvCxnSpPr>
        <p:spPr bwMode="auto">
          <a:xfrm rot="5400000" flipH="1" flipV="1">
            <a:off x="6697663" y="3005138"/>
            <a:ext cx="549275" cy="3175"/>
          </a:xfrm>
          <a:prstGeom prst="line">
            <a:avLst/>
          </a:prstGeom>
          <a:noFill/>
          <a:ln w="38100" algn="ctr">
            <a:solidFill>
              <a:schemeClr val="tx1"/>
            </a:solidFill>
            <a:round/>
            <a:headEnd/>
            <a:tailEnd/>
          </a:ln>
        </p:spPr>
      </p:cxnSp>
      <p:cxnSp>
        <p:nvCxnSpPr>
          <p:cNvPr id="17" name="Straight Connector 16"/>
          <p:cNvCxnSpPr/>
          <p:nvPr/>
        </p:nvCxnSpPr>
        <p:spPr>
          <a:xfrm rot="5400000" flipH="1" flipV="1">
            <a:off x="3878263" y="2833688"/>
            <a:ext cx="274637" cy="2746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6829425" y="2800350"/>
            <a:ext cx="274638" cy="2746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2158" name="TextBox 17"/>
          <p:cNvSpPr txBox="1">
            <a:spLocks noChangeArrowheads="1"/>
          </p:cNvSpPr>
          <p:nvPr/>
        </p:nvSpPr>
        <p:spPr bwMode="auto">
          <a:xfrm>
            <a:off x="5129213" y="2516188"/>
            <a:ext cx="712787" cy="523875"/>
          </a:xfrm>
          <a:prstGeom prst="rect">
            <a:avLst/>
          </a:prstGeom>
          <a:noFill/>
          <a:ln w="57150">
            <a:noFill/>
            <a:miter lim="800000"/>
            <a:headEnd/>
            <a:tailEnd/>
          </a:ln>
        </p:spPr>
        <p:txBody>
          <a:bodyPr>
            <a:spAutoFit/>
          </a:bodyPr>
          <a:lstStyle/>
          <a:p>
            <a:r>
              <a:rPr lang="en-US" sz="2800" b="1" dirty="0">
                <a:cs typeface="Arial" charset="0"/>
              </a:rPr>
              <a:t>&gt;6'</a:t>
            </a:r>
          </a:p>
        </p:txBody>
      </p:sp>
      <p:sp>
        <p:nvSpPr>
          <p:cNvPr id="262159" name="TextBox 13"/>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62160" name="TextBox 14"/>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15" name="Rectangle 1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grpSp>
        <p:nvGrpSpPr>
          <p:cNvPr id="264194" name="Group 123"/>
          <p:cNvGrpSpPr>
            <a:grpSpLocks/>
          </p:cNvGrpSpPr>
          <p:nvPr/>
        </p:nvGrpSpPr>
        <p:grpSpPr bwMode="auto">
          <a:xfrm>
            <a:off x="2663882" y="2686050"/>
            <a:ext cx="4264025" cy="3046413"/>
            <a:chOff x="3622082" y="2391382"/>
            <a:chExt cx="4264618" cy="3046145"/>
          </a:xfrm>
        </p:grpSpPr>
        <p:grpSp>
          <p:nvGrpSpPr>
            <p:cNvPr id="264214" name="Group 37"/>
            <p:cNvGrpSpPr>
              <a:grpSpLocks/>
            </p:cNvGrpSpPr>
            <p:nvPr/>
          </p:nvGrpSpPr>
          <p:grpSpPr bwMode="auto">
            <a:xfrm>
              <a:off x="3906284" y="3188235"/>
              <a:ext cx="3704153" cy="2249292"/>
              <a:chOff x="2716333" y="2743478"/>
              <a:chExt cx="6022892" cy="3657322"/>
            </a:xfrm>
          </p:grpSpPr>
          <p:sp>
            <p:nvSpPr>
              <p:cNvPr id="52" name="Rectangle 7"/>
              <p:cNvSpPr>
                <a:spLocks noChangeArrowheads="1"/>
              </p:cNvSpPr>
              <p:nvPr/>
            </p:nvSpPr>
            <p:spPr bwMode="auto">
              <a:xfrm>
                <a:off x="2718915" y="6171088"/>
                <a:ext cx="6020310" cy="229712"/>
              </a:xfrm>
              <a:prstGeom prst="rect">
                <a:avLst/>
              </a:prstGeom>
              <a:solidFill>
                <a:srgbClr val="E7E7E8"/>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3" name="Rectangle 8"/>
              <p:cNvSpPr>
                <a:spLocks noChangeArrowheads="1"/>
              </p:cNvSpPr>
              <p:nvPr/>
            </p:nvSpPr>
            <p:spPr bwMode="auto">
              <a:xfrm>
                <a:off x="2718915" y="4570850"/>
                <a:ext cx="6020310" cy="1600238"/>
              </a:xfrm>
              <a:prstGeom prst="rect">
                <a:avLst/>
              </a:prstGeom>
              <a:solidFill>
                <a:srgbClr val="C4C491"/>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4" name="Rectangle 9"/>
              <p:cNvSpPr>
                <a:spLocks noChangeArrowheads="1"/>
              </p:cNvSpPr>
              <p:nvPr/>
            </p:nvSpPr>
            <p:spPr bwMode="auto">
              <a:xfrm>
                <a:off x="2718915" y="4343719"/>
                <a:ext cx="6020310" cy="229712"/>
              </a:xfrm>
              <a:prstGeom prst="rect">
                <a:avLst/>
              </a:prstGeom>
              <a:solidFill>
                <a:srgbClr val="DDE0C3"/>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5" name="Rectangle 10"/>
              <p:cNvSpPr>
                <a:spLocks noChangeArrowheads="1"/>
              </p:cNvSpPr>
              <p:nvPr/>
            </p:nvSpPr>
            <p:spPr bwMode="auto">
              <a:xfrm>
                <a:off x="2716333" y="2743481"/>
                <a:ext cx="6020310" cy="1600238"/>
              </a:xfrm>
              <a:prstGeom prst="rect">
                <a:avLst/>
              </a:prstGeom>
              <a:solidFill>
                <a:srgbClr val="C4C491"/>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sp>
          <p:nvSpPr>
            <p:cNvPr id="38" name="Rectangle 37"/>
            <p:cNvSpPr/>
            <p:nvPr/>
          </p:nvSpPr>
          <p:spPr bwMode="auto">
            <a:xfrm>
              <a:off x="3622082" y="2391382"/>
              <a:ext cx="4264618" cy="796855"/>
            </a:xfrm>
            <a:prstGeom prst="rect">
              <a:avLst/>
            </a:prstGeom>
            <a:solidFill>
              <a:srgbClr val="D1D2D4"/>
            </a:solidFill>
            <a:ln w="317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264216" name="Group 2141"/>
            <p:cNvGrpSpPr>
              <a:grpSpLocks/>
            </p:cNvGrpSpPr>
            <p:nvPr/>
          </p:nvGrpSpPr>
          <p:grpSpPr bwMode="auto">
            <a:xfrm>
              <a:off x="4437545" y="3358792"/>
              <a:ext cx="795337" cy="810810"/>
              <a:chOff x="2784" y="2160"/>
              <a:chExt cx="1152" cy="1152"/>
            </a:xfrm>
          </p:grpSpPr>
          <p:sp>
            <p:nvSpPr>
              <p:cNvPr id="47" name="Rectangle 2142"/>
              <p:cNvSpPr>
                <a:spLocks noChangeArrowheads="1"/>
              </p:cNvSpPr>
              <p:nvPr/>
            </p:nvSpPr>
            <p:spPr bwMode="auto">
              <a:xfrm>
                <a:off x="2785" y="2159"/>
                <a:ext cx="1152" cy="1152"/>
              </a:xfrm>
              <a:prstGeom prst="rect">
                <a:avLst/>
              </a:prstGeom>
              <a:solidFill>
                <a:srgbClr val="6699FF"/>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264224" name="Group 2143"/>
              <p:cNvGrpSpPr>
                <a:grpSpLocks/>
              </p:cNvGrpSpPr>
              <p:nvPr/>
            </p:nvGrpSpPr>
            <p:grpSpPr bwMode="auto">
              <a:xfrm>
                <a:off x="3120" y="2582"/>
                <a:ext cx="410" cy="298"/>
                <a:chOff x="3335" y="1923"/>
                <a:chExt cx="410" cy="298"/>
              </a:xfrm>
            </p:grpSpPr>
            <p:sp>
              <p:nvSpPr>
                <p:cNvPr id="49" name="Line 2144"/>
                <p:cNvSpPr>
                  <a:spLocks noChangeShapeType="1"/>
                </p:cNvSpPr>
                <p:nvPr/>
              </p:nvSpPr>
              <p:spPr bwMode="auto">
                <a:xfrm flipH="1" flipV="1">
                  <a:off x="3464" y="1922"/>
                  <a:ext cx="281" cy="201"/>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0" name="Line 2145"/>
                <p:cNvSpPr>
                  <a:spLocks noChangeShapeType="1"/>
                </p:cNvSpPr>
                <p:nvPr/>
              </p:nvSpPr>
              <p:spPr bwMode="auto">
                <a:xfrm flipH="1" flipV="1">
                  <a:off x="3345" y="1926"/>
                  <a:ext cx="384" cy="282"/>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1" name="Line 2146"/>
                <p:cNvSpPr>
                  <a:spLocks noChangeShapeType="1"/>
                </p:cNvSpPr>
                <p:nvPr/>
              </p:nvSpPr>
              <p:spPr bwMode="auto">
                <a:xfrm flipH="1" flipV="1">
                  <a:off x="3336" y="2019"/>
                  <a:ext cx="281" cy="201"/>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grpSp>
        <p:grpSp>
          <p:nvGrpSpPr>
            <p:cNvPr id="264217" name="Group 2141"/>
            <p:cNvGrpSpPr>
              <a:grpSpLocks/>
            </p:cNvGrpSpPr>
            <p:nvPr/>
          </p:nvGrpSpPr>
          <p:grpSpPr bwMode="auto">
            <a:xfrm>
              <a:off x="6170613" y="3358792"/>
              <a:ext cx="908758" cy="438485"/>
              <a:chOff x="2784" y="2160"/>
              <a:chExt cx="1152" cy="1152"/>
            </a:xfrm>
          </p:grpSpPr>
          <p:sp>
            <p:nvSpPr>
              <p:cNvPr id="42" name="Rectangle 2142"/>
              <p:cNvSpPr>
                <a:spLocks noChangeArrowheads="1"/>
              </p:cNvSpPr>
              <p:nvPr/>
            </p:nvSpPr>
            <p:spPr bwMode="auto">
              <a:xfrm>
                <a:off x="2784" y="2158"/>
                <a:ext cx="1153" cy="1155"/>
              </a:xfrm>
              <a:prstGeom prst="rect">
                <a:avLst/>
              </a:prstGeom>
              <a:solidFill>
                <a:srgbClr val="6699FF"/>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264219" name="Group 2143"/>
              <p:cNvGrpSpPr>
                <a:grpSpLocks/>
              </p:cNvGrpSpPr>
              <p:nvPr/>
            </p:nvGrpSpPr>
            <p:grpSpPr bwMode="auto">
              <a:xfrm>
                <a:off x="3120" y="2582"/>
                <a:ext cx="410" cy="298"/>
                <a:chOff x="3335" y="1923"/>
                <a:chExt cx="410" cy="298"/>
              </a:xfrm>
            </p:grpSpPr>
            <p:sp>
              <p:nvSpPr>
                <p:cNvPr id="44" name="Line 2144"/>
                <p:cNvSpPr>
                  <a:spLocks noChangeShapeType="1"/>
                </p:cNvSpPr>
                <p:nvPr/>
              </p:nvSpPr>
              <p:spPr bwMode="auto">
                <a:xfrm flipH="1" flipV="1">
                  <a:off x="3464" y="1920"/>
                  <a:ext cx="282" cy="204"/>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5" name="Line 2145"/>
                <p:cNvSpPr>
                  <a:spLocks noChangeShapeType="1"/>
                </p:cNvSpPr>
                <p:nvPr/>
              </p:nvSpPr>
              <p:spPr bwMode="auto">
                <a:xfrm flipH="1" flipV="1">
                  <a:off x="3345" y="1925"/>
                  <a:ext cx="386" cy="284"/>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6" name="Line 2146"/>
                <p:cNvSpPr>
                  <a:spLocks noChangeShapeType="1"/>
                </p:cNvSpPr>
                <p:nvPr/>
              </p:nvSpPr>
              <p:spPr bwMode="auto">
                <a:xfrm flipH="1" flipV="1">
                  <a:off x="3335" y="2016"/>
                  <a:ext cx="280" cy="204"/>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grpSp>
      </p:grpSp>
      <p:sp>
        <p:nvSpPr>
          <p:cNvPr id="56" name="Rectangle 2142"/>
          <p:cNvSpPr>
            <a:spLocks noChangeArrowheads="1"/>
          </p:cNvSpPr>
          <p:nvPr/>
        </p:nvSpPr>
        <p:spPr bwMode="auto">
          <a:xfrm>
            <a:off x="5072119" y="4772025"/>
            <a:ext cx="908050" cy="438150"/>
          </a:xfrm>
          <a:prstGeom prst="rect">
            <a:avLst/>
          </a:prstGeom>
          <a:solidFill>
            <a:srgbClr val="6699FF"/>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264196" name="Group 129"/>
          <p:cNvGrpSpPr>
            <a:grpSpLocks/>
          </p:cNvGrpSpPr>
          <p:nvPr/>
        </p:nvGrpSpPr>
        <p:grpSpPr bwMode="auto">
          <a:xfrm>
            <a:off x="5392794" y="5013325"/>
            <a:ext cx="323850" cy="112713"/>
            <a:chOff x="5405676" y="3671818"/>
            <a:chExt cx="323429" cy="113428"/>
          </a:xfrm>
        </p:grpSpPr>
        <p:sp>
          <p:nvSpPr>
            <p:cNvPr id="58" name="Line 2144"/>
            <p:cNvSpPr>
              <a:spLocks noChangeShapeType="1"/>
            </p:cNvSpPr>
            <p:nvPr/>
          </p:nvSpPr>
          <p:spPr bwMode="auto">
            <a:xfrm flipH="1" flipV="1">
              <a:off x="5507144" y="3671818"/>
              <a:ext cx="221961" cy="76683"/>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9" name="Line 2145"/>
            <p:cNvSpPr>
              <a:spLocks noChangeShapeType="1"/>
            </p:cNvSpPr>
            <p:nvPr/>
          </p:nvSpPr>
          <p:spPr bwMode="auto">
            <a:xfrm flipH="1" flipV="1">
              <a:off x="5413604" y="3673416"/>
              <a:ext cx="304404" cy="107037"/>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60" name="Line 2146"/>
            <p:cNvSpPr>
              <a:spLocks noChangeShapeType="1"/>
            </p:cNvSpPr>
            <p:nvPr/>
          </p:nvSpPr>
          <p:spPr bwMode="auto">
            <a:xfrm flipH="1" flipV="1">
              <a:off x="5405676" y="3708563"/>
              <a:ext cx="220376" cy="76683"/>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sp>
        <p:nvSpPr>
          <p:cNvPr id="61" name="Line 1050"/>
          <p:cNvSpPr>
            <a:spLocks noChangeShapeType="1"/>
          </p:cNvSpPr>
          <p:nvPr/>
        </p:nvSpPr>
        <p:spPr bwMode="auto">
          <a:xfrm rot="16200000">
            <a:off x="3746556" y="3354388"/>
            <a:ext cx="2651125"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62" name="Text Box 1054"/>
          <p:cNvSpPr txBox="1">
            <a:spLocks noChangeArrowheads="1"/>
          </p:cNvSpPr>
          <p:nvPr/>
        </p:nvSpPr>
        <p:spPr bwMode="auto">
          <a:xfrm>
            <a:off x="3860857" y="1933575"/>
            <a:ext cx="1068387" cy="400050"/>
          </a:xfrm>
          <a:prstGeom prst="rect">
            <a:avLst/>
          </a:prstGeom>
          <a:noFill/>
          <a:ln w="12699">
            <a:noFill/>
            <a:miter lim="800000"/>
            <a:headEnd/>
            <a:tailEnd/>
          </a:ln>
        </p:spPr>
        <p:txBody>
          <a:bodyPr>
            <a:spAutoFit/>
          </a:bodyPr>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1' Max.</a:t>
            </a:r>
          </a:p>
        </p:txBody>
      </p:sp>
      <p:sp>
        <p:nvSpPr>
          <p:cNvPr id="63" name="Line 1051"/>
          <p:cNvSpPr>
            <a:spLocks noChangeShapeType="1"/>
          </p:cNvSpPr>
          <p:nvPr/>
        </p:nvSpPr>
        <p:spPr bwMode="auto">
          <a:xfrm rot="5400000">
            <a:off x="5123712" y="2062957"/>
            <a:ext cx="182563" cy="184150"/>
          </a:xfrm>
          <a:prstGeom prst="line">
            <a:avLst/>
          </a:prstGeom>
          <a:noFill/>
          <a:ln w="28575">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64" name="Line 1048"/>
          <p:cNvSpPr>
            <a:spLocks noChangeShapeType="1"/>
          </p:cNvSpPr>
          <p:nvPr/>
        </p:nvSpPr>
        <p:spPr bwMode="auto">
          <a:xfrm>
            <a:off x="4767319" y="2154238"/>
            <a:ext cx="609600"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65" name="Line 1050"/>
          <p:cNvSpPr>
            <a:spLocks noChangeShapeType="1"/>
          </p:cNvSpPr>
          <p:nvPr/>
        </p:nvSpPr>
        <p:spPr bwMode="auto">
          <a:xfrm rot="16200000">
            <a:off x="4529194" y="2714625"/>
            <a:ext cx="1371600" cy="0"/>
          </a:xfrm>
          <a:prstGeom prst="line">
            <a:avLst/>
          </a:prstGeom>
          <a:noFill/>
          <a:ln w="9525">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66" name="Line 1051"/>
          <p:cNvSpPr>
            <a:spLocks noChangeShapeType="1"/>
          </p:cNvSpPr>
          <p:nvPr/>
        </p:nvSpPr>
        <p:spPr bwMode="auto">
          <a:xfrm rot="5400000">
            <a:off x="4980837" y="2062957"/>
            <a:ext cx="182563" cy="184150"/>
          </a:xfrm>
          <a:prstGeom prst="line">
            <a:avLst/>
          </a:prstGeom>
          <a:noFill/>
          <a:ln w="28575">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67" name="Rectangle 66"/>
          <p:cNvSpPr/>
          <p:nvPr/>
        </p:nvSpPr>
        <p:spPr bwMode="auto">
          <a:xfrm>
            <a:off x="4277263" y="3484933"/>
            <a:ext cx="937731" cy="979487"/>
          </a:xfrm>
          <a:prstGeom prst="rect">
            <a:avLst/>
          </a:prstGeom>
          <a:solidFill>
            <a:srgbClr val="DEB783">
              <a:alpha val="54000"/>
            </a:srgbClr>
          </a:solidFill>
          <a:ln w="3175" cap="flat" cmpd="sng" algn="ctr">
            <a:solidFill>
              <a:schemeClr val="tx1"/>
            </a:solidFill>
            <a:prstDash val="solid"/>
            <a:round/>
            <a:headEnd type="none" w="med" len="med"/>
            <a:tailEnd type="none" w="med" len="med"/>
          </a:ln>
          <a:effectLst/>
        </p:spPr>
        <p:txBody>
          <a:bodyPr vert="vert270" anchor="ctr" anchorCtr="1"/>
          <a:lstStyle/>
          <a:p>
            <a:pPr fontAlgn="auto">
              <a:spcBef>
                <a:spcPts val="0"/>
              </a:spcBef>
              <a:spcAft>
                <a:spcPts val="0"/>
              </a:spcAft>
              <a:defRPr/>
            </a:pPr>
            <a:r>
              <a:rPr lang="en-US" sz="2000" b="1" dirty="0">
                <a:latin typeface="Arial" pitchFamily="34" charset="0"/>
                <a:cs typeface="Arial" pitchFamily="34" charset="0"/>
              </a:rPr>
              <a:t>BWP</a:t>
            </a:r>
          </a:p>
        </p:txBody>
      </p:sp>
      <p:sp>
        <p:nvSpPr>
          <p:cNvPr id="41" name="TextBox 69"/>
          <p:cNvSpPr txBox="1">
            <a:spLocks noChangeArrowheads="1"/>
          </p:cNvSpPr>
          <p:nvPr/>
        </p:nvSpPr>
        <p:spPr bwMode="auto">
          <a:xfrm>
            <a:off x="5857875"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68" name="Round Diagonal Corner Rectangle 67"/>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3</a:t>
            </a:r>
          </a:p>
        </p:txBody>
      </p:sp>
      <p:sp>
        <p:nvSpPr>
          <p:cNvPr id="264209" name="TextBox 68"/>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64210" name="TextBox 69"/>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39" name="Rectangle 38"/>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grpSp>
        <p:nvGrpSpPr>
          <p:cNvPr id="266242" name="Group 98"/>
          <p:cNvGrpSpPr>
            <a:grpSpLocks/>
          </p:cNvGrpSpPr>
          <p:nvPr/>
        </p:nvGrpSpPr>
        <p:grpSpPr bwMode="auto">
          <a:xfrm>
            <a:off x="2538413" y="2994025"/>
            <a:ext cx="4264025" cy="3046413"/>
            <a:chOff x="2439691" y="2391382"/>
            <a:chExt cx="4264618" cy="3046145"/>
          </a:xfrm>
        </p:grpSpPr>
        <p:grpSp>
          <p:nvGrpSpPr>
            <p:cNvPr id="266273" name="Group 123"/>
            <p:cNvGrpSpPr>
              <a:grpSpLocks/>
            </p:cNvGrpSpPr>
            <p:nvPr/>
          </p:nvGrpSpPr>
          <p:grpSpPr bwMode="auto">
            <a:xfrm>
              <a:off x="2439691" y="2391382"/>
              <a:ext cx="4264618" cy="3046145"/>
              <a:chOff x="3622082" y="2391382"/>
              <a:chExt cx="4264618" cy="3046145"/>
            </a:xfrm>
          </p:grpSpPr>
          <p:grpSp>
            <p:nvGrpSpPr>
              <p:cNvPr id="266279" name="Group 37"/>
              <p:cNvGrpSpPr>
                <a:grpSpLocks/>
              </p:cNvGrpSpPr>
              <p:nvPr/>
            </p:nvGrpSpPr>
            <p:grpSpPr bwMode="auto">
              <a:xfrm>
                <a:off x="3907872" y="3188235"/>
                <a:ext cx="3704152" cy="2249292"/>
                <a:chOff x="2718915" y="2743478"/>
                <a:chExt cx="6022891" cy="3657322"/>
              </a:xfrm>
            </p:grpSpPr>
            <p:sp>
              <p:nvSpPr>
                <p:cNvPr id="21" name="Rectangle 7"/>
                <p:cNvSpPr>
                  <a:spLocks noChangeArrowheads="1"/>
                </p:cNvSpPr>
                <p:nvPr/>
              </p:nvSpPr>
              <p:spPr bwMode="auto">
                <a:xfrm>
                  <a:off x="2718915" y="6171088"/>
                  <a:ext cx="6020310" cy="229712"/>
                </a:xfrm>
                <a:prstGeom prst="rect">
                  <a:avLst/>
                </a:prstGeom>
                <a:solidFill>
                  <a:srgbClr val="E7E7E8"/>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2" name="Rectangle 8"/>
                <p:cNvSpPr>
                  <a:spLocks noChangeArrowheads="1"/>
                </p:cNvSpPr>
                <p:nvPr/>
              </p:nvSpPr>
              <p:spPr bwMode="auto">
                <a:xfrm>
                  <a:off x="2718915" y="4570850"/>
                  <a:ext cx="6020310" cy="1600238"/>
                </a:xfrm>
                <a:prstGeom prst="rect">
                  <a:avLst/>
                </a:prstGeom>
                <a:solidFill>
                  <a:srgbClr val="C4C491"/>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4" name="Rectangle 10"/>
                <p:cNvSpPr>
                  <a:spLocks noChangeArrowheads="1"/>
                </p:cNvSpPr>
                <p:nvPr/>
              </p:nvSpPr>
              <p:spPr bwMode="auto">
                <a:xfrm>
                  <a:off x="2721496" y="2743481"/>
                  <a:ext cx="6020310" cy="1600238"/>
                </a:xfrm>
                <a:prstGeom prst="rect">
                  <a:avLst/>
                </a:prstGeom>
                <a:solidFill>
                  <a:srgbClr val="C4C491"/>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3" name="Rectangle 9"/>
                <p:cNvSpPr>
                  <a:spLocks noChangeArrowheads="1"/>
                </p:cNvSpPr>
                <p:nvPr/>
              </p:nvSpPr>
              <p:spPr bwMode="auto">
                <a:xfrm>
                  <a:off x="2718915" y="4343719"/>
                  <a:ext cx="6020310" cy="229712"/>
                </a:xfrm>
                <a:prstGeom prst="rect">
                  <a:avLst/>
                </a:prstGeom>
                <a:solidFill>
                  <a:srgbClr val="DDE0C3"/>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sp>
            <p:nvSpPr>
              <p:cNvPr id="13" name="Rectangle 12"/>
              <p:cNvSpPr/>
              <p:nvPr/>
            </p:nvSpPr>
            <p:spPr bwMode="auto">
              <a:xfrm>
                <a:off x="3622082" y="2391382"/>
                <a:ext cx="4264618" cy="796855"/>
              </a:xfrm>
              <a:prstGeom prst="rect">
                <a:avLst/>
              </a:prstGeom>
              <a:solidFill>
                <a:srgbClr val="D1D2D4"/>
              </a:solidFill>
              <a:ln w="317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266281" name="Group 2141"/>
              <p:cNvGrpSpPr>
                <a:grpSpLocks/>
              </p:cNvGrpSpPr>
              <p:nvPr/>
            </p:nvGrpSpPr>
            <p:grpSpPr bwMode="auto">
              <a:xfrm>
                <a:off x="4437545" y="3365830"/>
                <a:ext cx="795337" cy="810810"/>
                <a:chOff x="2784" y="2170"/>
                <a:chExt cx="1152" cy="1152"/>
              </a:xfrm>
            </p:grpSpPr>
            <p:sp>
              <p:nvSpPr>
                <p:cNvPr id="16" name="Rectangle 2142"/>
                <p:cNvSpPr>
                  <a:spLocks noChangeArrowheads="1"/>
                </p:cNvSpPr>
                <p:nvPr/>
              </p:nvSpPr>
              <p:spPr bwMode="auto">
                <a:xfrm>
                  <a:off x="2785" y="2170"/>
                  <a:ext cx="1152" cy="1152"/>
                </a:xfrm>
                <a:prstGeom prst="rect">
                  <a:avLst/>
                </a:prstGeom>
                <a:solidFill>
                  <a:srgbClr val="6699FF"/>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266283" name="Group 2143"/>
                <p:cNvGrpSpPr>
                  <a:grpSpLocks/>
                </p:cNvGrpSpPr>
                <p:nvPr/>
              </p:nvGrpSpPr>
              <p:grpSpPr bwMode="auto">
                <a:xfrm>
                  <a:off x="3120" y="2582"/>
                  <a:ext cx="410" cy="298"/>
                  <a:chOff x="3335" y="1923"/>
                  <a:chExt cx="410" cy="298"/>
                </a:xfrm>
              </p:grpSpPr>
              <p:sp>
                <p:nvSpPr>
                  <p:cNvPr id="18" name="Line 2144"/>
                  <p:cNvSpPr>
                    <a:spLocks noChangeShapeType="1"/>
                  </p:cNvSpPr>
                  <p:nvPr/>
                </p:nvSpPr>
                <p:spPr bwMode="auto">
                  <a:xfrm flipH="1" flipV="1">
                    <a:off x="3464" y="1924"/>
                    <a:ext cx="281" cy="201"/>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9" name="Line 2145"/>
                  <p:cNvSpPr>
                    <a:spLocks noChangeShapeType="1"/>
                  </p:cNvSpPr>
                  <p:nvPr/>
                </p:nvSpPr>
                <p:spPr bwMode="auto">
                  <a:xfrm flipH="1" flipV="1">
                    <a:off x="3345" y="1929"/>
                    <a:ext cx="384" cy="282"/>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0" name="Line 2146"/>
                  <p:cNvSpPr>
                    <a:spLocks noChangeShapeType="1"/>
                  </p:cNvSpPr>
                  <p:nvPr/>
                </p:nvSpPr>
                <p:spPr bwMode="auto">
                  <a:xfrm flipH="1" flipV="1">
                    <a:off x="3336" y="2021"/>
                    <a:ext cx="281" cy="201"/>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grpSp>
        </p:grpSp>
        <p:sp>
          <p:nvSpPr>
            <p:cNvPr id="7" name="Rectangle 2142"/>
            <p:cNvSpPr>
              <a:spLocks noChangeArrowheads="1"/>
            </p:cNvSpPr>
            <p:nvPr/>
          </p:nvSpPr>
          <p:spPr bwMode="auto">
            <a:xfrm>
              <a:off x="4848263" y="4477173"/>
              <a:ext cx="908176" cy="438111"/>
            </a:xfrm>
            <a:prstGeom prst="rect">
              <a:avLst/>
            </a:prstGeom>
            <a:solidFill>
              <a:srgbClr val="6699FF"/>
            </a:solidFill>
            <a:ln w="3175">
              <a:solidFill>
                <a:schemeClr val="tx1"/>
              </a:solidFill>
              <a:miter lim="800000"/>
              <a:headEnd/>
              <a:tailEnd/>
            </a:ln>
          </p:spPr>
          <p:txBody>
            <a:bodyPr wrap="none"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266275" name="Group 129"/>
            <p:cNvGrpSpPr>
              <a:grpSpLocks/>
            </p:cNvGrpSpPr>
            <p:nvPr/>
          </p:nvGrpSpPr>
          <p:grpSpPr bwMode="auto">
            <a:xfrm>
              <a:off x="5169321" y="4718050"/>
              <a:ext cx="323429" cy="113428"/>
              <a:chOff x="5405676" y="3671818"/>
              <a:chExt cx="323429" cy="113428"/>
            </a:xfrm>
          </p:grpSpPr>
          <p:sp>
            <p:nvSpPr>
              <p:cNvPr id="9" name="Line 2144"/>
              <p:cNvSpPr>
                <a:spLocks noChangeShapeType="1"/>
              </p:cNvSpPr>
              <p:nvPr/>
            </p:nvSpPr>
            <p:spPr bwMode="auto">
              <a:xfrm flipH="1" flipV="1">
                <a:off x="5506952" y="3672220"/>
                <a:ext cx="222281" cy="76193"/>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0" name="Line 2145"/>
              <p:cNvSpPr>
                <a:spLocks noChangeShapeType="1"/>
              </p:cNvSpPr>
              <p:nvPr/>
            </p:nvSpPr>
            <p:spPr bwMode="auto">
              <a:xfrm flipH="1" flipV="1">
                <a:off x="5413277" y="3673808"/>
                <a:ext cx="304842" cy="106353"/>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1" name="Line 2146"/>
              <p:cNvSpPr>
                <a:spLocks noChangeShapeType="1"/>
              </p:cNvSpPr>
              <p:nvPr/>
            </p:nvSpPr>
            <p:spPr bwMode="auto">
              <a:xfrm flipH="1" flipV="1">
                <a:off x="5405338" y="3708730"/>
                <a:ext cx="220694" cy="76193"/>
              </a:xfrm>
              <a:prstGeom prst="line">
                <a:avLst/>
              </a:prstGeom>
              <a:noFill/>
              <a:ln w="3175" cap="rnd">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grpSp>
      <p:sp>
        <p:nvSpPr>
          <p:cNvPr id="47" name="Rectangle 46"/>
          <p:cNvSpPr/>
          <p:nvPr/>
        </p:nvSpPr>
        <p:spPr bwMode="auto">
          <a:xfrm>
            <a:off x="4938605" y="3790729"/>
            <a:ext cx="652888" cy="984247"/>
          </a:xfrm>
          <a:prstGeom prst="rect">
            <a:avLst/>
          </a:prstGeom>
          <a:solidFill>
            <a:srgbClr val="DEB783">
              <a:alpha val="54000"/>
            </a:srgbClr>
          </a:solidFill>
          <a:ln w="3175" cap="flat" cmpd="sng" algn="ctr">
            <a:solidFill>
              <a:schemeClr val="tx1"/>
            </a:solidFill>
            <a:prstDash val="solid"/>
            <a:round/>
            <a:headEnd type="none" w="med" len="med"/>
            <a:tailEnd type="none" w="med" len="med"/>
          </a:ln>
          <a:effectLst/>
        </p:spPr>
        <p:txBody>
          <a:bodyPr vert="vert270" anchor="ctr" anchorCtr="1"/>
          <a:lstStyle/>
          <a:p>
            <a:pPr fontAlgn="auto">
              <a:spcBef>
                <a:spcPts val="0"/>
              </a:spcBef>
              <a:spcAft>
                <a:spcPts val="0"/>
              </a:spcAft>
              <a:defRPr/>
            </a:pPr>
            <a:r>
              <a:rPr lang="en-US" sz="2000" b="1" dirty="0">
                <a:latin typeface="Arial" pitchFamily="34" charset="0"/>
                <a:cs typeface="Arial" pitchFamily="34" charset="0"/>
              </a:rPr>
              <a:t>BWP</a:t>
            </a:r>
          </a:p>
        </p:txBody>
      </p:sp>
      <p:grpSp>
        <p:nvGrpSpPr>
          <p:cNvPr id="55" name="Group 54"/>
          <p:cNvGrpSpPr>
            <a:grpSpLocks/>
          </p:cNvGrpSpPr>
          <p:nvPr/>
        </p:nvGrpSpPr>
        <p:grpSpPr bwMode="auto">
          <a:xfrm>
            <a:off x="231775" y="3783013"/>
            <a:ext cx="4705350" cy="2108200"/>
            <a:chOff x="231775" y="3782797"/>
            <a:chExt cx="4705793" cy="2108694"/>
          </a:xfrm>
        </p:grpSpPr>
        <p:grpSp>
          <p:nvGrpSpPr>
            <p:cNvPr id="266268" name="Group 53"/>
            <p:cNvGrpSpPr>
              <a:grpSpLocks/>
            </p:cNvGrpSpPr>
            <p:nvPr/>
          </p:nvGrpSpPr>
          <p:grpSpPr bwMode="auto">
            <a:xfrm>
              <a:off x="231775" y="4182158"/>
              <a:ext cx="4700232" cy="1038090"/>
              <a:chOff x="120184" y="3588259"/>
              <a:chExt cx="4699466" cy="1038180"/>
            </a:xfrm>
          </p:grpSpPr>
          <p:sp>
            <p:nvSpPr>
              <p:cNvPr id="35" name="Text Box 1054"/>
              <p:cNvSpPr txBox="1">
                <a:spLocks noChangeArrowheads="1"/>
              </p:cNvSpPr>
              <p:nvPr/>
            </p:nvSpPr>
            <p:spPr bwMode="auto">
              <a:xfrm>
                <a:off x="120184" y="3589042"/>
                <a:ext cx="2201711" cy="605031"/>
              </a:xfrm>
              <a:prstGeom prst="rect">
                <a:avLst/>
              </a:prstGeom>
              <a:noFill/>
              <a:ln w="12699">
                <a:noFill/>
                <a:miter lim="800000"/>
                <a:headEnd/>
                <a:tailEnd/>
              </a:ln>
            </p:spPr>
            <p:txBody>
              <a:bodyPr>
                <a:spAutoFit/>
              </a:bodyPr>
              <a:lstStyle/>
              <a:p>
                <a:pPr algn="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Okay; BWP  &amp;  window in line</a:t>
                </a:r>
              </a:p>
            </p:txBody>
          </p:sp>
          <p:sp>
            <p:nvSpPr>
              <p:cNvPr id="36" name="Freeform 52"/>
              <p:cNvSpPr>
                <a:spLocks noChangeArrowheads="1"/>
              </p:cNvSpPr>
              <p:nvPr/>
            </p:nvSpPr>
            <p:spPr bwMode="auto">
              <a:xfrm>
                <a:off x="2345706" y="4020981"/>
                <a:ext cx="2473154" cy="605031"/>
              </a:xfrm>
              <a:custGeom>
                <a:avLst/>
                <a:gdLst>
                  <a:gd name="T0" fmla="*/ 0 w 2457450"/>
                  <a:gd name="T1" fmla="*/ 590550 h 590550"/>
                  <a:gd name="T2" fmla="*/ 2399910 w 2457450"/>
                  <a:gd name="T3" fmla="*/ 428625 h 590550"/>
                  <a:gd name="T4" fmla="*/ 3798632 w 2457450"/>
                  <a:gd name="T5" fmla="*/ 0 h 590550"/>
                  <a:gd name="T6" fmla="*/ 0 60000 65536"/>
                  <a:gd name="T7" fmla="*/ 0 60000 65536"/>
                  <a:gd name="T8" fmla="*/ 0 60000 65536"/>
                  <a:gd name="T9" fmla="*/ 0 w 2457450"/>
                  <a:gd name="T10" fmla="*/ 0 h 590550"/>
                  <a:gd name="T11" fmla="*/ 2457450 w 2457450"/>
                  <a:gd name="T12" fmla="*/ 590550 h 590550"/>
                  <a:gd name="connsiteX0" fmla="*/ 0 w 2362592"/>
                  <a:gd name="connsiteY0" fmla="*/ 31750 h 855413"/>
                  <a:gd name="connsiteX1" fmla="*/ 1457717 w 2362592"/>
                  <a:gd name="connsiteY1" fmla="*/ 798979 h 855413"/>
                  <a:gd name="connsiteX2" fmla="*/ 2362592 w 2362592"/>
                  <a:gd name="connsiteY2" fmla="*/ 370354 h 855413"/>
                  <a:gd name="connsiteX0" fmla="*/ 0 w 2362592"/>
                  <a:gd name="connsiteY0" fmla="*/ 31750 h 619709"/>
                  <a:gd name="connsiteX1" fmla="*/ 1025750 w 2362592"/>
                  <a:gd name="connsiteY1" fmla="*/ 563275 h 619709"/>
                  <a:gd name="connsiteX2" fmla="*/ 2362592 w 2362592"/>
                  <a:gd name="connsiteY2" fmla="*/ 370354 h 619709"/>
                  <a:gd name="connsiteX0" fmla="*/ 0 w 2362592"/>
                  <a:gd name="connsiteY0" fmla="*/ 0 h 587959"/>
                  <a:gd name="connsiteX1" fmla="*/ 1025750 w 2362592"/>
                  <a:gd name="connsiteY1" fmla="*/ 531525 h 587959"/>
                  <a:gd name="connsiteX2" fmla="*/ 2362592 w 2362592"/>
                  <a:gd name="connsiteY2" fmla="*/ 338604 h 587959"/>
                  <a:gd name="connsiteX0" fmla="*/ 0 w 2362592"/>
                  <a:gd name="connsiteY0" fmla="*/ 0 h 503704"/>
                  <a:gd name="connsiteX1" fmla="*/ 1080314 w 2362592"/>
                  <a:gd name="connsiteY1" fmla="*/ 380393 h 503704"/>
                  <a:gd name="connsiteX2" fmla="*/ 2362592 w 2362592"/>
                  <a:gd name="connsiteY2" fmla="*/ 338604 h 503704"/>
                  <a:gd name="connsiteX0" fmla="*/ 0 w 2362592"/>
                  <a:gd name="connsiteY0" fmla="*/ 0 h 440613"/>
                  <a:gd name="connsiteX1" fmla="*/ 1080314 w 2362592"/>
                  <a:gd name="connsiteY1" fmla="*/ 380393 h 440613"/>
                  <a:gd name="connsiteX2" fmla="*/ 2362592 w 2362592"/>
                  <a:gd name="connsiteY2" fmla="*/ 338604 h 440613"/>
                </a:gdLst>
                <a:ahLst/>
                <a:cxnLst>
                  <a:cxn ang="0">
                    <a:pos x="connsiteX0" y="connsiteY0"/>
                  </a:cxn>
                  <a:cxn ang="0">
                    <a:pos x="connsiteX1" y="connsiteY1"/>
                  </a:cxn>
                  <a:cxn ang="0">
                    <a:pos x="connsiteX2" y="connsiteY2"/>
                  </a:cxn>
                </a:cxnLst>
                <a:rect l="l" t="t" r="r" b="b"/>
                <a:pathLst>
                  <a:path w="2362592" h="440613">
                    <a:moveTo>
                      <a:pt x="0" y="0"/>
                    </a:moveTo>
                    <a:cubicBezTo>
                      <a:pt x="598782" y="166380"/>
                      <a:pt x="686549" y="323959"/>
                      <a:pt x="1080314" y="380393"/>
                    </a:cubicBezTo>
                    <a:cubicBezTo>
                      <a:pt x="1474079" y="436827"/>
                      <a:pt x="1919421" y="440613"/>
                      <a:pt x="2362592" y="338604"/>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cxnSp>
          <p:nvCxnSpPr>
            <p:cNvPr id="266269" name="Straight Connector 48"/>
            <p:cNvCxnSpPr>
              <a:cxnSpLocks noChangeShapeType="1"/>
            </p:cNvCxnSpPr>
            <p:nvPr/>
          </p:nvCxnSpPr>
          <p:spPr bwMode="auto">
            <a:xfrm rot="5400000">
              <a:off x="3882427" y="4836350"/>
              <a:ext cx="2108694" cy="1588"/>
            </a:xfrm>
            <a:prstGeom prst="line">
              <a:avLst/>
            </a:prstGeom>
            <a:noFill/>
            <a:ln w="38100" algn="ctr">
              <a:solidFill>
                <a:srgbClr val="C00000"/>
              </a:solidFill>
              <a:prstDash val="sysDash"/>
              <a:round/>
              <a:headEnd/>
              <a:tailEnd/>
            </a:ln>
          </p:spPr>
        </p:cxnSp>
        <p:sp>
          <p:nvSpPr>
            <p:cNvPr id="49" name="Oval 48"/>
            <p:cNvSpPr/>
            <p:nvPr/>
          </p:nvSpPr>
          <p:spPr>
            <a:xfrm>
              <a:off x="1844827" y="4733932"/>
              <a:ext cx="366748" cy="365211"/>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5</a:t>
              </a:r>
            </a:p>
          </p:txBody>
        </p:sp>
      </p:grpSp>
      <p:grpSp>
        <p:nvGrpSpPr>
          <p:cNvPr id="56" name="Group 55"/>
          <p:cNvGrpSpPr>
            <a:grpSpLocks/>
          </p:cNvGrpSpPr>
          <p:nvPr/>
        </p:nvGrpSpPr>
        <p:grpSpPr bwMode="auto">
          <a:xfrm>
            <a:off x="1047750" y="1962150"/>
            <a:ext cx="4335463" cy="1820863"/>
            <a:chOff x="1047015" y="1962526"/>
            <a:chExt cx="4335645" cy="1820271"/>
          </a:xfrm>
        </p:grpSpPr>
        <p:grpSp>
          <p:nvGrpSpPr>
            <p:cNvPr id="266264" name="Group 46"/>
            <p:cNvGrpSpPr>
              <a:grpSpLocks/>
            </p:cNvGrpSpPr>
            <p:nvPr/>
          </p:nvGrpSpPr>
          <p:grpSpPr bwMode="auto">
            <a:xfrm>
              <a:off x="1047015" y="1962526"/>
              <a:ext cx="4335645" cy="1820271"/>
              <a:chOff x="934478" y="1369399"/>
              <a:chExt cx="4336604" cy="1819594"/>
            </a:xfrm>
          </p:grpSpPr>
          <p:sp>
            <p:nvSpPr>
              <p:cNvPr id="28" name="Text Box 1054"/>
              <p:cNvSpPr txBox="1">
                <a:spLocks noChangeArrowheads="1"/>
              </p:cNvSpPr>
              <p:nvPr/>
            </p:nvSpPr>
            <p:spPr bwMode="auto">
              <a:xfrm>
                <a:off x="934478" y="1369399"/>
                <a:ext cx="3864992" cy="604416"/>
              </a:xfrm>
              <a:prstGeom prst="rect">
                <a:avLst/>
              </a:prstGeom>
              <a:noFill/>
              <a:ln w="12699">
                <a:noFill/>
                <a:miter lim="800000"/>
                <a:headEnd/>
                <a:tailEnd/>
              </a:ln>
            </p:spPr>
            <p:txBody>
              <a:bodyPr>
                <a:spAutoFit/>
              </a:bodyPr>
              <a:lstStyle/>
              <a:p>
                <a:pPr algn="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Entire BWP length shall not occur over opening below</a:t>
                </a:r>
              </a:p>
            </p:txBody>
          </p:sp>
          <p:sp>
            <p:nvSpPr>
              <p:cNvPr id="29" name="Freeform 45"/>
              <p:cNvSpPr>
                <a:spLocks noChangeArrowheads="1"/>
              </p:cNvSpPr>
              <p:nvPr/>
            </p:nvSpPr>
            <p:spPr bwMode="auto">
              <a:xfrm>
                <a:off x="4756597" y="1835799"/>
                <a:ext cx="514485" cy="1353194"/>
              </a:xfrm>
              <a:custGeom>
                <a:avLst/>
                <a:gdLst>
                  <a:gd name="T0" fmla="*/ 0 w 1123950"/>
                  <a:gd name="T1" fmla="*/ 0 h 1250950"/>
                  <a:gd name="T2" fmla="*/ 33851 w 1123950"/>
                  <a:gd name="T3" fmla="*/ 325566 h 1250950"/>
                  <a:gd name="T4" fmla="*/ 49517 w 1123950"/>
                  <a:gd name="T5" fmla="*/ 1644525 h 1250950"/>
                  <a:gd name="T6" fmla="*/ 0 60000 65536"/>
                  <a:gd name="T7" fmla="*/ 0 60000 65536"/>
                  <a:gd name="T8" fmla="*/ 0 60000 65536"/>
                  <a:gd name="T9" fmla="*/ 0 w 1123950"/>
                  <a:gd name="T10" fmla="*/ 0 h 1250950"/>
                  <a:gd name="T11" fmla="*/ 1123950 w 1123950"/>
                  <a:gd name="T12" fmla="*/ 1250950 h 1250950"/>
                </a:gdLst>
                <a:ahLst/>
                <a:cxnLst>
                  <a:cxn ang="T6">
                    <a:pos x="T0" y="T1"/>
                  </a:cxn>
                  <a:cxn ang="T7">
                    <a:pos x="T2" y="T3"/>
                  </a:cxn>
                  <a:cxn ang="T8">
                    <a:pos x="T4" y="T5"/>
                  </a:cxn>
                </a:cxnLst>
                <a:rect l="T9" t="T10" r="T11" b="T12"/>
                <a:pathLst>
                  <a:path w="1123950" h="1250950">
                    <a:moveTo>
                      <a:pt x="0" y="0"/>
                    </a:moveTo>
                    <a:cubicBezTo>
                      <a:pt x="290512" y="19579"/>
                      <a:pt x="581025" y="39158"/>
                      <a:pt x="768350" y="247650"/>
                    </a:cubicBezTo>
                    <a:cubicBezTo>
                      <a:pt x="955675" y="456142"/>
                      <a:pt x="1039812" y="853546"/>
                      <a:pt x="1123950" y="1250950"/>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sp>
          <p:nvSpPr>
            <p:cNvPr id="50" name="Oval 49"/>
            <p:cNvSpPr/>
            <p:nvPr/>
          </p:nvSpPr>
          <p:spPr>
            <a:xfrm>
              <a:off x="4419007" y="2543362"/>
              <a:ext cx="366728" cy="366594"/>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5</a:t>
              </a:r>
            </a:p>
          </p:txBody>
        </p:sp>
      </p:grpSp>
      <p:grpSp>
        <p:nvGrpSpPr>
          <p:cNvPr id="57" name="Group 56"/>
          <p:cNvGrpSpPr>
            <a:grpSpLocks/>
          </p:cNvGrpSpPr>
          <p:nvPr/>
        </p:nvGrpSpPr>
        <p:grpSpPr bwMode="auto">
          <a:xfrm>
            <a:off x="4959350" y="2162175"/>
            <a:ext cx="3736975" cy="2908300"/>
            <a:chOff x="4959795" y="2162095"/>
            <a:chExt cx="3737105" cy="2908157"/>
          </a:xfrm>
        </p:grpSpPr>
        <p:grpSp>
          <p:nvGrpSpPr>
            <p:cNvPr id="266254" name="Group 99"/>
            <p:cNvGrpSpPr>
              <a:grpSpLocks/>
            </p:cNvGrpSpPr>
            <p:nvPr/>
          </p:nvGrpSpPr>
          <p:grpSpPr bwMode="auto">
            <a:xfrm>
              <a:off x="4959795" y="2162095"/>
              <a:ext cx="3737105" cy="2908157"/>
              <a:chOff x="4848225" y="1569302"/>
              <a:chExt cx="3737104" cy="2907448"/>
            </a:xfrm>
          </p:grpSpPr>
          <p:sp>
            <p:nvSpPr>
              <p:cNvPr id="266260" name="Rectangle 157"/>
              <p:cNvSpPr>
                <a:spLocks noChangeArrowheads="1"/>
              </p:cNvSpPr>
              <p:nvPr/>
            </p:nvSpPr>
            <p:spPr bwMode="auto">
              <a:xfrm>
                <a:off x="4848225" y="4308833"/>
                <a:ext cx="908758" cy="167917"/>
              </a:xfrm>
              <a:prstGeom prst="rect">
                <a:avLst/>
              </a:prstGeom>
              <a:solidFill>
                <a:schemeClr val="tx1"/>
              </a:solidFill>
              <a:ln w="12700" algn="ctr">
                <a:solidFill>
                  <a:srgbClr val="4A7EBB"/>
                </a:solidFill>
                <a:round/>
                <a:headEnd/>
                <a:tailEnd/>
              </a:ln>
            </p:spPr>
            <p:txBody>
              <a:bodyPr anchor="ctr" anchorCtr="1"/>
              <a:lstStyle/>
              <a:p>
                <a:pPr algn="ctr"/>
                <a:r>
                  <a:rPr lang="en-US" sz="1000" b="1" dirty="0">
                    <a:solidFill>
                      <a:schemeClr val="bg1"/>
                    </a:solidFill>
                    <a:cs typeface="Arial" charset="0"/>
                  </a:rPr>
                  <a:t>8' Max.</a:t>
                </a:r>
              </a:p>
            </p:txBody>
          </p:sp>
          <p:grpSp>
            <p:nvGrpSpPr>
              <p:cNvPr id="266261" name="Group 97"/>
              <p:cNvGrpSpPr>
                <a:grpSpLocks/>
              </p:cNvGrpSpPr>
              <p:nvPr/>
            </p:nvGrpSpPr>
            <p:grpSpPr bwMode="auto">
              <a:xfrm>
                <a:off x="5629275" y="1569302"/>
                <a:ext cx="2956054" cy="2716948"/>
                <a:chOff x="5629275" y="1569302"/>
                <a:chExt cx="2956054" cy="2716948"/>
              </a:xfrm>
            </p:grpSpPr>
            <p:sp>
              <p:nvSpPr>
                <p:cNvPr id="40" name="Text Box 1054"/>
                <p:cNvSpPr txBox="1">
                  <a:spLocks noChangeArrowheads="1"/>
                </p:cNvSpPr>
                <p:nvPr/>
              </p:nvSpPr>
              <p:spPr bwMode="auto">
                <a:xfrm>
                  <a:off x="6761229" y="1569302"/>
                  <a:ext cx="1824100" cy="604661"/>
                </a:xfrm>
                <a:prstGeom prst="rect">
                  <a:avLst/>
                </a:prstGeom>
                <a:noFill/>
                <a:ln w="12699">
                  <a:noFill/>
                  <a:miter lim="800000"/>
                  <a:headEnd/>
                  <a:tailEnd/>
                </a:ln>
              </p:spPr>
              <p:txBody>
                <a:bodyPr>
                  <a:spAutoFit/>
                </a:bodyPr>
                <a:lstStyle/>
                <a:p>
                  <a:pP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Header</a:t>
                  </a:r>
                  <a:br>
                    <a:rPr lang="en-US" sz="2000" b="1" dirty="0">
                      <a:solidFill>
                        <a:schemeClr val="accent1">
                          <a:lumMod val="75000"/>
                        </a:schemeClr>
                      </a:solidFill>
                      <a:latin typeface="Arial" pitchFamily="34" charset="0"/>
                      <a:cs typeface="Arial" pitchFamily="34" charset="0"/>
                    </a:rPr>
                  </a:br>
                  <a:r>
                    <a:rPr lang="en-US" sz="2000" b="1" dirty="0">
                      <a:solidFill>
                        <a:schemeClr val="accent1">
                          <a:lumMod val="75000"/>
                        </a:schemeClr>
                      </a:solidFill>
                      <a:latin typeface="Arial" pitchFamily="34" charset="0"/>
                      <a:cs typeface="Arial" pitchFamily="34" charset="0"/>
                    </a:rPr>
                    <a:t>requirement</a:t>
                  </a:r>
                </a:p>
              </p:txBody>
            </p:sp>
            <p:sp>
              <p:nvSpPr>
                <p:cNvPr id="41" name="Freeform 60"/>
                <p:cNvSpPr>
                  <a:spLocks noChangeArrowheads="1"/>
                </p:cNvSpPr>
                <p:nvPr/>
              </p:nvSpPr>
              <p:spPr bwMode="auto">
                <a:xfrm>
                  <a:off x="5629302" y="2134286"/>
                  <a:ext cx="1131927" cy="2152020"/>
                </a:xfrm>
                <a:custGeom>
                  <a:avLst/>
                  <a:gdLst>
                    <a:gd name="T0" fmla="*/ 866775 w 866775"/>
                    <a:gd name="T1" fmla="*/ 0 h 2152650"/>
                    <a:gd name="T2" fmla="*/ 314325 w 866775"/>
                    <a:gd name="T3" fmla="*/ 923925 h 2152650"/>
                    <a:gd name="T4" fmla="*/ 0 w 866775"/>
                    <a:gd name="T5" fmla="*/ 2152650 h 2152650"/>
                    <a:gd name="T6" fmla="*/ 0 60000 65536"/>
                    <a:gd name="T7" fmla="*/ 0 60000 65536"/>
                    <a:gd name="T8" fmla="*/ 0 60000 65536"/>
                    <a:gd name="T9" fmla="*/ 0 w 866775"/>
                    <a:gd name="T10" fmla="*/ 0 h 2152650"/>
                    <a:gd name="T11" fmla="*/ 866775 w 866775"/>
                    <a:gd name="T12" fmla="*/ 2152650 h 2152650"/>
                    <a:gd name="connsiteX0" fmla="*/ 866775 w 866775"/>
                    <a:gd name="connsiteY0" fmla="*/ 0 h 2152650"/>
                    <a:gd name="connsiteX1" fmla="*/ 314326 w 866775"/>
                    <a:gd name="connsiteY1" fmla="*/ 720775 h 2152650"/>
                    <a:gd name="connsiteX2" fmla="*/ 0 w 866775"/>
                    <a:gd name="connsiteY2" fmla="*/ 2152650 h 2152650"/>
                    <a:gd name="connsiteX0" fmla="*/ 866775 w 866775"/>
                    <a:gd name="connsiteY0" fmla="*/ 0 h 2152650"/>
                    <a:gd name="connsiteX1" fmla="*/ 314326 w 866775"/>
                    <a:gd name="connsiteY1" fmla="*/ 720775 h 2152650"/>
                    <a:gd name="connsiteX2" fmla="*/ 0 w 866775"/>
                    <a:gd name="connsiteY2" fmla="*/ 2152650 h 2152650"/>
                  </a:gdLst>
                  <a:ahLst/>
                  <a:cxnLst>
                    <a:cxn ang="0">
                      <a:pos x="connsiteX0" y="connsiteY0"/>
                    </a:cxn>
                    <a:cxn ang="0">
                      <a:pos x="connsiteX1" y="connsiteY1"/>
                    </a:cxn>
                    <a:cxn ang="0">
                      <a:pos x="connsiteX2" y="connsiteY2"/>
                    </a:cxn>
                  </a:cxnLst>
                  <a:rect l="l" t="t" r="r" b="b"/>
                  <a:pathLst>
                    <a:path w="866775" h="2152650">
                      <a:moveTo>
                        <a:pt x="866775" y="0"/>
                      </a:moveTo>
                      <a:cubicBezTo>
                        <a:pt x="584610" y="178042"/>
                        <a:pt x="458788" y="362000"/>
                        <a:pt x="314326" y="720775"/>
                      </a:cubicBezTo>
                      <a:cubicBezTo>
                        <a:pt x="169864" y="1079550"/>
                        <a:pt x="84931" y="1717675"/>
                        <a:pt x="0" y="2152650"/>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grpSp>
        <p:grpSp>
          <p:nvGrpSpPr>
            <p:cNvPr id="266255" name="Group 53"/>
            <p:cNvGrpSpPr>
              <a:grpSpLocks/>
            </p:cNvGrpSpPr>
            <p:nvPr/>
          </p:nvGrpSpPr>
          <p:grpSpPr bwMode="auto">
            <a:xfrm>
              <a:off x="6980287" y="2866155"/>
              <a:ext cx="1463040" cy="365760"/>
              <a:chOff x="7085013" y="2992507"/>
              <a:chExt cx="1463040" cy="365760"/>
            </a:xfrm>
          </p:grpSpPr>
          <p:sp>
            <p:nvSpPr>
              <p:cNvPr id="48" name="Oval 47"/>
              <p:cNvSpPr/>
              <p:nvPr/>
            </p:nvSpPr>
            <p:spPr>
              <a:xfrm>
                <a:off x="7085479" y="2993262"/>
                <a:ext cx="365138" cy="365107"/>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1</a:t>
                </a:r>
              </a:p>
            </p:txBody>
          </p:sp>
          <p:sp>
            <p:nvSpPr>
              <p:cNvPr id="51" name="Oval 50"/>
              <p:cNvSpPr/>
              <p:nvPr/>
            </p:nvSpPr>
            <p:spPr>
              <a:xfrm>
                <a:off x="8182479" y="2993262"/>
                <a:ext cx="365138" cy="365107"/>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4</a:t>
                </a:r>
              </a:p>
            </p:txBody>
          </p:sp>
          <p:sp>
            <p:nvSpPr>
              <p:cNvPr id="52" name="Oval 51"/>
              <p:cNvSpPr/>
              <p:nvPr/>
            </p:nvSpPr>
            <p:spPr>
              <a:xfrm>
                <a:off x="7817342" y="2993262"/>
                <a:ext cx="365138" cy="365107"/>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3</a:t>
                </a:r>
              </a:p>
            </p:txBody>
          </p:sp>
          <p:sp>
            <p:nvSpPr>
              <p:cNvPr id="53" name="Oval 52"/>
              <p:cNvSpPr/>
              <p:nvPr/>
            </p:nvSpPr>
            <p:spPr>
              <a:xfrm>
                <a:off x="7450617" y="2993262"/>
                <a:ext cx="366725" cy="365107"/>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2</a:t>
                </a:r>
              </a:p>
            </p:txBody>
          </p:sp>
        </p:grpSp>
      </p:grpSp>
      <p:sp>
        <p:nvSpPr>
          <p:cNvPr id="58" name="TextBox 69"/>
          <p:cNvSpPr txBox="1">
            <a:spLocks noChangeArrowheads="1"/>
          </p:cNvSpPr>
          <p:nvPr/>
        </p:nvSpPr>
        <p:spPr bwMode="auto">
          <a:xfrm>
            <a:off x="5487988"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59" name="Round Diagonal Corner Rectangle 58"/>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3</a:t>
            </a:r>
          </a:p>
        </p:txBody>
      </p:sp>
      <p:sp>
        <p:nvSpPr>
          <p:cNvPr id="266252" name="TextBox 59"/>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66253" name="TextBox 60"/>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54" name="Rectangle 5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graphicFrame>
        <p:nvGraphicFramePr>
          <p:cNvPr id="4" name="Group 203"/>
          <p:cNvGraphicFramePr>
            <a:graphicFrameLocks noGrp="1"/>
          </p:cNvGraphicFramePr>
          <p:nvPr/>
        </p:nvGraphicFramePr>
        <p:xfrm>
          <a:off x="1271588" y="1990725"/>
          <a:ext cx="6604590" cy="3486582"/>
        </p:xfrm>
        <a:graphic>
          <a:graphicData uri="http://schemas.openxmlformats.org/drawingml/2006/table">
            <a:tbl>
              <a:tblPr/>
              <a:tblGrid>
                <a:gridCol w="2641835"/>
                <a:gridCol w="3962755"/>
              </a:tblGrid>
              <a:tr h="694070">
                <a:tc gridSpan="2">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Header Requirements</a:t>
                      </a:r>
                      <a:br>
                        <a:rPr kumimoji="0" lang="en-US" sz="2400" b="1" i="0" u="none" strike="noStrike" cap="none" normalizeH="0" baseline="0" dirty="0">
                          <a:ln>
                            <a:noFill/>
                          </a:ln>
                          <a:solidFill>
                            <a:schemeClr val="tx1"/>
                          </a:solidFill>
                          <a:effectLst/>
                          <a:latin typeface="Arial" charset="0"/>
                        </a:rPr>
                      </a:br>
                      <a:r>
                        <a:rPr kumimoji="0" lang="en-US" sz="2400" b="1" i="0" u="none" strike="noStrike" cap="none" normalizeH="0" baseline="0" dirty="0">
                          <a:ln>
                            <a:noFill/>
                          </a:ln>
                          <a:solidFill>
                            <a:schemeClr val="tx1"/>
                          </a:solidFill>
                          <a:effectLst/>
                          <a:latin typeface="Arial" charset="0"/>
                        </a:rPr>
                        <a:t>Per Table R502.5(1)</a:t>
                      </a:r>
                    </a:p>
                  </a:txBody>
                  <a:tcPr marL="0" marR="0" marT="0" marB="0"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hMerge="1">
                  <a:txBody>
                    <a:bodyPr/>
                    <a:lstStyle/>
                    <a:p>
                      <a:endParaRPr lang="en-US"/>
                    </a:p>
                  </a:txBody>
                  <a:tcPr/>
                </a:tc>
              </a:tr>
              <a:tr h="688222">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Maximum</a:t>
                      </a:r>
                      <a:br>
                        <a:rPr kumimoji="0" lang="en-US" sz="2000" b="1" i="0" u="none" strike="noStrike" cap="none" normalizeH="0" baseline="0" dirty="0">
                          <a:ln>
                            <a:noFill/>
                          </a:ln>
                          <a:solidFill>
                            <a:schemeClr val="tx1"/>
                          </a:solidFill>
                          <a:effectLst/>
                          <a:latin typeface="Arial" charset="0"/>
                        </a:rPr>
                      </a:br>
                      <a:r>
                        <a:rPr kumimoji="0" lang="en-US" sz="2000" b="1" i="0" u="none" strike="noStrike" cap="none" normalizeH="0" baseline="0" dirty="0">
                          <a:ln>
                            <a:noFill/>
                          </a:ln>
                          <a:solidFill>
                            <a:schemeClr val="tx1"/>
                          </a:solidFill>
                          <a:effectLst/>
                          <a:latin typeface="Arial" charset="0"/>
                        </a:rPr>
                        <a:t>Opening length</a:t>
                      </a:r>
                    </a:p>
                  </a:txBody>
                  <a:tcPr marL="0" marR="0" marT="0" marB="0"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 Minimum</a:t>
                      </a:r>
                      <a:br>
                        <a:rPr kumimoji="0" lang="en-US" sz="2000" b="1" i="0" u="none" strike="noStrike" cap="none" normalizeH="0" baseline="0" dirty="0">
                          <a:ln>
                            <a:noFill/>
                          </a:ln>
                          <a:solidFill>
                            <a:schemeClr val="tx1"/>
                          </a:solidFill>
                          <a:effectLst/>
                          <a:latin typeface="Arial" charset="0"/>
                        </a:rPr>
                      </a:br>
                      <a:r>
                        <a:rPr kumimoji="0" lang="en-US" sz="2000" b="1" i="0" u="none" strike="noStrike" cap="none" normalizeH="0" baseline="0" dirty="0">
                          <a:ln>
                            <a:noFill/>
                          </a:ln>
                          <a:solidFill>
                            <a:schemeClr val="tx1"/>
                          </a:solidFill>
                          <a:effectLst/>
                          <a:latin typeface="Arial" charset="0"/>
                        </a:rPr>
                        <a:t>Header Requirements</a:t>
                      </a:r>
                    </a:p>
                  </a:txBody>
                  <a:tcPr marL="0" marR="0" marT="0" marB="0"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68930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rgbClr val="376092"/>
                          </a:solidFill>
                          <a:effectLst/>
                          <a:latin typeface="Arial" charset="0"/>
                        </a:rPr>
                        <a:t>4'</a:t>
                      </a:r>
                    </a:p>
                  </a:txBody>
                  <a:tcPr marL="0" marR="0" marT="0" marB="0"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rgbClr val="376092"/>
                          </a:solidFill>
                          <a:effectLst/>
                          <a:latin typeface="Arial" charset="0"/>
                        </a:rPr>
                        <a:t>Qty 1 – 2" x 12"</a:t>
                      </a:r>
                      <a:br>
                        <a:rPr kumimoji="0" lang="en-US" sz="2000" b="1" i="0" u="none" strike="noStrike" cap="none" normalizeH="0" baseline="0" dirty="0">
                          <a:ln>
                            <a:noFill/>
                          </a:ln>
                          <a:solidFill>
                            <a:srgbClr val="376092"/>
                          </a:solidFill>
                          <a:effectLst/>
                          <a:latin typeface="Arial" charset="0"/>
                        </a:rPr>
                      </a:br>
                      <a:r>
                        <a:rPr kumimoji="0" lang="en-US" sz="2000" b="1" i="0" u="none" strike="noStrike" cap="none" normalizeH="0" baseline="0" dirty="0">
                          <a:ln>
                            <a:noFill/>
                          </a:ln>
                          <a:solidFill>
                            <a:srgbClr val="376092"/>
                          </a:solidFill>
                          <a:effectLst/>
                          <a:latin typeface="Arial" charset="0"/>
                        </a:rPr>
                        <a:t>Qty 2 – 2" x 10"</a:t>
                      </a:r>
                    </a:p>
                  </a:txBody>
                  <a:tcPr marL="0" marR="0" marT="0" marB="0"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688222">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rgbClr val="376092"/>
                          </a:solidFill>
                          <a:effectLst/>
                          <a:latin typeface="Arial" charset="0"/>
                        </a:rPr>
                        <a:t>6'</a:t>
                      </a:r>
                    </a:p>
                  </a:txBody>
                  <a:tcPr marL="0" marR="0" marT="0" marB="0"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rgbClr val="376092"/>
                          </a:solidFill>
                          <a:effectLst/>
                          <a:latin typeface="Arial" charset="0"/>
                        </a:rPr>
                        <a:t>Qty 2 – 2" x 12"</a:t>
                      </a:r>
                      <a:br>
                        <a:rPr kumimoji="0" lang="en-US" sz="2000" b="1" i="0" u="none" strike="noStrike" cap="none" normalizeH="0" baseline="0" dirty="0">
                          <a:ln>
                            <a:noFill/>
                          </a:ln>
                          <a:solidFill>
                            <a:srgbClr val="376092"/>
                          </a:solidFill>
                          <a:effectLst/>
                          <a:latin typeface="Arial" charset="0"/>
                        </a:rPr>
                      </a:br>
                      <a:r>
                        <a:rPr kumimoji="0" lang="en-US" sz="2000" b="1" i="0" u="none" strike="noStrike" cap="none" normalizeH="0" baseline="0" dirty="0">
                          <a:ln>
                            <a:noFill/>
                          </a:ln>
                          <a:solidFill>
                            <a:srgbClr val="376092"/>
                          </a:solidFill>
                          <a:effectLst/>
                          <a:latin typeface="Arial" charset="0"/>
                        </a:rPr>
                        <a:t>Qty 3 – 2" x 10"</a:t>
                      </a:r>
                    </a:p>
                  </a:txBody>
                  <a:tcPr marL="0" marR="0" marT="0" marB="0"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68930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rgbClr val="376092"/>
                          </a:solidFill>
                          <a:effectLst/>
                          <a:latin typeface="Arial" charset="0"/>
                        </a:rPr>
                        <a:t>8'</a:t>
                      </a:r>
                    </a:p>
                  </a:txBody>
                  <a:tcPr marL="0" marR="0" marT="0" marB="0"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a:ln>
                            <a:noFill/>
                          </a:ln>
                          <a:solidFill>
                            <a:srgbClr val="376092"/>
                          </a:solidFill>
                          <a:effectLst/>
                          <a:latin typeface="Arial" charset="0"/>
                        </a:rPr>
                        <a:t>Qty 3 – 2" x 12"</a:t>
                      </a:r>
                      <a:br>
                        <a:rPr kumimoji="0" lang="en-US" sz="2000" b="1" i="0" u="none" strike="noStrike" cap="none" normalizeH="0" baseline="0" dirty="0">
                          <a:ln>
                            <a:noFill/>
                          </a:ln>
                          <a:solidFill>
                            <a:srgbClr val="376092"/>
                          </a:solidFill>
                          <a:effectLst/>
                          <a:latin typeface="Arial" charset="0"/>
                        </a:rPr>
                      </a:br>
                      <a:r>
                        <a:rPr kumimoji="0" lang="en-US" sz="2000" b="1" i="0" u="none" strike="noStrike" cap="none" normalizeH="0" baseline="0" dirty="0">
                          <a:ln>
                            <a:noFill/>
                          </a:ln>
                          <a:solidFill>
                            <a:srgbClr val="376092"/>
                          </a:solidFill>
                          <a:effectLst/>
                          <a:latin typeface="Arial" charset="0"/>
                        </a:rPr>
                        <a:t>Qty 4 – 2" x 10"</a:t>
                      </a:r>
                    </a:p>
                  </a:txBody>
                  <a:tcPr marL="0" marR="0" marT="0" marB="0"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bl>
          </a:graphicData>
        </a:graphic>
      </p:graphicFrame>
      <p:sp>
        <p:nvSpPr>
          <p:cNvPr id="5" name="Oval 4"/>
          <p:cNvSpPr/>
          <p:nvPr/>
        </p:nvSpPr>
        <p:spPr>
          <a:xfrm>
            <a:off x="6565900" y="2235200"/>
            <a:ext cx="365125" cy="365125"/>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1</a:t>
            </a:r>
          </a:p>
        </p:txBody>
      </p:sp>
      <p:sp>
        <p:nvSpPr>
          <p:cNvPr id="6" name="Oval 5"/>
          <p:cNvSpPr/>
          <p:nvPr/>
        </p:nvSpPr>
        <p:spPr>
          <a:xfrm>
            <a:off x="3132138" y="4946650"/>
            <a:ext cx="365125" cy="365125"/>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4</a:t>
            </a:r>
          </a:p>
        </p:txBody>
      </p:sp>
      <p:sp>
        <p:nvSpPr>
          <p:cNvPr id="7" name="Oval 6"/>
          <p:cNvSpPr/>
          <p:nvPr/>
        </p:nvSpPr>
        <p:spPr>
          <a:xfrm>
            <a:off x="3132138" y="4257675"/>
            <a:ext cx="365125" cy="366713"/>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3</a:t>
            </a:r>
          </a:p>
        </p:txBody>
      </p:sp>
      <p:sp>
        <p:nvSpPr>
          <p:cNvPr id="8" name="Oval 7"/>
          <p:cNvSpPr/>
          <p:nvPr/>
        </p:nvSpPr>
        <p:spPr>
          <a:xfrm>
            <a:off x="3132138" y="3570288"/>
            <a:ext cx="365125" cy="365125"/>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2</a:t>
            </a:r>
          </a:p>
        </p:txBody>
      </p:sp>
      <p:sp>
        <p:nvSpPr>
          <p:cNvPr id="11" name="TextBox 69"/>
          <p:cNvSpPr txBox="1">
            <a:spLocks noChangeArrowheads="1"/>
          </p:cNvSpPr>
          <p:nvPr/>
        </p:nvSpPr>
        <p:spPr bwMode="auto">
          <a:xfrm>
            <a:off x="5356225"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12" name="Round Diagonal Corner Rectangle 11"/>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3</a:t>
            </a:r>
          </a:p>
        </p:txBody>
      </p:sp>
      <p:sp>
        <p:nvSpPr>
          <p:cNvPr id="268318" name="TextBox 12"/>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68319" name="TextBox 13"/>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13" name="Rectangle 12"/>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409825" y="2508250"/>
            <a:ext cx="4114800" cy="2762250"/>
          </a:xfrm>
          <a:prstGeom prst="rect">
            <a:avLst/>
          </a:prstGeom>
          <a:solidFill>
            <a:srgbClr val="E1C2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sp>
        <p:nvSpPr>
          <p:cNvPr id="6" name="Frame 5"/>
          <p:cNvSpPr/>
          <p:nvPr/>
        </p:nvSpPr>
        <p:spPr bwMode="auto">
          <a:xfrm>
            <a:off x="2339975" y="2413000"/>
            <a:ext cx="4289425" cy="2941638"/>
          </a:xfrm>
          <a:prstGeom prst="frame">
            <a:avLst>
              <a:gd name="adj1" fmla="val 3687"/>
            </a:avLst>
          </a:prstGeom>
          <a:solidFill>
            <a:schemeClr val="tx1"/>
          </a:solidFill>
          <a:ln w="6350"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39" name="Rectangle 53"/>
          <p:cNvSpPr>
            <a:spLocks noChangeArrowheads="1"/>
          </p:cNvSpPr>
          <p:nvPr/>
        </p:nvSpPr>
        <p:spPr bwMode="auto">
          <a:xfrm>
            <a:off x="3352800" y="3381375"/>
            <a:ext cx="1106488" cy="1350963"/>
          </a:xfrm>
          <a:prstGeom prst="rect">
            <a:avLst/>
          </a:prstGeom>
          <a:solidFill>
            <a:schemeClr val="bg1"/>
          </a:solidFill>
          <a:ln w="6350" algn="ctr">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cxnSp>
        <p:nvCxnSpPr>
          <p:cNvPr id="270341" name="Straight Connector 55"/>
          <p:cNvCxnSpPr>
            <a:cxnSpLocks noChangeShapeType="1"/>
          </p:cNvCxnSpPr>
          <p:nvPr/>
        </p:nvCxnSpPr>
        <p:spPr bwMode="auto">
          <a:xfrm rot="16200000" flipH="1">
            <a:off x="3232944" y="3509169"/>
            <a:ext cx="1347787" cy="1101725"/>
          </a:xfrm>
          <a:prstGeom prst="line">
            <a:avLst/>
          </a:prstGeom>
          <a:noFill/>
          <a:ln w="9525" algn="ctr">
            <a:solidFill>
              <a:schemeClr val="tx1"/>
            </a:solidFill>
            <a:round/>
            <a:headEnd/>
            <a:tailEnd/>
          </a:ln>
        </p:spPr>
      </p:cxnSp>
      <p:cxnSp>
        <p:nvCxnSpPr>
          <p:cNvPr id="270342" name="Straight Connector 57"/>
          <p:cNvCxnSpPr>
            <a:cxnSpLocks noChangeShapeType="1"/>
          </p:cNvCxnSpPr>
          <p:nvPr/>
        </p:nvCxnSpPr>
        <p:spPr bwMode="auto">
          <a:xfrm rot="5400000">
            <a:off x="3231356" y="3507582"/>
            <a:ext cx="1347787" cy="1104900"/>
          </a:xfrm>
          <a:prstGeom prst="line">
            <a:avLst/>
          </a:prstGeom>
          <a:noFill/>
          <a:ln w="9525" algn="ctr">
            <a:solidFill>
              <a:schemeClr val="tx1"/>
            </a:solidFill>
            <a:round/>
            <a:headEnd/>
            <a:tailEnd/>
          </a:ln>
        </p:spPr>
      </p:cxnSp>
      <p:sp>
        <p:nvSpPr>
          <p:cNvPr id="8" name="TextBox 63"/>
          <p:cNvSpPr txBox="1">
            <a:spLocks noChangeArrowheads="1"/>
          </p:cNvSpPr>
          <p:nvPr/>
        </p:nvSpPr>
        <p:spPr bwMode="auto">
          <a:xfrm>
            <a:off x="3417888" y="3656013"/>
            <a:ext cx="1001712" cy="862012"/>
          </a:xfrm>
          <a:prstGeom prst="rect">
            <a:avLst/>
          </a:prstGeom>
          <a:solidFill>
            <a:schemeClr val="bg1">
              <a:alpha val="79999"/>
            </a:schemeClr>
          </a:solidFill>
          <a:ln w="9525">
            <a:noFill/>
            <a:miter lim="800000"/>
            <a:headEnd/>
            <a:tailEnd/>
          </a:ln>
        </p:spPr>
        <p:txBody>
          <a:bodyPr lIns="0" rIns="0">
            <a:spAutoFit/>
          </a:bodyPr>
          <a:lstStyle/>
          <a:p>
            <a:pPr algn="ct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Floor or roof opening</a:t>
            </a:r>
          </a:p>
        </p:txBody>
      </p:sp>
      <p:sp>
        <p:nvSpPr>
          <p:cNvPr id="33" name="Line 1053"/>
          <p:cNvSpPr>
            <a:spLocks noChangeShapeType="1"/>
          </p:cNvSpPr>
          <p:nvPr/>
        </p:nvSpPr>
        <p:spPr bwMode="auto">
          <a:xfrm flipH="1">
            <a:off x="3352800" y="2836863"/>
            <a:ext cx="0" cy="469900"/>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34" name="Text Box 1054"/>
          <p:cNvSpPr txBox="1">
            <a:spLocks noChangeArrowheads="1"/>
          </p:cNvSpPr>
          <p:nvPr/>
        </p:nvSpPr>
        <p:spPr bwMode="auto">
          <a:xfrm>
            <a:off x="3244850" y="2719388"/>
            <a:ext cx="1376363" cy="604837"/>
          </a:xfrm>
          <a:prstGeom prst="rect">
            <a:avLst/>
          </a:prstGeom>
          <a:noFill/>
          <a:ln w="12699">
            <a:noFill/>
            <a:miter lim="800000"/>
            <a:headEnd/>
            <a:tailEnd/>
          </a:ln>
        </p:spPr>
        <p:txBody>
          <a:bodyPr>
            <a:spAutoFit/>
          </a:bodyPr>
          <a:lstStyle/>
          <a:p>
            <a:pPr algn="ctr" fontAlgn="auto">
              <a:lnSpc>
                <a:spcPts val="2000"/>
              </a:lnSpc>
              <a:spcBef>
                <a:spcPts val="0"/>
              </a:spcBef>
              <a:spcAft>
                <a:spcPts val="0"/>
              </a:spcAft>
              <a:defRPr/>
            </a:pPr>
            <a:r>
              <a:rPr lang="en-US" sz="2000" b="1" dirty="0">
                <a:solidFill>
                  <a:schemeClr val="accent2">
                    <a:lumMod val="75000"/>
                  </a:schemeClr>
                </a:solidFill>
                <a:latin typeface="Arial" pitchFamily="34" charset="0"/>
                <a:cs typeface="Arial" pitchFamily="34" charset="0"/>
              </a:rPr>
              <a:t>W/2</a:t>
            </a:r>
            <a:br>
              <a:rPr lang="en-US" sz="2000" b="1" dirty="0">
                <a:solidFill>
                  <a:schemeClr val="accent2">
                    <a:lumMod val="75000"/>
                  </a:schemeClr>
                </a:solidFill>
                <a:latin typeface="Arial" pitchFamily="34" charset="0"/>
                <a:cs typeface="Arial" pitchFamily="34" charset="0"/>
              </a:rPr>
            </a:br>
            <a:r>
              <a:rPr lang="en-US" sz="2000" b="1" dirty="0">
                <a:solidFill>
                  <a:schemeClr val="accent2">
                    <a:lumMod val="75000"/>
                  </a:schemeClr>
                </a:solidFill>
                <a:latin typeface="Arial" pitchFamily="34" charset="0"/>
                <a:cs typeface="Arial" pitchFamily="34" charset="0"/>
              </a:rPr>
              <a:t>12' max.</a:t>
            </a:r>
          </a:p>
        </p:txBody>
      </p:sp>
      <p:sp>
        <p:nvSpPr>
          <p:cNvPr id="35" name="Line 1055"/>
          <p:cNvSpPr>
            <a:spLocks noChangeShapeType="1"/>
          </p:cNvSpPr>
          <p:nvPr/>
        </p:nvSpPr>
        <p:spPr bwMode="auto">
          <a:xfrm rot="16200000" flipH="1" flipV="1">
            <a:off x="3921126" y="2354262"/>
            <a:ext cx="0" cy="1279525"/>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36" name="Line 1051"/>
          <p:cNvSpPr>
            <a:spLocks noChangeShapeType="1"/>
          </p:cNvSpPr>
          <p:nvPr/>
        </p:nvSpPr>
        <p:spPr bwMode="auto">
          <a:xfrm rot="5400000">
            <a:off x="3279776" y="2927350"/>
            <a:ext cx="157162" cy="134937"/>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37" name="Line 1053"/>
          <p:cNvSpPr>
            <a:spLocks noChangeShapeType="1"/>
          </p:cNvSpPr>
          <p:nvPr/>
        </p:nvSpPr>
        <p:spPr bwMode="auto">
          <a:xfrm flipH="1">
            <a:off x="4460875" y="2836863"/>
            <a:ext cx="0" cy="469900"/>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38" name="Line 1051"/>
          <p:cNvSpPr>
            <a:spLocks noChangeShapeType="1"/>
          </p:cNvSpPr>
          <p:nvPr/>
        </p:nvSpPr>
        <p:spPr bwMode="auto">
          <a:xfrm rot="5400000">
            <a:off x="4380707" y="2928144"/>
            <a:ext cx="157162" cy="133350"/>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32" name="Text Box 1054"/>
          <p:cNvSpPr txBox="1">
            <a:spLocks noChangeArrowheads="1"/>
          </p:cNvSpPr>
          <p:nvPr/>
        </p:nvSpPr>
        <p:spPr bwMode="auto">
          <a:xfrm rot="5400000">
            <a:off x="4482306" y="3886995"/>
            <a:ext cx="1184275" cy="506412"/>
          </a:xfrm>
          <a:prstGeom prst="rect">
            <a:avLst/>
          </a:prstGeom>
          <a:noFill/>
          <a:ln w="12699">
            <a:noFill/>
            <a:miter lim="800000"/>
            <a:headEnd/>
            <a:tailEnd/>
          </a:ln>
        </p:spPr>
        <p:txBody>
          <a:bodyPr>
            <a:spAutoFit/>
          </a:bodyPr>
          <a:lstStyle/>
          <a:p>
            <a:pPr algn="ctr" fontAlgn="auto">
              <a:lnSpc>
                <a:spcPts val="2000"/>
              </a:lnSpc>
              <a:spcBef>
                <a:spcPts val="0"/>
              </a:spcBef>
              <a:spcAft>
                <a:spcPts val="0"/>
              </a:spcAft>
              <a:defRPr/>
            </a:pPr>
            <a:r>
              <a:rPr lang="en-US" sz="2000" b="1" dirty="0">
                <a:solidFill>
                  <a:schemeClr val="accent2">
                    <a:lumMod val="75000"/>
                  </a:schemeClr>
                </a:solidFill>
                <a:latin typeface="Arial" pitchFamily="34" charset="0"/>
                <a:cs typeface="Arial" pitchFamily="34" charset="0"/>
              </a:rPr>
              <a:t>W/2</a:t>
            </a:r>
            <a:br>
              <a:rPr lang="en-US" sz="2000" b="1" dirty="0">
                <a:solidFill>
                  <a:schemeClr val="accent2">
                    <a:lumMod val="75000"/>
                  </a:schemeClr>
                </a:solidFill>
                <a:latin typeface="Arial" pitchFamily="34" charset="0"/>
                <a:cs typeface="Arial" pitchFamily="34" charset="0"/>
              </a:rPr>
            </a:br>
            <a:r>
              <a:rPr lang="en-US" sz="2000" b="1" dirty="0">
                <a:solidFill>
                  <a:schemeClr val="accent2">
                    <a:lumMod val="75000"/>
                  </a:schemeClr>
                </a:solidFill>
                <a:latin typeface="Arial" pitchFamily="34" charset="0"/>
                <a:cs typeface="Arial" pitchFamily="34" charset="0"/>
              </a:rPr>
              <a:t>12' max.</a:t>
            </a:r>
          </a:p>
        </p:txBody>
      </p:sp>
      <p:sp>
        <p:nvSpPr>
          <p:cNvPr id="27" name="Line 1055"/>
          <p:cNvSpPr>
            <a:spLocks noChangeShapeType="1"/>
          </p:cNvSpPr>
          <p:nvPr/>
        </p:nvSpPr>
        <p:spPr bwMode="auto">
          <a:xfrm rot="16200000" flipH="1" flipV="1">
            <a:off x="4885532" y="3031331"/>
            <a:ext cx="0" cy="719137"/>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8" name="Line 1055"/>
          <p:cNvSpPr>
            <a:spLocks noChangeShapeType="1"/>
          </p:cNvSpPr>
          <p:nvPr/>
        </p:nvSpPr>
        <p:spPr bwMode="auto">
          <a:xfrm rot="16200000" flipH="1" flipV="1">
            <a:off x="4885532" y="4368006"/>
            <a:ext cx="0" cy="719137"/>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9" name="Line 1053"/>
          <p:cNvSpPr>
            <a:spLocks noChangeShapeType="1"/>
          </p:cNvSpPr>
          <p:nvPr/>
        </p:nvSpPr>
        <p:spPr bwMode="auto">
          <a:xfrm flipH="1">
            <a:off x="5059363" y="3271838"/>
            <a:ext cx="0" cy="1592262"/>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30" name="Line 1051"/>
          <p:cNvSpPr>
            <a:spLocks noChangeShapeType="1"/>
          </p:cNvSpPr>
          <p:nvPr/>
        </p:nvSpPr>
        <p:spPr bwMode="auto">
          <a:xfrm rot="5400000">
            <a:off x="4980781" y="3318670"/>
            <a:ext cx="155575" cy="144462"/>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31" name="Line 1051"/>
          <p:cNvSpPr>
            <a:spLocks noChangeShapeType="1"/>
          </p:cNvSpPr>
          <p:nvPr/>
        </p:nvSpPr>
        <p:spPr bwMode="auto">
          <a:xfrm rot="5400000">
            <a:off x="4984750" y="4659313"/>
            <a:ext cx="157163" cy="134937"/>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1" name="Line 1053"/>
          <p:cNvSpPr>
            <a:spLocks noChangeShapeType="1"/>
          </p:cNvSpPr>
          <p:nvPr/>
        </p:nvSpPr>
        <p:spPr bwMode="auto">
          <a:xfrm flipH="1">
            <a:off x="2368550" y="1892300"/>
            <a:ext cx="0" cy="471488"/>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2" name="Line 1055"/>
          <p:cNvSpPr>
            <a:spLocks noChangeShapeType="1"/>
          </p:cNvSpPr>
          <p:nvPr/>
        </p:nvSpPr>
        <p:spPr bwMode="auto">
          <a:xfrm rot="16200000" flipH="1" flipV="1">
            <a:off x="4489450" y="-179387"/>
            <a:ext cx="0" cy="4457700"/>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3" name="Line 1051"/>
          <p:cNvSpPr>
            <a:spLocks noChangeShapeType="1"/>
          </p:cNvSpPr>
          <p:nvPr/>
        </p:nvSpPr>
        <p:spPr bwMode="auto">
          <a:xfrm rot="5400000">
            <a:off x="2289969" y="1978819"/>
            <a:ext cx="157163" cy="142875"/>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4" name="Line 1053"/>
          <p:cNvSpPr>
            <a:spLocks noChangeShapeType="1"/>
          </p:cNvSpPr>
          <p:nvPr/>
        </p:nvSpPr>
        <p:spPr bwMode="auto">
          <a:xfrm flipH="1">
            <a:off x="6611938" y="1892300"/>
            <a:ext cx="0" cy="471488"/>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5" name="Line 1051"/>
          <p:cNvSpPr>
            <a:spLocks noChangeShapeType="1"/>
          </p:cNvSpPr>
          <p:nvPr/>
        </p:nvSpPr>
        <p:spPr bwMode="auto">
          <a:xfrm rot="5400000">
            <a:off x="6532562" y="1978026"/>
            <a:ext cx="157163" cy="144462"/>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6" name="Text Box 1054"/>
          <p:cNvSpPr txBox="1">
            <a:spLocks noChangeArrowheads="1"/>
          </p:cNvSpPr>
          <p:nvPr/>
        </p:nvSpPr>
        <p:spPr bwMode="auto">
          <a:xfrm>
            <a:off x="4322763" y="1838325"/>
            <a:ext cx="587375" cy="400050"/>
          </a:xfrm>
          <a:prstGeom prst="rect">
            <a:avLst/>
          </a:prstGeom>
          <a:solidFill>
            <a:schemeClr val="bg1"/>
          </a:solidFill>
          <a:ln w="12699">
            <a:noFill/>
            <a:miter lim="800000"/>
            <a:headEnd/>
            <a:tailEnd/>
          </a:ln>
        </p:spPr>
        <p:txBody>
          <a:bodyPr>
            <a:spAutoFit/>
          </a:bodyPr>
          <a:lstStyle/>
          <a:p>
            <a:pPr algn="ct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L </a:t>
            </a:r>
          </a:p>
        </p:txBody>
      </p:sp>
      <p:sp>
        <p:nvSpPr>
          <p:cNvPr id="15" name="Line 1055"/>
          <p:cNvSpPr>
            <a:spLocks noChangeShapeType="1"/>
          </p:cNvSpPr>
          <p:nvPr/>
        </p:nvSpPr>
        <p:spPr bwMode="auto">
          <a:xfrm rot="16200000" flipH="1" flipV="1">
            <a:off x="7042944" y="2053431"/>
            <a:ext cx="0" cy="719138"/>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16" name="Line 1055"/>
          <p:cNvSpPr>
            <a:spLocks noChangeShapeType="1"/>
          </p:cNvSpPr>
          <p:nvPr/>
        </p:nvSpPr>
        <p:spPr bwMode="auto">
          <a:xfrm rot="16200000" flipH="1" flipV="1">
            <a:off x="7042944" y="4991894"/>
            <a:ext cx="0" cy="719138"/>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17" name="Line 1053"/>
          <p:cNvSpPr>
            <a:spLocks noChangeShapeType="1"/>
          </p:cNvSpPr>
          <p:nvPr/>
        </p:nvSpPr>
        <p:spPr bwMode="auto">
          <a:xfrm flipH="1">
            <a:off x="7248525" y="2314575"/>
            <a:ext cx="0" cy="3214688"/>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18" name="Line 1051"/>
          <p:cNvSpPr>
            <a:spLocks noChangeShapeType="1"/>
          </p:cNvSpPr>
          <p:nvPr/>
        </p:nvSpPr>
        <p:spPr bwMode="auto">
          <a:xfrm rot="5400000">
            <a:off x="7169150" y="2339975"/>
            <a:ext cx="157163" cy="144463"/>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19" name="Line 1051"/>
          <p:cNvSpPr>
            <a:spLocks noChangeShapeType="1"/>
          </p:cNvSpPr>
          <p:nvPr/>
        </p:nvSpPr>
        <p:spPr bwMode="auto">
          <a:xfrm rot="5400000">
            <a:off x="7169151" y="5278437"/>
            <a:ext cx="157162" cy="144463"/>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0" name="Text Box 1054"/>
          <p:cNvSpPr txBox="1">
            <a:spLocks noChangeArrowheads="1"/>
          </p:cNvSpPr>
          <p:nvPr/>
        </p:nvSpPr>
        <p:spPr bwMode="auto">
          <a:xfrm>
            <a:off x="6897688" y="3746500"/>
            <a:ext cx="700087" cy="400050"/>
          </a:xfrm>
          <a:prstGeom prst="rect">
            <a:avLst/>
          </a:prstGeom>
          <a:solidFill>
            <a:schemeClr val="bg1"/>
          </a:solidFill>
          <a:ln w="12699">
            <a:noFill/>
            <a:miter lim="800000"/>
            <a:headEnd/>
            <a:tailEnd/>
          </a:ln>
        </p:spPr>
        <p:txBody>
          <a:bodyPr>
            <a:spAutoFit/>
          </a:bodyPr>
          <a:lstStyle/>
          <a:p>
            <a:pPr algn="ct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W</a:t>
            </a:r>
          </a:p>
        </p:txBody>
      </p:sp>
      <p:sp>
        <p:nvSpPr>
          <p:cNvPr id="13" name="Text Box 1054"/>
          <p:cNvSpPr txBox="1">
            <a:spLocks noChangeArrowheads="1"/>
          </p:cNvSpPr>
          <p:nvPr/>
        </p:nvSpPr>
        <p:spPr bwMode="auto">
          <a:xfrm>
            <a:off x="5761038" y="5621338"/>
            <a:ext cx="2233612" cy="349250"/>
          </a:xfrm>
          <a:prstGeom prst="rect">
            <a:avLst/>
          </a:prstGeom>
          <a:noFill/>
          <a:ln w="12699">
            <a:noFill/>
            <a:miter lim="800000"/>
            <a:headEnd/>
            <a:tailEnd/>
          </a:ln>
        </p:spPr>
        <p:txBody>
          <a:bodyPr>
            <a:spAutoFit/>
          </a:bodyPr>
          <a:lstStyle/>
          <a:p>
            <a:pP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Least dimension</a:t>
            </a:r>
          </a:p>
        </p:txBody>
      </p:sp>
      <p:sp>
        <p:nvSpPr>
          <p:cNvPr id="45" name="Freeform 44"/>
          <p:cNvSpPr/>
          <p:nvPr/>
        </p:nvSpPr>
        <p:spPr>
          <a:xfrm>
            <a:off x="7502525" y="4108450"/>
            <a:ext cx="887413" cy="1654175"/>
          </a:xfrm>
          <a:custGeom>
            <a:avLst/>
            <a:gdLst>
              <a:gd name="connsiteX0" fmla="*/ 438411 w 887261"/>
              <a:gd name="connsiteY0" fmla="*/ 1653436 h 1653436"/>
              <a:gd name="connsiteX1" fmla="*/ 814192 w 887261"/>
              <a:gd name="connsiteY1" fmla="*/ 851770 h 1653436"/>
              <a:gd name="connsiteX2" fmla="*/ 0 w 887261"/>
              <a:gd name="connsiteY2" fmla="*/ 0 h 1653436"/>
            </a:gdLst>
            <a:ahLst/>
            <a:cxnLst>
              <a:cxn ang="0">
                <a:pos x="connsiteX0" y="connsiteY0"/>
              </a:cxn>
              <a:cxn ang="0">
                <a:pos x="connsiteX1" y="connsiteY1"/>
              </a:cxn>
              <a:cxn ang="0">
                <a:pos x="connsiteX2" y="connsiteY2"/>
              </a:cxn>
            </a:cxnLst>
            <a:rect l="l" t="t" r="r" b="b"/>
            <a:pathLst>
              <a:path w="887261" h="1653436">
                <a:moveTo>
                  <a:pt x="438411" y="1653436"/>
                </a:moveTo>
                <a:cubicBezTo>
                  <a:pt x="662836" y="1390389"/>
                  <a:pt x="887261" y="1127343"/>
                  <a:pt x="814192" y="851770"/>
                </a:cubicBezTo>
                <a:cubicBezTo>
                  <a:pt x="741123" y="576197"/>
                  <a:pt x="370561" y="288098"/>
                  <a:pt x="0" y="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7" name="TextBox 69"/>
          <p:cNvSpPr txBox="1">
            <a:spLocks noChangeArrowheads="1"/>
          </p:cNvSpPr>
          <p:nvPr/>
        </p:nvSpPr>
        <p:spPr bwMode="auto">
          <a:xfrm>
            <a:off x="5314950"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48" name="Round Diagonal Corner Rectangle 47"/>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4</a:t>
            </a:r>
          </a:p>
        </p:txBody>
      </p:sp>
      <p:sp>
        <p:nvSpPr>
          <p:cNvPr id="270375" name="TextBox 42"/>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70376" name="TextBox 43"/>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40" name="Rectangle 3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pic>
        <p:nvPicPr>
          <p:cNvPr id="272386" name="Picture 10" descr="C:\APA\greg\pictures\phoenix pictures\Filtered.jpg"/>
          <p:cNvPicPr>
            <a:picLocks noChangeAspect="1" noChangeArrowheads="1"/>
          </p:cNvPicPr>
          <p:nvPr/>
        </p:nvPicPr>
        <p:blipFill>
          <a:blip r:embed="rId3" cstate="email"/>
          <a:srcRect/>
          <a:stretch>
            <a:fillRect/>
          </a:stretch>
        </p:blipFill>
        <p:spPr bwMode="auto">
          <a:xfrm>
            <a:off x="5486400" y="1789113"/>
            <a:ext cx="3198813" cy="4265612"/>
          </a:xfrm>
          <a:prstGeom prst="rect">
            <a:avLst/>
          </a:prstGeom>
          <a:noFill/>
          <a:ln w="38100">
            <a:noFill/>
            <a:miter lim="800000"/>
            <a:headEnd/>
            <a:tailEnd/>
          </a:ln>
        </p:spPr>
      </p:pic>
      <p:sp>
        <p:nvSpPr>
          <p:cNvPr id="5" name="Text Box 18"/>
          <p:cNvSpPr txBox="1">
            <a:spLocks noChangeArrowheads="1"/>
          </p:cNvSpPr>
          <p:nvPr/>
        </p:nvSpPr>
        <p:spPr bwMode="auto">
          <a:xfrm>
            <a:off x="461963" y="2370138"/>
            <a:ext cx="4610369" cy="1569660"/>
          </a:xfrm>
          <a:prstGeom prst="rect">
            <a:avLst/>
          </a:prstGeom>
          <a:noFill/>
          <a:ln w="12699">
            <a:noFill/>
            <a:miter lim="800000"/>
            <a:headEnd/>
            <a:tailEnd/>
          </a:ln>
        </p:spPr>
        <p:txBody>
          <a:bodyPr wrap="square">
            <a:spAutoFit/>
          </a:bodyPr>
          <a:lstStyle/>
          <a:p>
            <a:pPr fontAlgn="auto">
              <a:spcBef>
                <a:spcPts val="0"/>
              </a:spcBef>
              <a:spcAft>
                <a:spcPts val="0"/>
              </a:spcAft>
              <a:defRPr/>
            </a:pPr>
            <a:r>
              <a:rPr lang="en-US" sz="2400" b="1" dirty="0">
                <a:solidFill>
                  <a:schemeClr val="accent1">
                    <a:lumMod val="75000"/>
                  </a:schemeClr>
                </a:solidFill>
                <a:latin typeface="Arial" pitchFamily="34" charset="0"/>
                <a:cs typeface="Arial" pitchFamily="34" charset="0"/>
              </a:rPr>
              <a:t>Floor or Roof Opening:</a:t>
            </a:r>
          </a:p>
          <a:p>
            <a:pPr marL="182880" fontAlgn="auto">
              <a:spcBef>
                <a:spcPts val="0"/>
              </a:spcBef>
              <a:spcAft>
                <a:spcPts val="0"/>
              </a:spcAft>
              <a:defRPr/>
            </a:pPr>
            <a:r>
              <a:rPr lang="en-US" b="1" dirty="0">
                <a:solidFill>
                  <a:schemeClr val="accent3">
                    <a:lumMod val="50000"/>
                  </a:schemeClr>
                </a:solidFill>
                <a:latin typeface="Arial" pitchFamily="34" charset="0"/>
                <a:cs typeface="Arial" pitchFamily="34" charset="0"/>
              </a:rPr>
              <a:t>When an opening in a floor or roof exceeds the lesser of 12 feet or 50% of the least floor dimension it must be engineered in high seismic regions.</a:t>
            </a:r>
          </a:p>
        </p:txBody>
      </p:sp>
      <p:sp>
        <p:nvSpPr>
          <p:cNvPr id="8" name="TextBox 69"/>
          <p:cNvSpPr txBox="1">
            <a:spLocks noChangeArrowheads="1"/>
          </p:cNvSpPr>
          <p:nvPr/>
        </p:nvSpPr>
        <p:spPr bwMode="auto">
          <a:xfrm>
            <a:off x="5818816"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9" name="Round Diagonal Corner Rectangle 8"/>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4</a:t>
            </a:r>
          </a:p>
        </p:txBody>
      </p:sp>
      <p:sp>
        <p:nvSpPr>
          <p:cNvPr id="272393" name="TextBox 9"/>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72394" name="TextBox 10"/>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10" name="Rectangle 9"/>
          <p:cNvSpPr/>
          <p:nvPr/>
        </p:nvSpPr>
        <p:spPr>
          <a:xfrm>
            <a:off x="7513638" y="6054725"/>
            <a:ext cx="487362" cy="574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Introduction: Lateral Forces</a:t>
            </a:r>
            <a:endParaRPr lang="en-US" i="1" dirty="0"/>
          </a:p>
        </p:txBody>
      </p:sp>
      <p:pic>
        <p:nvPicPr>
          <p:cNvPr id="75778" name="Picture 3" descr="F430_Fig02.png"/>
          <p:cNvPicPr>
            <a:picLocks noChangeAspect="1"/>
          </p:cNvPicPr>
          <p:nvPr/>
        </p:nvPicPr>
        <p:blipFill>
          <a:blip r:embed="rId3" cstate="email"/>
          <a:srcRect/>
          <a:stretch>
            <a:fillRect/>
          </a:stretch>
        </p:blipFill>
        <p:spPr bwMode="auto">
          <a:xfrm>
            <a:off x="1092200" y="3578225"/>
            <a:ext cx="6959600" cy="3279775"/>
          </a:xfrm>
          <a:prstGeom prst="rect">
            <a:avLst/>
          </a:prstGeom>
          <a:noFill/>
          <a:ln w="9525">
            <a:noFill/>
            <a:miter lim="800000"/>
            <a:headEnd/>
            <a:tailEnd/>
          </a:ln>
        </p:spPr>
      </p:pic>
      <p:sp>
        <p:nvSpPr>
          <p:cNvPr id="7" name="Text Box 3"/>
          <p:cNvSpPr txBox="1">
            <a:spLocks noChangeArrowheads="1"/>
          </p:cNvSpPr>
          <p:nvPr/>
        </p:nvSpPr>
        <p:spPr bwMode="auto">
          <a:xfrm>
            <a:off x="2538413" y="1727200"/>
            <a:ext cx="4067175" cy="584200"/>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3200" b="1" dirty="0">
                <a:solidFill>
                  <a:schemeClr val="accent2">
                    <a:lumMod val="75000"/>
                  </a:schemeClr>
                </a:solidFill>
                <a:latin typeface="Arial" pitchFamily="34" charset="0"/>
                <a:cs typeface="Arial" pitchFamily="34" charset="0"/>
              </a:rPr>
              <a:t>Earthquake</a:t>
            </a:r>
            <a:endParaRPr lang="en-US" sz="2400" b="1" dirty="0">
              <a:solidFill>
                <a:schemeClr val="accent2">
                  <a:lumMod val="75000"/>
                </a:schemeClr>
              </a:solidFill>
              <a:latin typeface="Arial" pitchFamily="34" charset="0"/>
              <a:cs typeface="Arial" pitchFamily="34" charset="0"/>
            </a:endParaRPr>
          </a:p>
        </p:txBody>
      </p:sp>
      <p:sp>
        <p:nvSpPr>
          <p:cNvPr id="5" name="Rectangle 4"/>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pic>
        <p:nvPicPr>
          <p:cNvPr id="274434" name="Picture 2" descr="ICC Figure 4.14.png"/>
          <p:cNvPicPr>
            <a:picLocks noChangeAspect="1"/>
          </p:cNvPicPr>
          <p:nvPr/>
        </p:nvPicPr>
        <p:blipFill>
          <a:blip r:embed="rId3" cstate="email"/>
          <a:srcRect/>
          <a:stretch>
            <a:fillRect/>
          </a:stretch>
        </p:blipFill>
        <p:spPr bwMode="auto">
          <a:xfrm>
            <a:off x="1403350" y="3957638"/>
            <a:ext cx="7215187" cy="1935162"/>
          </a:xfrm>
          <a:prstGeom prst="rect">
            <a:avLst/>
          </a:prstGeom>
          <a:noFill/>
          <a:ln w="9525">
            <a:noFill/>
            <a:miter lim="800000"/>
            <a:headEnd/>
            <a:tailEnd/>
          </a:ln>
        </p:spPr>
      </p:pic>
      <p:sp>
        <p:nvSpPr>
          <p:cNvPr id="5" name="Text Box 13"/>
          <p:cNvSpPr txBox="1">
            <a:spLocks noChangeArrowheads="1"/>
          </p:cNvSpPr>
          <p:nvPr/>
        </p:nvSpPr>
        <p:spPr bwMode="auto">
          <a:xfrm>
            <a:off x="5991225" y="2722563"/>
            <a:ext cx="1697037" cy="606425"/>
          </a:xfrm>
          <a:prstGeom prst="rect">
            <a:avLst/>
          </a:prstGeom>
          <a:noFill/>
          <a:ln w="12699">
            <a:noFill/>
            <a:miter lim="800000"/>
            <a:headEnd/>
            <a:tailEnd/>
          </a:ln>
        </p:spPr>
        <p:txBody>
          <a:bodyPr>
            <a:spAutoFit/>
          </a:bodyPr>
          <a:lstStyle/>
          <a:p>
            <a:pPr fontAlgn="auto">
              <a:lnSpc>
                <a:spcPts val="2000"/>
              </a:lnSpc>
              <a:spcBef>
                <a:spcPts val="0"/>
              </a:spcBef>
              <a:spcAft>
                <a:spcPts val="0"/>
              </a:spcAft>
              <a:defRPr/>
            </a:pPr>
            <a:r>
              <a:rPr lang="en-US" sz="2000" b="1" dirty="0">
                <a:solidFill>
                  <a:schemeClr val="accent1">
                    <a:lumMod val="75000"/>
                  </a:schemeClr>
                </a:solidFill>
                <a:latin typeface="Arial" pitchFamily="34" charset="0"/>
                <a:cs typeface="Arial" pitchFamily="34" charset="0"/>
              </a:rPr>
              <a:t>Vertically offset</a:t>
            </a:r>
          </a:p>
        </p:txBody>
      </p:sp>
      <p:sp>
        <p:nvSpPr>
          <p:cNvPr id="6" name="Freeform 22"/>
          <p:cNvSpPr>
            <a:spLocks noChangeArrowheads="1"/>
          </p:cNvSpPr>
          <p:nvPr/>
        </p:nvSpPr>
        <p:spPr bwMode="auto">
          <a:xfrm flipH="1">
            <a:off x="5197475" y="2908300"/>
            <a:ext cx="803275" cy="654050"/>
          </a:xfrm>
          <a:custGeom>
            <a:avLst/>
            <a:gdLst>
              <a:gd name="T0" fmla="*/ 0 w 2790825"/>
              <a:gd name="T1" fmla="*/ 0 h 1609725"/>
              <a:gd name="T2" fmla="*/ 402633 w 2790825"/>
              <a:gd name="T3" fmla="*/ 657225 h 1609725"/>
              <a:gd name="T4" fmla="*/ 681916 w 2790825"/>
              <a:gd name="T5" fmla="*/ 1609725 h 1609725"/>
              <a:gd name="T6" fmla="*/ 0 60000 65536"/>
              <a:gd name="T7" fmla="*/ 0 60000 65536"/>
              <a:gd name="T8" fmla="*/ 0 60000 65536"/>
              <a:gd name="T9" fmla="*/ 0 w 2790825"/>
              <a:gd name="T10" fmla="*/ 0 h 1609725"/>
              <a:gd name="T11" fmla="*/ 2790825 w 2790825"/>
              <a:gd name="T12" fmla="*/ 1609725 h 1609725"/>
            </a:gdLst>
            <a:ahLst/>
            <a:cxnLst>
              <a:cxn ang="T6">
                <a:pos x="T0" y="T1"/>
              </a:cxn>
              <a:cxn ang="T7">
                <a:pos x="T2" y="T3"/>
              </a:cxn>
              <a:cxn ang="T8">
                <a:pos x="T4" y="T5"/>
              </a:cxn>
            </a:cxnLst>
            <a:rect l="T9" t="T10" r="T11" b="T12"/>
            <a:pathLst>
              <a:path w="2790825" h="1609725">
                <a:moveTo>
                  <a:pt x="0" y="0"/>
                </a:moveTo>
                <a:cubicBezTo>
                  <a:pt x="591344" y="194469"/>
                  <a:pt x="1182688" y="388938"/>
                  <a:pt x="1647825" y="657225"/>
                </a:cubicBezTo>
                <a:cubicBezTo>
                  <a:pt x="2112962" y="925512"/>
                  <a:pt x="2451893" y="1267618"/>
                  <a:pt x="2790825" y="1609725"/>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1" name="Text Box 13"/>
          <p:cNvSpPr txBox="1">
            <a:spLocks noChangeArrowheads="1"/>
          </p:cNvSpPr>
          <p:nvPr/>
        </p:nvSpPr>
        <p:spPr bwMode="auto">
          <a:xfrm>
            <a:off x="469900" y="2308225"/>
            <a:ext cx="3430588" cy="1901825"/>
          </a:xfrm>
          <a:prstGeom prst="rect">
            <a:avLst/>
          </a:prstGeom>
          <a:noFill/>
          <a:ln w="12699">
            <a:noFill/>
            <a:miter lim="800000"/>
            <a:headEnd/>
            <a:tailEnd/>
          </a:ln>
        </p:spPr>
        <p:txBody>
          <a:bodyPr>
            <a:spAutoFit/>
          </a:bodyPr>
          <a:lstStyle/>
          <a:p>
            <a:pPr fontAlgn="auto">
              <a:spcBef>
                <a:spcPts val="300"/>
              </a:spcBef>
              <a:spcAft>
                <a:spcPts val="300"/>
              </a:spcAft>
              <a:defRPr/>
            </a:pPr>
            <a:r>
              <a:rPr lang="en-US" sz="2000" b="1" dirty="0">
                <a:solidFill>
                  <a:schemeClr val="accent1">
                    <a:lumMod val="75000"/>
                  </a:schemeClr>
                </a:solidFill>
                <a:latin typeface="Arial" pitchFamily="34" charset="0"/>
                <a:cs typeface="Arial" pitchFamily="34" charset="0"/>
              </a:rPr>
              <a:t>Vertical offset permitted if:</a:t>
            </a:r>
          </a:p>
          <a:p>
            <a:pPr marL="342900" indent="-342900" fontAlgn="auto">
              <a:lnSpc>
                <a:spcPts val="1600"/>
              </a:lnSpc>
              <a:spcBef>
                <a:spcPts val="300"/>
              </a:spcBef>
              <a:spcAft>
                <a:spcPts val="300"/>
              </a:spcAft>
              <a:buFont typeface="+mj-lt"/>
              <a:buAutoNum type="arabicPeriod"/>
              <a:defRPr/>
            </a:pPr>
            <a:r>
              <a:rPr lang="en-US" sz="1600" b="1" dirty="0">
                <a:solidFill>
                  <a:schemeClr val="accent3">
                    <a:lumMod val="50000"/>
                  </a:schemeClr>
                </a:solidFill>
                <a:latin typeface="Arial" pitchFamily="34" charset="0"/>
                <a:cs typeface="Arial" pitchFamily="34" charset="0"/>
              </a:rPr>
              <a:t>Floor framing supported over  continuous foundation at building perimeter,</a:t>
            </a:r>
          </a:p>
          <a:p>
            <a:pPr marL="342900" indent="-342900" fontAlgn="auto">
              <a:lnSpc>
                <a:spcPts val="1600"/>
              </a:lnSpc>
              <a:spcBef>
                <a:spcPts val="300"/>
              </a:spcBef>
              <a:spcAft>
                <a:spcPts val="300"/>
              </a:spcAft>
              <a:defRPr/>
            </a:pPr>
            <a:r>
              <a:rPr lang="en-US" sz="1600" b="1" dirty="0">
                <a:solidFill>
                  <a:schemeClr val="accent3">
                    <a:lumMod val="50000"/>
                  </a:schemeClr>
                </a:solidFill>
                <a:latin typeface="Arial" pitchFamily="34" charset="0"/>
                <a:cs typeface="Arial" pitchFamily="34" charset="0"/>
              </a:rPr>
              <a:t>	</a:t>
            </a:r>
            <a:r>
              <a:rPr lang="en-US" sz="1600" b="1" i="1" dirty="0">
                <a:solidFill>
                  <a:schemeClr val="accent3">
                    <a:lumMod val="50000"/>
                  </a:schemeClr>
                </a:solidFill>
                <a:latin typeface="Arial" pitchFamily="34" charset="0"/>
                <a:cs typeface="Arial" pitchFamily="34" charset="0"/>
              </a:rPr>
              <a:t>or </a:t>
            </a:r>
          </a:p>
          <a:p>
            <a:pPr marL="342900" indent="-342900" fontAlgn="auto">
              <a:lnSpc>
                <a:spcPts val="1600"/>
              </a:lnSpc>
              <a:spcBef>
                <a:spcPts val="300"/>
              </a:spcBef>
              <a:spcAft>
                <a:spcPts val="300"/>
              </a:spcAft>
              <a:defRPr/>
            </a:pPr>
            <a:r>
              <a:rPr lang="en-US" sz="1600" b="1" dirty="0">
                <a:solidFill>
                  <a:schemeClr val="accent3">
                    <a:lumMod val="50000"/>
                  </a:schemeClr>
                </a:solidFill>
                <a:latin typeface="Arial" pitchFamily="34" charset="0"/>
                <a:cs typeface="Arial" pitchFamily="34" charset="0"/>
              </a:rPr>
              <a:t>2.   Floor framing lapped or  connected per R502.6.1</a:t>
            </a:r>
          </a:p>
        </p:txBody>
      </p:sp>
      <p:grpSp>
        <p:nvGrpSpPr>
          <p:cNvPr id="274438" name="Group 15"/>
          <p:cNvGrpSpPr>
            <a:grpSpLocks/>
          </p:cNvGrpSpPr>
          <p:nvPr/>
        </p:nvGrpSpPr>
        <p:grpSpPr bwMode="auto">
          <a:xfrm>
            <a:off x="1728787" y="5224463"/>
            <a:ext cx="793750" cy="733425"/>
            <a:chOff x="1403213" y="5430809"/>
            <a:chExt cx="794341" cy="732789"/>
          </a:xfrm>
        </p:grpSpPr>
        <p:sp>
          <p:nvSpPr>
            <p:cNvPr id="13" name="Freeform 31"/>
            <p:cNvSpPr>
              <a:spLocks noChangeArrowheads="1"/>
            </p:cNvSpPr>
            <p:nvPr/>
          </p:nvSpPr>
          <p:spPr bwMode="auto">
            <a:xfrm>
              <a:off x="1403213" y="5616385"/>
              <a:ext cx="428944" cy="547213"/>
            </a:xfrm>
            <a:custGeom>
              <a:avLst/>
              <a:gdLst>
                <a:gd name="T0" fmla="*/ 450850 w 450850"/>
                <a:gd name="T1" fmla="*/ 0 h 368300"/>
                <a:gd name="T2" fmla="*/ 241300 w 450850"/>
                <a:gd name="T3" fmla="*/ 95250 h 368300"/>
                <a:gd name="T4" fmla="*/ 0 w 450850"/>
                <a:gd name="T5" fmla="*/ 368300 h 368300"/>
                <a:gd name="T6" fmla="*/ 0 60000 65536"/>
                <a:gd name="T7" fmla="*/ 0 60000 65536"/>
                <a:gd name="T8" fmla="*/ 0 60000 65536"/>
                <a:gd name="T9" fmla="*/ 0 w 450850"/>
                <a:gd name="T10" fmla="*/ 0 h 368300"/>
                <a:gd name="T11" fmla="*/ 450850 w 450850"/>
                <a:gd name="T12" fmla="*/ 368300 h 368300"/>
              </a:gdLst>
              <a:ahLst/>
              <a:cxnLst>
                <a:cxn ang="T6">
                  <a:pos x="T0" y="T1"/>
                </a:cxn>
                <a:cxn ang="T7">
                  <a:pos x="T2" y="T3"/>
                </a:cxn>
                <a:cxn ang="T8">
                  <a:pos x="T4" y="T5"/>
                </a:cxn>
              </a:cxnLst>
              <a:rect l="T9" t="T10" r="T11" b="T12"/>
              <a:pathLst>
                <a:path w="450850" h="368300">
                  <a:moveTo>
                    <a:pt x="450850" y="0"/>
                  </a:moveTo>
                  <a:cubicBezTo>
                    <a:pt x="383646" y="16933"/>
                    <a:pt x="316442" y="33867"/>
                    <a:pt x="241300" y="95250"/>
                  </a:cubicBezTo>
                  <a:cubicBezTo>
                    <a:pt x="166158" y="156633"/>
                    <a:pt x="83079" y="262466"/>
                    <a:pt x="0" y="368300"/>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4" name="Oval 13"/>
            <p:cNvSpPr/>
            <p:nvPr/>
          </p:nvSpPr>
          <p:spPr>
            <a:xfrm>
              <a:off x="1832157" y="5430809"/>
              <a:ext cx="365397" cy="366394"/>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1</a:t>
              </a:r>
            </a:p>
          </p:txBody>
        </p:sp>
      </p:grpSp>
      <p:grpSp>
        <p:nvGrpSpPr>
          <p:cNvPr id="274439" name="Group 16"/>
          <p:cNvGrpSpPr>
            <a:grpSpLocks/>
          </p:cNvGrpSpPr>
          <p:nvPr/>
        </p:nvGrpSpPr>
        <p:grpSpPr bwMode="auto">
          <a:xfrm>
            <a:off x="5002212" y="4322763"/>
            <a:ext cx="1455738" cy="815975"/>
            <a:chOff x="4676775" y="4528457"/>
            <a:chExt cx="1455464" cy="816973"/>
          </a:xfrm>
        </p:grpSpPr>
        <p:sp>
          <p:nvSpPr>
            <p:cNvPr id="12" name="Freeform 29"/>
            <p:cNvSpPr>
              <a:spLocks noChangeArrowheads="1"/>
            </p:cNvSpPr>
            <p:nvPr/>
          </p:nvSpPr>
          <p:spPr bwMode="auto">
            <a:xfrm>
              <a:off x="4676775" y="4528457"/>
              <a:ext cx="1099931" cy="634187"/>
            </a:xfrm>
            <a:custGeom>
              <a:avLst/>
              <a:gdLst>
                <a:gd name="T0" fmla="*/ 1885950 w 1885950"/>
                <a:gd name="T1" fmla="*/ 704850 h 704850"/>
                <a:gd name="T2" fmla="*/ 561975 w 1885950"/>
                <a:gd name="T3" fmla="*/ 533400 h 704850"/>
                <a:gd name="T4" fmla="*/ 0 w 1885950"/>
                <a:gd name="T5" fmla="*/ 0 h 704850"/>
                <a:gd name="T6" fmla="*/ 0 60000 65536"/>
                <a:gd name="T7" fmla="*/ 0 60000 65536"/>
                <a:gd name="T8" fmla="*/ 0 60000 65536"/>
                <a:gd name="T9" fmla="*/ 0 w 1885950"/>
                <a:gd name="T10" fmla="*/ 0 h 704850"/>
                <a:gd name="T11" fmla="*/ 1885950 w 1885950"/>
                <a:gd name="T12" fmla="*/ 704850 h 704850"/>
                <a:gd name="connsiteX0" fmla="*/ 2012870 w 2012870"/>
                <a:gd name="connsiteY0" fmla="*/ 704850 h 704850"/>
                <a:gd name="connsiteX1" fmla="*/ 688895 w 2012870"/>
                <a:gd name="connsiteY1" fmla="*/ 533400 h 704850"/>
                <a:gd name="connsiteX2" fmla="*/ 0 w 2012870"/>
                <a:gd name="connsiteY2" fmla="*/ 0 h 704850"/>
              </a:gdLst>
              <a:ahLst/>
              <a:cxnLst>
                <a:cxn ang="0">
                  <a:pos x="connsiteX0" y="connsiteY0"/>
                </a:cxn>
                <a:cxn ang="0">
                  <a:pos x="connsiteX1" y="connsiteY1"/>
                </a:cxn>
                <a:cxn ang="0">
                  <a:pos x="connsiteX2" y="connsiteY2"/>
                </a:cxn>
              </a:cxnLst>
              <a:rect l="l" t="t" r="r" b="b"/>
              <a:pathLst>
                <a:path w="2012870" h="704850">
                  <a:moveTo>
                    <a:pt x="2012870" y="704850"/>
                  </a:moveTo>
                  <a:cubicBezTo>
                    <a:pt x="1508045" y="677862"/>
                    <a:pt x="1024373" y="650875"/>
                    <a:pt x="688895" y="533400"/>
                  </a:cubicBezTo>
                  <a:cubicBezTo>
                    <a:pt x="353417" y="415925"/>
                    <a:pt x="123825" y="207962"/>
                    <a:pt x="0" y="0"/>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5" name="Oval 14"/>
            <p:cNvSpPr/>
            <p:nvPr/>
          </p:nvSpPr>
          <p:spPr>
            <a:xfrm>
              <a:off x="5767183" y="4979858"/>
              <a:ext cx="365056" cy="365572"/>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2</a:t>
              </a:r>
            </a:p>
          </p:txBody>
        </p:sp>
      </p:grpSp>
      <p:sp>
        <p:nvSpPr>
          <p:cNvPr id="18" name="Oval 17"/>
          <p:cNvSpPr/>
          <p:nvPr/>
        </p:nvSpPr>
        <p:spPr>
          <a:xfrm>
            <a:off x="4160837" y="3521075"/>
            <a:ext cx="1476375" cy="1435100"/>
          </a:xfrm>
          <a:prstGeom prst="ellipse">
            <a:avLst/>
          </a:prstGeom>
          <a:noFill/>
          <a:ln>
            <a:solidFill>
              <a:srgbClr val="95373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a:xfrm>
            <a:off x="431800" y="2722563"/>
            <a:ext cx="366713" cy="365125"/>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1</a:t>
            </a:r>
          </a:p>
        </p:txBody>
      </p:sp>
      <p:sp>
        <p:nvSpPr>
          <p:cNvPr id="20" name="Oval 19"/>
          <p:cNvSpPr/>
          <p:nvPr/>
        </p:nvSpPr>
        <p:spPr>
          <a:xfrm>
            <a:off x="431800" y="3697288"/>
            <a:ext cx="366713" cy="365125"/>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accent3">
                    <a:lumMod val="50000"/>
                  </a:schemeClr>
                </a:solidFill>
                <a:latin typeface="Arial" pitchFamily="34" charset="0"/>
                <a:cs typeface="Arial" pitchFamily="34" charset="0"/>
              </a:rPr>
              <a:t>2</a:t>
            </a:r>
          </a:p>
        </p:txBody>
      </p:sp>
      <p:sp>
        <p:nvSpPr>
          <p:cNvPr id="23" name="TextBox 69"/>
          <p:cNvSpPr txBox="1">
            <a:spLocks noChangeArrowheads="1"/>
          </p:cNvSpPr>
          <p:nvPr/>
        </p:nvSpPr>
        <p:spPr bwMode="auto">
          <a:xfrm>
            <a:off x="5675313"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24" name="Round Diagonal Corner Rectangle 23"/>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5</a:t>
            </a:r>
          </a:p>
        </p:txBody>
      </p:sp>
      <p:sp>
        <p:nvSpPr>
          <p:cNvPr id="274448" name="TextBox 21"/>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74449" name="TextBox 24"/>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21" name="Rectangle 20"/>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auto">
          <a:xfrm>
            <a:off x="2222500" y="3079750"/>
            <a:ext cx="4865688" cy="2759075"/>
          </a:xfrm>
          <a:custGeom>
            <a:avLst/>
            <a:gdLst>
              <a:gd name="T0" fmla="*/ 456 w 4032"/>
              <a:gd name="T1" fmla="*/ 2114 h 2114"/>
              <a:gd name="T2" fmla="*/ 4032 w 4032"/>
              <a:gd name="T3" fmla="*/ 2114 h 2114"/>
              <a:gd name="T4" fmla="*/ 4032 w 4032"/>
              <a:gd name="T5" fmla="*/ 2 h 2114"/>
              <a:gd name="T6" fmla="*/ 1913 w 4032"/>
              <a:gd name="T7" fmla="*/ 0 h 2114"/>
              <a:gd name="T8" fmla="*/ 2160 w 4032"/>
              <a:gd name="T9" fmla="*/ 576 h 2114"/>
              <a:gd name="T10" fmla="*/ 0 w 4032"/>
              <a:gd name="T11" fmla="*/ 578 h 2114"/>
              <a:gd name="T12" fmla="*/ 456 w 4032"/>
              <a:gd name="T13" fmla="*/ 2114 h 2114"/>
              <a:gd name="T14" fmla="*/ 0 60000 65536"/>
              <a:gd name="T15" fmla="*/ 0 60000 65536"/>
              <a:gd name="T16" fmla="*/ 0 60000 65536"/>
              <a:gd name="T17" fmla="*/ 0 60000 65536"/>
              <a:gd name="T18" fmla="*/ 0 60000 65536"/>
              <a:gd name="T19" fmla="*/ 0 60000 65536"/>
              <a:gd name="T20" fmla="*/ 0 60000 65536"/>
              <a:gd name="T21" fmla="*/ 0 w 4032"/>
              <a:gd name="T22" fmla="*/ 0 h 2114"/>
              <a:gd name="T23" fmla="*/ 4032 w 4032"/>
              <a:gd name="T24" fmla="*/ 2114 h 2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2" h="2114">
                <a:moveTo>
                  <a:pt x="456" y="2114"/>
                </a:moveTo>
                <a:lnTo>
                  <a:pt x="4032" y="2114"/>
                </a:lnTo>
                <a:lnTo>
                  <a:pt x="4032" y="2"/>
                </a:lnTo>
                <a:lnTo>
                  <a:pt x="1913" y="0"/>
                </a:lnTo>
                <a:lnTo>
                  <a:pt x="2160" y="576"/>
                </a:lnTo>
                <a:lnTo>
                  <a:pt x="0" y="578"/>
                </a:lnTo>
                <a:lnTo>
                  <a:pt x="456" y="2114"/>
                </a:lnTo>
                <a:close/>
              </a:path>
            </a:pathLst>
          </a:custGeom>
          <a:solidFill>
            <a:srgbClr val="E1C298"/>
          </a:solidFill>
          <a:ln w="92075">
            <a:solidFill>
              <a:schemeClr val="tx1"/>
            </a:solidFill>
            <a:miter lim="800000"/>
            <a:headEnd/>
            <a:tailEnd/>
          </a:ln>
        </p:spPr>
        <p:txBody>
          <a:bodyPr lIns="0" tIns="0" rIns="0" bIns="0" anchor="ct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5" name="Text Box 13"/>
          <p:cNvSpPr txBox="1">
            <a:spLocks noChangeArrowheads="1"/>
          </p:cNvSpPr>
          <p:nvPr/>
        </p:nvSpPr>
        <p:spPr bwMode="auto">
          <a:xfrm>
            <a:off x="457200" y="2368550"/>
            <a:ext cx="2513013" cy="400050"/>
          </a:xfrm>
          <a:prstGeom prst="rect">
            <a:avLst/>
          </a:prstGeom>
          <a:noFill/>
          <a:ln w="12699">
            <a:noFill/>
            <a:miter lim="800000"/>
            <a:headEnd/>
            <a:tailEnd/>
          </a:ln>
        </p:spPr>
        <p:txBody>
          <a:bodyPr>
            <a:spAutoFit/>
          </a:bodyPr>
          <a:lstStyle/>
          <a:p>
            <a:pPr algn="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Not perpendicular</a:t>
            </a:r>
          </a:p>
        </p:txBody>
      </p:sp>
      <p:sp>
        <p:nvSpPr>
          <p:cNvPr id="6" name="Freeform 16"/>
          <p:cNvSpPr>
            <a:spLocks noChangeArrowheads="1"/>
          </p:cNvSpPr>
          <p:nvPr/>
        </p:nvSpPr>
        <p:spPr bwMode="auto">
          <a:xfrm>
            <a:off x="2951163" y="2524125"/>
            <a:ext cx="1541462" cy="515938"/>
          </a:xfrm>
          <a:custGeom>
            <a:avLst/>
            <a:gdLst>
              <a:gd name="T0" fmla="*/ 0 w 1540565"/>
              <a:gd name="T1" fmla="*/ 0 h 606287"/>
              <a:gd name="T2" fmla="*/ 935911 w 1540565"/>
              <a:gd name="T3" fmla="*/ 104342 h 606287"/>
              <a:gd name="T4" fmla="*/ 1543258 w 1540565"/>
              <a:gd name="T5" fmla="*/ 318245 h 606287"/>
              <a:gd name="T6" fmla="*/ 0 60000 65536"/>
              <a:gd name="T7" fmla="*/ 0 60000 65536"/>
              <a:gd name="T8" fmla="*/ 0 60000 65536"/>
              <a:gd name="T9" fmla="*/ 0 w 1540565"/>
              <a:gd name="T10" fmla="*/ 0 h 606287"/>
              <a:gd name="T11" fmla="*/ 1540565 w 1540565"/>
              <a:gd name="T12" fmla="*/ 606287 h 606287"/>
            </a:gdLst>
            <a:ahLst/>
            <a:cxnLst>
              <a:cxn ang="T6">
                <a:pos x="T0" y="T1"/>
              </a:cxn>
              <a:cxn ang="T7">
                <a:pos x="T2" y="T3"/>
              </a:cxn>
              <a:cxn ang="T8">
                <a:pos x="T4" y="T5"/>
              </a:cxn>
            </a:cxnLst>
            <a:rect l="T9" t="T10" r="T11" b="T12"/>
            <a:pathLst>
              <a:path w="1540565" h="606287">
                <a:moveTo>
                  <a:pt x="0" y="0"/>
                </a:moveTo>
                <a:cubicBezTo>
                  <a:pt x="338758" y="48867"/>
                  <a:pt x="677517" y="97734"/>
                  <a:pt x="934278" y="198782"/>
                </a:cubicBezTo>
                <a:cubicBezTo>
                  <a:pt x="1191039" y="299830"/>
                  <a:pt x="1365802" y="453058"/>
                  <a:pt x="1540565" y="606287"/>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7" name="Freeform 17"/>
          <p:cNvSpPr>
            <a:spLocks noChangeArrowheads="1"/>
          </p:cNvSpPr>
          <p:nvPr/>
        </p:nvSpPr>
        <p:spPr bwMode="auto">
          <a:xfrm>
            <a:off x="2306638" y="2524125"/>
            <a:ext cx="1152525" cy="1252538"/>
          </a:xfrm>
          <a:custGeom>
            <a:avLst/>
            <a:gdLst>
              <a:gd name="T0" fmla="*/ 655275 w 1152940"/>
              <a:gd name="T1" fmla="*/ 0 h 1331843"/>
              <a:gd name="T2" fmla="*/ 1042481 w 1152940"/>
              <a:gd name="T3" fmla="*/ 373013 h 1331843"/>
              <a:gd name="T4" fmla="*/ 0 w 1152940"/>
              <a:gd name="T5" fmla="*/ 1041331 h 1331843"/>
              <a:gd name="T6" fmla="*/ 0 60000 65536"/>
              <a:gd name="T7" fmla="*/ 0 60000 65536"/>
              <a:gd name="T8" fmla="*/ 0 60000 65536"/>
              <a:gd name="T9" fmla="*/ 0 w 1152940"/>
              <a:gd name="T10" fmla="*/ 0 h 1331843"/>
              <a:gd name="T11" fmla="*/ 1152940 w 1152940"/>
              <a:gd name="T12" fmla="*/ 1331843 h 1331843"/>
            </a:gdLst>
            <a:ahLst/>
            <a:cxnLst>
              <a:cxn ang="T6">
                <a:pos x="T0" y="T1"/>
              </a:cxn>
              <a:cxn ang="T7">
                <a:pos x="T2" y="T3"/>
              </a:cxn>
              <a:cxn ang="T8">
                <a:pos x="T4" y="T5"/>
              </a:cxn>
            </a:cxnLst>
            <a:rect l="T9" t="T10" r="T11" b="T12"/>
            <a:pathLst>
              <a:path w="1152940" h="1331843">
                <a:moveTo>
                  <a:pt x="655983" y="0"/>
                </a:moveTo>
                <a:cubicBezTo>
                  <a:pt x="904461" y="127552"/>
                  <a:pt x="1152940" y="255104"/>
                  <a:pt x="1043609" y="477078"/>
                </a:cubicBezTo>
                <a:cubicBezTo>
                  <a:pt x="934279" y="699052"/>
                  <a:pt x="467139" y="1015447"/>
                  <a:pt x="0" y="1331843"/>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9"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sp>
        <p:nvSpPr>
          <p:cNvPr id="11" name="TextBox 69"/>
          <p:cNvSpPr txBox="1">
            <a:spLocks noChangeArrowheads="1"/>
          </p:cNvSpPr>
          <p:nvPr/>
        </p:nvSpPr>
        <p:spPr bwMode="auto">
          <a:xfrm>
            <a:off x="5575300"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12" name="Round Diagonal Corner Rectangle 11"/>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6</a:t>
            </a:r>
          </a:p>
        </p:txBody>
      </p:sp>
      <p:sp>
        <p:nvSpPr>
          <p:cNvPr id="276491" name="TextBox 12"/>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76492" name="TextBox 13"/>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13" name="Rectangle 12"/>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Irregular Buildings</a:t>
            </a:r>
          </a:p>
        </p:txBody>
      </p:sp>
      <p:pic>
        <p:nvPicPr>
          <p:cNvPr id="278530" name="Picture 17" descr="C:\Documents and Settings\gregb\Desktop\chimney.jpg"/>
          <p:cNvPicPr>
            <a:picLocks noChangeAspect="1" noChangeArrowheads="1"/>
          </p:cNvPicPr>
          <p:nvPr/>
        </p:nvPicPr>
        <p:blipFill>
          <a:blip r:embed="rId3" cstate="email"/>
          <a:srcRect/>
          <a:stretch>
            <a:fillRect/>
          </a:stretch>
        </p:blipFill>
        <p:spPr bwMode="auto">
          <a:xfrm>
            <a:off x="5624512" y="1547813"/>
            <a:ext cx="3287713" cy="4267200"/>
          </a:xfrm>
          <a:prstGeom prst="rect">
            <a:avLst/>
          </a:prstGeom>
          <a:noFill/>
          <a:ln w="9525">
            <a:noFill/>
            <a:miter lim="800000"/>
            <a:headEnd/>
            <a:tailEnd/>
          </a:ln>
        </p:spPr>
      </p:pic>
      <p:sp>
        <p:nvSpPr>
          <p:cNvPr id="5" name="Text Box 18"/>
          <p:cNvSpPr txBox="1">
            <a:spLocks noChangeArrowheads="1"/>
          </p:cNvSpPr>
          <p:nvPr/>
        </p:nvSpPr>
        <p:spPr bwMode="auto">
          <a:xfrm>
            <a:off x="457200" y="2341563"/>
            <a:ext cx="4775200" cy="3400931"/>
          </a:xfrm>
          <a:prstGeom prst="rect">
            <a:avLst/>
          </a:prstGeom>
          <a:noFill/>
          <a:ln w="12699">
            <a:noFill/>
            <a:miter lim="800000"/>
            <a:headEnd/>
            <a:tailEnd/>
          </a:ln>
        </p:spPr>
        <p:txBody>
          <a:bodyPr>
            <a:spAutoFit/>
          </a:bodyPr>
          <a:lstStyle/>
          <a:p>
            <a:pPr fontAlgn="auto">
              <a:spcBef>
                <a:spcPts val="600"/>
              </a:spcBef>
              <a:spcAft>
                <a:spcPts val="600"/>
              </a:spcAft>
              <a:defRPr/>
            </a:pPr>
            <a:r>
              <a:rPr lang="en-US" sz="2400" b="1" dirty="0">
                <a:solidFill>
                  <a:schemeClr val="accent1">
                    <a:lumMod val="75000"/>
                  </a:schemeClr>
                </a:solidFill>
                <a:latin typeface="Arial" pitchFamily="34" charset="0"/>
                <a:cs typeface="Arial" pitchFamily="34" charset="0"/>
              </a:rPr>
              <a:t>Masonry or Concrete:</a:t>
            </a:r>
          </a:p>
          <a:p>
            <a:pPr marL="182880" fontAlgn="auto">
              <a:spcBef>
                <a:spcPts val="600"/>
              </a:spcBef>
              <a:spcAft>
                <a:spcPts val="600"/>
              </a:spcAft>
              <a:defRPr/>
            </a:pPr>
            <a:r>
              <a:rPr lang="en-US" b="1" dirty="0">
                <a:solidFill>
                  <a:schemeClr val="accent3">
                    <a:lumMod val="50000"/>
                  </a:schemeClr>
                </a:solidFill>
                <a:latin typeface="Arial" pitchFamily="34" charset="0"/>
                <a:cs typeface="Arial" pitchFamily="34" charset="0"/>
              </a:rPr>
              <a:t>When stories above-grade…include masonry or concrete construction.</a:t>
            </a:r>
          </a:p>
          <a:p>
            <a:pPr fontAlgn="auto">
              <a:spcBef>
                <a:spcPts val="600"/>
              </a:spcBef>
              <a:spcAft>
                <a:spcPts val="600"/>
              </a:spcAft>
              <a:defRPr/>
            </a:pPr>
            <a:r>
              <a:rPr lang="en-US" sz="2400" b="1" dirty="0">
                <a:solidFill>
                  <a:schemeClr val="accent1">
                    <a:lumMod val="75000"/>
                  </a:schemeClr>
                </a:solidFill>
                <a:latin typeface="Arial" pitchFamily="34" charset="0"/>
                <a:cs typeface="Arial" pitchFamily="34" charset="0"/>
              </a:rPr>
              <a:t>Exception:  </a:t>
            </a:r>
          </a:p>
          <a:p>
            <a:pPr marL="182880" fontAlgn="auto">
              <a:spcBef>
                <a:spcPts val="600"/>
              </a:spcBef>
              <a:spcAft>
                <a:spcPts val="600"/>
              </a:spcAft>
              <a:defRPr/>
            </a:pPr>
            <a:r>
              <a:rPr lang="en-US" b="1" dirty="0">
                <a:solidFill>
                  <a:schemeClr val="accent3">
                    <a:lumMod val="50000"/>
                  </a:schemeClr>
                </a:solidFill>
                <a:latin typeface="Arial" pitchFamily="34" charset="0"/>
                <a:cs typeface="Arial" pitchFamily="34" charset="0"/>
              </a:rPr>
              <a:t>Fireplaces, chimneys, and masonry veneer are permitted by this code</a:t>
            </a:r>
            <a:r>
              <a:rPr lang="en-US" b="1" dirty="0" smtClean="0">
                <a:solidFill>
                  <a:schemeClr val="accent3">
                    <a:lumMod val="50000"/>
                  </a:schemeClr>
                </a:solidFill>
                <a:latin typeface="Arial" pitchFamily="34" charset="0"/>
                <a:cs typeface="Arial" pitchFamily="34" charset="0"/>
              </a:rPr>
              <a:t>.  Bracing requirements are defined in section R602.12.</a:t>
            </a:r>
            <a:endParaRPr lang="en-US" b="1" dirty="0">
              <a:solidFill>
                <a:schemeClr val="accent3">
                  <a:lumMod val="50000"/>
                </a:schemeClr>
              </a:solidFill>
              <a:latin typeface="Arial" pitchFamily="34" charset="0"/>
              <a:cs typeface="Arial" pitchFamily="34" charset="0"/>
            </a:endParaRPr>
          </a:p>
          <a:p>
            <a:pPr fontAlgn="auto">
              <a:spcBef>
                <a:spcPts val="0"/>
              </a:spcBef>
              <a:spcAft>
                <a:spcPts val="0"/>
              </a:spcAft>
              <a:defRPr/>
            </a:pPr>
            <a:endParaRPr lang="en-US" sz="2400" dirty="0">
              <a:solidFill>
                <a:srgbClr val="FFFF00"/>
              </a:solidFill>
              <a:latin typeface="+mn-lt"/>
            </a:endParaRPr>
          </a:p>
        </p:txBody>
      </p:sp>
      <p:sp>
        <p:nvSpPr>
          <p:cNvPr id="8" name="TextBox 69"/>
          <p:cNvSpPr txBox="1">
            <a:spLocks noChangeArrowheads="1"/>
          </p:cNvSpPr>
          <p:nvPr/>
        </p:nvSpPr>
        <p:spPr bwMode="auto">
          <a:xfrm>
            <a:off x="5397500" y="6229350"/>
            <a:ext cx="1209675"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R301.2.2.2.5</a:t>
            </a:r>
          </a:p>
        </p:txBody>
      </p:sp>
      <p:sp>
        <p:nvSpPr>
          <p:cNvPr id="9" name="Round Diagonal Corner Rectangle 8"/>
          <p:cNvSpPr/>
          <p:nvPr/>
        </p:nvSpPr>
        <p:spPr>
          <a:xfrm>
            <a:off x="457200" y="1787525"/>
            <a:ext cx="730250" cy="446088"/>
          </a:xfrm>
          <a:prstGeom prst="round2Diag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atin typeface="Arial" pitchFamily="34" charset="0"/>
                <a:cs typeface="Arial" pitchFamily="34" charset="0"/>
              </a:rPr>
              <a:t>7</a:t>
            </a:r>
          </a:p>
        </p:txBody>
      </p:sp>
      <p:sp>
        <p:nvSpPr>
          <p:cNvPr id="278537" name="TextBox 9"/>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78538" name="TextBox 10"/>
          <p:cNvSpPr txBox="1">
            <a:spLocks noChangeArrowheads="1"/>
          </p:cNvSpPr>
          <p:nvPr/>
        </p:nvSpPr>
        <p:spPr bwMode="auto">
          <a:xfrm rot="-5400000">
            <a:off x="7319169" y="4663281"/>
            <a:ext cx="4019550" cy="369888"/>
          </a:xfrm>
          <a:prstGeom prst="rect">
            <a:avLst/>
          </a:prstGeom>
          <a:noFill/>
          <a:ln w="9525">
            <a:noFill/>
            <a:miter lim="800000"/>
            <a:headEnd/>
            <a:tailEnd/>
          </a:ln>
        </p:spPr>
        <p:txBody>
          <a:bodyPr wrap="none">
            <a:spAutoFit/>
          </a:bodyPr>
          <a:lstStyle/>
          <a:p>
            <a:r>
              <a:rPr lang="en-US" b="1" dirty="0">
                <a:cs typeface="Arial" charset="0"/>
              </a:rPr>
              <a:t>Slide for high seismic presentation</a:t>
            </a: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3004722"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Getting Started</a:t>
              </a:r>
            </a:p>
          </p:txBody>
        </p:sp>
        <p:sp>
          <p:nvSpPr>
            <p:cNvPr id="7" name="Round Same Side Corner Rectangle 6"/>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8" name="Round Same Side Corner Rectangle 7"/>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3" name="Rectangle 12"/>
          <p:cNvSpPr/>
          <p:nvPr/>
        </p:nvSpPr>
        <p:spPr bwMode="auto">
          <a:xfrm>
            <a:off x="2227263" y="2541588"/>
            <a:ext cx="1555750"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
            </a:r>
            <a:br>
              <a:rPr lang="en-U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Terminology</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Loads &amp; Limits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Irregular Buildings</a:t>
            </a:r>
          </a:p>
          <a:p>
            <a:pPr fontAlgn="auto">
              <a:lnSpc>
                <a:spcPts val="1700"/>
              </a:lnSpc>
              <a:spcBef>
                <a:spcPts val="1600"/>
              </a:spcBef>
              <a:spcAft>
                <a:spcPts val="0"/>
              </a:spcAft>
              <a:defRPr/>
            </a:pPr>
            <a:r>
              <a:rPr lang="en-US" sz="1600" u="sng" dirty="0" smtClean="0">
                <a:solidFill>
                  <a:schemeClr val="bg1"/>
                </a:solidFill>
                <a:latin typeface="Arial" pitchFamily="34" charset="0"/>
                <a:cs typeface="Arial" pitchFamily="34" charset="0"/>
              </a:rPr>
              <a:t>Wind Exposure</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Connecting the Systems</a:t>
            </a:r>
          </a:p>
          <a:p>
            <a:pPr fontAlgn="auto">
              <a:lnSpc>
                <a:spcPts val="1700"/>
              </a:lnSpc>
              <a:spcBef>
                <a:spcPts val="1600"/>
              </a:spcBef>
              <a:spcAft>
                <a:spcPts val="0"/>
              </a:spcAft>
              <a:defRPr/>
            </a:pPr>
            <a:endParaRPr lang="en-US" sz="1600" u="sng" dirty="0" smtClean="0">
              <a:solidFill>
                <a:schemeClr val="bg1"/>
              </a:solidFill>
              <a:latin typeface="Arial" pitchFamily="34" charset="0"/>
              <a:cs typeface="Arial" pitchFamily="34" charset="0"/>
            </a:endParaRPr>
          </a:p>
          <a:p>
            <a:pPr fontAlgn="auto">
              <a:lnSpc>
                <a:spcPts val="1700"/>
              </a:lnSpc>
              <a:spcBef>
                <a:spcPts val="1600"/>
              </a:spcBef>
              <a:spcAft>
                <a:spcPts val="0"/>
              </a:spcAft>
              <a:defRPr/>
            </a:pPr>
            <a:endParaRPr lang="en-US" sz="1600" u="sng" dirty="0">
              <a:solidFill>
                <a:schemeClr val="bg1"/>
              </a:solidFill>
              <a:latin typeface="Arial" pitchFamily="34" charset="0"/>
              <a:cs typeface="Arial" pitchFamily="34" charset="0"/>
            </a:endParaRP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Wind Exposure</a:t>
            </a:r>
          </a:p>
        </p:txBody>
      </p:sp>
      <p:sp>
        <p:nvSpPr>
          <p:cNvPr id="4" name="Text Box 3"/>
          <p:cNvSpPr txBox="1">
            <a:spLocks noChangeArrowheads="1"/>
          </p:cNvSpPr>
          <p:nvPr/>
        </p:nvSpPr>
        <p:spPr bwMode="auto">
          <a:xfrm>
            <a:off x="469900" y="1778000"/>
            <a:ext cx="8204200" cy="1417638"/>
          </a:xfrm>
          <a:prstGeom prst="rect">
            <a:avLst/>
          </a:prstGeom>
          <a:noFill/>
          <a:ln w="12700">
            <a:noFill/>
            <a:miter lim="800000"/>
            <a:headEnd/>
            <a:tailEnd/>
          </a:ln>
        </p:spPr>
        <p:txBody>
          <a:bodyPr>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R301.2.1.1 Design Criteria</a:t>
            </a:r>
          </a:p>
          <a:p>
            <a:pPr marL="344488" fontAlgn="auto">
              <a:spcBef>
                <a:spcPct val="15000"/>
              </a:spcBef>
              <a:spcAft>
                <a:spcPts val="0"/>
              </a:spcAft>
              <a:defRPr/>
            </a:pPr>
            <a:r>
              <a:rPr lang="en-US" b="1" dirty="0">
                <a:solidFill>
                  <a:schemeClr val="accent3">
                    <a:lumMod val="50000"/>
                  </a:schemeClr>
                </a:solidFill>
                <a:latin typeface="Arial" pitchFamily="34" charset="0"/>
                <a:cs typeface="Arial" pitchFamily="34" charset="0"/>
              </a:rPr>
              <a:t>Wind speeds greater than:</a:t>
            </a:r>
          </a:p>
          <a:p>
            <a:pPr marL="568325" indent="-171450" fontAlgn="auto">
              <a:spcBef>
                <a:spcPct val="15000"/>
              </a:spcBef>
              <a:spcAft>
                <a:spcPts val="0"/>
              </a:spcAft>
              <a:buFont typeface="Wingdings" pitchFamily="2" charset="2"/>
              <a:buChar char="§"/>
              <a:defRPr/>
            </a:pPr>
            <a:r>
              <a:rPr lang="en-US" b="1" dirty="0">
                <a:solidFill>
                  <a:schemeClr val="accent3">
                    <a:lumMod val="50000"/>
                  </a:schemeClr>
                </a:solidFill>
                <a:latin typeface="Arial" pitchFamily="34" charset="0"/>
                <a:cs typeface="Arial" pitchFamily="34" charset="0"/>
              </a:rPr>
              <a:t> 100 mph in hurricane-prone regions</a:t>
            </a:r>
            <a:r>
              <a:rPr lang="en-US" b="1" baseline="30000" dirty="0">
                <a:solidFill>
                  <a:schemeClr val="accent3">
                    <a:lumMod val="50000"/>
                  </a:schemeClr>
                </a:solidFill>
                <a:latin typeface="Arial" pitchFamily="34" charset="0"/>
                <a:cs typeface="Arial" pitchFamily="34" charset="0"/>
              </a:rPr>
              <a:t>(1)</a:t>
            </a:r>
            <a:r>
              <a:rPr lang="en-US" b="1" dirty="0">
                <a:solidFill>
                  <a:schemeClr val="accent3">
                    <a:lumMod val="50000"/>
                  </a:schemeClr>
                </a:solidFill>
                <a:latin typeface="Arial" pitchFamily="34" charset="0"/>
                <a:cs typeface="Arial" pitchFamily="34" charset="0"/>
              </a:rPr>
              <a:t>, or</a:t>
            </a:r>
          </a:p>
          <a:p>
            <a:pPr marL="568325" indent="-171450" fontAlgn="auto">
              <a:spcBef>
                <a:spcPct val="15000"/>
              </a:spcBef>
              <a:spcAft>
                <a:spcPts val="0"/>
              </a:spcAft>
              <a:buFont typeface="Wingdings" pitchFamily="2" charset="2"/>
              <a:buChar char="§"/>
              <a:defRPr/>
            </a:pPr>
            <a:r>
              <a:rPr lang="en-US" b="1" dirty="0">
                <a:solidFill>
                  <a:schemeClr val="accent3">
                    <a:lumMod val="50000"/>
                  </a:schemeClr>
                </a:solidFill>
                <a:latin typeface="Arial" pitchFamily="34" charset="0"/>
                <a:cs typeface="Arial" pitchFamily="34" charset="0"/>
              </a:rPr>
              <a:t> 110 mph elsewhere to be designed using one of the following:</a:t>
            </a:r>
          </a:p>
        </p:txBody>
      </p:sp>
      <p:sp>
        <p:nvSpPr>
          <p:cNvPr id="6" name="Rectangle 6"/>
          <p:cNvSpPr>
            <a:spLocks noChangeArrowheads="1"/>
          </p:cNvSpPr>
          <p:nvPr/>
        </p:nvSpPr>
        <p:spPr bwMode="auto">
          <a:xfrm>
            <a:off x="1233217" y="3195638"/>
            <a:ext cx="2821198" cy="1477328"/>
          </a:xfrm>
          <a:prstGeom prst="rect">
            <a:avLst/>
          </a:prstGeom>
          <a:noFill/>
          <a:ln w="12700">
            <a:noFill/>
            <a:miter lim="800000"/>
            <a:headEnd/>
            <a:tailEnd/>
          </a:ln>
        </p:spPr>
        <p:txBody>
          <a:bodyPr wrap="square" anchor="ctr">
            <a:spAutoFit/>
          </a:bodyPr>
          <a:lstStyle/>
          <a:p>
            <a:pPr marL="233363" indent="-233363" fontAlgn="auto">
              <a:spcBef>
                <a:spcPts val="0"/>
              </a:spcBef>
              <a:spcAft>
                <a:spcPts val="0"/>
              </a:spcAft>
              <a:buFont typeface="Arial" pitchFamily="34" charset="0"/>
              <a:buChar char="•"/>
              <a:defRPr/>
            </a:pPr>
            <a:r>
              <a:rPr lang="en-US" b="1" dirty="0">
                <a:solidFill>
                  <a:schemeClr val="accent3">
                    <a:lumMod val="50000"/>
                  </a:schemeClr>
                </a:solidFill>
                <a:latin typeface="Arial" pitchFamily="34" charset="0"/>
                <a:cs typeface="Arial" pitchFamily="34" charset="0"/>
              </a:rPr>
              <a:t>WFCM</a:t>
            </a:r>
          </a:p>
          <a:p>
            <a:pPr marL="233363" indent="-233363" fontAlgn="auto">
              <a:spcBef>
                <a:spcPts val="0"/>
              </a:spcBef>
              <a:spcAft>
                <a:spcPts val="0"/>
              </a:spcAft>
              <a:buFont typeface="Arial" pitchFamily="34" charset="0"/>
              <a:buChar char="•"/>
              <a:defRPr/>
            </a:pPr>
            <a:r>
              <a:rPr lang="en-US" b="1" dirty="0">
                <a:solidFill>
                  <a:schemeClr val="accent3">
                    <a:lumMod val="50000"/>
                  </a:schemeClr>
                </a:solidFill>
                <a:latin typeface="Arial" pitchFamily="34" charset="0"/>
                <a:cs typeface="Arial" pitchFamily="34" charset="0"/>
              </a:rPr>
              <a:t>ICC 600</a:t>
            </a:r>
          </a:p>
          <a:p>
            <a:pPr marL="233363" indent="-233363" fontAlgn="auto">
              <a:spcBef>
                <a:spcPts val="0"/>
              </a:spcBef>
              <a:spcAft>
                <a:spcPts val="0"/>
              </a:spcAft>
              <a:buFont typeface="Arial" pitchFamily="34" charset="0"/>
              <a:buChar char="•"/>
              <a:defRPr/>
            </a:pPr>
            <a:r>
              <a:rPr lang="en-US" b="1" dirty="0">
                <a:solidFill>
                  <a:schemeClr val="accent3">
                    <a:lumMod val="50000"/>
                  </a:schemeClr>
                </a:solidFill>
                <a:latin typeface="Arial" pitchFamily="34" charset="0"/>
                <a:cs typeface="Arial" pitchFamily="34" charset="0"/>
              </a:rPr>
              <a:t>ASCE-7</a:t>
            </a:r>
          </a:p>
          <a:p>
            <a:pPr marL="233363" indent="-233363" fontAlgn="auto">
              <a:spcBef>
                <a:spcPts val="0"/>
              </a:spcBef>
              <a:spcAft>
                <a:spcPts val="0"/>
              </a:spcAft>
              <a:buFont typeface="Arial" pitchFamily="34" charset="0"/>
              <a:buChar char="•"/>
              <a:defRPr/>
            </a:pPr>
            <a:r>
              <a:rPr lang="en-US" b="1" dirty="0">
                <a:solidFill>
                  <a:schemeClr val="accent3">
                    <a:lumMod val="50000"/>
                  </a:schemeClr>
                </a:solidFill>
                <a:latin typeface="Arial" pitchFamily="34" charset="0"/>
                <a:cs typeface="Arial" pitchFamily="34" charset="0"/>
              </a:rPr>
              <a:t>AISI S230 (steel)</a:t>
            </a:r>
          </a:p>
          <a:p>
            <a:pPr marL="457200" indent="-457200" fontAlgn="auto">
              <a:spcBef>
                <a:spcPts val="0"/>
              </a:spcBef>
              <a:spcAft>
                <a:spcPts val="0"/>
              </a:spcAft>
              <a:defRPr/>
            </a:pPr>
            <a:endParaRPr lang="en-US" b="1" dirty="0">
              <a:solidFill>
                <a:schemeClr val="accent3">
                  <a:lumMod val="50000"/>
                </a:schemeClr>
              </a:solidFill>
              <a:latin typeface="Arial" pitchFamily="34" charset="0"/>
              <a:cs typeface="Arial" pitchFamily="34" charset="0"/>
            </a:endParaRPr>
          </a:p>
        </p:txBody>
      </p:sp>
      <p:sp>
        <p:nvSpPr>
          <p:cNvPr id="7" name="TextBox 9"/>
          <p:cNvSpPr txBox="1">
            <a:spLocks noChangeArrowheads="1"/>
          </p:cNvSpPr>
          <p:nvPr/>
        </p:nvSpPr>
        <p:spPr bwMode="auto">
          <a:xfrm>
            <a:off x="866954" y="4657725"/>
            <a:ext cx="7517921" cy="708025"/>
          </a:xfrm>
          <a:prstGeom prst="rect">
            <a:avLst/>
          </a:prstGeom>
          <a:noFill/>
          <a:ln w="9525">
            <a:noFill/>
            <a:miter lim="800000"/>
            <a:headEnd/>
            <a:tailEnd/>
          </a:ln>
        </p:spPr>
        <p:txBody>
          <a:bodyPr wrap="square">
            <a:spAutoFit/>
          </a:bodyPr>
          <a:lstStyle/>
          <a:p>
            <a:pPr fontAlgn="auto">
              <a:lnSpc>
                <a:spcPts val="1600"/>
              </a:lnSpc>
              <a:spcBef>
                <a:spcPts val="0"/>
              </a:spcBef>
              <a:spcAft>
                <a:spcPts val="0"/>
              </a:spcAft>
              <a:defRPr/>
            </a:pPr>
            <a:r>
              <a:rPr lang="en-US" sz="1200" dirty="0">
                <a:solidFill>
                  <a:schemeClr val="accent2">
                    <a:lumMod val="75000"/>
                  </a:schemeClr>
                </a:solidFill>
                <a:latin typeface="Arial" pitchFamily="34" charset="0"/>
                <a:cs typeface="Arial" pitchFamily="34" charset="0"/>
              </a:rPr>
              <a:t>(1) R202 – Areas vulnerable to hurricanes, defined as the U.S. Atlantic Ocean and Gulf of Mexico coasts where the basic wind speed is greater than 90 mph, and Hawaii, Puerto Rico, Guam, Virgin Islands, and America Samoa.</a:t>
            </a:r>
          </a:p>
        </p:txBody>
      </p:sp>
      <p:sp>
        <p:nvSpPr>
          <p:cNvPr id="8" name="Rectangle 7"/>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Wind Exposure</a:t>
            </a:r>
          </a:p>
        </p:txBody>
      </p:sp>
      <p:sp>
        <p:nvSpPr>
          <p:cNvPr id="4" name="Text Box 3"/>
          <p:cNvSpPr txBox="1">
            <a:spLocks noChangeArrowheads="1"/>
          </p:cNvSpPr>
          <p:nvPr/>
        </p:nvSpPr>
        <p:spPr bwMode="auto">
          <a:xfrm>
            <a:off x="461963" y="1778000"/>
            <a:ext cx="8229600" cy="1708150"/>
          </a:xfrm>
          <a:prstGeom prst="rect">
            <a:avLst/>
          </a:prstGeom>
          <a:noFill/>
          <a:ln w="12700">
            <a:noFill/>
            <a:miter lim="800000"/>
            <a:headEnd/>
            <a:tailEnd/>
          </a:ln>
        </p:spPr>
        <p:txBody>
          <a:bodyPr>
            <a:spAutoFit/>
          </a:bodyPr>
          <a:lstStyle/>
          <a:p>
            <a:pPr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R301.2.1 Wind limitations</a:t>
            </a:r>
          </a:p>
          <a:p>
            <a:pPr marL="182880" fontAlgn="auto">
              <a:spcBef>
                <a:spcPct val="50000"/>
              </a:spcBef>
              <a:spcAft>
                <a:spcPts val="0"/>
              </a:spcAft>
              <a:defRPr/>
            </a:pPr>
            <a:r>
              <a:rPr lang="en-US" b="1" dirty="0">
                <a:solidFill>
                  <a:schemeClr val="accent3">
                    <a:lumMod val="50000"/>
                  </a:schemeClr>
                </a:solidFill>
                <a:latin typeface="Arial" pitchFamily="34" charset="0"/>
                <a:cs typeface="Arial" pitchFamily="34" charset="0"/>
              </a:rPr>
              <a:t>Component and cladding loads for wall coverings, windows, etc. per Table R301.2(2) and adjusted per Table R301.2(3) shall be used…</a:t>
            </a:r>
          </a:p>
          <a:p>
            <a:pPr fontAlgn="auto">
              <a:spcBef>
                <a:spcPct val="50000"/>
              </a:spcBef>
              <a:spcAft>
                <a:spcPts val="0"/>
              </a:spcAft>
              <a:defRPr/>
            </a:pPr>
            <a:r>
              <a:rPr lang="en-US" sz="2400" b="1" dirty="0">
                <a:solidFill>
                  <a:schemeClr val="tx2"/>
                </a:solidFill>
                <a:latin typeface="Arial" pitchFamily="34" charset="0"/>
                <a:cs typeface="Arial" pitchFamily="34" charset="0"/>
              </a:rPr>
              <a:t> </a:t>
            </a:r>
            <a:endParaRPr lang="en-US" sz="2400" b="1" dirty="0">
              <a:latin typeface="Arial" pitchFamily="34" charset="0"/>
              <a:cs typeface="Arial" pitchFamily="34" charset="0"/>
            </a:endParaRPr>
          </a:p>
        </p:txBody>
      </p:sp>
      <p:grpSp>
        <p:nvGrpSpPr>
          <p:cNvPr id="285699" name="Group 4"/>
          <p:cNvGrpSpPr>
            <a:grpSpLocks/>
          </p:cNvGrpSpPr>
          <p:nvPr/>
        </p:nvGrpSpPr>
        <p:grpSpPr bwMode="auto">
          <a:xfrm>
            <a:off x="1981200" y="2897577"/>
            <a:ext cx="4953000" cy="3436937"/>
            <a:chOff x="1248" y="1606"/>
            <a:chExt cx="3120" cy="2165"/>
          </a:xfrm>
        </p:grpSpPr>
        <p:grpSp>
          <p:nvGrpSpPr>
            <p:cNvPr id="285711" name="Group 6"/>
            <p:cNvGrpSpPr>
              <a:grpSpLocks/>
            </p:cNvGrpSpPr>
            <p:nvPr/>
          </p:nvGrpSpPr>
          <p:grpSpPr bwMode="auto">
            <a:xfrm>
              <a:off x="1248" y="1606"/>
              <a:ext cx="3120" cy="2165"/>
              <a:chOff x="1488" y="1492"/>
              <a:chExt cx="2352" cy="1630"/>
            </a:xfrm>
          </p:grpSpPr>
          <p:sp>
            <p:nvSpPr>
              <p:cNvPr id="285730" name="Freeform 7"/>
              <p:cNvSpPr>
                <a:spLocks/>
              </p:cNvSpPr>
              <p:nvPr/>
            </p:nvSpPr>
            <p:spPr bwMode="auto">
              <a:xfrm>
                <a:off x="1488" y="2259"/>
                <a:ext cx="1056" cy="863"/>
              </a:xfrm>
              <a:custGeom>
                <a:avLst/>
                <a:gdLst>
                  <a:gd name="T0" fmla="*/ 0 w 1056"/>
                  <a:gd name="T1" fmla="*/ 479 h 864"/>
                  <a:gd name="T2" fmla="*/ 1056 w 1056"/>
                  <a:gd name="T3" fmla="*/ 863 h 864"/>
                  <a:gd name="T4" fmla="*/ 1056 w 1056"/>
                  <a:gd name="T5" fmla="*/ 479 h 864"/>
                  <a:gd name="T6" fmla="*/ 528 w 1056"/>
                  <a:gd name="T7" fmla="*/ 0 h 864"/>
                  <a:gd name="T8" fmla="*/ 0 w 1056"/>
                  <a:gd name="T9" fmla="*/ 96 h 864"/>
                  <a:gd name="T10" fmla="*/ 0 w 1056"/>
                  <a:gd name="T11" fmla="*/ 479 h 864"/>
                  <a:gd name="T12" fmla="*/ 0 60000 65536"/>
                  <a:gd name="T13" fmla="*/ 0 60000 65536"/>
                  <a:gd name="T14" fmla="*/ 0 60000 65536"/>
                  <a:gd name="T15" fmla="*/ 0 60000 65536"/>
                  <a:gd name="T16" fmla="*/ 0 60000 65536"/>
                  <a:gd name="T17" fmla="*/ 0 60000 65536"/>
                  <a:gd name="T18" fmla="*/ 0 w 1056"/>
                  <a:gd name="T19" fmla="*/ 0 h 864"/>
                  <a:gd name="T20" fmla="*/ 1056 w 1056"/>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1056" h="864">
                    <a:moveTo>
                      <a:pt x="0" y="480"/>
                    </a:moveTo>
                    <a:lnTo>
                      <a:pt x="1056" y="864"/>
                    </a:lnTo>
                    <a:lnTo>
                      <a:pt x="1056" y="480"/>
                    </a:lnTo>
                    <a:lnTo>
                      <a:pt x="528" y="0"/>
                    </a:lnTo>
                    <a:lnTo>
                      <a:pt x="0" y="96"/>
                    </a:lnTo>
                    <a:lnTo>
                      <a:pt x="0" y="480"/>
                    </a:lnTo>
                    <a:close/>
                  </a:path>
                </a:pathLst>
              </a:custGeom>
              <a:solidFill>
                <a:srgbClr val="C4C491"/>
              </a:solidFill>
              <a:ln w="3175">
                <a:solidFill>
                  <a:schemeClr val="tx1"/>
                </a:solidFill>
                <a:round/>
                <a:headEnd/>
                <a:tailEnd/>
              </a:ln>
            </p:spPr>
            <p:txBody>
              <a:bodyPr>
                <a:spAutoFit/>
              </a:bodyPr>
              <a:lstStyle/>
              <a:p>
                <a:endParaRPr lang="en-US" dirty="0">
                  <a:latin typeface="Calibri" pitchFamily="34" charset="0"/>
                </a:endParaRPr>
              </a:p>
            </p:txBody>
          </p:sp>
          <p:sp>
            <p:nvSpPr>
              <p:cNvPr id="285731" name="Freeform 8"/>
              <p:cNvSpPr>
                <a:spLocks/>
              </p:cNvSpPr>
              <p:nvPr/>
            </p:nvSpPr>
            <p:spPr bwMode="auto">
              <a:xfrm>
                <a:off x="2544" y="1971"/>
                <a:ext cx="1296" cy="1150"/>
              </a:xfrm>
              <a:custGeom>
                <a:avLst/>
                <a:gdLst>
                  <a:gd name="T0" fmla="*/ 0 w 1296"/>
                  <a:gd name="T1" fmla="*/ 767 h 1152"/>
                  <a:gd name="T2" fmla="*/ 1296 w 1296"/>
                  <a:gd name="T3" fmla="*/ 0 h 1152"/>
                  <a:gd name="T4" fmla="*/ 1296 w 1296"/>
                  <a:gd name="T5" fmla="*/ 383 h 1152"/>
                  <a:gd name="T6" fmla="*/ 0 w 1296"/>
                  <a:gd name="T7" fmla="*/ 1150 h 1152"/>
                  <a:gd name="T8" fmla="*/ 0 w 1296"/>
                  <a:gd name="T9" fmla="*/ 767 h 1152"/>
                  <a:gd name="T10" fmla="*/ 0 60000 65536"/>
                  <a:gd name="T11" fmla="*/ 0 60000 65536"/>
                  <a:gd name="T12" fmla="*/ 0 60000 65536"/>
                  <a:gd name="T13" fmla="*/ 0 60000 65536"/>
                  <a:gd name="T14" fmla="*/ 0 60000 65536"/>
                  <a:gd name="T15" fmla="*/ 0 w 1296"/>
                  <a:gd name="T16" fmla="*/ 0 h 1152"/>
                  <a:gd name="T17" fmla="*/ 1296 w 1296"/>
                  <a:gd name="T18" fmla="*/ 1152 h 1152"/>
                </a:gdLst>
                <a:ahLst/>
                <a:cxnLst>
                  <a:cxn ang="T10">
                    <a:pos x="T0" y="T1"/>
                  </a:cxn>
                  <a:cxn ang="T11">
                    <a:pos x="T2" y="T3"/>
                  </a:cxn>
                  <a:cxn ang="T12">
                    <a:pos x="T4" y="T5"/>
                  </a:cxn>
                  <a:cxn ang="T13">
                    <a:pos x="T6" y="T7"/>
                  </a:cxn>
                  <a:cxn ang="T14">
                    <a:pos x="T8" y="T9"/>
                  </a:cxn>
                </a:cxnLst>
                <a:rect l="T15" t="T16" r="T17" b="T18"/>
                <a:pathLst>
                  <a:path w="1296" h="1152">
                    <a:moveTo>
                      <a:pt x="0" y="768"/>
                    </a:moveTo>
                    <a:lnTo>
                      <a:pt x="1296" y="0"/>
                    </a:lnTo>
                    <a:lnTo>
                      <a:pt x="1296" y="384"/>
                    </a:lnTo>
                    <a:lnTo>
                      <a:pt x="0" y="1152"/>
                    </a:lnTo>
                    <a:lnTo>
                      <a:pt x="0" y="768"/>
                    </a:lnTo>
                    <a:close/>
                  </a:path>
                </a:pathLst>
              </a:custGeom>
              <a:solidFill>
                <a:srgbClr val="C4C491"/>
              </a:solidFill>
              <a:ln w="3175">
                <a:solidFill>
                  <a:schemeClr val="tx1"/>
                </a:solidFill>
                <a:round/>
                <a:headEnd/>
                <a:tailEnd/>
              </a:ln>
            </p:spPr>
            <p:txBody>
              <a:bodyPr>
                <a:spAutoFit/>
              </a:bodyPr>
              <a:lstStyle/>
              <a:p>
                <a:endParaRPr lang="en-US" dirty="0">
                  <a:latin typeface="Calibri" pitchFamily="34" charset="0"/>
                </a:endParaRPr>
              </a:p>
            </p:txBody>
          </p:sp>
          <p:sp>
            <p:nvSpPr>
              <p:cNvPr id="285732" name="Freeform 9"/>
              <p:cNvSpPr>
                <a:spLocks/>
              </p:cNvSpPr>
              <p:nvPr/>
            </p:nvSpPr>
            <p:spPr bwMode="auto">
              <a:xfrm>
                <a:off x="2016" y="1492"/>
                <a:ext cx="1824" cy="1246"/>
              </a:xfrm>
              <a:custGeom>
                <a:avLst/>
                <a:gdLst>
                  <a:gd name="T0" fmla="*/ 0 w 1824"/>
                  <a:gd name="T1" fmla="*/ 767 h 1248"/>
                  <a:gd name="T2" fmla="*/ 1296 w 1824"/>
                  <a:gd name="T3" fmla="*/ 0 h 1248"/>
                  <a:gd name="T4" fmla="*/ 1824 w 1824"/>
                  <a:gd name="T5" fmla="*/ 479 h 1248"/>
                  <a:gd name="T6" fmla="*/ 528 w 1824"/>
                  <a:gd name="T7" fmla="*/ 1246 h 1248"/>
                  <a:gd name="T8" fmla="*/ 0 w 1824"/>
                  <a:gd name="T9" fmla="*/ 767 h 1248"/>
                  <a:gd name="T10" fmla="*/ 0 60000 65536"/>
                  <a:gd name="T11" fmla="*/ 0 60000 65536"/>
                  <a:gd name="T12" fmla="*/ 0 60000 65536"/>
                  <a:gd name="T13" fmla="*/ 0 60000 65536"/>
                  <a:gd name="T14" fmla="*/ 0 60000 65536"/>
                  <a:gd name="T15" fmla="*/ 0 w 1824"/>
                  <a:gd name="T16" fmla="*/ 0 h 1248"/>
                  <a:gd name="T17" fmla="*/ 1824 w 1824"/>
                  <a:gd name="T18" fmla="*/ 1248 h 1248"/>
                </a:gdLst>
                <a:ahLst/>
                <a:cxnLst>
                  <a:cxn ang="T10">
                    <a:pos x="T0" y="T1"/>
                  </a:cxn>
                  <a:cxn ang="T11">
                    <a:pos x="T2" y="T3"/>
                  </a:cxn>
                  <a:cxn ang="T12">
                    <a:pos x="T4" y="T5"/>
                  </a:cxn>
                  <a:cxn ang="T13">
                    <a:pos x="T6" y="T7"/>
                  </a:cxn>
                  <a:cxn ang="T14">
                    <a:pos x="T8" y="T9"/>
                  </a:cxn>
                </a:cxnLst>
                <a:rect l="T15" t="T16" r="T17" b="T18"/>
                <a:pathLst>
                  <a:path w="1824" h="1248">
                    <a:moveTo>
                      <a:pt x="0" y="768"/>
                    </a:moveTo>
                    <a:lnTo>
                      <a:pt x="1296" y="0"/>
                    </a:lnTo>
                    <a:lnTo>
                      <a:pt x="1824" y="480"/>
                    </a:lnTo>
                    <a:lnTo>
                      <a:pt x="528" y="1248"/>
                    </a:lnTo>
                    <a:lnTo>
                      <a:pt x="0" y="768"/>
                    </a:lnTo>
                    <a:close/>
                  </a:path>
                </a:pathLst>
              </a:custGeom>
              <a:solidFill>
                <a:srgbClr val="D1D2D3"/>
              </a:solidFill>
              <a:ln w="3175">
                <a:solidFill>
                  <a:schemeClr val="tx1"/>
                </a:solidFill>
                <a:round/>
                <a:headEnd/>
                <a:tailEnd/>
              </a:ln>
            </p:spPr>
            <p:txBody>
              <a:bodyPr>
                <a:spAutoFit/>
              </a:bodyPr>
              <a:lstStyle/>
              <a:p>
                <a:endParaRPr lang="en-US" dirty="0">
                  <a:latin typeface="Calibri" pitchFamily="34" charset="0"/>
                </a:endParaRPr>
              </a:p>
            </p:txBody>
          </p:sp>
          <p:sp>
            <p:nvSpPr>
              <p:cNvPr id="285733" name="Freeform 10"/>
              <p:cNvSpPr>
                <a:spLocks/>
              </p:cNvSpPr>
              <p:nvPr/>
            </p:nvSpPr>
            <p:spPr bwMode="auto">
              <a:xfrm>
                <a:off x="1488" y="1492"/>
                <a:ext cx="1824" cy="863"/>
              </a:xfrm>
              <a:custGeom>
                <a:avLst/>
                <a:gdLst>
                  <a:gd name="T0" fmla="*/ 0 w 1824"/>
                  <a:gd name="T1" fmla="*/ 863 h 864"/>
                  <a:gd name="T2" fmla="*/ 528 w 1824"/>
                  <a:gd name="T3" fmla="*/ 767 h 864"/>
                  <a:gd name="T4" fmla="*/ 1824 w 1824"/>
                  <a:gd name="T5" fmla="*/ 0 h 864"/>
                  <a:gd name="T6" fmla="*/ 1296 w 1824"/>
                  <a:gd name="T7" fmla="*/ 96 h 864"/>
                  <a:gd name="T8" fmla="*/ 0 w 1824"/>
                  <a:gd name="T9" fmla="*/ 863 h 864"/>
                  <a:gd name="T10" fmla="*/ 0 60000 65536"/>
                  <a:gd name="T11" fmla="*/ 0 60000 65536"/>
                  <a:gd name="T12" fmla="*/ 0 60000 65536"/>
                  <a:gd name="T13" fmla="*/ 0 60000 65536"/>
                  <a:gd name="T14" fmla="*/ 0 60000 65536"/>
                  <a:gd name="T15" fmla="*/ 0 w 1824"/>
                  <a:gd name="T16" fmla="*/ 0 h 864"/>
                  <a:gd name="T17" fmla="*/ 1824 w 1824"/>
                  <a:gd name="T18" fmla="*/ 864 h 864"/>
                </a:gdLst>
                <a:ahLst/>
                <a:cxnLst>
                  <a:cxn ang="T10">
                    <a:pos x="T0" y="T1"/>
                  </a:cxn>
                  <a:cxn ang="T11">
                    <a:pos x="T2" y="T3"/>
                  </a:cxn>
                  <a:cxn ang="T12">
                    <a:pos x="T4" y="T5"/>
                  </a:cxn>
                  <a:cxn ang="T13">
                    <a:pos x="T6" y="T7"/>
                  </a:cxn>
                  <a:cxn ang="T14">
                    <a:pos x="T8" y="T9"/>
                  </a:cxn>
                </a:cxnLst>
                <a:rect l="T15" t="T16" r="T17" b="T18"/>
                <a:pathLst>
                  <a:path w="1824" h="864">
                    <a:moveTo>
                      <a:pt x="0" y="864"/>
                    </a:moveTo>
                    <a:lnTo>
                      <a:pt x="528" y="768"/>
                    </a:lnTo>
                    <a:lnTo>
                      <a:pt x="1824" y="0"/>
                    </a:lnTo>
                    <a:lnTo>
                      <a:pt x="1296" y="96"/>
                    </a:lnTo>
                    <a:lnTo>
                      <a:pt x="0" y="864"/>
                    </a:lnTo>
                    <a:close/>
                  </a:path>
                </a:pathLst>
              </a:custGeom>
              <a:solidFill>
                <a:srgbClr val="D1D2D3"/>
              </a:solidFill>
              <a:ln w="3175">
                <a:solidFill>
                  <a:schemeClr val="tx1"/>
                </a:solidFill>
                <a:round/>
                <a:headEnd/>
                <a:tailEnd/>
              </a:ln>
            </p:spPr>
            <p:txBody>
              <a:bodyPr>
                <a:spAutoFit/>
              </a:bodyPr>
              <a:lstStyle/>
              <a:p>
                <a:endParaRPr lang="en-US" dirty="0">
                  <a:latin typeface="Calibri" pitchFamily="34" charset="0"/>
                </a:endParaRPr>
              </a:p>
            </p:txBody>
          </p:sp>
        </p:grpSp>
        <p:sp>
          <p:nvSpPr>
            <p:cNvPr id="7" name="Text Box 15"/>
            <p:cNvSpPr txBox="1">
              <a:spLocks noChangeArrowheads="1"/>
            </p:cNvSpPr>
            <p:nvPr/>
          </p:nvSpPr>
          <p:spPr bwMode="auto">
            <a:xfrm>
              <a:off x="1824" y="3077"/>
              <a:ext cx="223" cy="288"/>
            </a:xfrm>
            <a:prstGeom prst="rect">
              <a:avLst/>
            </a:prstGeom>
            <a:noFill/>
            <a:ln w="3175">
              <a:noFill/>
              <a:miter lim="800000"/>
              <a:headEnd/>
              <a:tailEnd/>
            </a:ln>
            <a:scene3d>
              <a:camera prst="isometricOffAxis2Left"/>
              <a:lightRig rig="threePt" dir="t"/>
            </a:scene3d>
          </p:spPr>
          <p:txBody>
            <a:bodyPr wrap="none">
              <a:spAutoFit/>
            </a:bodyPr>
            <a:lstStyle/>
            <a:p>
              <a:pPr algn="ctr" fontAlgn="auto">
                <a:spcBef>
                  <a:spcPct val="50000"/>
                </a:spcBef>
                <a:spcAft>
                  <a:spcPts val="0"/>
                </a:spcAft>
                <a:defRPr/>
              </a:pPr>
              <a:r>
                <a:rPr lang="en-US" sz="2400" b="1" dirty="0">
                  <a:latin typeface="+mn-lt"/>
                </a:rPr>
                <a:t>4</a:t>
              </a:r>
            </a:p>
          </p:txBody>
        </p:sp>
        <p:sp>
          <p:nvSpPr>
            <p:cNvPr id="8" name="Text Box 16"/>
            <p:cNvSpPr txBox="1">
              <a:spLocks noChangeArrowheads="1"/>
            </p:cNvSpPr>
            <p:nvPr/>
          </p:nvSpPr>
          <p:spPr bwMode="auto">
            <a:xfrm>
              <a:off x="3377" y="2901"/>
              <a:ext cx="223" cy="288"/>
            </a:xfrm>
            <a:prstGeom prst="rect">
              <a:avLst/>
            </a:prstGeom>
            <a:noFill/>
            <a:ln w="3175">
              <a:noFill/>
              <a:miter lim="800000"/>
              <a:headEnd/>
              <a:tailEnd/>
            </a:ln>
            <a:scene3d>
              <a:camera prst="isometricRightUp"/>
              <a:lightRig rig="threePt" dir="t"/>
            </a:scene3d>
          </p:spPr>
          <p:txBody>
            <a:bodyPr wrap="none">
              <a:spAutoFit/>
            </a:bodyPr>
            <a:lstStyle/>
            <a:p>
              <a:pPr algn="ctr" fontAlgn="auto">
                <a:spcBef>
                  <a:spcPct val="50000"/>
                </a:spcBef>
                <a:spcAft>
                  <a:spcPts val="0"/>
                </a:spcAft>
                <a:defRPr/>
              </a:pPr>
              <a:r>
                <a:rPr lang="en-US" sz="2400" b="1" dirty="0">
                  <a:latin typeface="+mn-lt"/>
                </a:rPr>
                <a:t>4</a:t>
              </a:r>
            </a:p>
          </p:txBody>
        </p:sp>
        <p:sp>
          <p:nvSpPr>
            <p:cNvPr id="9" name="Text Box 17"/>
            <p:cNvSpPr txBox="1">
              <a:spLocks noChangeArrowheads="1"/>
            </p:cNvSpPr>
            <p:nvPr/>
          </p:nvSpPr>
          <p:spPr bwMode="auto">
            <a:xfrm>
              <a:off x="4097" y="2469"/>
              <a:ext cx="223" cy="288"/>
            </a:xfrm>
            <a:prstGeom prst="rect">
              <a:avLst/>
            </a:prstGeom>
            <a:noFill/>
            <a:ln w="3175">
              <a:noFill/>
              <a:miter lim="800000"/>
              <a:headEnd/>
              <a:tailEnd/>
            </a:ln>
            <a:scene3d>
              <a:camera prst="isometricRightUp"/>
              <a:lightRig rig="threePt" dir="t"/>
            </a:scene3d>
          </p:spPr>
          <p:txBody>
            <a:bodyPr wrap="none">
              <a:spAutoFit/>
            </a:bodyPr>
            <a:lstStyle/>
            <a:p>
              <a:pPr algn="ctr" fontAlgn="auto">
                <a:spcBef>
                  <a:spcPct val="50000"/>
                </a:spcBef>
                <a:spcAft>
                  <a:spcPts val="0"/>
                </a:spcAft>
                <a:defRPr/>
              </a:pPr>
              <a:r>
                <a:rPr lang="en-US" sz="2400" b="1" dirty="0">
                  <a:latin typeface="+mn-lt"/>
                </a:rPr>
                <a:t>5</a:t>
              </a:r>
            </a:p>
          </p:txBody>
        </p:sp>
        <p:sp>
          <p:nvSpPr>
            <p:cNvPr id="10" name="Text Box 18"/>
            <p:cNvSpPr txBox="1">
              <a:spLocks noChangeArrowheads="1"/>
            </p:cNvSpPr>
            <p:nvPr/>
          </p:nvSpPr>
          <p:spPr bwMode="auto">
            <a:xfrm>
              <a:off x="2705" y="3285"/>
              <a:ext cx="223" cy="288"/>
            </a:xfrm>
            <a:prstGeom prst="rect">
              <a:avLst/>
            </a:prstGeom>
            <a:noFill/>
            <a:ln w="3175">
              <a:noFill/>
              <a:miter lim="800000"/>
              <a:headEnd/>
              <a:tailEnd/>
            </a:ln>
            <a:scene3d>
              <a:camera prst="isometricRightUp"/>
              <a:lightRig rig="threePt" dir="t"/>
            </a:scene3d>
          </p:spPr>
          <p:txBody>
            <a:bodyPr wrap="none">
              <a:spAutoFit/>
            </a:bodyPr>
            <a:lstStyle/>
            <a:p>
              <a:pPr algn="ctr" fontAlgn="auto">
                <a:spcBef>
                  <a:spcPct val="50000"/>
                </a:spcBef>
                <a:spcAft>
                  <a:spcPts val="0"/>
                </a:spcAft>
                <a:defRPr/>
              </a:pPr>
              <a:r>
                <a:rPr lang="en-US" sz="2400" b="1" dirty="0">
                  <a:latin typeface="+mn-lt"/>
                </a:rPr>
                <a:t>5</a:t>
              </a:r>
            </a:p>
          </p:txBody>
        </p:sp>
        <p:sp>
          <p:nvSpPr>
            <p:cNvPr id="11" name="Text Box 19"/>
            <p:cNvSpPr txBox="1">
              <a:spLocks noChangeArrowheads="1"/>
            </p:cNvSpPr>
            <p:nvPr/>
          </p:nvSpPr>
          <p:spPr bwMode="auto">
            <a:xfrm>
              <a:off x="2384" y="3293"/>
              <a:ext cx="223" cy="288"/>
            </a:xfrm>
            <a:prstGeom prst="rect">
              <a:avLst/>
            </a:prstGeom>
            <a:noFill/>
            <a:ln w="3175">
              <a:noFill/>
              <a:miter lim="800000"/>
              <a:headEnd/>
              <a:tailEnd/>
            </a:ln>
            <a:scene3d>
              <a:camera prst="isometricOffAxis2Left"/>
              <a:lightRig rig="threePt" dir="t"/>
            </a:scene3d>
          </p:spPr>
          <p:txBody>
            <a:bodyPr wrap="none">
              <a:spAutoFit/>
            </a:bodyPr>
            <a:lstStyle/>
            <a:p>
              <a:pPr algn="ctr" fontAlgn="auto">
                <a:spcBef>
                  <a:spcPct val="50000"/>
                </a:spcBef>
                <a:spcAft>
                  <a:spcPts val="0"/>
                </a:spcAft>
                <a:defRPr/>
              </a:pPr>
              <a:r>
                <a:rPr lang="en-US" sz="2400" b="1" dirty="0">
                  <a:latin typeface="+mn-lt"/>
                </a:rPr>
                <a:t>5</a:t>
              </a:r>
            </a:p>
          </p:txBody>
        </p:sp>
        <p:sp>
          <p:nvSpPr>
            <p:cNvPr id="12" name="Text Box 20"/>
            <p:cNvSpPr txBox="1">
              <a:spLocks noChangeArrowheads="1"/>
            </p:cNvSpPr>
            <p:nvPr/>
          </p:nvSpPr>
          <p:spPr bwMode="auto">
            <a:xfrm>
              <a:off x="1296" y="2901"/>
              <a:ext cx="223" cy="288"/>
            </a:xfrm>
            <a:prstGeom prst="rect">
              <a:avLst/>
            </a:prstGeom>
            <a:noFill/>
            <a:ln w="3175">
              <a:noFill/>
              <a:miter lim="800000"/>
              <a:headEnd/>
              <a:tailEnd/>
            </a:ln>
            <a:scene3d>
              <a:camera prst="isometricOffAxis2Left"/>
              <a:lightRig rig="threePt" dir="t"/>
            </a:scene3d>
          </p:spPr>
          <p:txBody>
            <a:bodyPr wrap="none">
              <a:spAutoFit/>
            </a:bodyPr>
            <a:lstStyle/>
            <a:p>
              <a:pPr algn="ctr" fontAlgn="auto">
                <a:spcBef>
                  <a:spcPct val="50000"/>
                </a:spcBef>
                <a:spcAft>
                  <a:spcPts val="0"/>
                </a:spcAft>
                <a:defRPr/>
              </a:pPr>
              <a:r>
                <a:rPr lang="en-US" sz="2400" b="1" dirty="0">
                  <a:latin typeface="+mn-lt"/>
                </a:rPr>
                <a:t>5</a:t>
              </a:r>
            </a:p>
          </p:txBody>
        </p:sp>
        <p:sp>
          <p:nvSpPr>
            <p:cNvPr id="37" name="Text Box 16"/>
            <p:cNvSpPr txBox="1">
              <a:spLocks noChangeArrowheads="1"/>
            </p:cNvSpPr>
            <p:nvPr/>
          </p:nvSpPr>
          <p:spPr bwMode="auto">
            <a:xfrm>
              <a:off x="3935" y="2049"/>
              <a:ext cx="214" cy="291"/>
            </a:xfrm>
            <a:prstGeom prst="rect">
              <a:avLst/>
            </a:prstGeom>
            <a:noFill/>
            <a:ln w="3175">
              <a:noFill/>
              <a:miter lim="800000"/>
              <a:headEnd/>
              <a:tailEnd/>
            </a:ln>
            <a:scene3d>
              <a:camera prst="orthographicFront">
                <a:rot lat="600000" lon="1200000" rev="2400000"/>
              </a:camera>
              <a:lightRig rig="threePt" dir="t"/>
            </a:scene3d>
          </p:spPr>
          <p:txBody>
            <a:bodyPr wrap="none">
              <a:spAutoFit/>
            </a:bodyPr>
            <a:lstStyle/>
            <a:p>
              <a:pPr algn="ctr" fontAlgn="auto">
                <a:spcBef>
                  <a:spcPct val="50000"/>
                </a:spcBef>
                <a:spcAft>
                  <a:spcPts val="0"/>
                </a:spcAft>
                <a:defRPr/>
              </a:pPr>
              <a:r>
                <a:rPr lang="en-US" sz="2400" b="1" dirty="0">
                  <a:latin typeface="+mn-lt"/>
                </a:rPr>
                <a:t>3</a:t>
              </a:r>
            </a:p>
          </p:txBody>
        </p:sp>
        <p:sp>
          <p:nvSpPr>
            <p:cNvPr id="38" name="Text Box 16"/>
            <p:cNvSpPr txBox="1">
              <a:spLocks noChangeArrowheads="1"/>
            </p:cNvSpPr>
            <p:nvPr/>
          </p:nvSpPr>
          <p:spPr bwMode="auto">
            <a:xfrm>
              <a:off x="2543" y="2879"/>
              <a:ext cx="214" cy="291"/>
            </a:xfrm>
            <a:prstGeom prst="rect">
              <a:avLst/>
            </a:prstGeom>
            <a:noFill/>
            <a:ln w="3175">
              <a:noFill/>
              <a:miter lim="800000"/>
              <a:headEnd/>
              <a:tailEnd/>
            </a:ln>
            <a:scene3d>
              <a:camera prst="orthographicFront">
                <a:rot lat="600000" lon="1200000" rev="2400000"/>
              </a:camera>
              <a:lightRig rig="threePt" dir="t"/>
            </a:scene3d>
          </p:spPr>
          <p:txBody>
            <a:bodyPr wrap="none">
              <a:spAutoFit/>
            </a:bodyPr>
            <a:lstStyle/>
            <a:p>
              <a:pPr algn="ctr" fontAlgn="auto">
                <a:spcBef>
                  <a:spcPct val="50000"/>
                </a:spcBef>
                <a:spcAft>
                  <a:spcPts val="0"/>
                </a:spcAft>
                <a:defRPr/>
              </a:pPr>
              <a:r>
                <a:rPr lang="en-US" sz="2400" b="1" dirty="0">
                  <a:latin typeface="+mn-lt"/>
                </a:rPr>
                <a:t>3</a:t>
              </a:r>
            </a:p>
          </p:txBody>
        </p:sp>
        <p:sp>
          <p:nvSpPr>
            <p:cNvPr id="39" name="Text Box 16"/>
            <p:cNvSpPr txBox="1">
              <a:spLocks noChangeArrowheads="1"/>
            </p:cNvSpPr>
            <p:nvPr/>
          </p:nvSpPr>
          <p:spPr bwMode="auto">
            <a:xfrm>
              <a:off x="3233" y="2474"/>
              <a:ext cx="214" cy="291"/>
            </a:xfrm>
            <a:prstGeom prst="rect">
              <a:avLst/>
            </a:prstGeom>
            <a:noFill/>
            <a:ln w="3175">
              <a:noFill/>
              <a:miter lim="800000"/>
              <a:headEnd/>
              <a:tailEnd/>
            </a:ln>
            <a:scene3d>
              <a:camera prst="orthographicFront">
                <a:rot lat="600000" lon="1200000" rev="2400000"/>
              </a:camera>
              <a:lightRig rig="threePt" dir="t"/>
            </a:scene3d>
          </p:spPr>
          <p:txBody>
            <a:bodyPr wrap="none">
              <a:spAutoFit/>
            </a:bodyPr>
            <a:lstStyle/>
            <a:p>
              <a:pPr algn="ctr" fontAlgn="auto">
                <a:spcBef>
                  <a:spcPct val="50000"/>
                </a:spcBef>
                <a:spcAft>
                  <a:spcPts val="0"/>
                </a:spcAft>
                <a:defRPr/>
              </a:pPr>
              <a:r>
                <a:rPr lang="en-US" sz="2400" b="1" dirty="0">
                  <a:latin typeface="+mn-lt"/>
                </a:rPr>
                <a:t>2</a:t>
              </a:r>
            </a:p>
          </p:txBody>
        </p:sp>
        <p:sp>
          <p:nvSpPr>
            <p:cNvPr id="40" name="Text Box 16"/>
            <p:cNvSpPr txBox="1">
              <a:spLocks noChangeArrowheads="1"/>
            </p:cNvSpPr>
            <p:nvPr/>
          </p:nvSpPr>
          <p:spPr bwMode="auto">
            <a:xfrm>
              <a:off x="3613" y="1762"/>
              <a:ext cx="214" cy="291"/>
            </a:xfrm>
            <a:prstGeom prst="rect">
              <a:avLst/>
            </a:prstGeom>
            <a:noFill/>
            <a:ln w="3175">
              <a:noFill/>
              <a:miter lim="800000"/>
              <a:headEnd/>
              <a:tailEnd/>
            </a:ln>
            <a:scene3d>
              <a:camera prst="orthographicFront">
                <a:rot lat="600000" lon="1200000" rev="2400000"/>
              </a:camera>
              <a:lightRig rig="threePt" dir="t"/>
            </a:scene3d>
          </p:spPr>
          <p:txBody>
            <a:bodyPr wrap="none">
              <a:spAutoFit/>
            </a:bodyPr>
            <a:lstStyle/>
            <a:p>
              <a:pPr algn="ctr" fontAlgn="auto">
                <a:spcBef>
                  <a:spcPct val="50000"/>
                </a:spcBef>
                <a:spcAft>
                  <a:spcPts val="0"/>
                </a:spcAft>
                <a:defRPr/>
              </a:pPr>
              <a:r>
                <a:rPr lang="en-US" sz="2400" b="1" dirty="0">
                  <a:latin typeface="+mn-lt"/>
                </a:rPr>
                <a:t>2</a:t>
              </a:r>
            </a:p>
          </p:txBody>
        </p:sp>
        <p:sp>
          <p:nvSpPr>
            <p:cNvPr id="41" name="Text Box 16"/>
            <p:cNvSpPr txBox="1">
              <a:spLocks noChangeArrowheads="1"/>
            </p:cNvSpPr>
            <p:nvPr/>
          </p:nvSpPr>
          <p:spPr bwMode="auto">
            <a:xfrm>
              <a:off x="2201" y="2582"/>
              <a:ext cx="214" cy="291"/>
            </a:xfrm>
            <a:prstGeom prst="rect">
              <a:avLst/>
            </a:prstGeom>
            <a:noFill/>
            <a:ln w="3175">
              <a:noFill/>
              <a:miter lim="800000"/>
              <a:headEnd/>
              <a:tailEnd/>
            </a:ln>
            <a:scene3d>
              <a:camera prst="orthographicFront">
                <a:rot lat="600000" lon="1200000" rev="2400000"/>
              </a:camera>
              <a:lightRig rig="threePt" dir="t"/>
            </a:scene3d>
          </p:spPr>
          <p:txBody>
            <a:bodyPr wrap="none">
              <a:spAutoFit/>
            </a:bodyPr>
            <a:lstStyle/>
            <a:p>
              <a:pPr algn="ctr" fontAlgn="auto">
                <a:spcBef>
                  <a:spcPct val="50000"/>
                </a:spcBef>
                <a:spcAft>
                  <a:spcPts val="0"/>
                </a:spcAft>
                <a:defRPr/>
              </a:pPr>
              <a:r>
                <a:rPr lang="en-US" sz="2400" b="1" dirty="0">
                  <a:latin typeface="+mn-lt"/>
                </a:rPr>
                <a:t>2</a:t>
              </a:r>
            </a:p>
          </p:txBody>
        </p:sp>
        <p:sp>
          <p:nvSpPr>
            <p:cNvPr id="42" name="Text Box 16"/>
            <p:cNvSpPr txBox="1">
              <a:spLocks noChangeArrowheads="1"/>
            </p:cNvSpPr>
            <p:nvPr/>
          </p:nvSpPr>
          <p:spPr bwMode="auto">
            <a:xfrm>
              <a:off x="2896" y="2178"/>
              <a:ext cx="214" cy="291"/>
            </a:xfrm>
            <a:prstGeom prst="rect">
              <a:avLst/>
            </a:prstGeom>
            <a:noFill/>
            <a:ln w="3175">
              <a:noFill/>
              <a:miter lim="800000"/>
              <a:headEnd/>
              <a:tailEnd/>
            </a:ln>
            <a:scene3d>
              <a:camera prst="orthographicFront">
                <a:rot lat="600000" lon="1200000" rev="2400000"/>
              </a:camera>
              <a:lightRig rig="threePt" dir="t"/>
            </a:scene3d>
          </p:spPr>
          <p:txBody>
            <a:bodyPr wrap="none">
              <a:spAutoFit/>
            </a:bodyPr>
            <a:lstStyle/>
            <a:p>
              <a:pPr algn="ctr" fontAlgn="auto">
                <a:spcBef>
                  <a:spcPct val="50000"/>
                </a:spcBef>
                <a:spcAft>
                  <a:spcPts val="0"/>
                </a:spcAft>
                <a:defRPr/>
              </a:pPr>
              <a:r>
                <a:rPr lang="en-US" sz="2400" b="1" dirty="0">
                  <a:latin typeface="+mn-lt"/>
                </a:rPr>
                <a:t>1</a:t>
              </a:r>
            </a:p>
          </p:txBody>
        </p:sp>
        <p:sp>
          <p:nvSpPr>
            <p:cNvPr id="105" name="Text Box 15"/>
            <p:cNvSpPr txBox="1">
              <a:spLocks noChangeArrowheads="1"/>
            </p:cNvSpPr>
            <p:nvPr/>
          </p:nvSpPr>
          <p:spPr bwMode="auto">
            <a:xfrm>
              <a:off x="1440" y="2511"/>
              <a:ext cx="214" cy="291"/>
            </a:xfrm>
            <a:prstGeom prst="rect">
              <a:avLst/>
            </a:prstGeom>
            <a:noFill/>
            <a:ln w="3175">
              <a:noFill/>
              <a:miter lim="800000"/>
              <a:headEnd/>
              <a:tailEnd/>
            </a:ln>
            <a:scene3d>
              <a:camera prst="isometricBottomDown">
                <a:rot lat="1800000" lon="4800000" rev="16800000"/>
              </a:camera>
              <a:lightRig rig="threePt" dir="t"/>
            </a:scene3d>
          </p:spPr>
          <p:txBody>
            <a:bodyPr wrap="none">
              <a:spAutoFit/>
            </a:bodyPr>
            <a:lstStyle/>
            <a:p>
              <a:pPr algn="ctr" fontAlgn="auto">
                <a:spcBef>
                  <a:spcPct val="50000"/>
                </a:spcBef>
                <a:spcAft>
                  <a:spcPts val="0"/>
                </a:spcAft>
                <a:defRPr/>
              </a:pPr>
              <a:r>
                <a:rPr lang="en-US" sz="2400" b="1" dirty="0">
                  <a:latin typeface="+mn-lt"/>
                </a:rPr>
                <a:t>3</a:t>
              </a:r>
            </a:p>
          </p:txBody>
        </p:sp>
        <p:sp>
          <p:nvSpPr>
            <p:cNvPr id="106" name="Text Box 15"/>
            <p:cNvSpPr txBox="1">
              <a:spLocks noChangeArrowheads="1"/>
            </p:cNvSpPr>
            <p:nvPr/>
          </p:nvSpPr>
          <p:spPr bwMode="auto">
            <a:xfrm>
              <a:off x="1780" y="2463"/>
              <a:ext cx="214" cy="291"/>
            </a:xfrm>
            <a:prstGeom prst="rect">
              <a:avLst/>
            </a:prstGeom>
            <a:noFill/>
            <a:ln w="3175">
              <a:noFill/>
              <a:miter lim="800000"/>
              <a:headEnd/>
              <a:tailEnd/>
            </a:ln>
            <a:scene3d>
              <a:camera prst="isometricBottomDown">
                <a:rot lat="1800000" lon="4800000" rev="16800000"/>
              </a:camera>
              <a:lightRig rig="threePt" dir="t"/>
            </a:scene3d>
          </p:spPr>
          <p:txBody>
            <a:bodyPr wrap="none">
              <a:spAutoFit/>
            </a:bodyPr>
            <a:lstStyle/>
            <a:p>
              <a:pPr algn="ctr" fontAlgn="auto">
                <a:spcBef>
                  <a:spcPct val="50000"/>
                </a:spcBef>
                <a:spcAft>
                  <a:spcPts val="0"/>
                </a:spcAft>
                <a:defRPr/>
              </a:pPr>
              <a:r>
                <a:rPr lang="en-US" sz="2400" b="1" dirty="0">
                  <a:latin typeface="+mn-lt"/>
                </a:rPr>
                <a:t>2</a:t>
              </a:r>
            </a:p>
          </p:txBody>
        </p:sp>
        <p:sp>
          <p:nvSpPr>
            <p:cNvPr id="107" name="Text Box 15"/>
            <p:cNvSpPr txBox="1">
              <a:spLocks noChangeArrowheads="1"/>
            </p:cNvSpPr>
            <p:nvPr/>
          </p:nvSpPr>
          <p:spPr bwMode="auto">
            <a:xfrm>
              <a:off x="2892" y="1671"/>
              <a:ext cx="214" cy="291"/>
            </a:xfrm>
            <a:prstGeom prst="rect">
              <a:avLst/>
            </a:prstGeom>
            <a:noFill/>
            <a:ln w="3175">
              <a:noFill/>
              <a:miter lim="800000"/>
              <a:headEnd/>
              <a:tailEnd/>
            </a:ln>
            <a:scene3d>
              <a:camera prst="isometricBottomDown">
                <a:rot lat="1800000" lon="4800000" rev="16800000"/>
              </a:camera>
              <a:lightRig rig="threePt" dir="t"/>
            </a:scene3d>
          </p:spPr>
          <p:txBody>
            <a:bodyPr wrap="none">
              <a:spAutoFit/>
            </a:bodyPr>
            <a:lstStyle/>
            <a:p>
              <a:pPr algn="ctr" fontAlgn="auto">
                <a:spcBef>
                  <a:spcPct val="50000"/>
                </a:spcBef>
                <a:spcAft>
                  <a:spcPts val="0"/>
                </a:spcAft>
                <a:defRPr/>
              </a:pPr>
              <a:r>
                <a:rPr lang="en-US" sz="2400" b="1" dirty="0">
                  <a:latin typeface="+mn-lt"/>
                </a:rPr>
                <a:t>3</a:t>
              </a:r>
            </a:p>
          </p:txBody>
        </p:sp>
        <p:sp>
          <p:nvSpPr>
            <p:cNvPr id="108" name="Text Box 15"/>
            <p:cNvSpPr txBox="1">
              <a:spLocks noChangeArrowheads="1"/>
            </p:cNvSpPr>
            <p:nvPr/>
          </p:nvSpPr>
          <p:spPr bwMode="auto">
            <a:xfrm>
              <a:off x="3232" y="1623"/>
              <a:ext cx="214" cy="291"/>
            </a:xfrm>
            <a:prstGeom prst="rect">
              <a:avLst/>
            </a:prstGeom>
            <a:noFill/>
            <a:ln w="3175">
              <a:noFill/>
              <a:miter lim="800000"/>
              <a:headEnd/>
              <a:tailEnd/>
            </a:ln>
            <a:scene3d>
              <a:camera prst="isometricBottomDown">
                <a:rot lat="1800000" lon="4800000" rev="16800000"/>
              </a:camera>
              <a:lightRig rig="threePt" dir="t"/>
            </a:scene3d>
          </p:spPr>
          <p:txBody>
            <a:bodyPr wrap="none">
              <a:spAutoFit/>
            </a:bodyPr>
            <a:lstStyle/>
            <a:p>
              <a:pPr algn="ctr" fontAlgn="auto">
                <a:spcBef>
                  <a:spcPct val="50000"/>
                </a:spcBef>
                <a:spcAft>
                  <a:spcPts val="0"/>
                </a:spcAft>
                <a:defRPr/>
              </a:pPr>
              <a:r>
                <a:rPr lang="en-US" sz="2400" b="1" dirty="0">
                  <a:latin typeface="+mn-lt"/>
                </a:rPr>
                <a:t>2</a:t>
              </a:r>
            </a:p>
          </p:txBody>
        </p:sp>
        <p:sp>
          <p:nvSpPr>
            <p:cNvPr id="109" name="Text Box 15"/>
            <p:cNvSpPr txBox="1">
              <a:spLocks noChangeArrowheads="1"/>
            </p:cNvSpPr>
            <p:nvPr/>
          </p:nvSpPr>
          <p:spPr bwMode="auto">
            <a:xfrm>
              <a:off x="2142" y="2121"/>
              <a:ext cx="214" cy="291"/>
            </a:xfrm>
            <a:prstGeom prst="rect">
              <a:avLst/>
            </a:prstGeom>
            <a:noFill/>
            <a:ln w="3175">
              <a:noFill/>
              <a:miter lim="800000"/>
              <a:headEnd/>
              <a:tailEnd/>
            </a:ln>
            <a:scene3d>
              <a:camera prst="isometricBottomDown">
                <a:rot lat="1800000" lon="4800000" rev="16800000"/>
              </a:camera>
              <a:lightRig rig="threePt" dir="t"/>
            </a:scene3d>
          </p:spPr>
          <p:txBody>
            <a:bodyPr wrap="none">
              <a:spAutoFit/>
            </a:bodyPr>
            <a:lstStyle/>
            <a:p>
              <a:pPr algn="ctr" fontAlgn="auto">
                <a:spcBef>
                  <a:spcPct val="50000"/>
                </a:spcBef>
                <a:spcAft>
                  <a:spcPts val="0"/>
                </a:spcAft>
                <a:defRPr/>
              </a:pPr>
              <a:r>
                <a:rPr lang="en-US" sz="2400" b="1" dirty="0">
                  <a:latin typeface="+mn-lt"/>
                </a:rPr>
                <a:t>2</a:t>
              </a:r>
            </a:p>
          </p:txBody>
        </p:sp>
        <p:sp>
          <p:nvSpPr>
            <p:cNvPr id="110" name="Text Box 15"/>
            <p:cNvSpPr txBox="1">
              <a:spLocks noChangeArrowheads="1"/>
            </p:cNvSpPr>
            <p:nvPr/>
          </p:nvSpPr>
          <p:spPr bwMode="auto">
            <a:xfrm>
              <a:off x="2482" y="2073"/>
              <a:ext cx="214" cy="291"/>
            </a:xfrm>
            <a:prstGeom prst="rect">
              <a:avLst/>
            </a:prstGeom>
            <a:noFill/>
            <a:ln w="3175">
              <a:noFill/>
              <a:miter lim="800000"/>
              <a:headEnd/>
              <a:tailEnd/>
            </a:ln>
            <a:scene3d>
              <a:camera prst="isometricBottomDown">
                <a:rot lat="1800000" lon="4800000" rev="16800000"/>
              </a:camera>
              <a:lightRig rig="threePt" dir="t"/>
            </a:scene3d>
          </p:spPr>
          <p:txBody>
            <a:bodyPr wrap="none">
              <a:spAutoFit/>
            </a:bodyPr>
            <a:lstStyle/>
            <a:p>
              <a:pPr algn="ctr" fontAlgn="auto">
                <a:spcBef>
                  <a:spcPct val="50000"/>
                </a:spcBef>
                <a:spcAft>
                  <a:spcPts val="0"/>
                </a:spcAft>
                <a:defRPr/>
              </a:pPr>
              <a:r>
                <a:rPr lang="en-US" sz="2400" b="1" dirty="0">
                  <a:latin typeface="+mn-lt"/>
                </a:rPr>
                <a:t>1</a:t>
              </a:r>
            </a:p>
          </p:txBody>
        </p:sp>
      </p:grpSp>
      <p:cxnSp>
        <p:nvCxnSpPr>
          <p:cNvPr id="23" name="Straight Connector 22"/>
          <p:cNvCxnSpPr/>
          <p:nvPr/>
        </p:nvCxnSpPr>
        <p:spPr>
          <a:xfrm>
            <a:off x="3594100" y="4223139"/>
            <a:ext cx="1112838" cy="1009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14950" y="3207139"/>
            <a:ext cx="1112838" cy="1009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722688" y="3456377"/>
            <a:ext cx="2728912" cy="16192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497138" y="3011877"/>
            <a:ext cx="2728912" cy="16192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500313" y="4215202"/>
            <a:ext cx="1106487" cy="203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208463" y="3199202"/>
            <a:ext cx="1106487" cy="203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3178968" y="5616171"/>
            <a:ext cx="107156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1978818" y="5171671"/>
            <a:ext cx="107156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flipV="1">
            <a:off x="4296569" y="5639983"/>
            <a:ext cx="80486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flipH="1" flipV="1">
            <a:off x="6017419" y="4617633"/>
            <a:ext cx="80486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5710" name="TextBox 43"/>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44" name="Rectangle 4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425" y="363538"/>
            <a:ext cx="8686800" cy="1184275"/>
          </a:xfrm>
        </p:spPr>
        <p:txBody>
          <a:bodyPr/>
          <a:lstStyle/>
          <a:p>
            <a:pPr fontAlgn="auto">
              <a:spcAft>
                <a:spcPts val="0"/>
              </a:spcAft>
              <a:defRPr/>
            </a:pPr>
            <a:r>
              <a:rPr dirty="0"/>
              <a:t>Getting Started: Wind Exposure</a:t>
            </a:r>
          </a:p>
        </p:txBody>
      </p:sp>
      <p:pic>
        <p:nvPicPr>
          <p:cNvPr id="287746" name="Picture 4" descr="fiberboard1.jpg"/>
          <p:cNvPicPr>
            <a:picLocks noChangeAspect="1"/>
          </p:cNvPicPr>
          <p:nvPr/>
        </p:nvPicPr>
        <p:blipFill>
          <a:blip r:embed="rId3" cstate="email"/>
          <a:srcRect/>
          <a:stretch>
            <a:fillRect/>
          </a:stretch>
        </p:blipFill>
        <p:spPr bwMode="auto">
          <a:xfrm>
            <a:off x="1754188" y="2241550"/>
            <a:ext cx="5635625" cy="3813175"/>
          </a:xfrm>
          <a:prstGeom prst="rect">
            <a:avLst/>
          </a:prstGeom>
          <a:noFill/>
          <a:ln w="9525">
            <a:noFill/>
            <a:miter lim="800000"/>
            <a:headEnd/>
            <a:tailEnd/>
          </a:ln>
        </p:spPr>
      </p:pic>
      <p:sp>
        <p:nvSpPr>
          <p:cNvPr id="6" name="Text Box 21"/>
          <p:cNvSpPr txBox="1">
            <a:spLocks noChangeArrowheads="1"/>
          </p:cNvSpPr>
          <p:nvPr/>
        </p:nvSpPr>
        <p:spPr bwMode="auto">
          <a:xfrm>
            <a:off x="2970213" y="6064250"/>
            <a:ext cx="3205162" cy="460375"/>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Cladding Failure</a:t>
            </a:r>
          </a:p>
        </p:txBody>
      </p:sp>
      <p:sp>
        <p:nvSpPr>
          <p:cNvPr id="7" name="Text Box 3"/>
          <p:cNvSpPr txBox="1">
            <a:spLocks noChangeArrowheads="1"/>
          </p:cNvSpPr>
          <p:nvPr/>
        </p:nvSpPr>
        <p:spPr bwMode="auto">
          <a:xfrm>
            <a:off x="469900" y="1778000"/>
            <a:ext cx="8204200" cy="461963"/>
          </a:xfrm>
          <a:prstGeom prst="rect">
            <a:avLst/>
          </a:prstGeom>
          <a:noFill/>
          <a:ln w="12700">
            <a:noFill/>
            <a:miter lim="800000"/>
            <a:headEnd/>
            <a:tailEnd/>
          </a:ln>
        </p:spPr>
        <p:txBody>
          <a:bodyPr>
            <a:spAutoFit/>
          </a:bodyPr>
          <a:lstStyle/>
          <a:p>
            <a:pPr fontAlgn="auto">
              <a:spcBef>
                <a:spcPts val="0"/>
              </a:spcBef>
              <a:spcAft>
                <a:spcPts val="0"/>
              </a:spcAft>
              <a:defRPr/>
            </a:pPr>
            <a:r>
              <a:rPr lang="en-US" sz="2400" b="1" dirty="0">
                <a:solidFill>
                  <a:schemeClr val="accent1">
                    <a:lumMod val="75000"/>
                  </a:schemeClr>
                </a:solidFill>
                <a:latin typeface="Arial" pitchFamily="34" charset="0"/>
                <a:cs typeface="Arial" pitchFamily="34" charset="0"/>
              </a:rPr>
              <a:t>R301.2.1 Wind limitations</a:t>
            </a:r>
          </a:p>
        </p:txBody>
      </p:sp>
      <p:sp>
        <p:nvSpPr>
          <p:cNvPr id="8" name="Rectangle 7"/>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779588"/>
            <a:ext cx="8231188" cy="4346575"/>
          </a:xfrm>
        </p:spPr>
        <p:txBody>
          <a:bodyPr/>
          <a:lstStyle/>
          <a:p>
            <a:pPr algn="l" eaLnBrk="1" fontAlgn="auto" hangingPunct="1">
              <a:spcAft>
                <a:spcPts val="0"/>
              </a:spcAft>
              <a:defRPr/>
            </a:pPr>
            <a:r>
              <a:rPr lang="en-US" sz="2400" dirty="0" smtClean="0">
                <a:solidFill>
                  <a:schemeClr val="accent1">
                    <a:lumMod val="75000"/>
                  </a:schemeClr>
                </a:solidFill>
              </a:rPr>
              <a:t>R301.2.4 Exposure Category.</a:t>
            </a:r>
          </a:p>
          <a:p>
            <a:pPr marL="457200" lvl="1" indent="-457200">
              <a:buClr>
                <a:schemeClr val="accent3">
                  <a:lumMod val="50000"/>
                </a:schemeClr>
              </a:buClr>
              <a:buFont typeface="+mj-lt"/>
              <a:buAutoNum type="arabicPeriod"/>
              <a:defRPr/>
            </a:pPr>
            <a:r>
              <a:rPr lang="en-US" sz="2000" dirty="0" smtClean="0">
                <a:solidFill>
                  <a:schemeClr val="accent3">
                    <a:lumMod val="50000"/>
                  </a:schemeClr>
                </a:solidFill>
              </a:rPr>
              <a:t>Exposure A.  Large city centers</a:t>
            </a:r>
          </a:p>
          <a:p>
            <a:pPr marL="457200" lvl="1" indent="-457200">
              <a:buClr>
                <a:schemeClr val="accent3">
                  <a:lumMod val="50000"/>
                </a:schemeClr>
              </a:buClr>
              <a:buFont typeface="+mj-lt"/>
              <a:buAutoNum type="arabicPeriod"/>
              <a:defRPr/>
            </a:pPr>
            <a:r>
              <a:rPr lang="en-US" sz="2000" dirty="0" smtClean="0">
                <a:solidFill>
                  <a:schemeClr val="accent3">
                    <a:lumMod val="50000"/>
                  </a:schemeClr>
                </a:solidFill>
              </a:rPr>
              <a:t>Exposure B.  Urban, suburban and wooded areas with  numerous, closely spaced obstruction.  Exposure B is assumed unless the site clearly meets other category types</a:t>
            </a:r>
          </a:p>
          <a:p>
            <a:pPr marL="457200" lvl="1" indent="-457200">
              <a:buClr>
                <a:schemeClr val="accent3">
                  <a:lumMod val="50000"/>
                </a:schemeClr>
              </a:buClr>
              <a:buFont typeface="+mj-lt"/>
              <a:buAutoNum type="arabicPeriod"/>
              <a:defRPr/>
            </a:pPr>
            <a:r>
              <a:rPr lang="en-US" sz="2000" dirty="0" smtClean="0">
                <a:solidFill>
                  <a:schemeClr val="accent3">
                    <a:lumMod val="50000"/>
                  </a:schemeClr>
                </a:solidFill>
              </a:rPr>
              <a:t>Exposure C.  Open terrain with scattered obstructions</a:t>
            </a:r>
          </a:p>
          <a:p>
            <a:pPr marL="457200" lvl="1" indent="-457200">
              <a:buClr>
                <a:schemeClr val="accent3">
                  <a:lumMod val="50000"/>
                </a:schemeClr>
              </a:buClr>
              <a:buFont typeface="+mj-lt"/>
              <a:buAutoNum type="arabicPeriod"/>
              <a:defRPr/>
            </a:pPr>
            <a:r>
              <a:rPr lang="en-US" sz="2000" dirty="0" smtClean="0">
                <a:solidFill>
                  <a:schemeClr val="accent3">
                    <a:lumMod val="50000"/>
                  </a:schemeClr>
                </a:solidFill>
              </a:rPr>
              <a:t>Exposure D.  Flat areas exposed to wind flowing over large bodies of water </a:t>
            </a:r>
          </a:p>
          <a:p>
            <a:pPr marL="457200" lvl="1" indent="-457200">
              <a:buClr>
                <a:schemeClr val="accent3">
                  <a:lumMod val="50000"/>
                </a:schemeClr>
              </a:buClr>
              <a:buFont typeface="+mj-lt"/>
              <a:buAutoNum type="arabicPeriod"/>
              <a:defRPr/>
            </a:pPr>
            <a:endParaRPr lang="en-US" sz="2000" dirty="0" smtClean="0">
              <a:solidFill>
                <a:schemeClr val="accent3">
                  <a:lumMod val="50000"/>
                </a:schemeClr>
              </a:solidFill>
            </a:endParaRPr>
          </a:p>
          <a:p>
            <a:pPr marL="457200" lvl="1" indent="-457200">
              <a:buClr>
                <a:schemeClr val="accent3">
                  <a:lumMod val="50000"/>
                </a:schemeClr>
              </a:buClr>
              <a:buFont typeface="Wingdings" pitchFamily="2" charset="2"/>
              <a:buNone/>
              <a:defRPr/>
            </a:pPr>
            <a:r>
              <a:rPr lang="en-US" sz="2400" dirty="0" smtClean="0">
                <a:solidFill>
                  <a:schemeClr val="accent1">
                    <a:lumMod val="75000"/>
                  </a:schemeClr>
                </a:solidFill>
              </a:rPr>
              <a:t>Table R301.2.3 Height and Exposure Adjustments for Table R301.2(2).</a:t>
            </a:r>
          </a:p>
          <a:p>
            <a:pPr marL="457200" lvl="1" indent="-457200">
              <a:buClr>
                <a:schemeClr val="accent3">
                  <a:lumMod val="50000"/>
                </a:schemeClr>
              </a:buClr>
              <a:buFont typeface="+mj-lt"/>
              <a:buAutoNum type="arabicPeriod"/>
              <a:defRPr/>
            </a:pPr>
            <a:endParaRPr lang="en-US" sz="2000" dirty="0" smtClean="0">
              <a:solidFill>
                <a:schemeClr val="accent3">
                  <a:lumMod val="50000"/>
                </a:schemeClr>
              </a:solidFill>
            </a:endParaRPr>
          </a:p>
          <a:p>
            <a:pPr lvl="1">
              <a:defRPr/>
            </a:pPr>
            <a:endParaRPr lang="en-US" sz="2400" dirty="0" smtClean="0"/>
          </a:p>
        </p:txBody>
      </p:sp>
      <p:sp>
        <p:nvSpPr>
          <p:cNvPr id="5" name="Rectangle 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p:txBody>
          <a:bodyPr/>
          <a:lstStyle/>
          <a:p>
            <a:pPr fontAlgn="auto">
              <a:spcAft>
                <a:spcPts val="0"/>
              </a:spcAft>
              <a:defRPr/>
            </a:pPr>
            <a:r>
              <a:rPr dirty="0"/>
              <a:t>Getting Started: Loads &amp; Limits</a:t>
            </a:r>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Wind Exposure</a:t>
            </a:r>
          </a:p>
        </p:txBody>
      </p:sp>
      <p:pic>
        <p:nvPicPr>
          <p:cNvPr id="289794" name="Picture 3" descr="ICC Figure 4.2.png"/>
          <p:cNvPicPr>
            <a:picLocks noChangeAspect="1"/>
          </p:cNvPicPr>
          <p:nvPr/>
        </p:nvPicPr>
        <p:blipFill>
          <a:blip r:embed="rId3" cstate="email"/>
          <a:srcRect/>
          <a:stretch>
            <a:fillRect/>
          </a:stretch>
        </p:blipFill>
        <p:spPr bwMode="auto">
          <a:xfrm>
            <a:off x="3040063" y="3074988"/>
            <a:ext cx="3708400" cy="2589212"/>
          </a:xfrm>
          <a:prstGeom prst="rect">
            <a:avLst/>
          </a:prstGeom>
          <a:noFill/>
          <a:ln w="9525">
            <a:noFill/>
            <a:miter lim="800000"/>
            <a:headEnd/>
            <a:tailEnd/>
          </a:ln>
        </p:spPr>
      </p:pic>
      <p:sp>
        <p:nvSpPr>
          <p:cNvPr id="5" name="Text Box 3"/>
          <p:cNvSpPr txBox="1">
            <a:spLocks noChangeArrowheads="1"/>
          </p:cNvSpPr>
          <p:nvPr/>
        </p:nvSpPr>
        <p:spPr bwMode="auto">
          <a:xfrm>
            <a:off x="458788" y="1754188"/>
            <a:ext cx="8229600" cy="1333500"/>
          </a:xfrm>
          <a:prstGeom prst="rect">
            <a:avLst/>
          </a:prstGeom>
          <a:noFill/>
          <a:ln w="12700">
            <a:noFill/>
            <a:miter lim="800000"/>
            <a:headEnd/>
            <a:tailEnd/>
          </a:ln>
        </p:spPr>
        <p:txBody>
          <a:bodyPr>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Exposure A:</a:t>
            </a:r>
          </a:p>
          <a:p>
            <a:pPr marL="182880" fontAlgn="auto">
              <a:spcBef>
                <a:spcPct val="15000"/>
              </a:spcBef>
              <a:spcAft>
                <a:spcPts val="0"/>
              </a:spcAft>
              <a:defRPr/>
            </a:pPr>
            <a:r>
              <a:rPr lang="en-US" b="1" dirty="0">
                <a:solidFill>
                  <a:schemeClr val="accent3">
                    <a:lumMod val="50000"/>
                  </a:schemeClr>
                </a:solidFill>
                <a:latin typeface="Arial" pitchFamily="34" charset="0"/>
                <a:cs typeface="Arial" pitchFamily="34" charset="0"/>
              </a:rPr>
              <a:t>Large city centers with at least 50 percent of the buildings having a height in excess of 70 feet for a distance of 0.5 mile upwind from the structure being designed.</a:t>
            </a:r>
          </a:p>
        </p:txBody>
      </p:sp>
      <p:grpSp>
        <p:nvGrpSpPr>
          <p:cNvPr id="289796" name="Group 5"/>
          <p:cNvGrpSpPr>
            <a:grpSpLocks/>
          </p:cNvGrpSpPr>
          <p:nvPr/>
        </p:nvGrpSpPr>
        <p:grpSpPr bwMode="auto">
          <a:xfrm>
            <a:off x="1482725" y="3341688"/>
            <a:ext cx="1484313" cy="2011362"/>
            <a:chOff x="356396" y="3962646"/>
            <a:chExt cx="1484575" cy="2011680"/>
          </a:xfrm>
        </p:grpSpPr>
        <p:cxnSp>
          <p:nvCxnSpPr>
            <p:cNvPr id="7" name="Straight Connector 6"/>
            <p:cNvCxnSpPr/>
            <p:nvPr/>
          </p:nvCxnSpPr>
          <p:spPr bwMode="auto">
            <a:xfrm>
              <a:off x="778746" y="4124597"/>
              <a:ext cx="639876" cy="0"/>
            </a:xfrm>
            <a:prstGeom prst="line">
              <a:avLst/>
            </a:prstGeom>
            <a:solidFill>
              <a:schemeClr val="accent1">
                <a:lumMod val="7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rot="5400000" flipH="1" flipV="1">
              <a:off x="1007388" y="4034093"/>
              <a:ext cx="182592" cy="18259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778746" y="5820315"/>
              <a:ext cx="639876" cy="0"/>
            </a:xfrm>
            <a:prstGeom prst="line">
              <a:avLst/>
            </a:prstGeom>
            <a:solidFill>
              <a:schemeClr val="accent1">
                <a:lumMod val="7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rot="5400000" flipH="1" flipV="1">
              <a:off x="1007388" y="5736162"/>
              <a:ext cx="182592" cy="18259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5400000">
              <a:off x="92844" y="4967692"/>
              <a:ext cx="2011680" cy="1587"/>
            </a:xfrm>
            <a:prstGeom prst="line">
              <a:avLst/>
            </a:prstGeom>
            <a:solidFill>
              <a:schemeClr val="accent1">
                <a:lumMod val="75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9814" name="TextBox 86"/>
            <p:cNvSpPr txBox="1">
              <a:spLocks noChangeArrowheads="1"/>
            </p:cNvSpPr>
            <p:nvPr/>
          </p:nvSpPr>
          <p:spPr bwMode="auto">
            <a:xfrm>
              <a:off x="356396" y="4670291"/>
              <a:ext cx="1484575" cy="707886"/>
            </a:xfrm>
            <a:prstGeom prst="rect">
              <a:avLst/>
            </a:prstGeom>
            <a:solidFill>
              <a:schemeClr val="bg1"/>
            </a:solidFill>
            <a:ln w="9525">
              <a:noFill/>
              <a:miter lim="800000"/>
              <a:headEnd/>
              <a:tailEnd/>
            </a:ln>
          </p:spPr>
          <p:txBody>
            <a:bodyPr lIns="0" rIns="0">
              <a:spAutoFit/>
            </a:bodyPr>
            <a:lstStyle/>
            <a:p>
              <a:pPr algn="ctr"/>
              <a:r>
                <a:rPr lang="en-US" sz="2000" b="1" dirty="0">
                  <a:solidFill>
                    <a:srgbClr val="953735"/>
                  </a:solidFill>
                  <a:cs typeface="Arial" charset="0"/>
                </a:rPr>
                <a:t>70'</a:t>
              </a:r>
            </a:p>
            <a:p>
              <a:pPr algn="ctr"/>
              <a:r>
                <a:rPr lang="en-US" sz="2000" b="1" dirty="0">
                  <a:solidFill>
                    <a:srgbClr val="953735"/>
                  </a:solidFill>
                  <a:cs typeface="Arial" charset="0"/>
                </a:rPr>
                <a:t>Average</a:t>
              </a:r>
            </a:p>
          </p:txBody>
        </p:sp>
      </p:grpSp>
      <p:sp>
        <p:nvSpPr>
          <p:cNvPr id="13" name="Line 1053"/>
          <p:cNvSpPr>
            <a:spLocks noChangeShapeType="1"/>
          </p:cNvSpPr>
          <p:nvPr/>
        </p:nvSpPr>
        <p:spPr bwMode="auto">
          <a:xfrm flipH="1">
            <a:off x="2967038" y="5649913"/>
            <a:ext cx="0" cy="515937"/>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14" name="Line 1055"/>
          <p:cNvSpPr>
            <a:spLocks noChangeShapeType="1"/>
          </p:cNvSpPr>
          <p:nvPr/>
        </p:nvSpPr>
        <p:spPr bwMode="auto">
          <a:xfrm rot="16200000" flipH="1" flipV="1">
            <a:off x="5082382" y="3682206"/>
            <a:ext cx="0" cy="4662487"/>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15" name="Line 1051"/>
          <p:cNvSpPr>
            <a:spLocks noChangeShapeType="1"/>
          </p:cNvSpPr>
          <p:nvPr/>
        </p:nvSpPr>
        <p:spPr bwMode="auto">
          <a:xfrm rot="5400000">
            <a:off x="2882900" y="5927725"/>
            <a:ext cx="171450" cy="171450"/>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16" name="Line 1053"/>
          <p:cNvSpPr>
            <a:spLocks noChangeShapeType="1"/>
          </p:cNvSpPr>
          <p:nvPr/>
        </p:nvSpPr>
        <p:spPr bwMode="auto">
          <a:xfrm flipH="1">
            <a:off x="7281863" y="5649913"/>
            <a:ext cx="0" cy="515937"/>
          </a:xfrm>
          <a:prstGeom prst="line">
            <a:avLst/>
          </a:prstGeom>
          <a:noFill/>
          <a:ln w="952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17" name="Line 1051"/>
          <p:cNvSpPr>
            <a:spLocks noChangeShapeType="1"/>
          </p:cNvSpPr>
          <p:nvPr/>
        </p:nvSpPr>
        <p:spPr bwMode="auto">
          <a:xfrm rot="5400000">
            <a:off x="7196138" y="5927725"/>
            <a:ext cx="171450" cy="171450"/>
          </a:xfrm>
          <a:prstGeom prst="line">
            <a:avLst/>
          </a:prstGeom>
          <a:noFill/>
          <a:ln w="28575">
            <a:solidFill>
              <a:schemeClr val="tx1"/>
            </a:solidFill>
            <a:round/>
            <a:headEnd/>
            <a:tailEnd/>
          </a:ln>
        </p:spPr>
        <p:txBody>
          <a:bodyPr/>
          <a:lstStyle/>
          <a:p>
            <a:pPr fontAlgn="auto">
              <a:spcBef>
                <a:spcPts val="0"/>
              </a:spcBef>
              <a:spcAft>
                <a:spcPts val="0"/>
              </a:spcAft>
              <a:defRPr/>
            </a:pPr>
            <a:endParaRPr lang="en-US" dirty="0">
              <a:solidFill>
                <a:schemeClr val="accent1">
                  <a:lumMod val="75000"/>
                </a:schemeClr>
              </a:solidFill>
              <a:latin typeface="+mn-lt"/>
            </a:endParaRPr>
          </a:p>
        </p:txBody>
      </p:sp>
      <p:sp>
        <p:nvSpPr>
          <p:cNvPr id="289802" name="Text Box 1054"/>
          <p:cNvSpPr txBox="1">
            <a:spLocks noChangeArrowheads="1"/>
          </p:cNvSpPr>
          <p:nvPr/>
        </p:nvSpPr>
        <p:spPr bwMode="auto">
          <a:xfrm>
            <a:off x="4573588" y="5816600"/>
            <a:ext cx="1298575" cy="400050"/>
          </a:xfrm>
          <a:prstGeom prst="rect">
            <a:avLst/>
          </a:prstGeom>
          <a:solidFill>
            <a:schemeClr val="bg1"/>
          </a:solidFill>
          <a:ln w="12699">
            <a:noFill/>
            <a:miter lim="800000"/>
            <a:headEnd/>
            <a:tailEnd/>
          </a:ln>
        </p:spPr>
        <p:txBody>
          <a:bodyPr>
            <a:spAutoFit/>
          </a:bodyPr>
          <a:lstStyle/>
          <a:p>
            <a:pPr algn="ctr"/>
            <a:r>
              <a:rPr lang="en-US" sz="2000" b="1" dirty="0">
                <a:solidFill>
                  <a:srgbClr val="953735"/>
                </a:solidFill>
                <a:cs typeface="Arial" charset="0"/>
              </a:rPr>
              <a:t>1/2 Mile</a:t>
            </a:r>
          </a:p>
        </p:txBody>
      </p:sp>
      <p:grpSp>
        <p:nvGrpSpPr>
          <p:cNvPr id="289803" name="Group 18"/>
          <p:cNvGrpSpPr>
            <a:grpSpLocks/>
          </p:cNvGrpSpPr>
          <p:nvPr/>
        </p:nvGrpSpPr>
        <p:grpSpPr bwMode="auto">
          <a:xfrm>
            <a:off x="7253288" y="4662488"/>
            <a:ext cx="906462" cy="836612"/>
            <a:chOff x="7580351" y="4656073"/>
            <a:chExt cx="905889" cy="836952"/>
          </a:xfrm>
        </p:grpSpPr>
        <p:sp>
          <p:nvSpPr>
            <p:cNvPr id="20" name="Cube 19"/>
            <p:cNvSpPr/>
            <p:nvPr/>
          </p:nvSpPr>
          <p:spPr>
            <a:xfrm>
              <a:off x="7750106" y="4976878"/>
              <a:ext cx="642532" cy="516147"/>
            </a:xfrm>
            <a:prstGeom prst="cube">
              <a:avLst/>
            </a:prstGeom>
            <a:solidFill>
              <a:srgbClr val="BB9D6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Parallelogram 20"/>
            <p:cNvSpPr/>
            <p:nvPr/>
          </p:nvSpPr>
          <p:spPr>
            <a:xfrm rot="20446349" flipH="1">
              <a:off x="8057886" y="4656073"/>
              <a:ext cx="428354" cy="484384"/>
            </a:xfrm>
            <a:prstGeom prst="parallelogram">
              <a:avLst>
                <a:gd name="adj" fmla="val 62403"/>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Isosceles Triangle 21"/>
            <p:cNvSpPr/>
            <p:nvPr/>
          </p:nvSpPr>
          <p:spPr>
            <a:xfrm>
              <a:off x="7580351" y="4738657"/>
              <a:ext cx="821805" cy="371626"/>
            </a:xfrm>
            <a:prstGeom prst="triangl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3" name="TextBox 69"/>
          <p:cNvSpPr txBox="1">
            <a:spLocks noChangeArrowheads="1"/>
          </p:cNvSpPr>
          <p:nvPr/>
        </p:nvSpPr>
        <p:spPr bwMode="auto">
          <a:xfrm>
            <a:off x="5872163" y="6229350"/>
            <a:ext cx="1208985"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R301.2.1.4.1</a:t>
            </a:r>
          </a:p>
        </p:txBody>
      </p:sp>
      <p:sp>
        <p:nvSpPr>
          <p:cNvPr id="289805" name="TextBox 23"/>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24" name="Rectangle 2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Wind Exposure</a:t>
            </a:r>
          </a:p>
        </p:txBody>
      </p:sp>
      <p:pic>
        <p:nvPicPr>
          <p:cNvPr id="291842" name="Picture 2" descr="ICC Figure 4.3.png"/>
          <p:cNvPicPr>
            <a:picLocks noChangeAspect="1"/>
          </p:cNvPicPr>
          <p:nvPr/>
        </p:nvPicPr>
        <p:blipFill>
          <a:blip r:embed="rId3" cstate="email"/>
          <a:srcRect/>
          <a:stretch>
            <a:fillRect/>
          </a:stretch>
        </p:blipFill>
        <p:spPr bwMode="auto">
          <a:xfrm>
            <a:off x="1844675" y="3503613"/>
            <a:ext cx="5457825" cy="2551112"/>
          </a:xfrm>
          <a:prstGeom prst="rect">
            <a:avLst/>
          </a:prstGeom>
          <a:noFill/>
          <a:ln w="9525">
            <a:noFill/>
            <a:miter lim="800000"/>
            <a:headEnd/>
            <a:tailEnd/>
          </a:ln>
        </p:spPr>
      </p:pic>
      <p:sp>
        <p:nvSpPr>
          <p:cNvPr id="4" name="Text Box 3"/>
          <p:cNvSpPr txBox="1">
            <a:spLocks noChangeArrowheads="1"/>
          </p:cNvSpPr>
          <p:nvPr/>
        </p:nvSpPr>
        <p:spPr bwMode="auto">
          <a:xfrm>
            <a:off x="458788" y="1754188"/>
            <a:ext cx="8229600" cy="1333500"/>
          </a:xfrm>
          <a:prstGeom prst="rect">
            <a:avLst/>
          </a:prstGeom>
          <a:noFill/>
          <a:ln w="12700">
            <a:noFill/>
            <a:miter lim="800000"/>
            <a:headEnd/>
            <a:tailEnd/>
          </a:ln>
        </p:spPr>
        <p:txBody>
          <a:bodyPr>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Exposure B:</a:t>
            </a:r>
          </a:p>
          <a:p>
            <a:pPr marL="182880" fontAlgn="auto">
              <a:spcBef>
                <a:spcPct val="15000"/>
              </a:spcBef>
              <a:spcAft>
                <a:spcPts val="0"/>
              </a:spcAft>
              <a:defRPr/>
            </a:pPr>
            <a:r>
              <a:rPr lang="en-US" b="1" dirty="0">
                <a:solidFill>
                  <a:schemeClr val="accent3">
                    <a:lumMod val="50000"/>
                  </a:schemeClr>
                </a:solidFill>
                <a:latin typeface="Arial" pitchFamily="34" charset="0"/>
                <a:cs typeface="Arial" pitchFamily="34" charset="0"/>
              </a:rPr>
              <a:t>Urban and suburban areas, wooded areas or other terrain with many closely spaced obstructions having the size of single family dwellings or larger.</a:t>
            </a:r>
          </a:p>
        </p:txBody>
      </p:sp>
      <p:sp>
        <p:nvSpPr>
          <p:cNvPr id="5" name="Freeform 4"/>
          <p:cNvSpPr/>
          <p:nvPr/>
        </p:nvSpPr>
        <p:spPr>
          <a:xfrm>
            <a:off x="3073400" y="2984500"/>
            <a:ext cx="1447800" cy="1295400"/>
          </a:xfrm>
          <a:custGeom>
            <a:avLst/>
            <a:gdLst>
              <a:gd name="connsiteX0" fmla="*/ 0 w 1447800"/>
              <a:gd name="connsiteY0" fmla="*/ 0 h 1295400"/>
              <a:gd name="connsiteX1" fmla="*/ 901700 w 1447800"/>
              <a:gd name="connsiteY1" fmla="*/ 444500 h 1295400"/>
              <a:gd name="connsiteX2" fmla="*/ 1447800 w 1447800"/>
              <a:gd name="connsiteY2" fmla="*/ 1295400 h 1295400"/>
            </a:gdLst>
            <a:ahLst/>
            <a:cxnLst>
              <a:cxn ang="0">
                <a:pos x="connsiteX0" y="connsiteY0"/>
              </a:cxn>
              <a:cxn ang="0">
                <a:pos x="connsiteX1" y="connsiteY1"/>
              </a:cxn>
              <a:cxn ang="0">
                <a:pos x="connsiteX2" y="connsiteY2"/>
              </a:cxn>
            </a:cxnLst>
            <a:rect l="l" t="t" r="r" b="b"/>
            <a:pathLst>
              <a:path w="1447800" h="1295400">
                <a:moveTo>
                  <a:pt x="0" y="0"/>
                </a:moveTo>
                <a:cubicBezTo>
                  <a:pt x="330200" y="114300"/>
                  <a:pt x="660400" y="228600"/>
                  <a:pt x="901700" y="444500"/>
                </a:cubicBezTo>
                <a:cubicBezTo>
                  <a:pt x="1143000" y="660400"/>
                  <a:pt x="1295400" y="977900"/>
                  <a:pt x="1447800" y="1295400"/>
                </a:cubicBez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6" name="TextBox 69"/>
          <p:cNvSpPr txBox="1">
            <a:spLocks noChangeArrowheads="1"/>
          </p:cNvSpPr>
          <p:nvPr/>
        </p:nvSpPr>
        <p:spPr bwMode="auto">
          <a:xfrm>
            <a:off x="5566465" y="6229350"/>
            <a:ext cx="1208985"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R301.2.1.4.2</a:t>
            </a:r>
          </a:p>
        </p:txBody>
      </p:sp>
      <p:sp>
        <p:nvSpPr>
          <p:cNvPr id="291846" name="TextBox 6"/>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8" name="Rectangle 7"/>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 </a:t>
            </a:r>
          </a:p>
        </p:txBody>
      </p:sp>
      <p:pic>
        <p:nvPicPr>
          <p:cNvPr id="77826" name="Picture 3" descr="C:\APA work\PowerPoint\2008 PPT\Bracing Maps\Seismic\Seismic USA.png"/>
          <p:cNvPicPr>
            <a:picLocks noChangeAspect="1" noChangeArrowheads="1"/>
          </p:cNvPicPr>
          <p:nvPr/>
        </p:nvPicPr>
        <p:blipFill>
          <a:blip r:embed="rId3" cstate="email"/>
          <a:srcRect/>
          <a:stretch>
            <a:fillRect/>
          </a:stretch>
        </p:blipFill>
        <p:spPr bwMode="auto">
          <a:xfrm>
            <a:off x="457200" y="1906588"/>
            <a:ext cx="7119938" cy="4860925"/>
          </a:xfrm>
          <a:prstGeom prst="rect">
            <a:avLst/>
          </a:prstGeom>
          <a:noFill/>
          <a:ln w="9525">
            <a:noFill/>
            <a:miter lim="800000"/>
            <a:headEnd/>
            <a:tailEnd/>
          </a:ln>
        </p:spPr>
      </p:pic>
      <p:sp>
        <p:nvSpPr>
          <p:cNvPr id="6" name="Title 1"/>
          <p:cNvSpPr txBox="1">
            <a:spLocks/>
          </p:cNvSpPr>
          <p:nvPr/>
        </p:nvSpPr>
        <p:spPr>
          <a:xfrm>
            <a:off x="228600" y="366713"/>
            <a:ext cx="8686800" cy="1184275"/>
          </a:xfrm>
          <a:prstGeom prst="rect">
            <a:avLst/>
          </a:prstGeom>
        </p:spPr>
        <p:txBody>
          <a:bodyPr anchor="ctr">
            <a:normAutofit/>
          </a:bodyPr>
          <a:lstStyle/>
          <a:p>
            <a:pPr algn="ctr" fontAlgn="auto">
              <a:lnSpc>
                <a:spcPts val="4200"/>
              </a:lnSpc>
              <a:spcAft>
                <a:spcPts val="0"/>
              </a:spcAft>
              <a:defRPr/>
            </a:pPr>
            <a:r>
              <a:rPr lang="en-US" sz="4000" spc="-150" dirty="0">
                <a:latin typeface="IowanOldSt BT" pitchFamily="18" charset="0"/>
                <a:ea typeface="+mj-ea"/>
                <a:cs typeface="+mj-cs"/>
              </a:rPr>
              <a:t>Introduction: Lateral Forces</a:t>
            </a:r>
          </a:p>
        </p:txBody>
      </p:sp>
      <p:grpSp>
        <p:nvGrpSpPr>
          <p:cNvPr id="77828" name="Group 9"/>
          <p:cNvGrpSpPr>
            <a:grpSpLocks/>
          </p:cNvGrpSpPr>
          <p:nvPr/>
        </p:nvGrpSpPr>
        <p:grpSpPr bwMode="auto">
          <a:xfrm>
            <a:off x="7517182" y="2931116"/>
            <a:ext cx="1300162" cy="2284413"/>
            <a:chOff x="7134313" y="3777241"/>
            <a:chExt cx="1300386" cy="2283763"/>
          </a:xfrm>
        </p:grpSpPr>
        <p:sp>
          <p:nvSpPr>
            <p:cNvPr id="77830" name="TextBox 6"/>
            <p:cNvSpPr txBox="1">
              <a:spLocks noChangeArrowheads="1"/>
            </p:cNvSpPr>
            <p:nvPr/>
          </p:nvSpPr>
          <p:spPr bwMode="auto">
            <a:xfrm>
              <a:off x="7896314" y="3777241"/>
              <a:ext cx="538385" cy="2157001"/>
            </a:xfrm>
            <a:prstGeom prst="rect">
              <a:avLst/>
            </a:prstGeom>
            <a:noFill/>
            <a:ln w="9525">
              <a:noFill/>
              <a:miter lim="800000"/>
              <a:headEnd/>
              <a:tailEnd/>
            </a:ln>
          </p:spPr>
          <p:txBody>
            <a:bodyPr>
              <a:spAutoFit/>
            </a:bodyPr>
            <a:lstStyle/>
            <a:p>
              <a:pPr>
                <a:lnSpc>
                  <a:spcPts val="2300"/>
                </a:lnSpc>
              </a:pPr>
              <a:r>
                <a:rPr lang="en-US" sz="1200" dirty="0">
                  <a:latin typeface="Calibri" pitchFamily="34" charset="0"/>
                </a:rPr>
                <a:t>E</a:t>
              </a:r>
            </a:p>
            <a:p>
              <a:pPr>
                <a:lnSpc>
                  <a:spcPts val="2300"/>
                </a:lnSpc>
              </a:pPr>
              <a:r>
                <a:rPr lang="en-US" sz="1200" dirty="0">
                  <a:latin typeface="Calibri" pitchFamily="34" charset="0"/>
                </a:rPr>
                <a:t>D</a:t>
              </a:r>
              <a:r>
                <a:rPr lang="en-US" sz="800" dirty="0">
                  <a:latin typeface="Calibri" pitchFamily="34" charset="0"/>
                </a:rPr>
                <a:t>2</a:t>
              </a:r>
            </a:p>
            <a:p>
              <a:pPr>
                <a:lnSpc>
                  <a:spcPts val="2300"/>
                </a:lnSpc>
              </a:pPr>
              <a:r>
                <a:rPr lang="en-US" sz="1200" dirty="0">
                  <a:latin typeface="Calibri" pitchFamily="34" charset="0"/>
                </a:rPr>
                <a:t>D</a:t>
              </a:r>
              <a:r>
                <a:rPr lang="en-US" sz="800" dirty="0">
                  <a:latin typeface="Calibri" pitchFamily="34" charset="0"/>
                </a:rPr>
                <a:t>1</a:t>
              </a:r>
            </a:p>
            <a:p>
              <a:pPr>
                <a:lnSpc>
                  <a:spcPts val="2300"/>
                </a:lnSpc>
              </a:pPr>
              <a:r>
                <a:rPr lang="en-US" sz="1200" dirty="0">
                  <a:latin typeface="Calibri" pitchFamily="34" charset="0"/>
                </a:rPr>
                <a:t>D</a:t>
              </a:r>
              <a:r>
                <a:rPr lang="en-US" sz="800" dirty="0">
                  <a:latin typeface="Calibri" pitchFamily="34" charset="0"/>
                </a:rPr>
                <a:t>0</a:t>
              </a:r>
            </a:p>
            <a:p>
              <a:pPr>
                <a:lnSpc>
                  <a:spcPts val="2300"/>
                </a:lnSpc>
              </a:pPr>
              <a:r>
                <a:rPr lang="en-US" sz="1200" dirty="0">
                  <a:latin typeface="Calibri" pitchFamily="34" charset="0"/>
                </a:rPr>
                <a:t>C</a:t>
              </a:r>
            </a:p>
            <a:p>
              <a:pPr>
                <a:lnSpc>
                  <a:spcPts val="2300"/>
                </a:lnSpc>
              </a:pPr>
              <a:r>
                <a:rPr lang="en-US" sz="1200" dirty="0">
                  <a:latin typeface="Calibri" pitchFamily="34" charset="0"/>
                </a:rPr>
                <a:t>B</a:t>
              </a:r>
            </a:p>
            <a:p>
              <a:pPr>
                <a:lnSpc>
                  <a:spcPts val="2300"/>
                </a:lnSpc>
              </a:pPr>
              <a:r>
                <a:rPr lang="en-US" sz="1200" dirty="0">
                  <a:latin typeface="Calibri" pitchFamily="34" charset="0"/>
                </a:rPr>
                <a:t>A</a:t>
              </a:r>
            </a:p>
          </p:txBody>
        </p:sp>
        <p:pic>
          <p:nvPicPr>
            <p:cNvPr id="77831" name="Picture 4" descr="C:\APA work\PowerPoint\2008 PPT\Bracing Maps\Seismic\Seismic Legend.png"/>
            <p:cNvPicPr>
              <a:picLocks noChangeAspect="1" noChangeArrowheads="1"/>
            </p:cNvPicPr>
            <p:nvPr/>
          </p:nvPicPr>
          <p:blipFill>
            <a:blip r:embed="rId4" cstate="email"/>
            <a:srcRect/>
            <a:stretch>
              <a:fillRect/>
            </a:stretch>
          </p:blipFill>
          <p:spPr bwMode="auto">
            <a:xfrm>
              <a:off x="7629273" y="3879553"/>
              <a:ext cx="328060" cy="1994508"/>
            </a:xfrm>
            <a:prstGeom prst="rect">
              <a:avLst/>
            </a:prstGeom>
            <a:noFill/>
            <a:ln w="9525">
              <a:noFill/>
              <a:miter lim="800000"/>
              <a:headEnd/>
              <a:tailEnd/>
            </a:ln>
          </p:spPr>
        </p:pic>
        <p:sp>
          <p:nvSpPr>
            <p:cNvPr id="77832" name="TextBox 8"/>
            <p:cNvSpPr txBox="1">
              <a:spLocks noChangeArrowheads="1"/>
            </p:cNvSpPr>
            <p:nvPr/>
          </p:nvSpPr>
          <p:spPr bwMode="auto">
            <a:xfrm>
              <a:off x="7134313" y="3904003"/>
              <a:ext cx="538385" cy="2157001"/>
            </a:xfrm>
            <a:prstGeom prst="rect">
              <a:avLst/>
            </a:prstGeom>
            <a:noFill/>
            <a:ln w="9525">
              <a:noFill/>
              <a:miter lim="800000"/>
              <a:headEnd/>
              <a:tailEnd/>
            </a:ln>
          </p:spPr>
          <p:txBody>
            <a:bodyPr>
              <a:spAutoFit/>
            </a:bodyPr>
            <a:lstStyle/>
            <a:p>
              <a:pPr algn="r">
                <a:lnSpc>
                  <a:spcPts val="2300"/>
                </a:lnSpc>
              </a:pPr>
              <a:r>
                <a:rPr lang="en-US" sz="1200" dirty="0">
                  <a:latin typeface="Calibri" pitchFamily="34" charset="0"/>
                </a:rPr>
                <a:t>117</a:t>
              </a:r>
            </a:p>
            <a:p>
              <a:pPr algn="r">
                <a:lnSpc>
                  <a:spcPts val="2300"/>
                </a:lnSpc>
              </a:pPr>
              <a:r>
                <a:rPr lang="en-US" sz="1200" dirty="0">
                  <a:latin typeface="Calibri" pitchFamily="34" charset="0"/>
                </a:rPr>
                <a:t>83</a:t>
              </a:r>
            </a:p>
            <a:p>
              <a:pPr algn="r">
                <a:lnSpc>
                  <a:spcPts val="2300"/>
                </a:lnSpc>
              </a:pPr>
              <a:r>
                <a:rPr lang="en-US" sz="1200" dirty="0">
                  <a:latin typeface="Calibri" pitchFamily="34" charset="0"/>
                </a:rPr>
                <a:t>67</a:t>
              </a:r>
            </a:p>
            <a:p>
              <a:pPr algn="r">
                <a:lnSpc>
                  <a:spcPts val="2300"/>
                </a:lnSpc>
              </a:pPr>
              <a:r>
                <a:rPr lang="en-US" sz="1200" dirty="0">
                  <a:latin typeface="Calibri" pitchFamily="34" charset="0"/>
                </a:rPr>
                <a:t>50</a:t>
              </a:r>
            </a:p>
            <a:p>
              <a:pPr algn="r">
                <a:lnSpc>
                  <a:spcPts val="2300"/>
                </a:lnSpc>
              </a:pPr>
              <a:r>
                <a:rPr lang="en-US" sz="1200" dirty="0">
                  <a:latin typeface="Calibri" pitchFamily="34" charset="0"/>
                </a:rPr>
                <a:t>33</a:t>
              </a:r>
            </a:p>
            <a:p>
              <a:pPr algn="r">
                <a:lnSpc>
                  <a:spcPts val="2300"/>
                </a:lnSpc>
              </a:pPr>
              <a:r>
                <a:rPr lang="en-US" sz="1200" dirty="0">
                  <a:latin typeface="Calibri" pitchFamily="34" charset="0"/>
                </a:rPr>
                <a:t>17</a:t>
              </a:r>
            </a:p>
            <a:p>
              <a:pPr algn="r">
                <a:lnSpc>
                  <a:spcPts val="2300"/>
                </a:lnSpc>
              </a:pPr>
              <a:r>
                <a:rPr lang="en-US" sz="1200" dirty="0">
                  <a:latin typeface="Calibri" pitchFamily="34" charset="0"/>
                </a:rPr>
                <a:t>0</a:t>
              </a:r>
            </a:p>
          </p:txBody>
        </p:sp>
      </p:grpSp>
      <p:sp>
        <p:nvSpPr>
          <p:cNvPr id="77829" name="Text Box 3"/>
          <p:cNvSpPr txBox="1">
            <a:spLocks noChangeArrowheads="1"/>
          </p:cNvSpPr>
          <p:nvPr/>
        </p:nvSpPr>
        <p:spPr bwMode="auto">
          <a:xfrm>
            <a:off x="2017713" y="1524000"/>
            <a:ext cx="5108575" cy="461963"/>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SDC – United States</a:t>
            </a:r>
          </a:p>
        </p:txBody>
      </p:sp>
      <p:sp>
        <p:nvSpPr>
          <p:cNvPr id="10" name="Rectangle 9"/>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Wind Exposure</a:t>
            </a:r>
          </a:p>
        </p:txBody>
      </p:sp>
      <p:pic>
        <p:nvPicPr>
          <p:cNvPr id="293890" name="Picture 2" descr="ICC Figure 4.4.png"/>
          <p:cNvPicPr>
            <a:picLocks noChangeAspect="1"/>
          </p:cNvPicPr>
          <p:nvPr/>
        </p:nvPicPr>
        <p:blipFill>
          <a:blip r:embed="rId3" cstate="email"/>
          <a:srcRect/>
          <a:stretch>
            <a:fillRect/>
          </a:stretch>
        </p:blipFill>
        <p:spPr bwMode="auto">
          <a:xfrm>
            <a:off x="1368425" y="4205288"/>
            <a:ext cx="6405563" cy="1849437"/>
          </a:xfrm>
          <a:prstGeom prst="rect">
            <a:avLst/>
          </a:prstGeom>
          <a:noFill/>
          <a:ln w="9525">
            <a:noFill/>
            <a:miter lim="800000"/>
            <a:headEnd/>
            <a:tailEnd/>
          </a:ln>
        </p:spPr>
      </p:pic>
      <p:sp>
        <p:nvSpPr>
          <p:cNvPr id="4" name="Text Box 3"/>
          <p:cNvSpPr txBox="1">
            <a:spLocks noChangeArrowheads="1"/>
          </p:cNvSpPr>
          <p:nvPr/>
        </p:nvSpPr>
        <p:spPr bwMode="auto">
          <a:xfrm>
            <a:off x="458788" y="1754188"/>
            <a:ext cx="8229600" cy="1057275"/>
          </a:xfrm>
          <a:prstGeom prst="rect">
            <a:avLst/>
          </a:prstGeom>
          <a:noFill/>
          <a:ln w="12700">
            <a:noFill/>
            <a:miter lim="800000"/>
            <a:headEnd/>
            <a:tailEnd/>
          </a:ln>
        </p:spPr>
        <p:txBody>
          <a:bodyPr>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Exposure C (1 of 2):</a:t>
            </a:r>
          </a:p>
          <a:p>
            <a:pPr marL="182880" fontAlgn="auto">
              <a:spcBef>
                <a:spcPct val="15000"/>
              </a:spcBef>
              <a:spcAft>
                <a:spcPts val="0"/>
              </a:spcAft>
              <a:defRPr/>
            </a:pPr>
            <a:r>
              <a:rPr lang="en-US" b="1" dirty="0">
                <a:solidFill>
                  <a:schemeClr val="accent3">
                    <a:lumMod val="50000"/>
                  </a:schemeClr>
                </a:solidFill>
                <a:latin typeface="Arial" pitchFamily="34" charset="0"/>
                <a:cs typeface="Arial" pitchFamily="34" charset="0"/>
              </a:rPr>
              <a:t>Open with scattered obstructions or undulations generally less </a:t>
            </a:r>
            <a:br>
              <a:rPr lang="en-US" b="1" dirty="0">
                <a:solidFill>
                  <a:schemeClr val="accent3">
                    <a:lumMod val="50000"/>
                  </a:schemeClr>
                </a:solidFill>
                <a:latin typeface="Arial" pitchFamily="34" charset="0"/>
                <a:cs typeface="Arial" pitchFamily="34" charset="0"/>
              </a:rPr>
            </a:br>
            <a:r>
              <a:rPr lang="en-US" b="1" dirty="0">
                <a:solidFill>
                  <a:schemeClr val="accent3">
                    <a:lumMod val="50000"/>
                  </a:schemeClr>
                </a:solidFill>
                <a:latin typeface="Arial" pitchFamily="34" charset="0"/>
                <a:cs typeface="Arial" pitchFamily="34" charset="0"/>
              </a:rPr>
              <a:t>that 30 feet in height extending for 1,500 feet in any direction.</a:t>
            </a:r>
          </a:p>
        </p:txBody>
      </p:sp>
      <p:grpSp>
        <p:nvGrpSpPr>
          <p:cNvPr id="293892" name="Group 4"/>
          <p:cNvGrpSpPr>
            <a:grpSpLocks/>
          </p:cNvGrpSpPr>
          <p:nvPr/>
        </p:nvGrpSpPr>
        <p:grpSpPr bwMode="auto">
          <a:xfrm>
            <a:off x="630238" y="4402138"/>
            <a:ext cx="641350" cy="1096962"/>
            <a:chOff x="778643" y="4069326"/>
            <a:chExt cx="640080" cy="1097280"/>
          </a:xfrm>
        </p:grpSpPr>
        <p:cxnSp>
          <p:nvCxnSpPr>
            <p:cNvPr id="6" name="Straight Connector 5"/>
            <p:cNvCxnSpPr/>
            <p:nvPr/>
          </p:nvCxnSpPr>
          <p:spPr bwMode="auto">
            <a:xfrm>
              <a:off x="778643" y="4239237"/>
              <a:ext cx="64008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5400000" flipH="1" flipV="1">
              <a:off x="1007376" y="4148139"/>
              <a:ext cx="182615" cy="18378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778643" y="5012574"/>
              <a:ext cx="640080"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rot="5400000" flipH="1" flipV="1">
              <a:off x="1007375" y="4927828"/>
              <a:ext cx="182616" cy="183785"/>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rot="5400000">
              <a:off x="550043" y="4616381"/>
              <a:ext cx="1097280" cy="3169"/>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93900" name="TextBox 86"/>
            <p:cNvSpPr txBox="1">
              <a:spLocks noChangeArrowheads="1"/>
            </p:cNvSpPr>
            <p:nvPr/>
          </p:nvSpPr>
          <p:spPr bwMode="auto">
            <a:xfrm>
              <a:off x="778643" y="4426451"/>
              <a:ext cx="640080" cy="307777"/>
            </a:xfrm>
            <a:prstGeom prst="rect">
              <a:avLst/>
            </a:prstGeom>
            <a:solidFill>
              <a:schemeClr val="bg1"/>
            </a:solidFill>
            <a:ln w="9525">
              <a:noFill/>
              <a:miter lim="800000"/>
              <a:headEnd/>
              <a:tailEnd/>
            </a:ln>
          </p:spPr>
          <p:txBody>
            <a:bodyPr lIns="0" tIns="0" rIns="0" bIns="0">
              <a:spAutoFit/>
            </a:bodyPr>
            <a:lstStyle/>
            <a:p>
              <a:pPr algn="ctr"/>
              <a:r>
                <a:rPr lang="en-US" sz="2000" b="1" dirty="0">
                  <a:solidFill>
                    <a:srgbClr val="953735"/>
                  </a:solidFill>
                  <a:cs typeface="Arial" charset="0"/>
                </a:rPr>
                <a:t>&gt;30'</a:t>
              </a:r>
            </a:p>
          </p:txBody>
        </p:sp>
      </p:grpSp>
      <p:sp>
        <p:nvSpPr>
          <p:cNvPr id="12" name="TextBox 69"/>
          <p:cNvSpPr txBox="1">
            <a:spLocks noChangeArrowheads="1"/>
          </p:cNvSpPr>
          <p:nvPr/>
        </p:nvSpPr>
        <p:spPr bwMode="auto">
          <a:xfrm>
            <a:off x="6170957" y="6229350"/>
            <a:ext cx="1208985"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R301.2.1.4.3</a:t>
            </a:r>
          </a:p>
        </p:txBody>
      </p:sp>
      <p:sp>
        <p:nvSpPr>
          <p:cNvPr id="293894" name="TextBox 12"/>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15" name="TextBox 1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Wind Exposure</a:t>
            </a:r>
          </a:p>
        </p:txBody>
      </p:sp>
      <p:pic>
        <p:nvPicPr>
          <p:cNvPr id="295938" name="Picture 2" descr="ICC Figure 4.5.png"/>
          <p:cNvPicPr>
            <a:picLocks noChangeAspect="1"/>
          </p:cNvPicPr>
          <p:nvPr/>
        </p:nvPicPr>
        <p:blipFill>
          <a:blip r:embed="rId3" cstate="email"/>
          <a:srcRect/>
          <a:stretch>
            <a:fillRect/>
          </a:stretch>
        </p:blipFill>
        <p:spPr bwMode="auto">
          <a:xfrm>
            <a:off x="1368425" y="4092575"/>
            <a:ext cx="6405563" cy="1962150"/>
          </a:xfrm>
          <a:prstGeom prst="rect">
            <a:avLst/>
          </a:prstGeom>
          <a:noFill/>
          <a:ln w="9525">
            <a:noFill/>
            <a:miter lim="800000"/>
            <a:headEnd/>
            <a:tailEnd/>
          </a:ln>
        </p:spPr>
      </p:pic>
      <p:sp>
        <p:nvSpPr>
          <p:cNvPr id="4" name="Text Box 3"/>
          <p:cNvSpPr txBox="1">
            <a:spLocks noChangeArrowheads="1"/>
          </p:cNvSpPr>
          <p:nvPr/>
        </p:nvSpPr>
        <p:spPr bwMode="auto">
          <a:xfrm>
            <a:off x="458788" y="1754188"/>
            <a:ext cx="8229600" cy="1057275"/>
          </a:xfrm>
          <a:prstGeom prst="rect">
            <a:avLst/>
          </a:prstGeom>
          <a:noFill/>
          <a:ln w="12700">
            <a:noFill/>
            <a:miter lim="800000"/>
            <a:headEnd/>
            <a:tailEnd/>
          </a:ln>
        </p:spPr>
        <p:txBody>
          <a:bodyPr>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Exposure C (2 of 2):</a:t>
            </a:r>
          </a:p>
          <a:p>
            <a:pPr marL="182880" fontAlgn="auto">
              <a:spcBef>
                <a:spcPct val="15000"/>
              </a:spcBef>
              <a:spcAft>
                <a:spcPts val="0"/>
              </a:spcAft>
              <a:defRPr/>
            </a:pPr>
            <a:r>
              <a:rPr lang="en-US" b="1" dirty="0">
                <a:solidFill>
                  <a:schemeClr val="accent3">
                    <a:lumMod val="50000"/>
                  </a:schemeClr>
                </a:solidFill>
                <a:latin typeface="Arial" pitchFamily="34" charset="0"/>
                <a:cs typeface="Arial" pitchFamily="34" charset="0"/>
              </a:rPr>
              <a:t>Within Exposure B terrain, but located directly adjacent to open areas of Exposure C for a distance of more than 600 ft.</a:t>
            </a:r>
          </a:p>
        </p:txBody>
      </p:sp>
      <p:cxnSp>
        <p:nvCxnSpPr>
          <p:cNvPr id="5" name="Straight Connector 4"/>
          <p:cNvCxnSpPr/>
          <p:nvPr/>
        </p:nvCxnSpPr>
        <p:spPr bwMode="auto">
          <a:xfrm>
            <a:off x="1447800" y="3714750"/>
            <a:ext cx="2560638"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rot="5400000" flipH="1" flipV="1">
            <a:off x="3810000" y="3622675"/>
            <a:ext cx="182563" cy="18256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5400000">
            <a:off x="3627438" y="3798888"/>
            <a:ext cx="547687" cy="1587"/>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95943" name="TextBox 86"/>
          <p:cNvSpPr txBox="1">
            <a:spLocks noChangeArrowheads="1"/>
          </p:cNvSpPr>
          <p:nvPr/>
        </p:nvSpPr>
        <p:spPr bwMode="auto">
          <a:xfrm>
            <a:off x="2151063" y="3408363"/>
            <a:ext cx="1254125" cy="615950"/>
          </a:xfrm>
          <a:prstGeom prst="rect">
            <a:avLst/>
          </a:prstGeom>
          <a:noFill/>
          <a:ln w="9525">
            <a:noFill/>
            <a:miter lim="800000"/>
            <a:headEnd/>
            <a:tailEnd/>
          </a:ln>
        </p:spPr>
        <p:txBody>
          <a:bodyPr lIns="0" tIns="0" rIns="0" bIns="0">
            <a:spAutoFit/>
          </a:bodyPr>
          <a:lstStyle/>
          <a:p>
            <a:pPr algn="ctr"/>
            <a:r>
              <a:rPr lang="en-US" sz="2000" b="1" dirty="0">
                <a:solidFill>
                  <a:srgbClr val="953735"/>
                </a:solidFill>
                <a:cs typeface="Arial" charset="0"/>
              </a:rPr>
              <a:t>More than</a:t>
            </a:r>
            <a:br>
              <a:rPr lang="en-US" sz="2000" b="1" dirty="0">
                <a:solidFill>
                  <a:srgbClr val="953735"/>
                </a:solidFill>
                <a:cs typeface="Arial" charset="0"/>
              </a:rPr>
            </a:br>
            <a:r>
              <a:rPr lang="en-US" sz="2000" b="1" dirty="0">
                <a:solidFill>
                  <a:srgbClr val="953735"/>
                </a:solidFill>
                <a:cs typeface="Arial" charset="0"/>
              </a:rPr>
              <a:t> 600'</a:t>
            </a:r>
          </a:p>
        </p:txBody>
      </p:sp>
      <p:sp>
        <p:nvSpPr>
          <p:cNvPr id="295944" name="TextBox 8"/>
          <p:cNvSpPr txBox="1">
            <a:spLocks noChangeArrowheads="1"/>
          </p:cNvSpPr>
          <p:nvPr/>
        </p:nvSpPr>
        <p:spPr bwMode="auto">
          <a:xfrm>
            <a:off x="1795463" y="5583238"/>
            <a:ext cx="1895475" cy="339725"/>
          </a:xfrm>
          <a:prstGeom prst="rect">
            <a:avLst/>
          </a:prstGeom>
          <a:noFill/>
          <a:ln w="9525">
            <a:noFill/>
            <a:miter lim="800000"/>
            <a:headEnd/>
            <a:tailEnd/>
          </a:ln>
        </p:spPr>
        <p:txBody>
          <a:bodyPr wrap="none">
            <a:spAutoFit/>
          </a:bodyPr>
          <a:lstStyle/>
          <a:p>
            <a:r>
              <a:rPr lang="en-US" sz="1600" dirty="0">
                <a:cs typeface="Arial" charset="0"/>
              </a:rPr>
              <a:t>Exposure C terrain</a:t>
            </a:r>
          </a:p>
        </p:txBody>
      </p:sp>
      <p:sp>
        <p:nvSpPr>
          <p:cNvPr id="295945" name="TextBox 9"/>
          <p:cNvSpPr txBox="1">
            <a:spLocks noChangeArrowheads="1"/>
          </p:cNvSpPr>
          <p:nvPr/>
        </p:nvSpPr>
        <p:spPr bwMode="auto">
          <a:xfrm>
            <a:off x="4852988" y="5583238"/>
            <a:ext cx="1895475" cy="339725"/>
          </a:xfrm>
          <a:prstGeom prst="rect">
            <a:avLst/>
          </a:prstGeom>
          <a:noFill/>
          <a:ln w="9525">
            <a:noFill/>
            <a:miter lim="800000"/>
            <a:headEnd/>
            <a:tailEnd/>
          </a:ln>
        </p:spPr>
        <p:txBody>
          <a:bodyPr wrap="none">
            <a:spAutoFit/>
          </a:bodyPr>
          <a:lstStyle/>
          <a:p>
            <a:r>
              <a:rPr lang="en-US" sz="1600" dirty="0">
                <a:cs typeface="Arial" charset="0"/>
              </a:rPr>
              <a:t>Exposure B terrain</a:t>
            </a:r>
          </a:p>
        </p:txBody>
      </p:sp>
      <p:cxnSp>
        <p:nvCxnSpPr>
          <p:cNvPr id="11" name="Straight Connector 10"/>
          <p:cNvCxnSpPr/>
          <p:nvPr/>
        </p:nvCxnSpPr>
        <p:spPr bwMode="auto">
          <a:xfrm rot="5400000" flipH="1" flipV="1">
            <a:off x="1493837" y="3622676"/>
            <a:ext cx="18256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1311275" y="3798888"/>
            <a:ext cx="547687" cy="1588"/>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69"/>
          <p:cNvSpPr txBox="1">
            <a:spLocks noChangeArrowheads="1"/>
          </p:cNvSpPr>
          <p:nvPr/>
        </p:nvSpPr>
        <p:spPr bwMode="auto">
          <a:xfrm>
            <a:off x="5566465" y="6229350"/>
            <a:ext cx="1208985"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R301.2.1.4.3</a:t>
            </a:r>
          </a:p>
        </p:txBody>
      </p:sp>
      <p:sp>
        <p:nvSpPr>
          <p:cNvPr id="295949" name="TextBox 13"/>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16" name="TextBox 1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Getting Started: Wind Exposure</a:t>
            </a:r>
          </a:p>
        </p:txBody>
      </p:sp>
      <p:pic>
        <p:nvPicPr>
          <p:cNvPr id="297986" name="Picture 2" descr="ICC Figure 4.6.png"/>
          <p:cNvPicPr>
            <a:picLocks noChangeAspect="1"/>
          </p:cNvPicPr>
          <p:nvPr/>
        </p:nvPicPr>
        <p:blipFill>
          <a:blip r:embed="rId3" cstate="email"/>
          <a:srcRect/>
          <a:stretch>
            <a:fillRect/>
          </a:stretch>
        </p:blipFill>
        <p:spPr bwMode="auto">
          <a:xfrm>
            <a:off x="1333500" y="3708401"/>
            <a:ext cx="6405563" cy="2039937"/>
          </a:xfrm>
          <a:prstGeom prst="rect">
            <a:avLst/>
          </a:prstGeom>
          <a:noFill/>
          <a:ln w="9525">
            <a:noFill/>
            <a:miter lim="800000"/>
            <a:headEnd/>
            <a:tailEnd/>
          </a:ln>
        </p:spPr>
      </p:pic>
      <p:sp>
        <p:nvSpPr>
          <p:cNvPr id="4" name="Text Box 3"/>
          <p:cNvSpPr txBox="1">
            <a:spLocks noChangeArrowheads="1"/>
          </p:cNvSpPr>
          <p:nvPr/>
        </p:nvSpPr>
        <p:spPr bwMode="auto">
          <a:xfrm>
            <a:off x="458788" y="1754188"/>
            <a:ext cx="8229600" cy="1057275"/>
          </a:xfrm>
          <a:prstGeom prst="rect">
            <a:avLst/>
          </a:prstGeom>
          <a:noFill/>
          <a:ln w="12700">
            <a:noFill/>
            <a:miter lim="800000"/>
            <a:headEnd/>
            <a:tailEnd/>
          </a:ln>
        </p:spPr>
        <p:txBody>
          <a:bodyPr>
            <a:spAutoFit/>
          </a:bodyPr>
          <a:lstStyle/>
          <a:p>
            <a:pPr marL="457200" indent="-457200" fontAlgn="auto">
              <a:spcBef>
                <a:spcPct val="50000"/>
              </a:spcBef>
              <a:spcAft>
                <a:spcPts val="0"/>
              </a:spcAft>
              <a:defRPr/>
            </a:pPr>
            <a:r>
              <a:rPr lang="en-US" sz="2400" b="1" dirty="0">
                <a:solidFill>
                  <a:schemeClr val="accent1">
                    <a:lumMod val="75000"/>
                  </a:schemeClr>
                </a:solidFill>
                <a:latin typeface="Arial" pitchFamily="34" charset="0"/>
                <a:cs typeface="Arial" pitchFamily="34" charset="0"/>
              </a:rPr>
              <a:t>Exposure D:</a:t>
            </a:r>
          </a:p>
          <a:p>
            <a:pPr marL="182880" fontAlgn="auto">
              <a:spcBef>
                <a:spcPct val="15000"/>
              </a:spcBef>
              <a:spcAft>
                <a:spcPts val="0"/>
              </a:spcAft>
              <a:defRPr/>
            </a:pPr>
            <a:r>
              <a:rPr lang="en-US" b="1" dirty="0">
                <a:solidFill>
                  <a:schemeClr val="accent3">
                    <a:lumMod val="50000"/>
                  </a:schemeClr>
                </a:solidFill>
                <a:latin typeface="Arial" pitchFamily="34" charset="0"/>
                <a:cs typeface="Arial" pitchFamily="34" charset="0"/>
              </a:rPr>
              <a:t>Flat, unobstructed areas exposed to wind flowing over open water for at least 1 mile.  Extends inland 1,500 feet.</a:t>
            </a:r>
          </a:p>
        </p:txBody>
      </p:sp>
      <p:cxnSp>
        <p:nvCxnSpPr>
          <p:cNvPr id="5" name="Straight Connector 4"/>
          <p:cNvCxnSpPr/>
          <p:nvPr/>
        </p:nvCxnSpPr>
        <p:spPr bwMode="auto">
          <a:xfrm>
            <a:off x="1368425" y="3408363"/>
            <a:ext cx="5761038"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rot="5400000" flipH="1" flipV="1">
            <a:off x="5256212" y="3316289"/>
            <a:ext cx="18256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5400000">
            <a:off x="4937125" y="3630614"/>
            <a:ext cx="82232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991" name="TextBox 86"/>
          <p:cNvSpPr txBox="1">
            <a:spLocks noChangeArrowheads="1"/>
          </p:cNvSpPr>
          <p:nvPr/>
        </p:nvSpPr>
        <p:spPr bwMode="auto">
          <a:xfrm>
            <a:off x="2916238" y="3101976"/>
            <a:ext cx="1254125" cy="307975"/>
          </a:xfrm>
          <a:prstGeom prst="rect">
            <a:avLst/>
          </a:prstGeom>
          <a:noFill/>
          <a:ln w="9525">
            <a:noFill/>
            <a:miter lim="800000"/>
            <a:headEnd/>
            <a:tailEnd/>
          </a:ln>
        </p:spPr>
        <p:txBody>
          <a:bodyPr lIns="0" tIns="0" rIns="0" bIns="0">
            <a:spAutoFit/>
          </a:bodyPr>
          <a:lstStyle/>
          <a:p>
            <a:pPr algn="ctr"/>
            <a:r>
              <a:rPr lang="en-US" sz="2000" b="1" dirty="0">
                <a:solidFill>
                  <a:srgbClr val="953735"/>
                </a:solidFill>
                <a:cs typeface="Arial" charset="0"/>
              </a:rPr>
              <a:t>1 Mile</a:t>
            </a:r>
          </a:p>
        </p:txBody>
      </p:sp>
      <p:cxnSp>
        <p:nvCxnSpPr>
          <p:cNvPr id="9" name="Straight Connector 8"/>
          <p:cNvCxnSpPr/>
          <p:nvPr/>
        </p:nvCxnSpPr>
        <p:spPr bwMode="auto">
          <a:xfrm rot="5400000" flipH="1" flipV="1">
            <a:off x="1344612" y="3316289"/>
            <a:ext cx="182563" cy="182562"/>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rot="5400000">
            <a:off x="1025525" y="3630614"/>
            <a:ext cx="82232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5400000" flipH="1" flipV="1">
            <a:off x="6896100" y="3316288"/>
            <a:ext cx="182563" cy="18256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6577012" y="3630614"/>
            <a:ext cx="822325" cy="0"/>
          </a:xfrm>
          <a:prstGeom prst="line">
            <a:avLst/>
          </a:prstGeom>
          <a:solidFill>
            <a:schemeClr val="accent1">
              <a:lumMod val="75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996" name="TextBox 86"/>
          <p:cNvSpPr txBox="1">
            <a:spLocks noChangeArrowheads="1"/>
          </p:cNvSpPr>
          <p:nvPr/>
        </p:nvSpPr>
        <p:spPr bwMode="auto">
          <a:xfrm>
            <a:off x="5514975" y="3101976"/>
            <a:ext cx="1255713" cy="307975"/>
          </a:xfrm>
          <a:prstGeom prst="rect">
            <a:avLst/>
          </a:prstGeom>
          <a:noFill/>
          <a:ln w="9525">
            <a:noFill/>
            <a:miter lim="800000"/>
            <a:headEnd/>
            <a:tailEnd/>
          </a:ln>
        </p:spPr>
        <p:txBody>
          <a:bodyPr lIns="0" tIns="0" rIns="0" bIns="0">
            <a:spAutoFit/>
          </a:bodyPr>
          <a:lstStyle/>
          <a:p>
            <a:pPr algn="ctr"/>
            <a:r>
              <a:rPr lang="en-US" sz="2000" b="1" dirty="0">
                <a:solidFill>
                  <a:srgbClr val="953735"/>
                </a:solidFill>
                <a:cs typeface="Arial" charset="0"/>
              </a:rPr>
              <a:t>1,500'</a:t>
            </a:r>
          </a:p>
        </p:txBody>
      </p:sp>
      <p:sp>
        <p:nvSpPr>
          <p:cNvPr id="14" name="TextBox 69"/>
          <p:cNvSpPr txBox="1">
            <a:spLocks noChangeArrowheads="1"/>
          </p:cNvSpPr>
          <p:nvPr/>
        </p:nvSpPr>
        <p:spPr bwMode="auto">
          <a:xfrm>
            <a:off x="5722040" y="6229350"/>
            <a:ext cx="1208985"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R301.2.1.4.4</a:t>
            </a:r>
          </a:p>
        </p:txBody>
      </p:sp>
      <p:sp>
        <p:nvSpPr>
          <p:cNvPr id="297998" name="TextBox 14"/>
          <p:cNvSpPr txBox="1">
            <a:spLocks noChangeArrowheads="1"/>
          </p:cNvSpPr>
          <p:nvPr/>
        </p:nvSpPr>
        <p:spPr bwMode="auto">
          <a:xfrm rot="-5400000">
            <a:off x="-1918494" y="4939506"/>
            <a:ext cx="3467100" cy="369888"/>
          </a:xfrm>
          <a:prstGeom prst="rect">
            <a:avLst/>
          </a:prstGeom>
          <a:noFill/>
          <a:ln w="9525">
            <a:noFill/>
            <a:miter lim="800000"/>
            <a:headEnd/>
            <a:tailEnd/>
          </a:ln>
        </p:spPr>
        <p:txBody>
          <a:bodyPr wrap="none">
            <a:spAutoFit/>
          </a:bodyPr>
          <a:lstStyle/>
          <a:p>
            <a:r>
              <a:rPr lang="en-US" b="1" dirty="0">
                <a:cs typeface="Arial" charset="0"/>
              </a:rPr>
              <a:t>Hide slide for half day version</a:t>
            </a:r>
          </a:p>
        </p:txBody>
      </p:sp>
      <p:sp>
        <p:nvSpPr>
          <p:cNvPr id="16" name="Rectangle 1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9" descr="ICC Figure 1.6a.png"/>
          <p:cNvPicPr>
            <a:picLocks noChangeAspect="1"/>
          </p:cNvPicPr>
          <p:nvPr/>
        </p:nvPicPr>
        <p:blipFill>
          <a:blip r:embed="rId3" cstate="email"/>
          <a:srcRect/>
          <a:stretch>
            <a:fillRect/>
          </a:stretch>
        </p:blipFill>
        <p:spPr bwMode="auto">
          <a:xfrm>
            <a:off x="2728913" y="2582863"/>
            <a:ext cx="3671887" cy="3879850"/>
          </a:xfrm>
          <a:prstGeom prst="rect">
            <a:avLst/>
          </a:prstGeom>
          <a:noFill/>
          <a:ln w="9525">
            <a:noFill/>
            <a:miter lim="800000"/>
            <a:headEnd/>
            <a:tailEnd/>
          </a:ln>
        </p:spPr>
      </p:pic>
      <p:grpSp>
        <p:nvGrpSpPr>
          <p:cNvPr id="2" name="Group 28"/>
          <p:cNvGrpSpPr/>
          <p:nvPr/>
        </p:nvGrpSpPr>
        <p:grpSpPr>
          <a:xfrm>
            <a:off x="2001182" y="4181203"/>
            <a:ext cx="692644" cy="681767"/>
            <a:chOff x="776376" y="3571336"/>
            <a:chExt cx="946516" cy="931653"/>
          </a:xfrm>
          <a:solidFill>
            <a:schemeClr val="accent1">
              <a:lumMod val="75000"/>
            </a:schemeClr>
          </a:solidFill>
        </p:grpSpPr>
        <p:sp>
          <p:nvSpPr>
            <p:cNvPr id="27" name="Block Arc 26"/>
            <p:cNvSpPr/>
            <p:nvPr/>
          </p:nvSpPr>
          <p:spPr>
            <a:xfrm>
              <a:off x="776376" y="3571336"/>
              <a:ext cx="874686" cy="931653"/>
            </a:xfrm>
            <a:prstGeom prst="blockArc">
              <a:avLst>
                <a:gd name="adj1" fmla="val 3412081"/>
                <a:gd name="adj2" fmla="val 107829"/>
                <a:gd name="adj3" fmla="val 135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8" name="Isosceles Triangle 27"/>
            <p:cNvSpPr/>
            <p:nvPr/>
          </p:nvSpPr>
          <p:spPr>
            <a:xfrm flipV="1">
              <a:off x="1395412" y="4010023"/>
              <a:ext cx="327480" cy="28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8" name="Text Box 3"/>
          <p:cNvSpPr txBox="1">
            <a:spLocks noChangeArrowheads="1"/>
          </p:cNvSpPr>
          <p:nvPr/>
        </p:nvSpPr>
        <p:spPr bwMode="auto">
          <a:xfrm>
            <a:off x="1079500" y="1727200"/>
            <a:ext cx="6985000" cy="461963"/>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2400" b="1" dirty="0">
                <a:solidFill>
                  <a:schemeClr val="accent2">
                    <a:lumMod val="75000"/>
                  </a:schemeClr>
                </a:solidFill>
                <a:latin typeface="Arial" pitchFamily="34" charset="0"/>
                <a:cs typeface="Arial" pitchFamily="34" charset="0"/>
              </a:rPr>
              <a:t>Lateral (Sideways) Load Path</a:t>
            </a:r>
            <a:endParaRPr lang="en-US" b="1" dirty="0">
              <a:solidFill>
                <a:schemeClr val="accent2">
                  <a:lumMod val="75000"/>
                </a:schemeClr>
              </a:solidFill>
              <a:latin typeface="Arial" pitchFamily="34" charset="0"/>
              <a:cs typeface="Arial" pitchFamily="34" charset="0"/>
            </a:endParaRPr>
          </a:p>
        </p:txBody>
      </p:sp>
      <p:grpSp>
        <p:nvGrpSpPr>
          <p:cNvPr id="3" name="Group 10"/>
          <p:cNvGrpSpPr>
            <a:grpSpLocks/>
          </p:cNvGrpSpPr>
          <p:nvPr/>
        </p:nvGrpSpPr>
        <p:grpSpPr bwMode="auto">
          <a:xfrm>
            <a:off x="3448050" y="2395538"/>
            <a:ext cx="3019425" cy="365125"/>
            <a:chOff x="2009775" y="2222500"/>
            <a:chExt cx="3018790" cy="365760"/>
          </a:xfrm>
        </p:grpSpPr>
        <p:sp>
          <p:nvSpPr>
            <p:cNvPr id="12" name="Down Arrow 11"/>
            <p:cNvSpPr/>
            <p:nvPr/>
          </p:nvSpPr>
          <p:spPr>
            <a:xfrm>
              <a:off x="2009775" y="2222500"/>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b="1" dirty="0">
                  <a:latin typeface="Arial" pitchFamily="34" charset="0"/>
                  <a:cs typeface="Arial" pitchFamily="34" charset="0"/>
                </a:rPr>
                <a:t>Load</a:t>
              </a:r>
            </a:p>
          </p:txBody>
        </p:sp>
        <p:sp>
          <p:nvSpPr>
            <p:cNvPr id="13" name="Down Arrow 12"/>
            <p:cNvSpPr/>
            <p:nvPr/>
          </p:nvSpPr>
          <p:spPr>
            <a:xfrm>
              <a:off x="4022302" y="2222500"/>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b="1" dirty="0">
                  <a:latin typeface="Arial" pitchFamily="34" charset="0"/>
                  <a:cs typeface="Arial" pitchFamily="34" charset="0"/>
                </a:rPr>
                <a:t>Load</a:t>
              </a:r>
            </a:p>
          </p:txBody>
        </p:sp>
        <p:sp>
          <p:nvSpPr>
            <p:cNvPr id="14" name="Down Arrow 13"/>
            <p:cNvSpPr/>
            <p:nvPr/>
          </p:nvSpPr>
          <p:spPr>
            <a:xfrm>
              <a:off x="3016038" y="2222500"/>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600" b="1" dirty="0">
                  <a:latin typeface="Arial" pitchFamily="34" charset="0"/>
                  <a:cs typeface="Arial" pitchFamily="34" charset="0"/>
                </a:rPr>
                <a:t>Load</a:t>
              </a:r>
            </a:p>
          </p:txBody>
        </p:sp>
      </p:grpSp>
      <p:grpSp>
        <p:nvGrpSpPr>
          <p:cNvPr id="4" name="Group 18"/>
          <p:cNvGrpSpPr>
            <a:grpSpLocks/>
          </p:cNvGrpSpPr>
          <p:nvPr/>
        </p:nvGrpSpPr>
        <p:grpSpPr bwMode="auto">
          <a:xfrm>
            <a:off x="2768600" y="2973388"/>
            <a:ext cx="2439988" cy="2554287"/>
            <a:chOff x="2768600" y="2973435"/>
            <a:chExt cx="2440031" cy="2554240"/>
          </a:xfrm>
        </p:grpSpPr>
        <p:sp>
          <p:nvSpPr>
            <p:cNvPr id="15" name="Bent-Up Arrow 14"/>
            <p:cNvSpPr/>
            <p:nvPr/>
          </p:nvSpPr>
          <p:spPr>
            <a:xfrm rot="10800000">
              <a:off x="2768600" y="4298973"/>
              <a:ext cx="1200171" cy="1228702"/>
            </a:xfrm>
            <a:prstGeom prst="bentUpArrow">
              <a:avLst>
                <a:gd name="adj1" fmla="val 24471"/>
                <a:gd name="adj2" fmla="val 21032"/>
                <a:gd name="adj3" fmla="val 36905"/>
              </a:avLst>
            </a:prstGeom>
            <a:solidFill>
              <a:srgbClr val="E46C0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Bent-Up Arrow 16"/>
            <p:cNvSpPr/>
            <p:nvPr/>
          </p:nvSpPr>
          <p:spPr>
            <a:xfrm rot="5400000" flipV="1">
              <a:off x="3400467" y="3067066"/>
              <a:ext cx="1738281" cy="1604991"/>
            </a:xfrm>
            <a:prstGeom prst="bentUpArrow">
              <a:avLst>
                <a:gd name="adj1" fmla="val 18717"/>
                <a:gd name="adj2" fmla="val 18361"/>
                <a:gd name="adj3" fmla="val 28175"/>
              </a:avLst>
            </a:prstGeom>
            <a:solidFill>
              <a:srgbClr val="E46C0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Down Arrow 17"/>
            <p:cNvSpPr/>
            <p:nvPr/>
          </p:nvSpPr>
          <p:spPr>
            <a:xfrm flipH="1">
              <a:off x="4635533" y="2973435"/>
              <a:ext cx="573098" cy="1176315"/>
            </a:xfrm>
            <a:prstGeom prst="downArrow">
              <a:avLst>
                <a:gd name="adj1" fmla="val 60122"/>
                <a:gd name="adj2" fmla="val 78249"/>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dirty="0">
                <a:latin typeface="Arial" pitchFamily="34" charset="0"/>
                <a:cs typeface="Arial" pitchFamily="34" charset="0"/>
              </a:endParaRPr>
            </a:p>
          </p:txBody>
        </p:sp>
      </p:grpSp>
      <p:sp>
        <p:nvSpPr>
          <p:cNvPr id="20" name="Rectangle 19"/>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a:spLocks noGrp="1"/>
          </p:cNvSpPr>
          <p:nvPr>
            <p:ph type="title"/>
          </p:nvPr>
        </p:nvSpPr>
        <p:spPr/>
        <p:txBody>
          <a:bodyPr/>
          <a:lstStyle/>
          <a:p>
            <a:pPr fontAlgn="auto">
              <a:spcAft>
                <a:spcPts val="0"/>
              </a:spcAft>
              <a:defRPr/>
            </a:pPr>
            <a:r>
              <a:rPr dirty="0"/>
              <a:t>Getting Started: Wind Exposure</a:t>
            </a:r>
          </a:p>
        </p:txBody>
      </p:sp>
      <p:sp>
        <p:nvSpPr>
          <p:cNvPr id="19" name="TextBox 18"/>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20" descr="New Picture (7).png"/>
          <p:cNvPicPr>
            <a:picLocks noChangeAspect="1"/>
          </p:cNvPicPr>
          <p:nvPr/>
        </p:nvPicPr>
        <p:blipFill>
          <a:blip r:embed="rId2" cstate="email"/>
          <a:srcRect/>
          <a:stretch>
            <a:fillRect/>
          </a:stretch>
        </p:blipFill>
        <p:spPr bwMode="auto">
          <a:xfrm>
            <a:off x="560387" y="1955800"/>
            <a:ext cx="8042826" cy="4216400"/>
          </a:xfrm>
          <a:prstGeom prst="rect">
            <a:avLst/>
          </a:prstGeom>
          <a:noFill/>
          <a:ln w="9525">
            <a:noFill/>
            <a:miter lim="800000"/>
            <a:headEnd/>
            <a:tailEnd/>
          </a:ln>
        </p:spPr>
      </p:pic>
      <p:sp>
        <p:nvSpPr>
          <p:cNvPr id="5" name="Rectangle 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p:txBody>
          <a:bodyPr/>
          <a:lstStyle/>
          <a:p>
            <a:pPr fontAlgn="auto">
              <a:spcAft>
                <a:spcPts val="0"/>
              </a:spcAft>
              <a:defRPr/>
            </a:pPr>
            <a:r>
              <a:rPr dirty="0"/>
              <a:t>Getting Started: Wind Exposure</a:t>
            </a:r>
          </a:p>
        </p:txBody>
      </p:sp>
      <p:sp>
        <p:nvSpPr>
          <p:cNvPr id="11" name="Text Box 3"/>
          <p:cNvSpPr txBox="1">
            <a:spLocks noChangeArrowheads="1"/>
          </p:cNvSpPr>
          <p:nvPr/>
        </p:nvSpPr>
        <p:spPr bwMode="auto">
          <a:xfrm>
            <a:off x="1079500" y="1727200"/>
            <a:ext cx="6985000" cy="461665"/>
          </a:xfrm>
          <a:prstGeom prst="rect">
            <a:avLst/>
          </a:prstGeom>
          <a:noFill/>
          <a:ln w="12700">
            <a:noFill/>
            <a:miter lim="800000"/>
            <a:headEnd/>
            <a:tailEnd/>
          </a:ln>
        </p:spPr>
        <p:txBody>
          <a:bodyPr>
            <a:spAutoFit/>
          </a:bodyPr>
          <a:lstStyle/>
          <a:p>
            <a:pPr algn="ctr" fontAlgn="auto">
              <a:spcBef>
                <a:spcPct val="50000"/>
              </a:spcBef>
              <a:spcAft>
                <a:spcPts val="0"/>
              </a:spcAft>
              <a:defRPr/>
            </a:pPr>
            <a:r>
              <a:rPr lang="en-US" sz="2400" b="1" dirty="0" smtClean="0">
                <a:solidFill>
                  <a:schemeClr val="accent2">
                    <a:lumMod val="75000"/>
                  </a:schemeClr>
                </a:solidFill>
                <a:latin typeface="Arial" pitchFamily="34" charset="0"/>
                <a:cs typeface="Arial" pitchFamily="34" charset="0"/>
              </a:rPr>
              <a:t>Outward and Inward Wind Pressure Loads</a:t>
            </a:r>
            <a:endParaRPr lang="en-US" b="1" dirty="0">
              <a:solidFill>
                <a:schemeClr val="accent2">
                  <a:lumMod val="75000"/>
                </a:schemeClr>
              </a:solidFill>
              <a:latin typeface="Arial" pitchFamily="34" charset="0"/>
              <a:cs typeface="Arial" pitchFamily="34" charset="0"/>
            </a:endParaRPr>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bwMode="auto">
          <a:xfrm>
            <a:off x="5935663" y="2057400"/>
            <a:ext cx="3163887" cy="3295650"/>
          </a:xfrm>
          <a:noFill/>
          <a:ln>
            <a:miter lim="800000"/>
            <a:headEnd/>
            <a:tailEnd/>
          </a:ln>
        </p:spPr>
        <p:txBody>
          <a:bodyPr vert="horz" wrap="square" lIns="92560" tIns="45468" rIns="92560" bIns="45468" numCol="1" anchor="t" anchorCtr="0" compatLnSpc="1">
            <a:prstTxWarp prst="textNoShape">
              <a:avLst/>
            </a:prstTxWarp>
          </a:bodyPr>
          <a:lstStyle/>
          <a:p>
            <a:pPr marL="200025" indent="0" algn="l" eaLnBrk="1" hangingPunct="1">
              <a:buClr>
                <a:schemeClr val="hlink"/>
              </a:buClr>
            </a:pPr>
            <a:r>
              <a:rPr lang="en-US" sz="2000" smtClean="0">
                <a:latin typeface="Arial" charset="0"/>
                <a:cs typeface="Arial" charset="0"/>
              </a:rPr>
              <a:t>Cladding failures have been more common than bracing failures in recent events</a:t>
            </a:r>
          </a:p>
        </p:txBody>
      </p:sp>
      <p:pic>
        <p:nvPicPr>
          <p:cNvPr id="66563" name="Picture 2"/>
          <p:cNvPicPr>
            <a:picLocks noChangeAspect="1" noChangeArrowheads="1"/>
          </p:cNvPicPr>
          <p:nvPr/>
        </p:nvPicPr>
        <p:blipFill>
          <a:blip r:embed="rId3" cstate="email"/>
          <a:srcRect/>
          <a:stretch>
            <a:fillRect/>
          </a:stretch>
        </p:blipFill>
        <p:spPr bwMode="auto">
          <a:xfrm>
            <a:off x="242888" y="2090738"/>
            <a:ext cx="5918200" cy="4503737"/>
          </a:xfrm>
          <a:prstGeom prst="rect">
            <a:avLst/>
          </a:prstGeom>
          <a:noFill/>
          <a:ln w="12699">
            <a:noFill/>
            <a:miter lim="800000"/>
            <a:headEnd/>
            <a:tailEnd/>
          </a:ln>
        </p:spPr>
      </p:pic>
      <p:sp>
        <p:nvSpPr>
          <p:cNvPr id="9" name="Text Box 3"/>
          <p:cNvSpPr txBox="1">
            <a:spLocks noChangeArrowheads="1"/>
          </p:cNvSpPr>
          <p:nvPr/>
        </p:nvSpPr>
        <p:spPr bwMode="auto">
          <a:xfrm>
            <a:off x="1293813" y="1582738"/>
            <a:ext cx="4102100" cy="461962"/>
          </a:xfrm>
          <a:prstGeom prst="rect">
            <a:avLst/>
          </a:prstGeom>
          <a:solidFill>
            <a:schemeClr val="bg1"/>
          </a:solidFill>
          <a:ln w="12700">
            <a:noFill/>
            <a:miter lim="800000"/>
            <a:headEnd/>
            <a:tailEnd/>
          </a:ln>
        </p:spPr>
        <p:txBody>
          <a:bodyPr>
            <a:spAutoFit/>
          </a:bodyPr>
          <a:lstStyle/>
          <a:p>
            <a:pPr fontAlgn="auto">
              <a:spcBef>
                <a:spcPts val="0"/>
              </a:spcBef>
              <a:spcAft>
                <a:spcPts val="0"/>
              </a:spcAft>
              <a:defRPr/>
            </a:pPr>
            <a:r>
              <a:rPr lang="en-US" sz="2400" b="1" dirty="0">
                <a:solidFill>
                  <a:schemeClr val="accent1">
                    <a:lumMod val="75000"/>
                  </a:schemeClr>
                </a:solidFill>
                <a:latin typeface="Arial" pitchFamily="34" charset="0"/>
                <a:cs typeface="Arial" pitchFamily="34" charset="0"/>
              </a:rPr>
              <a:t>R301.2.1 Wind limitations. </a:t>
            </a:r>
          </a:p>
        </p:txBody>
      </p:sp>
      <p:sp>
        <p:nvSpPr>
          <p:cNvPr id="6" name="Rectangle 5"/>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p:txBody>
          <a:bodyPr/>
          <a:lstStyle/>
          <a:p>
            <a:pPr fontAlgn="auto">
              <a:spcAft>
                <a:spcPts val="0"/>
              </a:spcAft>
              <a:defRPr/>
            </a:pPr>
            <a:r>
              <a:rPr dirty="0"/>
              <a:t>Getting Started: Wind Exposure</a:t>
            </a:r>
          </a:p>
        </p:txBody>
      </p:sp>
      <p:sp>
        <p:nvSpPr>
          <p:cNvPr id="7" name="TextBox 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779588"/>
            <a:ext cx="8231188" cy="4346575"/>
          </a:xfrm>
        </p:spPr>
        <p:txBody>
          <a:bodyPr/>
          <a:lstStyle/>
          <a:p>
            <a:pPr algn="l" eaLnBrk="1" fontAlgn="auto" hangingPunct="1">
              <a:spcAft>
                <a:spcPts val="0"/>
              </a:spcAft>
              <a:defRPr/>
            </a:pPr>
            <a:r>
              <a:rPr lang="en-US" sz="2400" dirty="0" smtClean="0">
                <a:solidFill>
                  <a:schemeClr val="accent1">
                    <a:lumMod val="75000"/>
                  </a:schemeClr>
                </a:solidFill>
              </a:rPr>
              <a:t>Table R301.2.(2) Component and Cladding Loads.</a:t>
            </a:r>
          </a:p>
          <a:p>
            <a:pPr lvl="1">
              <a:buClr>
                <a:schemeClr val="accent3">
                  <a:lumMod val="50000"/>
                </a:schemeClr>
              </a:buClr>
              <a:defRPr/>
            </a:pPr>
            <a:r>
              <a:rPr lang="en-US" sz="2000" dirty="0" smtClean="0">
                <a:solidFill>
                  <a:schemeClr val="accent3">
                    <a:lumMod val="50000"/>
                  </a:schemeClr>
                </a:solidFill>
              </a:rPr>
              <a:t>Provides values for both positive and negative pressures</a:t>
            </a:r>
          </a:p>
          <a:p>
            <a:pPr lvl="1">
              <a:buClr>
                <a:schemeClr val="accent3">
                  <a:lumMod val="50000"/>
                </a:schemeClr>
              </a:buClr>
              <a:defRPr/>
            </a:pPr>
            <a:r>
              <a:rPr lang="en-US" sz="2000" dirty="0" smtClean="0">
                <a:solidFill>
                  <a:schemeClr val="accent3">
                    <a:lumMod val="50000"/>
                  </a:schemeClr>
                </a:solidFill>
              </a:rPr>
              <a:t>Negative values for leeward side always higher than windward side, nature of wind</a:t>
            </a:r>
          </a:p>
          <a:p>
            <a:pPr lvl="1">
              <a:buClr>
                <a:schemeClr val="accent3">
                  <a:lumMod val="50000"/>
                </a:schemeClr>
              </a:buClr>
              <a:defRPr/>
            </a:pPr>
            <a:r>
              <a:rPr lang="en-US" sz="2000" dirty="0" smtClean="0">
                <a:solidFill>
                  <a:schemeClr val="accent3">
                    <a:lumMod val="50000"/>
                  </a:schemeClr>
                </a:solidFill>
              </a:rPr>
              <a:t>Code does not provide information on capability of products to resist wind pressures – especially suction loads.</a:t>
            </a:r>
          </a:p>
          <a:p>
            <a:pPr lvl="1">
              <a:defRPr/>
            </a:pPr>
            <a:endParaRPr lang="en-US" sz="2400" dirty="0" smtClean="0"/>
          </a:p>
        </p:txBody>
      </p:sp>
      <p:sp>
        <p:nvSpPr>
          <p:cNvPr id="4" name="Rectangle 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p:txBody>
          <a:bodyPr/>
          <a:lstStyle/>
          <a:p>
            <a:pPr fontAlgn="auto">
              <a:spcAft>
                <a:spcPts val="0"/>
              </a:spcAft>
              <a:defRPr/>
            </a:pPr>
            <a:r>
              <a:rPr dirty="0"/>
              <a:t>Getting Started: Wind Exposure</a:t>
            </a:r>
          </a:p>
        </p:txBody>
      </p:sp>
      <p:sp>
        <p:nvSpPr>
          <p:cNvPr id="5" name="TextBox 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Foam Wall Failure.JPG"/>
          <p:cNvPicPr>
            <a:picLocks noChangeAspect="1"/>
          </p:cNvPicPr>
          <p:nvPr/>
        </p:nvPicPr>
        <p:blipFill>
          <a:blip r:embed="rId2" cstate="email"/>
          <a:srcRect/>
          <a:stretch>
            <a:fillRect/>
          </a:stretch>
        </p:blipFill>
        <p:spPr bwMode="auto">
          <a:xfrm>
            <a:off x="1147763" y="1573213"/>
            <a:ext cx="6867525" cy="5049837"/>
          </a:xfrm>
          <a:prstGeom prst="rect">
            <a:avLst/>
          </a:prstGeom>
          <a:noFill/>
          <a:ln w="9525">
            <a:noFill/>
            <a:miter lim="800000"/>
            <a:headEnd/>
            <a:tailEnd/>
          </a:ln>
        </p:spPr>
      </p:pic>
      <p:sp>
        <p:nvSpPr>
          <p:cNvPr id="7" name="Text Box 3"/>
          <p:cNvSpPr txBox="1">
            <a:spLocks noChangeArrowheads="1"/>
          </p:cNvSpPr>
          <p:nvPr/>
        </p:nvSpPr>
        <p:spPr bwMode="auto">
          <a:xfrm>
            <a:off x="2478088" y="1778000"/>
            <a:ext cx="4102100" cy="461963"/>
          </a:xfrm>
          <a:prstGeom prst="rect">
            <a:avLst/>
          </a:prstGeom>
          <a:solidFill>
            <a:schemeClr val="bg1"/>
          </a:solidFill>
          <a:ln w="12700">
            <a:noFill/>
            <a:miter lim="800000"/>
            <a:headEnd/>
            <a:tailEnd/>
          </a:ln>
        </p:spPr>
        <p:txBody>
          <a:bodyPr>
            <a:spAutoFit/>
          </a:bodyPr>
          <a:lstStyle/>
          <a:p>
            <a:pPr fontAlgn="auto">
              <a:spcBef>
                <a:spcPts val="0"/>
              </a:spcBef>
              <a:spcAft>
                <a:spcPts val="0"/>
              </a:spcAft>
              <a:defRPr/>
            </a:pPr>
            <a:r>
              <a:rPr lang="en-US" sz="2400" b="1" dirty="0">
                <a:solidFill>
                  <a:schemeClr val="accent1">
                    <a:lumMod val="75000"/>
                  </a:schemeClr>
                </a:solidFill>
                <a:latin typeface="Arial" pitchFamily="34" charset="0"/>
                <a:cs typeface="Arial" pitchFamily="34" charset="0"/>
              </a:rPr>
              <a:t>R301.2.1 Wind limitations. </a:t>
            </a:r>
          </a:p>
        </p:txBody>
      </p:sp>
      <p:sp>
        <p:nvSpPr>
          <p:cNvPr id="10" name="Title 1"/>
          <p:cNvSpPr>
            <a:spLocks noGrp="1"/>
          </p:cNvSpPr>
          <p:nvPr>
            <p:ph type="title"/>
          </p:nvPr>
        </p:nvSpPr>
        <p:spPr/>
        <p:txBody>
          <a:bodyPr/>
          <a:lstStyle/>
          <a:p>
            <a:pPr fontAlgn="auto">
              <a:spcAft>
                <a:spcPts val="0"/>
              </a:spcAft>
              <a:defRPr/>
            </a:pPr>
            <a:r>
              <a:rPr dirty="0"/>
              <a:t>Getting Started: Wind Exposure</a:t>
            </a:r>
          </a:p>
        </p:txBody>
      </p:sp>
      <p:sp>
        <p:nvSpPr>
          <p:cNvPr id="5" name="TextBox 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2" cy="757237"/>
            <a:chOff x="1805453" y="380999"/>
            <a:chExt cx="5987766" cy="756290"/>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3004722" y="380999"/>
              <a:ext cx="1190693"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Getting Started</a:t>
              </a:r>
            </a:p>
          </p:txBody>
        </p:sp>
        <p:sp>
          <p:nvSpPr>
            <p:cNvPr id="7" name="Round Same Side Corner Rectangle 6"/>
            <p:cNvSpPr/>
            <p:nvPr/>
          </p:nvSpPr>
          <p:spPr bwMode="auto">
            <a:xfrm>
              <a:off x="4203991"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Bracing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Basics</a:t>
              </a:r>
            </a:p>
          </p:txBody>
        </p:sp>
        <p:sp>
          <p:nvSpPr>
            <p:cNvPr id="8" name="Round Same Side Corner Rectangle 7"/>
            <p:cNvSpPr/>
            <p:nvPr/>
          </p:nvSpPr>
          <p:spPr bwMode="auto">
            <a:xfrm>
              <a:off x="5403260"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602526"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3" name="Rectangle 12"/>
          <p:cNvSpPr/>
          <p:nvPr/>
        </p:nvSpPr>
        <p:spPr bwMode="auto">
          <a:xfrm>
            <a:off x="2227263" y="2541588"/>
            <a:ext cx="1555750" cy="347027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
            </a:r>
            <a:br>
              <a:rPr lang="en-U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Terminology</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Loads &amp; Limits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Irregular Buildings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Wind Exposure</a:t>
            </a:r>
          </a:p>
          <a:p>
            <a:pPr fontAlgn="auto">
              <a:lnSpc>
                <a:spcPts val="1700"/>
              </a:lnSpc>
              <a:spcBef>
                <a:spcPts val="1600"/>
              </a:spcBef>
              <a:spcAft>
                <a:spcPts val="0"/>
              </a:spcAft>
              <a:defRPr/>
            </a:pPr>
            <a:r>
              <a:rPr lang="en-US" sz="1600" u="sng" dirty="0" smtClean="0">
                <a:solidFill>
                  <a:schemeClr val="bg1"/>
                </a:solidFill>
                <a:latin typeface="Arial" pitchFamily="34" charset="0"/>
                <a:cs typeface="Arial" pitchFamily="34" charset="0"/>
              </a:rPr>
              <a:t>Connecting the Systems</a:t>
            </a:r>
          </a:p>
          <a:p>
            <a:pPr fontAlgn="auto">
              <a:lnSpc>
                <a:spcPts val="1700"/>
              </a:lnSpc>
              <a:spcBef>
                <a:spcPts val="1600"/>
              </a:spcBef>
              <a:spcAft>
                <a:spcPts val="0"/>
              </a:spcAft>
              <a:defRPr/>
            </a:pPr>
            <a:endParaRPr lang="en-US" sz="1600" u="sng" dirty="0" smtClean="0">
              <a:solidFill>
                <a:schemeClr val="bg1"/>
              </a:solidFill>
              <a:latin typeface="Arial" pitchFamily="34" charset="0"/>
              <a:cs typeface="Arial" pitchFamily="34" charset="0"/>
            </a:endParaRPr>
          </a:p>
          <a:p>
            <a:pPr fontAlgn="auto">
              <a:lnSpc>
                <a:spcPts val="1700"/>
              </a:lnSpc>
              <a:spcBef>
                <a:spcPts val="1600"/>
              </a:spcBef>
              <a:spcAft>
                <a:spcPts val="0"/>
              </a:spcAft>
              <a:defRPr/>
            </a:pPr>
            <a:endParaRPr lang="en-US" sz="1600" u="sng" dirty="0">
              <a:solidFill>
                <a:schemeClr val="bg1"/>
              </a:solidFill>
              <a:latin typeface="Arial" pitchFamily="34" charset="0"/>
              <a:cs typeface="Arial" pitchFamily="34" charset="0"/>
            </a:endParaRPr>
          </a:p>
        </p:txBody>
      </p:sp>
      <p:sp>
        <p:nvSpPr>
          <p:cNvPr id="10" name="Rectangle 9"/>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eaLnBrk="1" fontAlgn="auto" hangingPunct="1">
              <a:spcAft>
                <a:spcPts val="0"/>
              </a:spcAft>
              <a:defRPr/>
            </a:pPr>
            <a:r>
              <a:rPr dirty="0" smtClean="0"/>
              <a:t>Connecting the Systems</a:t>
            </a:r>
            <a:endParaRPr i="1" dirty="0"/>
          </a:p>
        </p:txBody>
      </p:sp>
      <p:pic>
        <p:nvPicPr>
          <p:cNvPr id="4098" name="Picture 2"/>
          <p:cNvPicPr>
            <a:picLocks noChangeAspect="1" noChangeArrowheads="1"/>
          </p:cNvPicPr>
          <p:nvPr/>
        </p:nvPicPr>
        <p:blipFill>
          <a:blip r:embed="rId2" cstate="email"/>
          <a:srcRect/>
          <a:stretch>
            <a:fillRect/>
          </a:stretch>
        </p:blipFill>
        <p:spPr bwMode="auto">
          <a:xfrm>
            <a:off x="852486" y="1560514"/>
            <a:ext cx="7288214" cy="5057011"/>
          </a:xfrm>
          <a:prstGeom prst="rect">
            <a:avLst/>
          </a:prstGeom>
          <a:noFill/>
          <a:ln w="9525">
            <a:noFill/>
            <a:miter lim="800000"/>
            <a:headEnd/>
            <a:tailEnd/>
          </a:ln>
          <a:effectLst/>
        </p:spPr>
      </p:pic>
      <p:sp>
        <p:nvSpPr>
          <p:cNvPr id="4" name="TextBox 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dirty="0"/>
              <a:t>Introduction: Lateral Forces</a:t>
            </a:r>
          </a:p>
        </p:txBody>
      </p:sp>
      <p:grpSp>
        <p:nvGrpSpPr>
          <p:cNvPr id="110594" name="Group 3"/>
          <p:cNvGrpSpPr>
            <a:grpSpLocks/>
          </p:cNvGrpSpPr>
          <p:nvPr/>
        </p:nvGrpSpPr>
        <p:grpSpPr bwMode="auto">
          <a:xfrm>
            <a:off x="7126288" y="2931116"/>
            <a:ext cx="1300162" cy="2284413"/>
            <a:chOff x="7134313" y="3777241"/>
            <a:chExt cx="1300386" cy="2283763"/>
          </a:xfrm>
        </p:grpSpPr>
        <p:sp>
          <p:nvSpPr>
            <p:cNvPr id="110605" name="TextBox 4"/>
            <p:cNvSpPr txBox="1">
              <a:spLocks noChangeArrowheads="1"/>
            </p:cNvSpPr>
            <p:nvPr/>
          </p:nvSpPr>
          <p:spPr bwMode="auto">
            <a:xfrm>
              <a:off x="7896314" y="3777241"/>
              <a:ext cx="538385" cy="2157001"/>
            </a:xfrm>
            <a:prstGeom prst="rect">
              <a:avLst/>
            </a:prstGeom>
            <a:noFill/>
            <a:ln w="9525">
              <a:noFill/>
              <a:miter lim="800000"/>
              <a:headEnd/>
              <a:tailEnd/>
            </a:ln>
          </p:spPr>
          <p:txBody>
            <a:bodyPr>
              <a:spAutoFit/>
            </a:bodyPr>
            <a:lstStyle/>
            <a:p>
              <a:pPr>
                <a:lnSpc>
                  <a:spcPts val="2300"/>
                </a:lnSpc>
              </a:pPr>
              <a:r>
                <a:rPr lang="en-US" sz="1200" dirty="0">
                  <a:latin typeface="Calibri" pitchFamily="34" charset="0"/>
                </a:rPr>
                <a:t>E</a:t>
              </a:r>
            </a:p>
            <a:p>
              <a:pPr>
                <a:lnSpc>
                  <a:spcPts val="2300"/>
                </a:lnSpc>
              </a:pPr>
              <a:r>
                <a:rPr lang="en-US" sz="1200" dirty="0">
                  <a:latin typeface="Calibri" pitchFamily="34" charset="0"/>
                </a:rPr>
                <a:t>D</a:t>
              </a:r>
              <a:r>
                <a:rPr lang="en-US" sz="800" dirty="0">
                  <a:latin typeface="Calibri" pitchFamily="34" charset="0"/>
                </a:rPr>
                <a:t>2</a:t>
              </a:r>
            </a:p>
            <a:p>
              <a:pPr>
                <a:lnSpc>
                  <a:spcPts val="2300"/>
                </a:lnSpc>
              </a:pPr>
              <a:r>
                <a:rPr lang="en-US" sz="1200" dirty="0">
                  <a:latin typeface="Calibri" pitchFamily="34" charset="0"/>
                </a:rPr>
                <a:t>D</a:t>
              </a:r>
              <a:r>
                <a:rPr lang="en-US" sz="800" dirty="0">
                  <a:latin typeface="Calibri" pitchFamily="34" charset="0"/>
                </a:rPr>
                <a:t>1</a:t>
              </a:r>
            </a:p>
            <a:p>
              <a:pPr>
                <a:lnSpc>
                  <a:spcPts val="2300"/>
                </a:lnSpc>
              </a:pPr>
              <a:r>
                <a:rPr lang="en-US" sz="1200" dirty="0">
                  <a:latin typeface="Calibri" pitchFamily="34" charset="0"/>
                </a:rPr>
                <a:t>D</a:t>
              </a:r>
              <a:r>
                <a:rPr lang="en-US" sz="800" dirty="0">
                  <a:latin typeface="Calibri" pitchFamily="34" charset="0"/>
                </a:rPr>
                <a:t>0</a:t>
              </a:r>
            </a:p>
            <a:p>
              <a:pPr>
                <a:lnSpc>
                  <a:spcPts val="2300"/>
                </a:lnSpc>
              </a:pPr>
              <a:r>
                <a:rPr lang="en-US" sz="1200" dirty="0">
                  <a:latin typeface="Calibri" pitchFamily="34" charset="0"/>
                </a:rPr>
                <a:t>C</a:t>
              </a:r>
            </a:p>
            <a:p>
              <a:pPr>
                <a:lnSpc>
                  <a:spcPts val="2300"/>
                </a:lnSpc>
              </a:pPr>
              <a:r>
                <a:rPr lang="en-US" sz="1200" dirty="0">
                  <a:latin typeface="Calibri" pitchFamily="34" charset="0"/>
                </a:rPr>
                <a:t>B</a:t>
              </a:r>
            </a:p>
            <a:p>
              <a:pPr>
                <a:lnSpc>
                  <a:spcPts val="2300"/>
                </a:lnSpc>
              </a:pPr>
              <a:r>
                <a:rPr lang="en-US" sz="1200" dirty="0">
                  <a:latin typeface="Calibri" pitchFamily="34" charset="0"/>
                </a:rPr>
                <a:t>A</a:t>
              </a:r>
            </a:p>
          </p:txBody>
        </p:sp>
        <p:pic>
          <p:nvPicPr>
            <p:cNvPr id="110606" name="Picture 4" descr="C:\APA work\PowerPoint\2008 PPT\Bracing Maps\Seismic\Seismic Legend.png"/>
            <p:cNvPicPr>
              <a:picLocks noChangeAspect="1" noChangeArrowheads="1"/>
            </p:cNvPicPr>
            <p:nvPr/>
          </p:nvPicPr>
          <p:blipFill>
            <a:blip r:embed="rId3" cstate="email"/>
            <a:srcRect/>
            <a:stretch>
              <a:fillRect/>
            </a:stretch>
          </p:blipFill>
          <p:spPr bwMode="auto">
            <a:xfrm>
              <a:off x="7629273" y="3879553"/>
              <a:ext cx="328060" cy="1994508"/>
            </a:xfrm>
            <a:prstGeom prst="rect">
              <a:avLst/>
            </a:prstGeom>
            <a:noFill/>
            <a:ln w="9525">
              <a:noFill/>
              <a:miter lim="800000"/>
              <a:headEnd/>
              <a:tailEnd/>
            </a:ln>
          </p:spPr>
        </p:pic>
        <p:sp>
          <p:nvSpPr>
            <p:cNvPr id="110607" name="TextBox 6"/>
            <p:cNvSpPr txBox="1">
              <a:spLocks noChangeArrowheads="1"/>
            </p:cNvSpPr>
            <p:nvPr/>
          </p:nvSpPr>
          <p:spPr bwMode="auto">
            <a:xfrm>
              <a:off x="7134313" y="3904003"/>
              <a:ext cx="538385" cy="2157001"/>
            </a:xfrm>
            <a:prstGeom prst="rect">
              <a:avLst/>
            </a:prstGeom>
            <a:noFill/>
            <a:ln w="9525">
              <a:noFill/>
              <a:miter lim="800000"/>
              <a:headEnd/>
              <a:tailEnd/>
            </a:ln>
          </p:spPr>
          <p:txBody>
            <a:bodyPr>
              <a:spAutoFit/>
            </a:bodyPr>
            <a:lstStyle/>
            <a:p>
              <a:pPr algn="r">
                <a:lnSpc>
                  <a:spcPts val="2300"/>
                </a:lnSpc>
              </a:pPr>
              <a:r>
                <a:rPr lang="en-US" sz="1200" dirty="0">
                  <a:latin typeface="Calibri" pitchFamily="34" charset="0"/>
                </a:rPr>
                <a:t>117</a:t>
              </a:r>
            </a:p>
            <a:p>
              <a:pPr algn="r">
                <a:lnSpc>
                  <a:spcPts val="2300"/>
                </a:lnSpc>
              </a:pPr>
              <a:r>
                <a:rPr lang="en-US" sz="1200" dirty="0">
                  <a:latin typeface="Calibri" pitchFamily="34" charset="0"/>
                </a:rPr>
                <a:t>83</a:t>
              </a:r>
            </a:p>
            <a:p>
              <a:pPr algn="r">
                <a:lnSpc>
                  <a:spcPts val="2300"/>
                </a:lnSpc>
              </a:pPr>
              <a:r>
                <a:rPr lang="en-US" sz="1200" dirty="0">
                  <a:latin typeface="Calibri" pitchFamily="34" charset="0"/>
                </a:rPr>
                <a:t>67</a:t>
              </a:r>
            </a:p>
            <a:p>
              <a:pPr algn="r">
                <a:lnSpc>
                  <a:spcPts val="2300"/>
                </a:lnSpc>
              </a:pPr>
              <a:r>
                <a:rPr lang="en-US" sz="1200" dirty="0">
                  <a:latin typeface="Calibri" pitchFamily="34" charset="0"/>
                </a:rPr>
                <a:t>50</a:t>
              </a:r>
            </a:p>
            <a:p>
              <a:pPr algn="r">
                <a:lnSpc>
                  <a:spcPts val="2300"/>
                </a:lnSpc>
              </a:pPr>
              <a:r>
                <a:rPr lang="en-US" sz="1200" dirty="0">
                  <a:latin typeface="Calibri" pitchFamily="34" charset="0"/>
                </a:rPr>
                <a:t>33</a:t>
              </a:r>
            </a:p>
            <a:p>
              <a:pPr algn="r">
                <a:lnSpc>
                  <a:spcPts val="2300"/>
                </a:lnSpc>
              </a:pPr>
              <a:r>
                <a:rPr lang="en-US" sz="1200" dirty="0">
                  <a:latin typeface="Calibri" pitchFamily="34" charset="0"/>
                </a:rPr>
                <a:t>17</a:t>
              </a:r>
            </a:p>
            <a:p>
              <a:pPr algn="r">
                <a:lnSpc>
                  <a:spcPts val="2300"/>
                </a:lnSpc>
              </a:pPr>
              <a:r>
                <a:rPr lang="en-US" sz="1200" dirty="0">
                  <a:latin typeface="Calibri" pitchFamily="34" charset="0"/>
                </a:rPr>
                <a:t>0</a:t>
              </a:r>
            </a:p>
          </p:txBody>
        </p:sp>
      </p:grpSp>
      <p:pic>
        <p:nvPicPr>
          <p:cNvPr id="110595" name="Picture 2" descr="C:\APA work\PowerPoint\2008 PPT\Bracing Maps\Seismic\Seismic NewEngland.png"/>
          <p:cNvPicPr>
            <a:picLocks noChangeAspect="1" noChangeArrowheads="1"/>
          </p:cNvPicPr>
          <p:nvPr/>
        </p:nvPicPr>
        <p:blipFill>
          <a:blip r:embed="rId4" cstate="email"/>
          <a:srcRect/>
          <a:stretch>
            <a:fillRect/>
          </a:stretch>
        </p:blipFill>
        <p:spPr bwMode="auto">
          <a:xfrm>
            <a:off x="330200" y="1758950"/>
            <a:ext cx="5754688" cy="4872038"/>
          </a:xfrm>
          <a:prstGeom prst="rect">
            <a:avLst/>
          </a:prstGeom>
          <a:noFill/>
          <a:ln w="9525">
            <a:noFill/>
            <a:miter lim="800000"/>
            <a:headEnd/>
            <a:tailEnd/>
          </a:ln>
        </p:spPr>
      </p:pic>
      <p:sp>
        <p:nvSpPr>
          <p:cNvPr id="110596" name="Text Box 3"/>
          <p:cNvSpPr txBox="1">
            <a:spLocks noChangeArrowheads="1"/>
          </p:cNvSpPr>
          <p:nvPr/>
        </p:nvSpPr>
        <p:spPr bwMode="auto">
          <a:xfrm>
            <a:off x="2017713" y="1524000"/>
            <a:ext cx="5108575" cy="461963"/>
          </a:xfrm>
          <a:prstGeom prst="rect">
            <a:avLst/>
          </a:prstGeom>
          <a:solidFill>
            <a:schemeClr val="tx1"/>
          </a:solidFill>
          <a:ln w="12700">
            <a:noFill/>
            <a:miter lim="800000"/>
            <a:headEnd/>
            <a:tailEnd/>
          </a:ln>
        </p:spPr>
        <p:txBody>
          <a:bodyPr anchor="ctr">
            <a:spAutoFit/>
          </a:bodyPr>
          <a:lstStyle/>
          <a:p>
            <a:pPr algn="ctr">
              <a:spcBef>
                <a:spcPct val="50000"/>
              </a:spcBef>
            </a:pPr>
            <a:r>
              <a:rPr lang="en-US" sz="2400" b="1" dirty="0">
                <a:solidFill>
                  <a:schemeClr val="bg1"/>
                </a:solidFill>
                <a:cs typeface="Arial" charset="0"/>
              </a:rPr>
              <a:t>SDC – Northeast USA</a:t>
            </a:r>
          </a:p>
        </p:txBody>
      </p:sp>
      <p:sp>
        <p:nvSpPr>
          <p:cNvPr id="110597" name="TextBox 10"/>
          <p:cNvSpPr txBox="1">
            <a:spLocks noChangeArrowheads="1"/>
          </p:cNvSpPr>
          <p:nvPr/>
        </p:nvSpPr>
        <p:spPr bwMode="auto">
          <a:xfrm>
            <a:off x="4572000" y="2147888"/>
            <a:ext cx="314325" cy="307975"/>
          </a:xfrm>
          <a:prstGeom prst="rect">
            <a:avLst/>
          </a:prstGeom>
          <a:noFill/>
          <a:ln w="9525">
            <a:noFill/>
            <a:miter lim="800000"/>
            <a:headEnd/>
            <a:tailEnd/>
          </a:ln>
        </p:spPr>
        <p:txBody>
          <a:bodyPr wrap="none">
            <a:spAutoFit/>
          </a:bodyPr>
          <a:lstStyle/>
          <a:p>
            <a:r>
              <a:rPr lang="en-US" sz="1400" b="1" dirty="0">
                <a:cs typeface="Arial" charset="0"/>
              </a:rPr>
              <a:t>C</a:t>
            </a:r>
          </a:p>
        </p:txBody>
      </p:sp>
      <p:sp>
        <p:nvSpPr>
          <p:cNvPr id="110598" name="TextBox 15"/>
          <p:cNvSpPr txBox="1">
            <a:spLocks noChangeArrowheads="1"/>
          </p:cNvSpPr>
          <p:nvPr/>
        </p:nvSpPr>
        <p:spPr bwMode="auto">
          <a:xfrm>
            <a:off x="2155825" y="4173538"/>
            <a:ext cx="315913" cy="307975"/>
          </a:xfrm>
          <a:prstGeom prst="rect">
            <a:avLst/>
          </a:prstGeom>
          <a:noFill/>
          <a:ln w="9525">
            <a:noFill/>
            <a:miter lim="800000"/>
            <a:headEnd/>
            <a:tailEnd/>
          </a:ln>
        </p:spPr>
        <p:txBody>
          <a:bodyPr wrap="none">
            <a:spAutoFit/>
          </a:bodyPr>
          <a:lstStyle/>
          <a:p>
            <a:r>
              <a:rPr lang="en-US" sz="1400" b="1" dirty="0">
                <a:cs typeface="Arial" charset="0"/>
              </a:rPr>
              <a:t>C</a:t>
            </a:r>
          </a:p>
        </p:txBody>
      </p:sp>
      <p:sp>
        <p:nvSpPr>
          <p:cNvPr id="110599" name="TextBox 16"/>
          <p:cNvSpPr txBox="1">
            <a:spLocks noChangeArrowheads="1"/>
          </p:cNvSpPr>
          <p:nvPr/>
        </p:nvSpPr>
        <p:spPr bwMode="auto">
          <a:xfrm>
            <a:off x="3679825" y="4532313"/>
            <a:ext cx="315913" cy="307975"/>
          </a:xfrm>
          <a:prstGeom prst="rect">
            <a:avLst/>
          </a:prstGeom>
          <a:noFill/>
          <a:ln w="9525">
            <a:noFill/>
            <a:miter lim="800000"/>
            <a:headEnd/>
            <a:tailEnd/>
          </a:ln>
        </p:spPr>
        <p:txBody>
          <a:bodyPr wrap="none">
            <a:spAutoFit/>
          </a:bodyPr>
          <a:lstStyle/>
          <a:p>
            <a:r>
              <a:rPr lang="en-US" sz="1400" b="1" dirty="0">
                <a:cs typeface="Arial" charset="0"/>
              </a:rPr>
              <a:t>C</a:t>
            </a:r>
          </a:p>
        </p:txBody>
      </p:sp>
      <p:sp>
        <p:nvSpPr>
          <p:cNvPr id="110600" name="TextBox 17"/>
          <p:cNvSpPr txBox="1">
            <a:spLocks noChangeArrowheads="1"/>
          </p:cNvSpPr>
          <p:nvPr/>
        </p:nvSpPr>
        <p:spPr bwMode="auto">
          <a:xfrm>
            <a:off x="2030413" y="3714750"/>
            <a:ext cx="382587" cy="307975"/>
          </a:xfrm>
          <a:prstGeom prst="rect">
            <a:avLst/>
          </a:prstGeom>
          <a:noFill/>
          <a:ln w="9525">
            <a:noFill/>
            <a:miter lim="800000"/>
            <a:headEnd/>
            <a:tailEnd/>
          </a:ln>
        </p:spPr>
        <p:txBody>
          <a:bodyPr wrap="none">
            <a:spAutoFit/>
          </a:bodyPr>
          <a:lstStyle/>
          <a:p>
            <a:r>
              <a:rPr lang="en-US" sz="1400" b="1" dirty="0">
                <a:cs typeface="Arial" charset="0"/>
              </a:rPr>
              <a:t>D</a:t>
            </a:r>
            <a:r>
              <a:rPr lang="en-US" sz="1400" b="1" baseline="-25000" dirty="0">
                <a:cs typeface="Arial" charset="0"/>
              </a:rPr>
              <a:t>0</a:t>
            </a:r>
          </a:p>
        </p:txBody>
      </p:sp>
      <p:sp>
        <p:nvSpPr>
          <p:cNvPr id="110601" name="TextBox 18"/>
          <p:cNvSpPr txBox="1">
            <a:spLocks noChangeArrowheads="1"/>
          </p:cNvSpPr>
          <p:nvPr/>
        </p:nvSpPr>
        <p:spPr bwMode="auto">
          <a:xfrm>
            <a:off x="4572000" y="3560763"/>
            <a:ext cx="314325" cy="307975"/>
          </a:xfrm>
          <a:prstGeom prst="rect">
            <a:avLst/>
          </a:prstGeom>
          <a:noFill/>
          <a:ln w="9525">
            <a:noFill/>
            <a:miter lim="800000"/>
            <a:headEnd/>
            <a:tailEnd/>
          </a:ln>
        </p:spPr>
        <p:txBody>
          <a:bodyPr wrap="none">
            <a:spAutoFit/>
          </a:bodyPr>
          <a:lstStyle/>
          <a:p>
            <a:r>
              <a:rPr lang="en-US" sz="1400" b="1" dirty="0">
                <a:cs typeface="Arial" charset="0"/>
              </a:rPr>
              <a:t>B</a:t>
            </a:r>
          </a:p>
        </p:txBody>
      </p:sp>
      <p:sp>
        <p:nvSpPr>
          <p:cNvPr id="110602" name="TextBox 19"/>
          <p:cNvSpPr txBox="1">
            <a:spLocks noChangeArrowheads="1"/>
          </p:cNvSpPr>
          <p:nvPr/>
        </p:nvSpPr>
        <p:spPr bwMode="auto">
          <a:xfrm>
            <a:off x="722313" y="5891213"/>
            <a:ext cx="315912" cy="307975"/>
          </a:xfrm>
          <a:prstGeom prst="rect">
            <a:avLst/>
          </a:prstGeom>
          <a:noFill/>
          <a:ln w="9525">
            <a:noFill/>
            <a:miter lim="800000"/>
            <a:headEnd/>
            <a:tailEnd/>
          </a:ln>
        </p:spPr>
        <p:txBody>
          <a:bodyPr wrap="none">
            <a:spAutoFit/>
          </a:bodyPr>
          <a:lstStyle/>
          <a:p>
            <a:r>
              <a:rPr lang="en-US" sz="1400" b="1" dirty="0">
                <a:cs typeface="Arial" charset="0"/>
              </a:rPr>
              <a:t>A</a:t>
            </a:r>
          </a:p>
        </p:txBody>
      </p:sp>
      <p:sp>
        <p:nvSpPr>
          <p:cNvPr id="110603" name="TextBox 20"/>
          <p:cNvSpPr txBox="1">
            <a:spLocks noChangeArrowheads="1"/>
          </p:cNvSpPr>
          <p:nvPr/>
        </p:nvSpPr>
        <p:spPr bwMode="auto">
          <a:xfrm>
            <a:off x="2332038" y="6391275"/>
            <a:ext cx="314325" cy="307975"/>
          </a:xfrm>
          <a:prstGeom prst="rect">
            <a:avLst/>
          </a:prstGeom>
          <a:noFill/>
          <a:ln w="9525">
            <a:noFill/>
            <a:miter lim="800000"/>
            <a:headEnd/>
            <a:tailEnd/>
          </a:ln>
        </p:spPr>
        <p:txBody>
          <a:bodyPr wrap="none">
            <a:spAutoFit/>
          </a:bodyPr>
          <a:lstStyle/>
          <a:p>
            <a:r>
              <a:rPr lang="en-US" sz="1400" b="1" dirty="0">
                <a:cs typeface="Arial" charset="0"/>
              </a:rPr>
              <a:t>C</a:t>
            </a:r>
          </a:p>
        </p:txBody>
      </p:sp>
      <p:sp>
        <p:nvSpPr>
          <p:cNvPr id="110604" name="TextBox 21"/>
          <p:cNvSpPr txBox="1">
            <a:spLocks noChangeArrowheads="1"/>
          </p:cNvSpPr>
          <p:nvPr/>
        </p:nvSpPr>
        <p:spPr bwMode="auto">
          <a:xfrm>
            <a:off x="2179638" y="5275263"/>
            <a:ext cx="314325" cy="307975"/>
          </a:xfrm>
          <a:prstGeom prst="rect">
            <a:avLst/>
          </a:prstGeom>
          <a:noFill/>
          <a:ln w="9525">
            <a:noFill/>
            <a:miter lim="800000"/>
            <a:headEnd/>
            <a:tailEnd/>
          </a:ln>
        </p:spPr>
        <p:txBody>
          <a:bodyPr wrap="none">
            <a:spAutoFit/>
          </a:bodyPr>
          <a:lstStyle/>
          <a:p>
            <a:r>
              <a:rPr lang="en-US" sz="1400" b="1" dirty="0">
                <a:cs typeface="Arial" charset="0"/>
              </a:rPr>
              <a:t>B</a:t>
            </a:r>
          </a:p>
        </p:txBody>
      </p:sp>
      <p:sp>
        <p:nvSpPr>
          <p:cNvPr id="17" name="Rectangle 16"/>
          <p:cNvSpPr/>
          <p:nvPr/>
        </p:nvSpPr>
        <p:spPr>
          <a:xfrm>
            <a:off x="6946900" y="5892800"/>
            <a:ext cx="11938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eaLnBrk="1" fontAlgn="auto" hangingPunct="1">
              <a:spcAft>
                <a:spcPts val="0"/>
              </a:spcAft>
              <a:defRPr/>
            </a:pPr>
            <a:r>
              <a:rPr dirty="0" smtClean="0"/>
              <a:t>Connecting the Systems</a:t>
            </a:r>
            <a:endParaRPr i="1" dirty="0"/>
          </a:p>
        </p:txBody>
      </p:sp>
      <p:pic>
        <p:nvPicPr>
          <p:cNvPr id="5122" name="Picture 2"/>
          <p:cNvPicPr>
            <a:picLocks noChangeAspect="1" noChangeArrowheads="1"/>
          </p:cNvPicPr>
          <p:nvPr/>
        </p:nvPicPr>
        <p:blipFill>
          <a:blip r:embed="rId2" cstate="email"/>
          <a:srcRect/>
          <a:stretch>
            <a:fillRect/>
          </a:stretch>
        </p:blipFill>
        <p:spPr bwMode="auto">
          <a:xfrm>
            <a:off x="694700" y="1560514"/>
            <a:ext cx="7496799" cy="5051424"/>
          </a:xfrm>
          <a:prstGeom prst="rect">
            <a:avLst/>
          </a:prstGeom>
          <a:noFill/>
          <a:ln w="9525">
            <a:noFill/>
            <a:miter lim="800000"/>
            <a:headEnd/>
            <a:tailEnd/>
          </a:ln>
          <a:effectLst/>
        </p:spPr>
      </p:pic>
      <p:sp>
        <p:nvSpPr>
          <p:cNvPr id="4" name="TextBox 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7416800" y="5892800"/>
            <a:ext cx="7239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3"/>
          <p:cNvSpPr txBox="1">
            <a:spLocks noChangeArrowheads="1"/>
          </p:cNvSpPr>
          <p:nvPr/>
        </p:nvSpPr>
        <p:spPr bwMode="auto">
          <a:xfrm>
            <a:off x="5327650" y="2082800"/>
            <a:ext cx="3943350" cy="430887"/>
          </a:xfrm>
          <a:prstGeom prst="rect">
            <a:avLst/>
          </a:prstGeom>
          <a:noFill/>
          <a:ln w="12700">
            <a:noFill/>
            <a:miter lim="800000"/>
            <a:headEnd/>
            <a:tailEnd/>
          </a:ln>
        </p:spPr>
        <p:txBody>
          <a:bodyPr wrap="square">
            <a:spAutoFit/>
          </a:bodyPr>
          <a:lstStyle/>
          <a:p>
            <a:pPr algn="ctr" fontAlgn="auto">
              <a:spcBef>
                <a:spcPct val="50000"/>
              </a:spcBef>
              <a:spcAft>
                <a:spcPts val="0"/>
              </a:spcAft>
              <a:defRPr/>
            </a:pPr>
            <a:r>
              <a:rPr lang="en-US" sz="2200" b="1" dirty="0">
                <a:solidFill>
                  <a:schemeClr val="accent2">
                    <a:lumMod val="75000"/>
                  </a:schemeClr>
                </a:solidFill>
                <a:latin typeface="Arial" pitchFamily="34" charset="0"/>
                <a:cs typeface="Arial" pitchFamily="34" charset="0"/>
              </a:rPr>
              <a:t>Vertical (Gravity) </a:t>
            </a:r>
            <a:r>
              <a:rPr lang="en-US" sz="2200" b="1" dirty="0" smtClean="0">
                <a:solidFill>
                  <a:schemeClr val="accent2">
                    <a:lumMod val="75000"/>
                  </a:schemeClr>
                </a:solidFill>
                <a:latin typeface="Arial" pitchFamily="34" charset="0"/>
                <a:cs typeface="Arial" pitchFamily="34" charset="0"/>
              </a:rPr>
              <a:t>Loads</a:t>
            </a:r>
            <a:endParaRPr lang="en-US" sz="2200" b="1" dirty="0">
              <a:solidFill>
                <a:schemeClr val="accent2">
                  <a:lumMod val="75000"/>
                </a:schemeClr>
              </a:solidFill>
              <a:latin typeface="Arial" pitchFamily="34" charset="0"/>
              <a:cs typeface="Arial" pitchFamily="34" charset="0"/>
            </a:endParaRPr>
          </a:p>
        </p:txBody>
      </p:sp>
      <p:grpSp>
        <p:nvGrpSpPr>
          <p:cNvPr id="46" name="Group 51"/>
          <p:cNvGrpSpPr>
            <a:grpSpLocks/>
          </p:cNvGrpSpPr>
          <p:nvPr/>
        </p:nvGrpSpPr>
        <p:grpSpPr bwMode="auto">
          <a:xfrm>
            <a:off x="4676773" y="2070101"/>
            <a:ext cx="1133483" cy="3288386"/>
            <a:chOff x="5012675" y="2069832"/>
            <a:chExt cx="1133238" cy="3294085"/>
          </a:xfrm>
        </p:grpSpPr>
        <p:sp>
          <p:nvSpPr>
            <p:cNvPr id="29" name="Down Arrow 28"/>
            <p:cNvSpPr/>
            <p:nvPr/>
          </p:nvSpPr>
          <p:spPr>
            <a:xfrm rot="10800000">
              <a:off x="5139650" y="4998157"/>
              <a:ext cx="1006263" cy="365760"/>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51" name="Down Arrow 50"/>
            <p:cNvSpPr/>
            <p:nvPr/>
          </p:nvSpPr>
          <p:spPr>
            <a:xfrm>
              <a:off x="5012675" y="2069832"/>
              <a:ext cx="1006257" cy="365759"/>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53" name="Down Arrow 52"/>
            <p:cNvSpPr/>
            <p:nvPr/>
          </p:nvSpPr>
          <p:spPr>
            <a:xfrm rot="5400000">
              <a:off x="4843456" y="4156596"/>
              <a:ext cx="1008219" cy="365046"/>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600" b="1" dirty="0">
                <a:latin typeface="Arial" pitchFamily="34" charset="0"/>
                <a:cs typeface="Arial" pitchFamily="34" charset="0"/>
              </a:endParaRPr>
            </a:p>
          </p:txBody>
        </p:sp>
      </p:grpSp>
      <p:sp>
        <p:nvSpPr>
          <p:cNvPr id="55" name="Title 1"/>
          <p:cNvSpPr>
            <a:spLocks noGrp="1"/>
          </p:cNvSpPr>
          <p:nvPr>
            <p:ph type="title"/>
          </p:nvPr>
        </p:nvSpPr>
        <p:spPr/>
        <p:txBody>
          <a:bodyPr/>
          <a:lstStyle/>
          <a:p>
            <a:pPr eaLnBrk="1" fontAlgn="auto" hangingPunct="1">
              <a:spcAft>
                <a:spcPts val="0"/>
              </a:spcAft>
              <a:defRPr/>
            </a:pPr>
            <a:r>
              <a:rPr dirty="0" smtClean="0"/>
              <a:t>Connecting the Systems</a:t>
            </a:r>
            <a:endParaRPr i="1" dirty="0"/>
          </a:p>
        </p:txBody>
      </p:sp>
      <p:sp>
        <p:nvSpPr>
          <p:cNvPr id="56" name="Down Arrow 55"/>
          <p:cNvSpPr/>
          <p:nvPr/>
        </p:nvSpPr>
        <p:spPr bwMode="auto">
          <a:xfrm rot="-5400000">
            <a:off x="4495800" y="2984500"/>
            <a:ext cx="1006475" cy="365125"/>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57" name="Text Box 3"/>
          <p:cNvSpPr txBox="1">
            <a:spLocks noChangeArrowheads="1"/>
          </p:cNvSpPr>
          <p:nvPr/>
        </p:nvSpPr>
        <p:spPr bwMode="auto">
          <a:xfrm>
            <a:off x="5327650" y="2921000"/>
            <a:ext cx="3943350" cy="430887"/>
          </a:xfrm>
          <a:prstGeom prst="rect">
            <a:avLst/>
          </a:prstGeom>
          <a:noFill/>
          <a:ln w="12700">
            <a:noFill/>
            <a:miter lim="800000"/>
            <a:headEnd/>
            <a:tailEnd/>
          </a:ln>
        </p:spPr>
        <p:txBody>
          <a:bodyPr wrap="square">
            <a:spAutoFit/>
          </a:bodyPr>
          <a:lstStyle/>
          <a:p>
            <a:pPr algn="ctr" fontAlgn="auto">
              <a:spcBef>
                <a:spcPct val="50000"/>
              </a:spcBef>
              <a:spcAft>
                <a:spcPts val="0"/>
              </a:spcAft>
              <a:defRPr/>
            </a:pPr>
            <a:r>
              <a:rPr lang="en-US" sz="2200" b="1" dirty="0" smtClean="0">
                <a:solidFill>
                  <a:schemeClr val="accent2">
                    <a:lumMod val="75000"/>
                  </a:schemeClr>
                </a:solidFill>
                <a:latin typeface="Arial" pitchFamily="34" charset="0"/>
                <a:cs typeface="Arial" pitchFamily="34" charset="0"/>
              </a:rPr>
              <a:t>Lateral (Wind) Loads</a:t>
            </a:r>
            <a:endParaRPr lang="en-US" sz="2200" b="1" dirty="0">
              <a:solidFill>
                <a:schemeClr val="accent2">
                  <a:lumMod val="75000"/>
                </a:schemeClr>
              </a:solidFill>
              <a:latin typeface="Arial" pitchFamily="34" charset="0"/>
              <a:cs typeface="Arial" pitchFamily="34" charset="0"/>
            </a:endParaRPr>
          </a:p>
        </p:txBody>
      </p:sp>
      <p:sp>
        <p:nvSpPr>
          <p:cNvPr id="58" name="Down Arrow 57"/>
          <p:cNvSpPr/>
          <p:nvPr/>
        </p:nvSpPr>
        <p:spPr bwMode="auto">
          <a:xfrm rot="5400000">
            <a:off x="4876800" y="2984500"/>
            <a:ext cx="1006475" cy="365125"/>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59" name="Down Arrow 58"/>
          <p:cNvSpPr/>
          <p:nvPr/>
        </p:nvSpPr>
        <p:spPr bwMode="auto">
          <a:xfrm rot="-5400000">
            <a:off x="4927600" y="4165600"/>
            <a:ext cx="1006475" cy="365125"/>
          </a:xfrm>
          <a:prstGeom prst="downArrow">
            <a:avLst>
              <a:gd name="adj1" fmla="val 60122"/>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600" b="1" dirty="0">
              <a:latin typeface="Arial" pitchFamily="34" charset="0"/>
              <a:cs typeface="Arial" pitchFamily="34" charset="0"/>
            </a:endParaRPr>
          </a:p>
        </p:txBody>
      </p:sp>
      <p:sp>
        <p:nvSpPr>
          <p:cNvPr id="60" name="Text Box 3"/>
          <p:cNvSpPr txBox="1">
            <a:spLocks noChangeArrowheads="1"/>
          </p:cNvSpPr>
          <p:nvPr/>
        </p:nvSpPr>
        <p:spPr bwMode="auto">
          <a:xfrm>
            <a:off x="5441950" y="5016500"/>
            <a:ext cx="3943350" cy="430887"/>
          </a:xfrm>
          <a:prstGeom prst="rect">
            <a:avLst/>
          </a:prstGeom>
          <a:noFill/>
          <a:ln w="12700">
            <a:noFill/>
            <a:miter lim="800000"/>
            <a:headEnd/>
            <a:tailEnd/>
          </a:ln>
        </p:spPr>
        <p:txBody>
          <a:bodyPr wrap="square">
            <a:spAutoFit/>
          </a:bodyPr>
          <a:lstStyle/>
          <a:p>
            <a:pPr algn="ctr" fontAlgn="auto">
              <a:spcBef>
                <a:spcPct val="50000"/>
              </a:spcBef>
              <a:spcAft>
                <a:spcPts val="0"/>
              </a:spcAft>
              <a:defRPr/>
            </a:pPr>
            <a:r>
              <a:rPr lang="en-US" sz="2200" b="1" dirty="0" smtClean="0">
                <a:solidFill>
                  <a:schemeClr val="accent2">
                    <a:lumMod val="75000"/>
                  </a:schemeClr>
                </a:solidFill>
                <a:latin typeface="Arial" pitchFamily="34" charset="0"/>
                <a:cs typeface="Arial" pitchFamily="34" charset="0"/>
              </a:rPr>
              <a:t>Uplift Wind Loads</a:t>
            </a:r>
            <a:endParaRPr lang="en-US" sz="2200" b="1" dirty="0">
              <a:solidFill>
                <a:schemeClr val="accent2">
                  <a:lumMod val="75000"/>
                </a:schemeClr>
              </a:solidFill>
              <a:latin typeface="Arial" pitchFamily="34" charset="0"/>
              <a:cs typeface="Arial" pitchFamily="34" charset="0"/>
            </a:endParaRPr>
          </a:p>
        </p:txBody>
      </p:sp>
      <p:sp>
        <p:nvSpPr>
          <p:cNvPr id="61" name="Text Box 3"/>
          <p:cNvSpPr txBox="1">
            <a:spLocks noChangeArrowheads="1"/>
          </p:cNvSpPr>
          <p:nvPr/>
        </p:nvSpPr>
        <p:spPr bwMode="auto">
          <a:xfrm>
            <a:off x="5327650" y="3949700"/>
            <a:ext cx="3943350" cy="769441"/>
          </a:xfrm>
          <a:prstGeom prst="rect">
            <a:avLst/>
          </a:prstGeom>
          <a:noFill/>
          <a:ln w="12700">
            <a:noFill/>
            <a:miter lim="800000"/>
            <a:headEnd/>
            <a:tailEnd/>
          </a:ln>
        </p:spPr>
        <p:txBody>
          <a:bodyPr wrap="square">
            <a:spAutoFit/>
          </a:bodyPr>
          <a:lstStyle/>
          <a:p>
            <a:pPr algn="ctr" fontAlgn="auto">
              <a:spcBef>
                <a:spcPts val="0"/>
              </a:spcBef>
              <a:spcAft>
                <a:spcPts val="0"/>
              </a:spcAft>
              <a:defRPr/>
            </a:pPr>
            <a:r>
              <a:rPr lang="en-US" sz="2200" b="1" dirty="0" smtClean="0">
                <a:solidFill>
                  <a:schemeClr val="accent2">
                    <a:lumMod val="75000"/>
                  </a:schemeClr>
                </a:solidFill>
                <a:latin typeface="Arial" pitchFamily="34" charset="0"/>
                <a:cs typeface="Arial" pitchFamily="34" charset="0"/>
              </a:rPr>
              <a:t>Wind Loads Normal            to Walls</a:t>
            </a:r>
            <a:endParaRPr lang="en-US" sz="2200" b="1" dirty="0">
              <a:solidFill>
                <a:schemeClr val="accent2">
                  <a:lumMod val="75000"/>
                </a:schemeClr>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email"/>
          <a:srcRect/>
          <a:stretch>
            <a:fillRect/>
          </a:stretch>
        </p:blipFill>
        <p:spPr bwMode="auto">
          <a:xfrm>
            <a:off x="891929" y="1763715"/>
            <a:ext cx="3603838" cy="4573585"/>
          </a:xfrm>
          <a:prstGeom prst="rect">
            <a:avLst/>
          </a:prstGeom>
          <a:noFill/>
          <a:ln w="9525">
            <a:solidFill>
              <a:schemeClr val="bg1">
                <a:lumMod val="75000"/>
              </a:schemeClr>
            </a:solidFill>
            <a:miter lim="800000"/>
            <a:headEnd/>
            <a:tailEnd/>
          </a:ln>
          <a:effectLst>
            <a:outerShdw blurRad="215900" dist="215900" dir="8100000" algn="tr" rotWithShape="0">
              <a:prstClr val="black">
                <a:alpha val="40000"/>
              </a:prstClr>
            </a:outerShdw>
          </a:effectLst>
        </p:spPr>
      </p:pic>
      <p:sp>
        <p:nvSpPr>
          <p:cNvPr id="16" name="TextBox 69"/>
          <p:cNvSpPr txBox="1">
            <a:spLocks noChangeArrowheads="1"/>
          </p:cNvSpPr>
          <p:nvPr/>
        </p:nvSpPr>
        <p:spPr bwMode="auto">
          <a:xfrm>
            <a:off x="5671240" y="6102350"/>
            <a:ext cx="1884683" cy="30777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smtClean="0">
                <a:solidFill>
                  <a:schemeClr val="accent1">
                    <a:lumMod val="75000"/>
                  </a:schemeClr>
                </a:solidFill>
                <a:latin typeface="Arial" pitchFamily="34" charset="0"/>
                <a:cs typeface="Arial" pitchFamily="34" charset="0"/>
              </a:rPr>
              <a:t>APA Document M310</a:t>
            </a:r>
            <a:endParaRPr lang="en-US" sz="1400" dirty="0">
              <a:solidFill>
                <a:schemeClr val="accent1">
                  <a:lumMod val="75000"/>
                </a:schemeClr>
              </a:solidFill>
              <a:latin typeface="Arial" pitchFamily="34" charset="0"/>
              <a:cs typeface="Arial" pitchFamily="34" charset="0"/>
            </a:endParaRPr>
          </a:p>
        </p:txBody>
      </p:sp>
      <p:sp>
        <p:nvSpPr>
          <p:cNvPr id="17" name="TextBox 16"/>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225425" y="363538"/>
            <a:ext cx="8686800" cy="1184275"/>
          </a:xfrm>
        </p:spPr>
        <p:txBody>
          <a:bodyPr/>
          <a:lstStyle/>
          <a:p>
            <a:pPr eaLnBrk="1" fontAlgn="auto" hangingPunct="1">
              <a:spcAft>
                <a:spcPts val="0"/>
              </a:spcAft>
              <a:defRPr/>
            </a:pPr>
            <a:r>
              <a:rPr dirty="0" smtClean="0"/>
              <a:t>Connecting the Systems</a:t>
            </a:r>
            <a:endParaRPr i="1" dirty="0"/>
          </a:p>
        </p:txBody>
      </p:sp>
      <p:pic>
        <p:nvPicPr>
          <p:cNvPr id="2050" name="Picture 2"/>
          <p:cNvPicPr>
            <a:picLocks noChangeAspect="1" noChangeArrowheads="1"/>
          </p:cNvPicPr>
          <p:nvPr/>
        </p:nvPicPr>
        <p:blipFill>
          <a:blip r:embed="rId3" cstate="email"/>
          <a:srcRect/>
          <a:stretch>
            <a:fillRect/>
          </a:stretch>
        </p:blipFill>
        <p:spPr bwMode="auto">
          <a:xfrm>
            <a:off x="850661" y="1547813"/>
            <a:ext cx="2540451" cy="4865687"/>
          </a:xfrm>
          <a:prstGeom prst="rect">
            <a:avLst/>
          </a:prstGeom>
          <a:noFill/>
          <a:ln w="9525">
            <a:noFill/>
            <a:miter lim="800000"/>
            <a:headEnd/>
            <a:tailEnd/>
          </a:ln>
          <a:effectLst/>
        </p:spPr>
      </p:pic>
      <p:sp>
        <p:nvSpPr>
          <p:cNvPr id="6" name="TextBox 5"/>
          <p:cNvSpPr txBox="1"/>
          <p:nvPr/>
        </p:nvSpPr>
        <p:spPr>
          <a:xfrm>
            <a:off x="3429000" y="2006600"/>
            <a:ext cx="5187382" cy="307777"/>
          </a:xfrm>
          <a:prstGeom prst="rect">
            <a:avLst/>
          </a:prstGeom>
          <a:noFill/>
        </p:spPr>
        <p:txBody>
          <a:bodyPr wrap="none" rtlCol="0">
            <a:spAutoFit/>
          </a:bodyPr>
          <a:lstStyle/>
          <a:p>
            <a:r>
              <a:rPr lang="en-US" sz="1400" dirty="0" smtClean="0"/>
              <a:t>Nail roof sheathing with 8d ring shank nails 4” and 6” on center.</a:t>
            </a:r>
            <a:endParaRPr lang="en-US" sz="1400" dirty="0"/>
          </a:p>
        </p:txBody>
      </p:sp>
      <p:sp>
        <p:nvSpPr>
          <p:cNvPr id="7" name="TextBox 6"/>
          <p:cNvSpPr txBox="1"/>
          <p:nvPr/>
        </p:nvSpPr>
        <p:spPr>
          <a:xfrm>
            <a:off x="3429000" y="2476500"/>
            <a:ext cx="3489801" cy="307777"/>
          </a:xfrm>
          <a:prstGeom prst="rect">
            <a:avLst/>
          </a:prstGeom>
          <a:noFill/>
        </p:spPr>
        <p:txBody>
          <a:bodyPr wrap="none" rtlCol="0">
            <a:spAutoFit/>
          </a:bodyPr>
          <a:lstStyle/>
          <a:p>
            <a:r>
              <a:rPr lang="en-US" sz="1400" dirty="0" smtClean="0"/>
              <a:t>Tie gable end walls back to the structure.</a:t>
            </a:r>
            <a:endParaRPr lang="en-US" sz="1400" dirty="0"/>
          </a:p>
        </p:txBody>
      </p:sp>
      <p:sp>
        <p:nvSpPr>
          <p:cNvPr id="8" name="TextBox 7"/>
          <p:cNvSpPr txBox="1"/>
          <p:nvPr/>
        </p:nvSpPr>
        <p:spPr>
          <a:xfrm>
            <a:off x="3429000" y="2857500"/>
            <a:ext cx="4065537" cy="307777"/>
          </a:xfrm>
          <a:prstGeom prst="rect">
            <a:avLst/>
          </a:prstGeom>
          <a:noFill/>
        </p:spPr>
        <p:txBody>
          <a:bodyPr wrap="none" rtlCol="0">
            <a:spAutoFit/>
          </a:bodyPr>
          <a:lstStyle/>
          <a:p>
            <a:r>
              <a:rPr lang="en-US" sz="1400" dirty="0" smtClean="0"/>
              <a:t>Sheath gable ends with structural wall sheathing.</a:t>
            </a:r>
            <a:endParaRPr lang="en-US" sz="1400" dirty="0"/>
          </a:p>
        </p:txBody>
      </p:sp>
      <p:sp>
        <p:nvSpPr>
          <p:cNvPr id="9" name="TextBox 8"/>
          <p:cNvSpPr txBox="1"/>
          <p:nvPr/>
        </p:nvSpPr>
        <p:spPr>
          <a:xfrm>
            <a:off x="3429000" y="3327400"/>
            <a:ext cx="4532010" cy="307777"/>
          </a:xfrm>
          <a:prstGeom prst="rect">
            <a:avLst/>
          </a:prstGeom>
          <a:noFill/>
        </p:spPr>
        <p:txBody>
          <a:bodyPr wrap="none" rtlCol="0">
            <a:spAutoFit/>
          </a:bodyPr>
          <a:lstStyle/>
          <a:p>
            <a:r>
              <a:rPr lang="en-US" sz="1400" dirty="0" smtClean="0"/>
              <a:t>Use framing anchors to tie wall system to roof system.</a:t>
            </a:r>
            <a:endParaRPr lang="en-US" sz="1400" dirty="0"/>
          </a:p>
        </p:txBody>
      </p:sp>
      <p:sp>
        <p:nvSpPr>
          <p:cNvPr id="10" name="TextBox 9"/>
          <p:cNvSpPr txBox="1"/>
          <p:nvPr/>
        </p:nvSpPr>
        <p:spPr>
          <a:xfrm>
            <a:off x="3429000" y="3898900"/>
            <a:ext cx="4919937" cy="523220"/>
          </a:xfrm>
          <a:prstGeom prst="rect">
            <a:avLst/>
          </a:prstGeom>
          <a:noFill/>
        </p:spPr>
        <p:txBody>
          <a:bodyPr wrap="none" rtlCol="0">
            <a:spAutoFit/>
          </a:bodyPr>
          <a:lstStyle/>
          <a:p>
            <a:r>
              <a:rPr lang="en-US" sz="1400" dirty="0" smtClean="0"/>
              <a:t>Nail upper story and lower story structural wall sheathing to </a:t>
            </a:r>
          </a:p>
          <a:p>
            <a:r>
              <a:rPr lang="en-US" sz="1400" dirty="0" smtClean="0"/>
              <a:t>common structural rim board.</a:t>
            </a:r>
            <a:endParaRPr lang="en-US" sz="1400" dirty="0"/>
          </a:p>
        </p:txBody>
      </p:sp>
      <p:sp>
        <p:nvSpPr>
          <p:cNvPr id="11" name="TextBox 10"/>
          <p:cNvSpPr txBox="1"/>
          <p:nvPr/>
        </p:nvSpPr>
        <p:spPr>
          <a:xfrm>
            <a:off x="3441700" y="4445000"/>
            <a:ext cx="5049524" cy="307777"/>
          </a:xfrm>
          <a:prstGeom prst="rect">
            <a:avLst/>
          </a:prstGeom>
          <a:noFill/>
        </p:spPr>
        <p:txBody>
          <a:bodyPr wrap="none" rtlCol="0">
            <a:spAutoFit/>
          </a:bodyPr>
          <a:lstStyle/>
          <a:p>
            <a:r>
              <a:rPr lang="en-US" sz="1400" dirty="0" smtClean="0"/>
              <a:t>Nail wall sheathing with 8d common nails 4” and 6” on center.</a:t>
            </a:r>
            <a:endParaRPr lang="en-US" sz="1400" dirty="0"/>
          </a:p>
        </p:txBody>
      </p:sp>
      <p:sp>
        <p:nvSpPr>
          <p:cNvPr id="12" name="TextBox 11"/>
          <p:cNvSpPr txBox="1"/>
          <p:nvPr/>
        </p:nvSpPr>
        <p:spPr>
          <a:xfrm>
            <a:off x="3441700" y="5207000"/>
            <a:ext cx="5388013" cy="307777"/>
          </a:xfrm>
          <a:prstGeom prst="rect">
            <a:avLst/>
          </a:prstGeom>
          <a:noFill/>
        </p:spPr>
        <p:txBody>
          <a:bodyPr wrap="none" rtlCol="0">
            <a:spAutoFit/>
          </a:bodyPr>
          <a:lstStyle/>
          <a:p>
            <a:r>
              <a:rPr lang="en-US" sz="1400" dirty="0" smtClean="0"/>
              <a:t>Use continuous structural sheathing over all exterior wall surfaces.</a:t>
            </a:r>
            <a:endParaRPr lang="en-US" sz="1400" dirty="0"/>
          </a:p>
        </p:txBody>
      </p:sp>
      <p:sp>
        <p:nvSpPr>
          <p:cNvPr id="13" name="TextBox 12"/>
          <p:cNvSpPr txBox="1"/>
          <p:nvPr/>
        </p:nvSpPr>
        <p:spPr>
          <a:xfrm>
            <a:off x="3429000" y="5511800"/>
            <a:ext cx="4642618" cy="307777"/>
          </a:xfrm>
          <a:prstGeom prst="rect">
            <a:avLst/>
          </a:prstGeom>
          <a:noFill/>
        </p:spPr>
        <p:txBody>
          <a:bodyPr wrap="none" rtlCol="0">
            <a:spAutoFit/>
          </a:bodyPr>
          <a:lstStyle/>
          <a:p>
            <a:r>
              <a:rPr lang="en-US" sz="1400" dirty="0" smtClean="0"/>
              <a:t>Extend structural wall sheathing to lap over the sill plate.</a:t>
            </a:r>
            <a:endParaRPr lang="en-US" sz="1400" dirty="0"/>
          </a:p>
        </p:txBody>
      </p:sp>
      <p:sp>
        <p:nvSpPr>
          <p:cNvPr id="14" name="TextBox 13"/>
          <p:cNvSpPr txBox="1"/>
          <p:nvPr/>
        </p:nvSpPr>
        <p:spPr>
          <a:xfrm>
            <a:off x="3429000" y="6070600"/>
            <a:ext cx="4459875" cy="523220"/>
          </a:xfrm>
          <a:prstGeom prst="rect">
            <a:avLst/>
          </a:prstGeom>
          <a:noFill/>
        </p:spPr>
        <p:txBody>
          <a:bodyPr wrap="none" rtlCol="0">
            <a:spAutoFit/>
          </a:bodyPr>
          <a:lstStyle/>
          <a:p>
            <a:r>
              <a:rPr lang="en-US" sz="1400" dirty="0" smtClean="0"/>
              <a:t>Space ½” anchor bolts 32” to 48” on center with 3”x3” </a:t>
            </a:r>
          </a:p>
          <a:p>
            <a:r>
              <a:rPr lang="en-US" sz="1400" dirty="0" smtClean="0"/>
              <a:t>plate washers</a:t>
            </a:r>
          </a:p>
        </p:txBody>
      </p:sp>
      <p:sp>
        <p:nvSpPr>
          <p:cNvPr id="15" name="TextBox 14"/>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spd="med">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eaLnBrk="1" fontAlgn="auto" hangingPunct="1">
              <a:spcAft>
                <a:spcPts val="0"/>
              </a:spcAft>
              <a:defRPr/>
            </a:pPr>
            <a:r>
              <a:rPr dirty="0" smtClean="0"/>
              <a:t>Connecting the Systems</a:t>
            </a:r>
            <a:endParaRPr i="1" dirty="0"/>
          </a:p>
        </p:txBody>
      </p:sp>
      <p:pic>
        <p:nvPicPr>
          <p:cNvPr id="385026" name="Picture 2"/>
          <p:cNvPicPr>
            <a:picLocks noChangeAspect="1" noChangeArrowheads="1"/>
          </p:cNvPicPr>
          <p:nvPr/>
        </p:nvPicPr>
        <p:blipFill>
          <a:blip r:embed="rId2" cstate="email"/>
          <a:srcRect/>
          <a:stretch>
            <a:fillRect/>
          </a:stretch>
        </p:blipFill>
        <p:spPr bwMode="auto">
          <a:xfrm>
            <a:off x="225426" y="1459492"/>
            <a:ext cx="8682038" cy="5179434"/>
          </a:xfrm>
          <a:prstGeom prst="rect">
            <a:avLst/>
          </a:prstGeom>
          <a:noFill/>
          <a:ln w="9525">
            <a:noFill/>
            <a:miter lim="800000"/>
            <a:headEnd/>
            <a:tailEnd/>
          </a:ln>
          <a:effectLst/>
        </p:spPr>
      </p:pic>
      <p:sp>
        <p:nvSpPr>
          <p:cNvPr id="4" name="TextBox 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eaLnBrk="1" fontAlgn="auto" hangingPunct="1">
              <a:spcAft>
                <a:spcPts val="0"/>
              </a:spcAft>
              <a:defRPr/>
            </a:pPr>
            <a:r>
              <a:rPr dirty="0" smtClean="0"/>
              <a:t>Connecting the Systems</a:t>
            </a:r>
            <a:endParaRPr i="1" dirty="0"/>
          </a:p>
        </p:txBody>
      </p:sp>
      <p:pic>
        <p:nvPicPr>
          <p:cNvPr id="386050" name="Picture 2"/>
          <p:cNvPicPr>
            <a:picLocks noChangeAspect="1" noChangeArrowheads="1"/>
          </p:cNvPicPr>
          <p:nvPr/>
        </p:nvPicPr>
        <p:blipFill>
          <a:blip r:embed="rId2" cstate="email"/>
          <a:srcRect/>
          <a:stretch>
            <a:fillRect/>
          </a:stretch>
        </p:blipFill>
        <p:spPr bwMode="auto">
          <a:xfrm>
            <a:off x="182563" y="1468736"/>
            <a:ext cx="8760884" cy="5190827"/>
          </a:xfrm>
          <a:prstGeom prst="rect">
            <a:avLst/>
          </a:prstGeom>
          <a:noFill/>
          <a:ln w="9525">
            <a:noFill/>
            <a:miter lim="800000"/>
            <a:headEnd/>
            <a:tailEnd/>
          </a:ln>
          <a:effectLst/>
        </p:spPr>
      </p:pic>
      <p:sp>
        <p:nvSpPr>
          <p:cNvPr id="4" name="TextBox 3"/>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648450" y="3567113"/>
            <a:ext cx="46038" cy="750887"/>
          </a:xfrm>
          <a:prstGeom prst="rect">
            <a:avLst/>
          </a:prstGeom>
          <a:solidFill>
            <a:srgbClr val="C1DC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 name="Rectangle 17"/>
          <p:cNvSpPr/>
          <p:nvPr/>
        </p:nvSpPr>
        <p:spPr>
          <a:xfrm>
            <a:off x="6043613" y="5114925"/>
            <a:ext cx="2101850" cy="142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8421" name="Picture 2" descr="C:\APA\Slides - Walls\OSB Laps Floor Joint.jpg"/>
          <p:cNvPicPr>
            <a:picLocks noChangeAspect="1" noChangeArrowheads="1"/>
          </p:cNvPicPr>
          <p:nvPr/>
        </p:nvPicPr>
        <p:blipFill>
          <a:blip r:embed="rId2" cstate="email"/>
          <a:srcRect t="9599"/>
          <a:stretch>
            <a:fillRect/>
          </a:stretch>
        </p:blipFill>
        <p:spPr bwMode="auto">
          <a:xfrm>
            <a:off x="234950" y="1557338"/>
            <a:ext cx="8655050" cy="5065712"/>
          </a:xfrm>
          <a:prstGeom prst="rect">
            <a:avLst/>
          </a:prstGeom>
          <a:noFill/>
          <a:ln w="9525">
            <a:noFill/>
            <a:miter lim="800000"/>
            <a:headEnd/>
            <a:tailEnd/>
          </a:ln>
        </p:spPr>
      </p:pic>
      <p:sp>
        <p:nvSpPr>
          <p:cNvPr id="7" name="Title 1"/>
          <p:cNvSpPr>
            <a:spLocks noGrp="1"/>
          </p:cNvSpPr>
          <p:nvPr>
            <p:ph type="title"/>
          </p:nvPr>
        </p:nvSpPr>
        <p:spPr/>
        <p:txBody>
          <a:bodyPr/>
          <a:lstStyle/>
          <a:p>
            <a:pPr eaLnBrk="1" fontAlgn="auto" hangingPunct="1">
              <a:spcAft>
                <a:spcPts val="0"/>
              </a:spcAft>
              <a:defRPr/>
            </a:pPr>
            <a:r>
              <a:rPr dirty="0" smtClean="0"/>
              <a:t>Connecting the Systems</a:t>
            </a:r>
            <a:endParaRPr i="1" dirty="0"/>
          </a:p>
        </p:txBody>
      </p:sp>
      <p:sp>
        <p:nvSpPr>
          <p:cNvPr id="6" name="TextBox 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fontAlgn="auto">
              <a:spcAft>
                <a:spcPts val="0"/>
              </a:spcAft>
              <a:defRPr/>
            </a:pPr>
            <a:r>
              <a:rPr lang="en-US" dirty="0"/>
              <a:t>Bracing Topics</a:t>
            </a:r>
            <a:endParaRPr lang="en-US" i="1" dirty="0"/>
          </a:p>
        </p:txBody>
      </p:sp>
      <p:grpSp>
        <p:nvGrpSpPr>
          <p:cNvPr id="3" name="Group 16"/>
          <p:cNvGrpSpPr>
            <a:grpSpLocks/>
          </p:cNvGrpSpPr>
          <p:nvPr/>
        </p:nvGrpSpPr>
        <p:grpSpPr bwMode="auto">
          <a:xfrm>
            <a:off x="662939" y="1779588"/>
            <a:ext cx="7817181" cy="762000"/>
            <a:chOff x="1805453" y="380999"/>
            <a:chExt cx="5987765" cy="761047"/>
          </a:xfrm>
          <a:solidFill>
            <a:srgbClr val="9DAB7B"/>
          </a:solidFill>
        </p:grpSpPr>
        <p:sp>
          <p:nvSpPr>
            <p:cNvPr id="5" name="Round Same Side Corner Rectangle 4"/>
            <p:cNvSpPr/>
            <p:nvPr/>
          </p:nvSpPr>
          <p:spPr bwMode="auto">
            <a:xfrm>
              <a:off x="1805453" y="380999"/>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Introduction</a:t>
              </a:r>
            </a:p>
          </p:txBody>
        </p:sp>
        <p:sp>
          <p:nvSpPr>
            <p:cNvPr id="6" name="Round Same Side Corner Rectangle 5"/>
            <p:cNvSpPr/>
            <p:nvPr/>
          </p:nvSpPr>
          <p:spPr bwMode="auto">
            <a:xfrm>
              <a:off x="2996146" y="385756"/>
              <a:ext cx="1190693"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Getting Started</a:t>
              </a:r>
            </a:p>
          </p:txBody>
        </p:sp>
        <p:sp>
          <p:nvSpPr>
            <p:cNvPr id="7" name="Round Same Side Corner Rectangle 6"/>
            <p:cNvSpPr/>
            <p:nvPr/>
          </p:nvSpPr>
          <p:spPr bwMode="auto">
            <a:xfrm>
              <a:off x="4186839" y="380999"/>
              <a:ext cx="1353986" cy="756290"/>
            </a:xfrm>
            <a:prstGeom prst="round2SameRect">
              <a:avLst/>
            </a:prstGeom>
            <a:solidFill>
              <a:srgbClr val="4F6228"/>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bg1"/>
                  </a:solidFill>
                  <a:latin typeface="Arial" pitchFamily="34" charset="0"/>
                  <a:cs typeface="Arial" pitchFamily="34" charset="0"/>
                </a:rPr>
                <a:t>Bracing</a:t>
              </a:r>
              <a:br>
                <a:rPr lang="en-US"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Basics</a:t>
              </a:r>
            </a:p>
          </p:txBody>
        </p:sp>
        <p:sp>
          <p:nvSpPr>
            <p:cNvPr id="8" name="Round Same Side Corner Rectangle 7"/>
            <p:cNvSpPr/>
            <p:nvPr/>
          </p:nvSpPr>
          <p:spPr bwMode="auto">
            <a:xfrm>
              <a:off x="5540824" y="380999"/>
              <a:ext cx="1189064"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smtClean="0">
                  <a:solidFill>
                    <a:schemeClr val="tx1"/>
                  </a:solidFill>
                  <a:latin typeface="Arial" pitchFamily="34" charset="0"/>
                  <a:cs typeface="Arial" pitchFamily="34" charset="0"/>
                </a:rPr>
                <a:t>Connections</a:t>
              </a:r>
              <a:endParaRPr lang="en-US" dirty="0">
                <a:solidFill>
                  <a:schemeClr val="tx1"/>
                </a:solidFill>
                <a:latin typeface="Arial" pitchFamily="34" charset="0"/>
                <a:cs typeface="Arial" pitchFamily="34" charset="0"/>
              </a:endParaRPr>
            </a:p>
          </p:txBody>
        </p:sp>
        <p:sp>
          <p:nvSpPr>
            <p:cNvPr id="9" name="Round Same Side Corner Rectangle 8"/>
            <p:cNvSpPr/>
            <p:nvPr/>
          </p:nvSpPr>
          <p:spPr bwMode="auto">
            <a:xfrm>
              <a:off x="6729888" y="380999"/>
              <a:ext cx="1063330" cy="756290"/>
            </a:xfrm>
            <a:prstGeom prst="round2Same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18288" rIns="18288" anchor="ctr"/>
            <a:lstStyle/>
            <a:p>
              <a:pPr algn="ctr" fontAlgn="auto">
                <a:lnSpc>
                  <a:spcPts val="1900"/>
                </a:lnSpc>
                <a:spcBef>
                  <a:spcPts val="0"/>
                </a:spcBef>
                <a:spcAft>
                  <a:spcPts val="0"/>
                </a:spcAft>
                <a:defRPr/>
              </a:pPr>
              <a:r>
                <a:rPr lang="en-US" dirty="0">
                  <a:solidFill>
                    <a:schemeClr val="tx1"/>
                  </a:solidFill>
                  <a:latin typeface="Arial" pitchFamily="34" charset="0"/>
                  <a:cs typeface="Arial" pitchFamily="34" charset="0"/>
                </a:rPr>
                <a:t>Other</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Topics</a:t>
              </a:r>
            </a:p>
          </p:txBody>
        </p:sp>
      </p:grpSp>
      <p:sp>
        <p:nvSpPr>
          <p:cNvPr id="14" name="Rectangle 13"/>
          <p:cNvSpPr/>
          <p:nvPr/>
        </p:nvSpPr>
        <p:spPr bwMode="auto">
          <a:xfrm>
            <a:off x="3792537" y="2541588"/>
            <a:ext cx="1747025" cy="3072403"/>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
            </a:r>
            <a:br>
              <a:rPr lang="en-US" sz="1600" dirty="0">
                <a:solidFill>
                  <a:schemeClr val="tx1"/>
                </a:solidFill>
                <a:latin typeface="Arial" pitchFamily="34" charset="0"/>
                <a:cs typeface="Arial" pitchFamily="34" charset="0"/>
              </a:rPr>
            </a:br>
            <a:r>
              <a:rPr lang="en-US" sz="1600" u="sng" dirty="0">
                <a:solidFill>
                  <a:schemeClr val="bg1"/>
                </a:solidFill>
                <a:latin typeface="Arial" pitchFamily="34" charset="0"/>
                <a:cs typeface="Arial" pitchFamily="34" charset="0"/>
              </a:rPr>
              <a:t>Intermittent 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Continuous 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Placement</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BWL Spacing</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Required Bracing Length</a:t>
            </a:r>
          </a:p>
        </p:txBody>
      </p:sp>
      <p:sp>
        <p:nvSpPr>
          <p:cNvPr id="10" name="Rectangle 9"/>
          <p:cNvSpPr/>
          <p:nvPr/>
        </p:nvSpPr>
        <p:spPr bwMode="auto">
          <a:xfrm>
            <a:off x="3771899" y="2541588"/>
            <a:ext cx="1767663" cy="3900155"/>
          </a:xfrm>
          <a:prstGeom prst="rect">
            <a:avLst/>
          </a:prstGeom>
          <a:solidFill>
            <a:srgbClr val="BB9D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700"/>
              </a:lnSpc>
              <a:spcBef>
                <a:spcPts val="0"/>
              </a:spcBef>
              <a:spcAft>
                <a:spcPts val="0"/>
              </a:spcAft>
              <a:defRPr/>
            </a:pPr>
            <a:r>
              <a:rPr lang="en-US" sz="1600" u="sng" dirty="0" smtClean="0">
                <a:solidFill>
                  <a:schemeClr val="bg1"/>
                </a:solidFill>
                <a:latin typeface="Arial" pitchFamily="34" charset="0"/>
                <a:cs typeface="Arial" pitchFamily="34" charset="0"/>
              </a:rPr>
              <a:t>Braced Panel Construction</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Intermittent </a:t>
            </a:r>
            <a:r>
              <a:rPr lang="en-US" sz="1600" dirty="0">
                <a:solidFill>
                  <a:schemeClr val="tx1"/>
                </a:solidFill>
                <a:latin typeface="Arial" pitchFamily="34" charset="0"/>
                <a:cs typeface="Arial" pitchFamily="34" charset="0"/>
              </a:rPr>
              <a:t>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Continuous Bracing Methods</a:t>
            </a:r>
          </a:p>
          <a:p>
            <a:pPr fontAlgn="auto">
              <a:lnSpc>
                <a:spcPts val="1700"/>
              </a:lnSpc>
              <a:spcBef>
                <a:spcPts val="1600"/>
              </a:spcBef>
              <a:spcAft>
                <a:spcPts val="0"/>
              </a:spcAft>
              <a:defRPr/>
            </a:pPr>
            <a:r>
              <a:rPr lang="en-US" sz="1600" dirty="0" smtClean="0">
                <a:solidFill>
                  <a:schemeClr val="tx1"/>
                </a:solidFill>
                <a:latin typeface="Arial" pitchFamily="34" charset="0"/>
                <a:cs typeface="Arial" pitchFamily="34" charset="0"/>
              </a:rPr>
              <a:t>Mixing </a:t>
            </a:r>
            <a:r>
              <a:rPr lang="en-US" sz="1600" dirty="0">
                <a:solidFill>
                  <a:schemeClr val="tx1"/>
                </a:solidFill>
                <a:latin typeface="Arial" pitchFamily="34" charset="0"/>
                <a:cs typeface="Arial" pitchFamily="34" charset="0"/>
              </a:rPr>
              <a:t>Bracing Methods</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BWP Placement</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BWL Spacing</a:t>
            </a:r>
          </a:p>
          <a:p>
            <a:pPr fontAlgn="auto">
              <a:lnSpc>
                <a:spcPts val="1700"/>
              </a:lnSpc>
              <a:spcBef>
                <a:spcPts val="1600"/>
              </a:spcBef>
              <a:spcAft>
                <a:spcPts val="0"/>
              </a:spcAft>
              <a:defRPr/>
            </a:pPr>
            <a:r>
              <a:rPr lang="en-US" sz="1600" dirty="0">
                <a:solidFill>
                  <a:schemeClr val="tx1"/>
                </a:solidFill>
                <a:latin typeface="Arial" pitchFamily="34" charset="0"/>
                <a:cs typeface="Arial" pitchFamily="34" charset="0"/>
              </a:rPr>
              <a:t>Required Bracing Length</a:t>
            </a:r>
          </a:p>
        </p:txBody>
      </p:sp>
      <p:sp>
        <p:nvSpPr>
          <p:cNvPr id="11" name="Rectangle 10"/>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219575" y="2827338"/>
            <a:ext cx="4341253" cy="646331"/>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Interior Finish (Gypsum) </a:t>
            </a:r>
            <a:r>
              <a:rPr lang="en-US" sz="2000" b="1" dirty="0" smtClean="0">
                <a:solidFill>
                  <a:schemeClr val="accent1">
                    <a:lumMod val="75000"/>
                  </a:schemeClr>
                </a:solidFill>
                <a:latin typeface="Arial" pitchFamily="34" charset="0"/>
                <a:cs typeface="Arial" pitchFamily="34" charset="0"/>
              </a:rPr>
              <a:t>Required</a:t>
            </a:r>
          </a:p>
          <a:p>
            <a:pPr fontAlgn="auto">
              <a:spcBef>
                <a:spcPts val="0"/>
              </a:spcBef>
              <a:spcAft>
                <a:spcPts val="0"/>
              </a:spcAft>
              <a:defRPr/>
            </a:pPr>
            <a:r>
              <a:rPr lang="en-US" sz="1600" b="1" dirty="0" smtClean="0">
                <a:solidFill>
                  <a:schemeClr val="accent1">
                    <a:lumMod val="75000"/>
                  </a:schemeClr>
                </a:solidFill>
                <a:latin typeface="Arial" pitchFamily="34" charset="0"/>
                <a:cs typeface="Arial" pitchFamily="34" charset="0"/>
              </a:rPr>
              <a:t>½</a:t>
            </a:r>
            <a:r>
              <a:rPr lang="en-US" sz="1600" b="1" dirty="0" smtClean="0">
                <a:solidFill>
                  <a:schemeClr val="accent1">
                    <a:lumMod val="75000"/>
                  </a:schemeClr>
                </a:solidFill>
                <a:cs typeface="Arial" charset="0"/>
              </a:rPr>
              <a:t>"</a:t>
            </a:r>
            <a:r>
              <a:rPr lang="en-US" sz="1600" b="1" dirty="0" smtClean="0">
                <a:solidFill>
                  <a:schemeClr val="accent1">
                    <a:lumMod val="75000"/>
                  </a:schemeClr>
                </a:solidFill>
                <a:latin typeface="Arial" pitchFamily="34" charset="0"/>
                <a:cs typeface="Arial" pitchFamily="34" charset="0"/>
              </a:rPr>
              <a:t>  thickness min</a:t>
            </a:r>
            <a:endParaRPr lang="en-US" sz="1600" b="1" dirty="0">
              <a:solidFill>
                <a:schemeClr val="accent1">
                  <a:lumMod val="75000"/>
                </a:schemeClr>
              </a:solidFill>
              <a:latin typeface="Arial" pitchFamily="34" charset="0"/>
              <a:cs typeface="Arial" pitchFamily="34" charset="0"/>
            </a:endParaRPr>
          </a:p>
        </p:txBody>
      </p:sp>
      <p:sp>
        <p:nvSpPr>
          <p:cNvPr id="5" name="TextBox 7"/>
          <p:cNvSpPr txBox="1">
            <a:spLocks noChangeArrowheads="1"/>
          </p:cNvSpPr>
          <p:nvPr/>
        </p:nvSpPr>
        <p:spPr bwMode="auto">
          <a:xfrm>
            <a:off x="319079" y="4733925"/>
            <a:ext cx="7077075" cy="2123658"/>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600" b="1" u="sng" dirty="0">
                <a:solidFill>
                  <a:schemeClr val="accent3">
                    <a:lumMod val="50000"/>
                  </a:schemeClr>
                </a:solidFill>
                <a:latin typeface="Arial" pitchFamily="34" charset="0"/>
                <a:cs typeface="Arial" pitchFamily="34" charset="0"/>
              </a:rPr>
              <a:t>Exceptions:</a:t>
            </a:r>
          </a:p>
          <a:p>
            <a:pPr marL="342900" indent="-342900">
              <a:buFont typeface="+mj-lt"/>
              <a:buAutoNum type="arabicPeriod"/>
            </a:pPr>
            <a:r>
              <a:rPr lang="en-US" sz="1600" b="1" dirty="0" smtClean="0">
                <a:solidFill>
                  <a:schemeClr val="accent3">
                    <a:lumMod val="50000"/>
                  </a:schemeClr>
                </a:solidFill>
              </a:rPr>
              <a:t>Wall panels braced with Methods GB, ABW, PFG and PFH.</a:t>
            </a:r>
            <a:endParaRPr lang="en-US" sz="1600" b="1" dirty="0">
              <a:solidFill>
                <a:schemeClr val="accent3">
                  <a:lumMod val="50000"/>
                </a:schemeClr>
              </a:solidFill>
              <a:latin typeface="Arial" pitchFamily="34" charset="0"/>
              <a:cs typeface="Arial" pitchFamily="34" charset="0"/>
            </a:endParaRPr>
          </a:p>
          <a:p>
            <a:pPr marL="342900" indent="-342900">
              <a:buFont typeface="+mj-lt"/>
              <a:buAutoNum type="arabicPeriod"/>
            </a:pPr>
            <a:r>
              <a:rPr lang="en-US" sz="1600" b="1" dirty="0" smtClean="0">
                <a:solidFill>
                  <a:schemeClr val="accent3">
                    <a:lumMod val="50000"/>
                  </a:schemeClr>
                </a:solidFill>
              </a:rPr>
              <a:t>When an </a:t>
            </a:r>
            <a:r>
              <a:rPr lang="en-US" sz="1600" b="1" i="1" dirty="0" smtClean="0">
                <a:solidFill>
                  <a:schemeClr val="accent3">
                    <a:lumMod val="50000"/>
                  </a:schemeClr>
                </a:solidFill>
              </a:rPr>
              <a:t>approved interior finish material with </a:t>
            </a:r>
            <a:r>
              <a:rPr lang="en-US" sz="1600" b="1" dirty="0" smtClean="0">
                <a:solidFill>
                  <a:schemeClr val="accent3">
                    <a:lumMod val="50000"/>
                  </a:schemeClr>
                </a:solidFill>
              </a:rPr>
              <a:t>an in-plane shear resistance equivalent to gypsum board is installed.</a:t>
            </a:r>
            <a:endParaRPr lang="en-US" sz="1600" b="1" dirty="0">
              <a:solidFill>
                <a:schemeClr val="accent3">
                  <a:lumMod val="50000"/>
                </a:schemeClr>
              </a:solidFill>
              <a:latin typeface="Arial" pitchFamily="34" charset="0"/>
              <a:cs typeface="Arial" pitchFamily="34" charset="0"/>
            </a:endParaRPr>
          </a:p>
          <a:p>
            <a:pPr marL="342900" indent="-342900">
              <a:buFont typeface="+mj-lt"/>
              <a:buAutoNum type="arabicPeriod"/>
            </a:pPr>
            <a:r>
              <a:rPr lang="en-US" sz="1600" b="1" dirty="0" smtClean="0">
                <a:solidFill>
                  <a:schemeClr val="accent3">
                    <a:lumMod val="50000"/>
                  </a:schemeClr>
                </a:solidFill>
              </a:rPr>
              <a:t>For Methods DWB, WSP, SFB, PBS, PCP and HPS, omitting gypsum wall board is permitted when the length of bracing in Tables R602.10.1.2(1) and R602.10.1.2(2) is multiplied by a factor of 1.5.</a:t>
            </a:r>
          </a:p>
          <a:p>
            <a:pPr marL="342900" indent="-342900" fontAlgn="auto">
              <a:spcBef>
                <a:spcPts val="0"/>
              </a:spcBef>
              <a:spcAft>
                <a:spcPts val="0"/>
              </a:spcAft>
              <a:buFontTx/>
              <a:buAutoNum type="arabicPeriod"/>
              <a:defRPr/>
            </a:pPr>
            <a:endParaRPr lang="en-US" sz="2000" b="1" dirty="0">
              <a:solidFill>
                <a:schemeClr val="accent3">
                  <a:lumMod val="50000"/>
                </a:schemeClr>
              </a:solidFill>
              <a:latin typeface="Arial" pitchFamily="34" charset="0"/>
              <a:cs typeface="Arial" pitchFamily="34" charset="0"/>
            </a:endParaRPr>
          </a:p>
        </p:txBody>
      </p:sp>
      <p:sp>
        <p:nvSpPr>
          <p:cNvPr id="6" name="Rectangle 6"/>
          <p:cNvSpPr>
            <a:spLocks noChangeArrowheads="1"/>
          </p:cNvSpPr>
          <p:nvPr/>
        </p:nvSpPr>
        <p:spPr bwMode="auto">
          <a:xfrm>
            <a:off x="1143000" y="3798888"/>
            <a:ext cx="6858000" cy="401637"/>
          </a:xfrm>
          <a:prstGeom prst="rect">
            <a:avLst/>
          </a:prstGeom>
          <a:solidFill>
            <a:srgbClr val="E1C298">
              <a:alpha val="83000"/>
            </a:srgbClr>
          </a:solidFill>
          <a:ln w="12699" algn="ctr">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7" name="Rectangle 7"/>
          <p:cNvSpPr>
            <a:spLocks noChangeArrowheads="1"/>
          </p:cNvSpPr>
          <p:nvPr/>
        </p:nvSpPr>
        <p:spPr bwMode="auto">
          <a:xfrm>
            <a:off x="1819275" y="4200525"/>
            <a:ext cx="5486400" cy="90488"/>
          </a:xfrm>
          <a:prstGeom prst="rect">
            <a:avLst/>
          </a:prstGeom>
          <a:solidFill>
            <a:srgbClr val="C4C491"/>
          </a:solidFill>
          <a:ln w="12699" algn="ctr">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8" name="Rectangle 7"/>
          <p:cNvSpPr/>
          <p:nvPr/>
        </p:nvSpPr>
        <p:spPr bwMode="auto">
          <a:xfrm>
            <a:off x="1819275" y="3708400"/>
            <a:ext cx="5486400" cy="90488"/>
          </a:xfrm>
          <a:prstGeom prst="rect">
            <a:avLst/>
          </a:prstGeom>
          <a:solidFill>
            <a:srgbClr val="DCDDDE"/>
          </a:solid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nvGrpSpPr>
          <p:cNvPr id="3" name="Group 25"/>
          <p:cNvGrpSpPr/>
          <p:nvPr/>
        </p:nvGrpSpPr>
        <p:grpSpPr>
          <a:xfrm>
            <a:off x="1733559" y="3798443"/>
            <a:ext cx="182884" cy="402339"/>
            <a:chOff x="1933582" y="5601145"/>
            <a:chExt cx="182884" cy="402339"/>
          </a:xfrm>
          <a:solidFill>
            <a:srgbClr val="E1C298"/>
          </a:solidFill>
        </p:grpSpPr>
        <p:sp>
          <p:nvSpPr>
            <p:cNvPr id="10" name="Rectangle 9"/>
            <p:cNvSpPr/>
            <p:nvPr/>
          </p:nvSpPr>
          <p:spPr bwMode="auto">
            <a:xfrm>
              <a:off x="1933584" y="5601145"/>
              <a:ext cx="182880" cy="402336"/>
            </a:xfrm>
            <a:prstGeom prst="rect">
              <a:avLst/>
            </a:prstGeom>
            <a:grp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cxnSp>
          <p:nvCxnSpPr>
            <p:cNvPr id="11" name="Straight Connector 10"/>
            <p:cNvCxnSpPr/>
            <p:nvPr/>
          </p:nvCxnSpPr>
          <p:spPr bwMode="auto">
            <a:xfrm rot="16200000" flipH="1">
              <a:off x="1823855" y="5710872"/>
              <a:ext cx="402338" cy="182883"/>
            </a:xfrm>
            <a:prstGeom prst="line">
              <a:avLst/>
            </a:prstGeom>
            <a:grpFill/>
            <a:ln w="12699"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1823856" y="5710873"/>
              <a:ext cx="402338" cy="182883"/>
            </a:xfrm>
            <a:prstGeom prst="line">
              <a:avLst/>
            </a:prstGeom>
            <a:grpFill/>
            <a:ln w="12699" cap="flat" cmpd="sng" algn="ctr">
              <a:solidFill>
                <a:schemeClr val="tx1"/>
              </a:solidFill>
              <a:prstDash val="solid"/>
              <a:round/>
              <a:headEnd type="none" w="med" len="med"/>
              <a:tailEnd type="none" w="med" len="med"/>
            </a:ln>
            <a:effectLst/>
          </p:spPr>
        </p:cxnSp>
      </p:grpSp>
      <p:grpSp>
        <p:nvGrpSpPr>
          <p:cNvPr id="9" name="Group 26"/>
          <p:cNvGrpSpPr/>
          <p:nvPr/>
        </p:nvGrpSpPr>
        <p:grpSpPr>
          <a:xfrm>
            <a:off x="7213269" y="3798440"/>
            <a:ext cx="182884" cy="402339"/>
            <a:chOff x="2109776" y="5601145"/>
            <a:chExt cx="182884" cy="402339"/>
          </a:xfrm>
          <a:solidFill>
            <a:srgbClr val="E1C298"/>
          </a:solidFill>
        </p:grpSpPr>
        <p:sp>
          <p:nvSpPr>
            <p:cNvPr id="14" name="Rectangle 13"/>
            <p:cNvSpPr/>
            <p:nvPr/>
          </p:nvSpPr>
          <p:spPr bwMode="auto">
            <a:xfrm>
              <a:off x="2109778" y="5601145"/>
              <a:ext cx="182880" cy="402336"/>
            </a:xfrm>
            <a:prstGeom prst="rect">
              <a:avLst/>
            </a:prstGeom>
            <a:grp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cxnSp>
          <p:nvCxnSpPr>
            <p:cNvPr id="15" name="Straight Connector 14"/>
            <p:cNvCxnSpPr/>
            <p:nvPr/>
          </p:nvCxnSpPr>
          <p:spPr bwMode="auto">
            <a:xfrm rot="16200000" flipH="1">
              <a:off x="2000049" y="5710872"/>
              <a:ext cx="402338" cy="182883"/>
            </a:xfrm>
            <a:prstGeom prst="line">
              <a:avLst/>
            </a:prstGeom>
            <a:grpFill/>
            <a:ln w="12699"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5400000">
              <a:off x="2000050" y="5710873"/>
              <a:ext cx="402338" cy="182883"/>
            </a:xfrm>
            <a:prstGeom prst="line">
              <a:avLst/>
            </a:prstGeom>
            <a:grpFill/>
            <a:ln w="12699" cap="flat" cmpd="sng" algn="ctr">
              <a:solidFill>
                <a:schemeClr val="tx1"/>
              </a:solidFill>
              <a:prstDash val="solid"/>
              <a:round/>
              <a:headEnd type="none" w="med" len="med"/>
              <a:tailEnd type="none" w="med" len="med"/>
            </a:ln>
            <a:effectLst/>
          </p:spPr>
        </p:cxnSp>
      </p:grpSp>
      <p:grpSp>
        <p:nvGrpSpPr>
          <p:cNvPr id="13" name="Group 30"/>
          <p:cNvGrpSpPr/>
          <p:nvPr/>
        </p:nvGrpSpPr>
        <p:grpSpPr>
          <a:xfrm>
            <a:off x="3560129" y="3798443"/>
            <a:ext cx="182884" cy="402339"/>
            <a:chOff x="2019298" y="5601145"/>
            <a:chExt cx="182884" cy="402339"/>
          </a:xfrm>
          <a:solidFill>
            <a:srgbClr val="E1C298"/>
          </a:solidFill>
        </p:grpSpPr>
        <p:sp>
          <p:nvSpPr>
            <p:cNvPr id="18" name="Rectangle 17"/>
            <p:cNvSpPr/>
            <p:nvPr/>
          </p:nvSpPr>
          <p:spPr bwMode="auto">
            <a:xfrm>
              <a:off x="2019300" y="5601145"/>
              <a:ext cx="182880" cy="402336"/>
            </a:xfrm>
            <a:prstGeom prst="rect">
              <a:avLst/>
            </a:prstGeom>
            <a:grp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cxnSp>
          <p:nvCxnSpPr>
            <p:cNvPr id="19" name="Straight Connector 18"/>
            <p:cNvCxnSpPr/>
            <p:nvPr/>
          </p:nvCxnSpPr>
          <p:spPr bwMode="auto">
            <a:xfrm rot="16200000" flipH="1">
              <a:off x="1909571" y="5710872"/>
              <a:ext cx="402338" cy="182883"/>
            </a:xfrm>
            <a:prstGeom prst="line">
              <a:avLst/>
            </a:prstGeom>
            <a:grpFill/>
            <a:ln w="12699"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1909572" y="5710873"/>
              <a:ext cx="402338" cy="182883"/>
            </a:xfrm>
            <a:prstGeom prst="line">
              <a:avLst/>
            </a:prstGeom>
            <a:grpFill/>
            <a:ln w="12699" cap="flat" cmpd="sng" algn="ctr">
              <a:solidFill>
                <a:schemeClr val="tx1"/>
              </a:solidFill>
              <a:prstDash val="solid"/>
              <a:round/>
              <a:headEnd type="none" w="med" len="med"/>
              <a:tailEnd type="none" w="med" len="med"/>
            </a:ln>
            <a:effectLst/>
          </p:spPr>
        </p:cxnSp>
      </p:grpSp>
      <p:grpSp>
        <p:nvGrpSpPr>
          <p:cNvPr id="17" name="Group 34"/>
          <p:cNvGrpSpPr/>
          <p:nvPr/>
        </p:nvGrpSpPr>
        <p:grpSpPr>
          <a:xfrm>
            <a:off x="5386699" y="3798437"/>
            <a:ext cx="182884" cy="402339"/>
            <a:chOff x="2019298" y="5601145"/>
            <a:chExt cx="182884" cy="402339"/>
          </a:xfrm>
          <a:solidFill>
            <a:srgbClr val="E1C298"/>
          </a:solidFill>
        </p:grpSpPr>
        <p:sp>
          <p:nvSpPr>
            <p:cNvPr id="22" name="Rectangle 21"/>
            <p:cNvSpPr/>
            <p:nvPr/>
          </p:nvSpPr>
          <p:spPr bwMode="auto">
            <a:xfrm>
              <a:off x="2019300" y="5601145"/>
              <a:ext cx="182880" cy="402336"/>
            </a:xfrm>
            <a:prstGeom prst="rect">
              <a:avLst/>
            </a:prstGeom>
            <a:grpFill/>
            <a:ln w="12699"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cxnSp>
          <p:nvCxnSpPr>
            <p:cNvPr id="23" name="Straight Connector 22"/>
            <p:cNvCxnSpPr/>
            <p:nvPr/>
          </p:nvCxnSpPr>
          <p:spPr bwMode="auto">
            <a:xfrm rot="16200000" flipH="1">
              <a:off x="1909571" y="5710872"/>
              <a:ext cx="402338" cy="182883"/>
            </a:xfrm>
            <a:prstGeom prst="line">
              <a:avLst/>
            </a:prstGeom>
            <a:grpFill/>
            <a:ln w="12699"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1909572" y="5710873"/>
              <a:ext cx="402338" cy="182883"/>
            </a:xfrm>
            <a:prstGeom prst="line">
              <a:avLst/>
            </a:prstGeom>
            <a:grpFill/>
            <a:ln w="12699" cap="flat" cmpd="sng" algn="ctr">
              <a:solidFill>
                <a:schemeClr val="tx1"/>
              </a:solidFill>
              <a:prstDash val="solid"/>
              <a:round/>
              <a:headEnd type="none" w="med" len="med"/>
              <a:tailEnd type="none" w="med" len="med"/>
            </a:ln>
            <a:effectLst/>
          </p:spPr>
        </p:cxnSp>
      </p:grpSp>
      <p:grpSp>
        <p:nvGrpSpPr>
          <p:cNvPr id="21" name="Group 49"/>
          <p:cNvGrpSpPr>
            <a:grpSpLocks/>
          </p:cNvGrpSpPr>
          <p:nvPr/>
        </p:nvGrpSpPr>
        <p:grpSpPr bwMode="auto">
          <a:xfrm>
            <a:off x="896938" y="3622675"/>
            <a:ext cx="544512" cy="809625"/>
            <a:chOff x="896144" y="4460874"/>
            <a:chExt cx="545306" cy="809625"/>
          </a:xfrm>
          <a:solidFill>
            <a:schemeClr val="bg1"/>
          </a:solidFill>
        </p:grpSpPr>
        <p:sp>
          <p:nvSpPr>
            <p:cNvPr id="26" name="Freeform 47"/>
            <p:cNvSpPr>
              <a:spLocks noChangeArrowheads="1"/>
            </p:cNvSpPr>
            <p:nvPr/>
          </p:nvSpPr>
          <p:spPr bwMode="auto">
            <a:xfrm rot="5400000">
              <a:off x="763984" y="4593034"/>
              <a:ext cx="809625" cy="545306"/>
            </a:xfrm>
            <a:custGeom>
              <a:avLst/>
              <a:gdLst>
                <a:gd name="T0" fmla="*/ 0 w 809625"/>
                <a:gd name="T1" fmla="*/ 542925 h 545306"/>
                <a:gd name="T2" fmla="*/ 0 w 809625"/>
                <a:gd name="T3" fmla="*/ 150019 h 545306"/>
                <a:gd name="T4" fmla="*/ 330994 w 809625"/>
                <a:gd name="T5" fmla="*/ 150019 h 545306"/>
                <a:gd name="T6" fmla="*/ 333375 w 809625"/>
                <a:gd name="T7" fmla="*/ 0 h 545306"/>
                <a:gd name="T8" fmla="*/ 481013 w 809625"/>
                <a:gd name="T9" fmla="*/ 295275 h 545306"/>
                <a:gd name="T10" fmla="*/ 481013 w 809625"/>
                <a:gd name="T11" fmla="*/ 147638 h 545306"/>
                <a:gd name="T12" fmla="*/ 807244 w 809625"/>
                <a:gd name="T13" fmla="*/ 147638 h 545306"/>
                <a:gd name="T14" fmla="*/ 809625 w 809625"/>
                <a:gd name="T15" fmla="*/ 545306 h 545306"/>
                <a:gd name="T16" fmla="*/ 0 w 809625"/>
                <a:gd name="T17" fmla="*/ 542925 h 545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9625"/>
                <a:gd name="T28" fmla="*/ 0 h 545306"/>
                <a:gd name="T29" fmla="*/ 809625 w 809625"/>
                <a:gd name="T30" fmla="*/ 545306 h 545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9625" h="545306">
                  <a:moveTo>
                    <a:pt x="0" y="542925"/>
                  </a:moveTo>
                  <a:lnTo>
                    <a:pt x="0" y="150019"/>
                  </a:lnTo>
                  <a:lnTo>
                    <a:pt x="330994" y="150019"/>
                  </a:lnTo>
                  <a:cubicBezTo>
                    <a:pt x="331788" y="100013"/>
                    <a:pt x="332581" y="50006"/>
                    <a:pt x="333375" y="0"/>
                  </a:cubicBezTo>
                  <a:lnTo>
                    <a:pt x="481013" y="295275"/>
                  </a:lnTo>
                  <a:lnTo>
                    <a:pt x="481013" y="147638"/>
                  </a:lnTo>
                  <a:lnTo>
                    <a:pt x="807244" y="147638"/>
                  </a:lnTo>
                  <a:cubicBezTo>
                    <a:pt x="808038" y="280194"/>
                    <a:pt x="808831" y="412750"/>
                    <a:pt x="809625" y="545306"/>
                  </a:cubicBezTo>
                  <a:lnTo>
                    <a:pt x="0" y="542925"/>
                  </a:lnTo>
                  <a:close/>
                </a:path>
              </a:pathLst>
            </a:custGeom>
            <a:solidFill>
              <a:schemeClr val="bg1"/>
            </a:solidFill>
            <a:ln w="12699" algn="ctr">
              <a:no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7" name="Freeform 78"/>
            <p:cNvSpPr>
              <a:spLocks noChangeArrowheads="1"/>
            </p:cNvSpPr>
            <p:nvPr/>
          </p:nvSpPr>
          <p:spPr bwMode="auto">
            <a:xfrm rot="5400000">
              <a:off x="1074737" y="4697413"/>
              <a:ext cx="444500" cy="276225"/>
            </a:xfrm>
            <a:custGeom>
              <a:avLst/>
              <a:gdLst>
                <a:gd name="T0" fmla="*/ 0 w 2738438"/>
                <a:gd name="T1" fmla="*/ 0 h 1828800"/>
                <a:gd name="T2" fmla="*/ 0 w 2738438"/>
                <a:gd name="T3" fmla="*/ 0 h 1828800"/>
                <a:gd name="T4" fmla="*/ 0 w 2738438"/>
                <a:gd name="T5" fmla="*/ 0 h 1828800"/>
                <a:gd name="T6" fmla="*/ 0 w 2738438"/>
                <a:gd name="T7" fmla="*/ 0 h 1828800"/>
                <a:gd name="T8" fmla="*/ 0 w 2738438"/>
                <a:gd name="T9" fmla="*/ 0 h 1828800"/>
                <a:gd name="T10" fmla="*/ 0 w 2738438"/>
                <a:gd name="T11" fmla="*/ 0 h 1828800"/>
                <a:gd name="T12" fmla="*/ 0 60000 65536"/>
                <a:gd name="T13" fmla="*/ 0 60000 65536"/>
                <a:gd name="T14" fmla="*/ 0 60000 65536"/>
                <a:gd name="T15" fmla="*/ 0 60000 65536"/>
                <a:gd name="T16" fmla="*/ 0 60000 65536"/>
                <a:gd name="T17" fmla="*/ 0 60000 65536"/>
                <a:gd name="T18" fmla="*/ 0 w 2738438"/>
                <a:gd name="T19" fmla="*/ 0 h 1828800"/>
                <a:gd name="T20" fmla="*/ 2738438 w 2738438"/>
                <a:gd name="T21" fmla="*/ 1828800 h 1828800"/>
              </a:gdLst>
              <a:ahLst/>
              <a:cxnLst>
                <a:cxn ang="T12">
                  <a:pos x="T0" y="T1"/>
                </a:cxn>
                <a:cxn ang="T13">
                  <a:pos x="T2" y="T3"/>
                </a:cxn>
                <a:cxn ang="T14">
                  <a:pos x="T4" y="T5"/>
                </a:cxn>
                <a:cxn ang="T15">
                  <a:pos x="T6" y="T7"/>
                </a:cxn>
                <a:cxn ang="T16">
                  <a:pos x="T8" y="T9"/>
                </a:cxn>
                <a:cxn ang="T17">
                  <a:pos x="T10" y="T11"/>
                </a:cxn>
              </a:cxnLst>
              <a:rect l="T18" t="T19" r="T20" b="T21"/>
              <a:pathLst>
                <a:path w="2738438" h="1828800">
                  <a:moveTo>
                    <a:pt x="0" y="914400"/>
                  </a:moveTo>
                  <a:lnTo>
                    <a:pt x="1104900" y="919163"/>
                  </a:lnTo>
                  <a:cubicBezTo>
                    <a:pt x="1103313" y="612775"/>
                    <a:pt x="1101725" y="306388"/>
                    <a:pt x="1100138" y="0"/>
                  </a:cubicBezTo>
                  <a:lnTo>
                    <a:pt x="2014538" y="1828800"/>
                  </a:lnTo>
                  <a:lnTo>
                    <a:pt x="2014538" y="914400"/>
                  </a:lnTo>
                  <a:lnTo>
                    <a:pt x="2738438" y="919163"/>
                  </a:lnTo>
                </a:path>
              </a:pathLst>
            </a:custGeom>
            <a:noFill/>
            <a:ln w="12699" algn="ctr">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grpSp>
        <p:nvGrpSpPr>
          <p:cNvPr id="25" name="Group 50"/>
          <p:cNvGrpSpPr/>
          <p:nvPr/>
        </p:nvGrpSpPr>
        <p:grpSpPr>
          <a:xfrm rot="10800000">
            <a:off x="7734301" y="3575050"/>
            <a:ext cx="552447" cy="809625"/>
            <a:chOff x="896144" y="4460874"/>
            <a:chExt cx="545306" cy="809625"/>
          </a:xfrm>
          <a:solidFill>
            <a:schemeClr val="bg1"/>
          </a:solidFill>
        </p:grpSpPr>
        <p:sp useBgFill="1">
          <p:nvSpPr>
            <p:cNvPr id="29" name="Freeform 28"/>
            <p:cNvSpPr/>
            <p:nvPr/>
          </p:nvSpPr>
          <p:spPr bwMode="auto">
            <a:xfrm rot="5400000">
              <a:off x="763984" y="4593034"/>
              <a:ext cx="809625" cy="545306"/>
            </a:xfrm>
            <a:custGeom>
              <a:avLst/>
              <a:gdLst>
                <a:gd name="connsiteX0" fmla="*/ 0 w 809625"/>
                <a:gd name="connsiteY0" fmla="*/ 542925 h 545306"/>
                <a:gd name="connsiteX1" fmla="*/ 0 w 809625"/>
                <a:gd name="connsiteY1" fmla="*/ 150019 h 545306"/>
                <a:gd name="connsiteX2" fmla="*/ 330994 w 809625"/>
                <a:gd name="connsiteY2" fmla="*/ 150019 h 545306"/>
                <a:gd name="connsiteX3" fmla="*/ 333375 w 809625"/>
                <a:gd name="connsiteY3" fmla="*/ 0 h 545306"/>
                <a:gd name="connsiteX4" fmla="*/ 481013 w 809625"/>
                <a:gd name="connsiteY4" fmla="*/ 295275 h 545306"/>
                <a:gd name="connsiteX5" fmla="*/ 481013 w 809625"/>
                <a:gd name="connsiteY5" fmla="*/ 147638 h 545306"/>
                <a:gd name="connsiteX6" fmla="*/ 807244 w 809625"/>
                <a:gd name="connsiteY6" fmla="*/ 147638 h 545306"/>
                <a:gd name="connsiteX7" fmla="*/ 809625 w 809625"/>
                <a:gd name="connsiteY7" fmla="*/ 545306 h 545306"/>
                <a:gd name="connsiteX8" fmla="*/ 0 w 809625"/>
                <a:gd name="connsiteY8" fmla="*/ 542925 h 54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25" h="545306">
                  <a:moveTo>
                    <a:pt x="0" y="542925"/>
                  </a:moveTo>
                  <a:lnTo>
                    <a:pt x="0" y="150019"/>
                  </a:lnTo>
                  <a:lnTo>
                    <a:pt x="330994" y="150019"/>
                  </a:lnTo>
                  <a:cubicBezTo>
                    <a:pt x="331788" y="100013"/>
                    <a:pt x="332581" y="50006"/>
                    <a:pt x="333375" y="0"/>
                  </a:cubicBezTo>
                  <a:lnTo>
                    <a:pt x="481013" y="295275"/>
                  </a:lnTo>
                  <a:lnTo>
                    <a:pt x="481013" y="147638"/>
                  </a:lnTo>
                  <a:lnTo>
                    <a:pt x="807244" y="147638"/>
                  </a:lnTo>
                  <a:cubicBezTo>
                    <a:pt x="808038" y="280194"/>
                    <a:pt x="808831" y="412750"/>
                    <a:pt x="809625" y="545306"/>
                  </a:cubicBezTo>
                  <a:lnTo>
                    <a:pt x="0" y="542925"/>
                  </a:lnTo>
                  <a:close/>
                </a:path>
              </a:pathLst>
            </a:custGeom>
            <a:grpFill/>
            <a:ln w="12699"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0" name="Freeform 78"/>
            <p:cNvSpPr>
              <a:spLocks noChangeArrowheads="1"/>
            </p:cNvSpPr>
            <p:nvPr/>
          </p:nvSpPr>
          <p:spPr bwMode="auto">
            <a:xfrm rot="5400000">
              <a:off x="1071690" y="4697414"/>
              <a:ext cx="444500" cy="276226"/>
            </a:xfrm>
            <a:custGeom>
              <a:avLst/>
              <a:gdLst>
                <a:gd name="T0" fmla="*/ 0 w 2738438"/>
                <a:gd name="T1" fmla="*/ 0 h 1828800"/>
                <a:gd name="T2" fmla="*/ 0 w 2738438"/>
                <a:gd name="T3" fmla="*/ 0 h 1828800"/>
                <a:gd name="T4" fmla="*/ 0 w 2738438"/>
                <a:gd name="T5" fmla="*/ 0 h 1828800"/>
                <a:gd name="T6" fmla="*/ 0 w 2738438"/>
                <a:gd name="T7" fmla="*/ 0 h 1828800"/>
                <a:gd name="T8" fmla="*/ 0 w 2738438"/>
                <a:gd name="T9" fmla="*/ 0 h 1828800"/>
                <a:gd name="T10" fmla="*/ 0 w 2738438"/>
                <a:gd name="T11" fmla="*/ 0 h 1828800"/>
                <a:gd name="T12" fmla="*/ 0 60000 65536"/>
                <a:gd name="T13" fmla="*/ 0 60000 65536"/>
                <a:gd name="T14" fmla="*/ 0 60000 65536"/>
                <a:gd name="T15" fmla="*/ 0 60000 65536"/>
                <a:gd name="T16" fmla="*/ 0 60000 65536"/>
                <a:gd name="T17" fmla="*/ 0 60000 65536"/>
                <a:gd name="T18" fmla="*/ 0 w 2738438"/>
                <a:gd name="T19" fmla="*/ 0 h 1828800"/>
                <a:gd name="T20" fmla="*/ 2738438 w 2738438"/>
                <a:gd name="T21" fmla="*/ 1828800 h 1828800"/>
              </a:gdLst>
              <a:ahLst/>
              <a:cxnLst>
                <a:cxn ang="T12">
                  <a:pos x="T0" y="T1"/>
                </a:cxn>
                <a:cxn ang="T13">
                  <a:pos x="T2" y="T3"/>
                </a:cxn>
                <a:cxn ang="T14">
                  <a:pos x="T4" y="T5"/>
                </a:cxn>
                <a:cxn ang="T15">
                  <a:pos x="T6" y="T7"/>
                </a:cxn>
                <a:cxn ang="T16">
                  <a:pos x="T8" y="T9"/>
                </a:cxn>
                <a:cxn ang="T17">
                  <a:pos x="T10" y="T11"/>
                </a:cxn>
              </a:cxnLst>
              <a:rect l="T18" t="T19" r="T20" b="T21"/>
              <a:pathLst>
                <a:path w="2738438" h="1828800">
                  <a:moveTo>
                    <a:pt x="0" y="914400"/>
                  </a:moveTo>
                  <a:lnTo>
                    <a:pt x="1104900" y="919163"/>
                  </a:lnTo>
                  <a:cubicBezTo>
                    <a:pt x="1103313" y="612775"/>
                    <a:pt x="1101725" y="306388"/>
                    <a:pt x="1100138" y="0"/>
                  </a:cubicBezTo>
                  <a:lnTo>
                    <a:pt x="2014538" y="1828800"/>
                  </a:lnTo>
                  <a:lnTo>
                    <a:pt x="2014538" y="914400"/>
                  </a:lnTo>
                  <a:lnTo>
                    <a:pt x="2738438" y="919163"/>
                  </a:lnTo>
                </a:path>
              </a:pathLst>
            </a:custGeom>
            <a:noFill/>
            <a:ln w="12699" algn="ctr">
              <a:solidFill>
                <a:schemeClr val="tx1"/>
              </a:solidFill>
              <a:round/>
              <a:headEnd/>
              <a:tailEn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grpSp>
      <p:sp>
        <p:nvSpPr>
          <p:cNvPr id="31" name="TextBox 68"/>
          <p:cNvSpPr txBox="1">
            <a:spLocks noChangeArrowheads="1"/>
          </p:cNvSpPr>
          <p:nvPr/>
        </p:nvSpPr>
        <p:spPr bwMode="auto">
          <a:xfrm>
            <a:off x="4408228" y="4533900"/>
            <a:ext cx="2468563"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accent1">
                    <a:lumMod val="75000"/>
                  </a:schemeClr>
                </a:solidFill>
                <a:latin typeface="Arial" pitchFamily="34" charset="0"/>
                <a:cs typeface="Arial" pitchFamily="34" charset="0"/>
              </a:rPr>
              <a:t>BWP Material</a:t>
            </a:r>
          </a:p>
        </p:txBody>
      </p:sp>
      <p:sp>
        <p:nvSpPr>
          <p:cNvPr id="32" name="Freeform 69"/>
          <p:cNvSpPr>
            <a:spLocks noChangeArrowheads="1"/>
          </p:cNvSpPr>
          <p:nvPr/>
        </p:nvSpPr>
        <p:spPr bwMode="auto">
          <a:xfrm>
            <a:off x="2686050" y="3043238"/>
            <a:ext cx="1476375" cy="668337"/>
          </a:xfrm>
          <a:custGeom>
            <a:avLst/>
            <a:gdLst>
              <a:gd name="T0" fmla="*/ 1476375 w 1476375"/>
              <a:gd name="T1" fmla="*/ 0 h 876300"/>
              <a:gd name="T2" fmla="*/ 628650 w 1476375"/>
              <a:gd name="T3" fmla="*/ 247650 h 876300"/>
              <a:gd name="T4" fmla="*/ 0 w 1476375"/>
              <a:gd name="T5" fmla="*/ 876300 h 876300"/>
              <a:gd name="T6" fmla="*/ 0 60000 65536"/>
              <a:gd name="T7" fmla="*/ 0 60000 65536"/>
              <a:gd name="T8" fmla="*/ 0 60000 65536"/>
              <a:gd name="T9" fmla="*/ 0 w 1476375"/>
              <a:gd name="T10" fmla="*/ 0 h 876300"/>
              <a:gd name="T11" fmla="*/ 1476375 w 1476375"/>
              <a:gd name="T12" fmla="*/ 876300 h 876300"/>
            </a:gdLst>
            <a:ahLst/>
            <a:cxnLst>
              <a:cxn ang="T6">
                <a:pos x="T0" y="T1"/>
              </a:cxn>
              <a:cxn ang="T7">
                <a:pos x="T2" y="T3"/>
              </a:cxn>
              <a:cxn ang="T8">
                <a:pos x="T4" y="T5"/>
              </a:cxn>
            </a:cxnLst>
            <a:rect l="T9" t="T10" r="T11" b="T12"/>
            <a:pathLst>
              <a:path w="1476375" h="876300">
                <a:moveTo>
                  <a:pt x="1476375" y="0"/>
                </a:moveTo>
                <a:cubicBezTo>
                  <a:pt x="1175543" y="50800"/>
                  <a:pt x="874712" y="101600"/>
                  <a:pt x="628650" y="247650"/>
                </a:cubicBezTo>
                <a:cubicBezTo>
                  <a:pt x="382588" y="393700"/>
                  <a:pt x="90487" y="781050"/>
                  <a:pt x="0" y="876300"/>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3" name="Freeform 70"/>
          <p:cNvSpPr>
            <a:spLocks noChangeArrowheads="1"/>
          </p:cNvSpPr>
          <p:nvPr/>
        </p:nvSpPr>
        <p:spPr bwMode="auto">
          <a:xfrm flipV="1">
            <a:off x="3095626" y="4311650"/>
            <a:ext cx="1312602" cy="422275"/>
          </a:xfrm>
          <a:custGeom>
            <a:avLst/>
            <a:gdLst>
              <a:gd name="T0" fmla="*/ 1476375 w 1476375"/>
              <a:gd name="T1" fmla="*/ 0 h 876300"/>
              <a:gd name="T2" fmla="*/ 628650 w 1476375"/>
              <a:gd name="T3" fmla="*/ 666219 h 876300"/>
              <a:gd name="T4" fmla="*/ 0 w 1476375"/>
              <a:gd name="T5" fmla="*/ 2357394 h 876300"/>
              <a:gd name="T6" fmla="*/ 0 60000 65536"/>
              <a:gd name="T7" fmla="*/ 0 60000 65536"/>
              <a:gd name="T8" fmla="*/ 0 60000 65536"/>
              <a:gd name="T9" fmla="*/ 0 w 1476375"/>
              <a:gd name="T10" fmla="*/ 0 h 876300"/>
              <a:gd name="T11" fmla="*/ 1476375 w 1476375"/>
              <a:gd name="T12" fmla="*/ 876300 h 876300"/>
            </a:gdLst>
            <a:ahLst/>
            <a:cxnLst>
              <a:cxn ang="T6">
                <a:pos x="T0" y="T1"/>
              </a:cxn>
              <a:cxn ang="T7">
                <a:pos x="T2" y="T3"/>
              </a:cxn>
              <a:cxn ang="T8">
                <a:pos x="T4" y="T5"/>
              </a:cxn>
            </a:cxnLst>
            <a:rect l="T9" t="T10" r="T11" b="T12"/>
            <a:pathLst>
              <a:path w="1476375" h="876300">
                <a:moveTo>
                  <a:pt x="1476375" y="0"/>
                </a:moveTo>
                <a:cubicBezTo>
                  <a:pt x="1175543" y="50800"/>
                  <a:pt x="874712" y="101600"/>
                  <a:pt x="628650" y="247650"/>
                </a:cubicBezTo>
                <a:cubicBezTo>
                  <a:pt x="382588" y="393700"/>
                  <a:pt x="90487" y="781050"/>
                  <a:pt x="0" y="876300"/>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4" name="TextBox 7"/>
          <p:cNvSpPr txBox="1">
            <a:spLocks noChangeArrowheads="1"/>
          </p:cNvSpPr>
          <p:nvPr/>
        </p:nvSpPr>
        <p:spPr bwMode="auto">
          <a:xfrm>
            <a:off x="2016125" y="1784350"/>
            <a:ext cx="5111750" cy="708025"/>
          </a:xfrm>
          <a:prstGeom prst="rect">
            <a:avLst/>
          </a:prstGeom>
          <a:noFill/>
          <a:ln w="9525">
            <a:noFill/>
            <a:miter lim="800000"/>
            <a:headEnd/>
            <a:tailEnd/>
          </a:ln>
        </p:spPr>
        <p:txBody>
          <a:bodyPr>
            <a:spAutoFit/>
          </a:bodyPr>
          <a:lstStyle/>
          <a:p>
            <a:pPr algn="ctr" fontAlgn="auto">
              <a:lnSpc>
                <a:spcPts val="2400"/>
              </a:lnSpc>
              <a:spcBef>
                <a:spcPts val="0"/>
              </a:spcBef>
              <a:spcAft>
                <a:spcPts val="0"/>
              </a:spcAft>
              <a:defRPr/>
            </a:pPr>
            <a:r>
              <a:rPr lang="en-US" sz="2400" b="1" dirty="0">
                <a:solidFill>
                  <a:schemeClr val="accent2">
                    <a:lumMod val="75000"/>
                  </a:schemeClr>
                </a:solidFill>
                <a:latin typeface="Arial" pitchFamily="34" charset="0"/>
                <a:cs typeface="Arial" pitchFamily="34" charset="0"/>
              </a:rPr>
              <a:t>R602.10.2.1 Braced Wall Panel Interior Finish Material</a:t>
            </a:r>
          </a:p>
        </p:txBody>
      </p:sp>
      <p:sp>
        <p:nvSpPr>
          <p:cNvPr id="40" name="Title 1"/>
          <p:cNvSpPr txBox="1">
            <a:spLocks/>
          </p:cNvSpPr>
          <p:nvPr/>
        </p:nvSpPr>
        <p:spPr>
          <a:xfrm>
            <a:off x="228600" y="304800"/>
            <a:ext cx="8686800" cy="1184275"/>
          </a:xfrm>
          <a:prstGeom prst="rect">
            <a:avLst/>
          </a:prstGeom>
        </p:spPr>
        <p:txBody>
          <a:bodyPr anchor="ctr">
            <a:normAutofit/>
          </a:bodyPr>
          <a:lstStyle/>
          <a:p>
            <a:pPr marL="0" marR="0" lvl="0" indent="0" algn="ctr" defTabSz="914400" rtl="0" eaLnBrk="1" fontAlgn="auto" latinLnBrk="0" hangingPunct="1">
              <a:lnSpc>
                <a:spcPts val="4200"/>
              </a:lnSpc>
              <a:spcBef>
                <a:spcPct val="0"/>
              </a:spcBef>
              <a:spcAft>
                <a:spcPts val="0"/>
              </a:spcAft>
              <a:buClrTx/>
              <a:buSzTx/>
              <a:buFontTx/>
              <a:buNone/>
              <a:tabLst/>
              <a:defRPr/>
            </a:pPr>
            <a:r>
              <a:rPr kumimoji="0" lang="en-US" sz="4000" b="0" i="0" u="none" strike="noStrike" kern="1200" cap="none" spc="-150" normalizeH="0" baseline="0" noProof="0" dirty="0">
                <a:ln>
                  <a:noFill/>
                </a:ln>
                <a:solidFill>
                  <a:schemeClr val="tx1"/>
                </a:solidFill>
                <a:effectLst/>
                <a:uLnTx/>
                <a:uFillTx/>
                <a:latin typeface="IowanOldSt BT" pitchFamily="18" charset="0"/>
                <a:ea typeface="+mj-ea"/>
                <a:cs typeface="+mj-cs"/>
              </a:rPr>
              <a:t>Bracing Basics:</a:t>
            </a:r>
            <a:r>
              <a:rPr kumimoji="0" lang="en-US" sz="4000" b="0" i="0" u="none" strike="noStrike" kern="1200" cap="none" spc="-150" normalizeH="0" noProof="0" dirty="0">
                <a:ln>
                  <a:noFill/>
                </a:ln>
                <a:solidFill>
                  <a:schemeClr val="tx1"/>
                </a:solidFill>
                <a:effectLst/>
                <a:uLnTx/>
                <a:uFillTx/>
                <a:latin typeface="IowanOldSt BT" pitchFamily="18" charset="0"/>
                <a:ea typeface="+mj-ea"/>
                <a:cs typeface="+mj-cs"/>
              </a:rPr>
              <a:t> Braced Panel Construction</a:t>
            </a:r>
            <a:endParaRPr kumimoji="0" lang="en-US" sz="4000" b="0" i="0" u="none" strike="noStrike" kern="1200" cap="none" spc="-150" normalizeH="0" baseline="0" noProof="0" dirty="0">
              <a:ln>
                <a:noFill/>
              </a:ln>
              <a:solidFill>
                <a:schemeClr val="tx1"/>
              </a:solidFill>
              <a:effectLst/>
              <a:uLnTx/>
              <a:uFillTx/>
              <a:latin typeface="IowanOldSt BT" pitchFamily="18" charset="0"/>
              <a:ea typeface="+mj-ea"/>
              <a:cs typeface="+mj-cs"/>
            </a:endParaRPr>
          </a:p>
        </p:txBody>
      </p:sp>
      <p:sp>
        <p:nvSpPr>
          <p:cNvPr id="35" name="Rectangle 34"/>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lvl="0" fontAlgn="auto">
              <a:spcAft>
                <a:spcPts val="0"/>
              </a:spcAft>
              <a:defRPr/>
            </a:pPr>
            <a:r>
              <a:rPr lang="en-US" dirty="0" smtClean="0"/>
              <a:t>Bracing Basics: Braced Panel Construction</a:t>
            </a:r>
            <a:endParaRPr lang="en-US" dirty="0"/>
          </a:p>
        </p:txBody>
      </p:sp>
      <p:sp>
        <p:nvSpPr>
          <p:cNvPr id="4" name="Text Box 480"/>
          <p:cNvSpPr txBox="1">
            <a:spLocks noChangeArrowheads="1"/>
          </p:cNvSpPr>
          <p:nvPr/>
        </p:nvSpPr>
        <p:spPr bwMode="auto">
          <a:xfrm>
            <a:off x="3045615" y="1660525"/>
            <a:ext cx="2503487" cy="861774"/>
          </a:xfrm>
          <a:prstGeom prst="rect">
            <a:avLst/>
          </a:prstGeom>
          <a:noFill/>
          <a:ln w="12700">
            <a:noFill/>
            <a:miter lim="800000"/>
            <a:headEnd/>
            <a:tailEnd/>
          </a:ln>
        </p:spPr>
        <p:txBody>
          <a:bodyPr wrap="square">
            <a:spAutoFit/>
          </a:bodyPr>
          <a:lstStyle/>
          <a:p>
            <a:pPr algn="ctr" fontAlgn="auto">
              <a:lnSpc>
                <a:spcPts val="2000"/>
              </a:lnSpc>
              <a:spcBef>
                <a:spcPct val="50000"/>
              </a:spcBef>
              <a:spcAft>
                <a:spcPts val="0"/>
              </a:spcAft>
              <a:defRPr/>
            </a:pPr>
            <a:r>
              <a:rPr lang="en-US" sz="2000" b="1" dirty="0">
                <a:solidFill>
                  <a:schemeClr val="accent1">
                    <a:lumMod val="75000"/>
                  </a:schemeClr>
                </a:solidFill>
                <a:latin typeface="Arial" pitchFamily="34" charset="0"/>
                <a:cs typeface="Arial" pitchFamily="34" charset="0"/>
              </a:rPr>
              <a:t>All vertical panel joints  shall occur over studs</a:t>
            </a:r>
          </a:p>
        </p:txBody>
      </p:sp>
      <p:sp>
        <p:nvSpPr>
          <p:cNvPr id="11" name="Flowchart: Process 10"/>
          <p:cNvSpPr/>
          <p:nvPr/>
        </p:nvSpPr>
        <p:spPr bwMode="auto">
          <a:xfrm>
            <a:off x="5199063" y="2763838"/>
            <a:ext cx="1704975" cy="4445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2" name="Flowchart: Process 11"/>
          <p:cNvSpPr/>
          <p:nvPr/>
        </p:nvSpPr>
        <p:spPr bwMode="auto">
          <a:xfrm>
            <a:off x="5199063" y="2809875"/>
            <a:ext cx="1704975" cy="4445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3" name="Flowchart: Process 12"/>
          <p:cNvSpPr/>
          <p:nvPr/>
        </p:nvSpPr>
        <p:spPr bwMode="auto">
          <a:xfrm>
            <a:off x="5203825" y="5599113"/>
            <a:ext cx="1703388" cy="4445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4" name="Flowchart: Process 13"/>
          <p:cNvSpPr/>
          <p:nvPr/>
        </p:nvSpPr>
        <p:spPr bwMode="auto">
          <a:xfrm rot="5400000">
            <a:off x="3960813" y="4203700"/>
            <a:ext cx="2741612" cy="4603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5" name="Flowchart: Process 14"/>
          <p:cNvSpPr/>
          <p:nvPr/>
        </p:nvSpPr>
        <p:spPr bwMode="auto">
          <a:xfrm rot="5400000">
            <a:off x="4437063" y="4206875"/>
            <a:ext cx="2743200" cy="4445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6" name="Flowchart: Process 15"/>
          <p:cNvSpPr/>
          <p:nvPr/>
        </p:nvSpPr>
        <p:spPr bwMode="auto">
          <a:xfrm rot="5400000">
            <a:off x="4912519" y="4204494"/>
            <a:ext cx="2741612" cy="4445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7" name="Flowchart: Process 16"/>
          <p:cNvSpPr/>
          <p:nvPr/>
        </p:nvSpPr>
        <p:spPr bwMode="auto">
          <a:xfrm rot="5400000">
            <a:off x="5390357" y="4204494"/>
            <a:ext cx="2741612" cy="4445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9" name="Freeform 18"/>
          <p:cNvSpPr/>
          <p:nvPr/>
        </p:nvSpPr>
        <p:spPr bwMode="auto">
          <a:xfrm>
            <a:off x="5133975" y="2646363"/>
            <a:ext cx="131763" cy="3127375"/>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0" name="Freeform 19"/>
          <p:cNvSpPr/>
          <p:nvPr/>
        </p:nvSpPr>
        <p:spPr bwMode="auto">
          <a:xfrm>
            <a:off x="6842125" y="2644775"/>
            <a:ext cx="130175" cy="3127375"/>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10" name="TextBox 69"/>
          <p:cNvSpPr txBox="1">
            <a:spLocks noChangeArrowheads="1"/>
          </p:cNvSpPr>
          <p:nvPr/>
        </p:nvSpPr>
        <p:spPr bwMode="auto">
          <a:xfrm>
            <a:off x="4578350" y="5643144"/>
            <a:ext cx="2928938" cy="64611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000" b="1" dirty="0">
                <a:solidFill>
                  <a:srgbClr val="953735"/>
                </a:solidFill>
                <a:latin typeface="Arial" pitchFamily="34" charset="0"/>
                <a:cs typeface="Arial" pitchFamily="34" charset="0"/>
              </a:rPr>
              <a:t>Wood Structural Panel</a:t>
            </a:r>
          </a:p>
          <a:p>
            <a:pPr algn="ctr" fontAlgn="auto">
              <a:spcBef>
                <a:spcPts val="0"/>
              </a:spcBef>
              <a:spcAft>
                <a:spcPts val="0"/>
              </a:spcAft>
              <a:defRPr/>
            </a:pPr>
            <a:r>
              <a:rPr lang="en-US" sz="1600" b="1" dirty="0">
                <a:solidFill>
                  <a:schemeClr val="accent3">
                    <a:lumMod val="50000"/>
                  </a:schemeClr>
                </a:solidFill>
                <a:latin typeface="Arial" pitchFamily="34" charset="0"/>
                <a:cs typeface="Arial" pitchFamily="34" charset="0"/>
              </a:rPr>
              <a:t>Method WSP</a:t>
            </a:r>
          </a:p>
        </p:txBody>
      </p:sp>
      <p:sp>
        <p:nvSpPr>
          <p:cNvPr id="22" name="Flowchart: Process 21"/>
          <p:cNvSpPr/>
          <p:nvPr/>
        </p:nvSpPr>
        <p:spPr bwMode="auto">
          <a:xfrm>
            <a:off x="839788" y="2789238"/>
            <a:ext cx="3095625" cy="4603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3" name="Flowchart: Process 22"/>
          <p:cNvSpPr/>
          <p:nvPr/>
        </p:nvSpPr>
        <p:spPr bwMode="auto">
          <a:xfrm>
            <a:off x="839788" y="2835275"/>
            <a:ext cx="3095625" cy="4603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4" name="Flowchart: Process 23"/>
          <p:cNvSpPr/>
          <p:nvPr/>
        </p:nvSpPr>
        <p:spPr bwMode="auto">
          <a:xfrm>
            <a:off x="842963" y="5611813"/>
            <a:ext cx="3095625" cy="44450"/>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5" name="Flowchart: Process 24"/>
          <p:cNvSpPr/>
          <p:nvPr/>
        </p:nvSpPr>
        <p:spPr bwMode="auto">
          <a:xfrm rot="5400000">
            <a:off x="-395287" y="4224338"/>
            <a:ext cx="2728912" cy="42862"/>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6" name="Flowchart: Process 25"/>
          <p:cNvSpPr/>
          <p:nvPr/>
        </p:nvSpPr>
        <p:spPr bwMode="auto">
          <a:xfrm rot="5400000">
            <a:off x="80963" y="4225925"/>
            <a:ext cx="2728912" cy="4603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7" name="Flowchart: Process 26"/>
          <p:cNvSpPr/>
          <p:nvPr/>
        </p:nvSpPr>
        <p:spPr bwMode="auto">
          <a:xfrm rot="5400000">
            <a:off x="552451" y="4222750"/>
            <a:ext cx="2728912" cy="4603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28" name="Flowchart: Process 27"/>
          <p:cNvSpPr/>
          <p:nvPr/>
        </p:nvSpPr>
        <p:spPr bwMode="auto">
          <a:xfrm rot="5400000">
            <a:off x="1028701" y="4224337"/>
            <a:ext cx="2728912" cy="42863"/>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0" name="Freeform 29"/>
          <p:cNvSpPr/>
          <p:nvPr/>
        </p:nvSpPr>
        <p:spPr bwMode="auto">
          <a:xfrm>
            <a:off x="773113" y="2673350"/>
            <a:ext cx="130175" cy="3113088"/>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1" name="Flowchart: Process 30"/>
          <p:cNvSpPr/>
          <p:nvPr/>
        </p:nvSpPr>
        <p:spPr bwMode="auto">
          <a:xfrm rot="5400000">
            <a:off x="1504157" y="4234656"/>
            <a:ext cx="2730500" cy="4603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2" name="Flowchart: Process 31"/>
          <p:cNvSpPr/>
          <p:nvPr/>
        </p:nvSpPr>
        <p:spPr bwMode="auto">
          <a:xfrm rot="5400000">
            <a:off x="1977231" y="4231482"/>
            <a:ext cx="2727325" cy="46038"/>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3" name="Flowchart: Process 32"/>
          <p:cNvSpPr/>
          <p:nvPr/>
        </p:nvSpPr>
        <p:spPr bwMode="auto">
          <a:xfrm rot="5400000">
            <a:off x="2455069" y="4231482"/>
            <a:ext cx="2727325" cy="46037"/>
          </a:xfrm>
          <a:prstGeom prst="flowChartProcess">
            <a:avLst/>
          </a:prstGeom>
          <a:solidFill>
            <a:srgbClr val="E1C29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5" name="Freeform 34"/>
          <p:cNvSpPr/>
          <p:nvPr/>
        </p:nvSpPr>
        <p:spPr bwMode="auto">
          <a:xfrm>
            <a:off x="3875088" y="2671763"/>
            <a:ext cx="130175" cy="3113087"/>
          </a:xfrm>
          <a:custGeom>
            <a:avLst/>
            <a:gdLst>
              <a:gd name="connsiteX0" fmla="*/ 78581 w 161925"/>
              <a:gd name="connsiteY0" fmla="*/ 0 h 809625"/>
              <a:gd name="connsiteX1" fmla="*/ 78581 w 161925"/>
              <a:gd name="connsiteY1" fmla="*/ 388144 h 809625"/>
              <a:gd name="connsiteX2" fmla="*/ 0 w 161925"/>
              <a:gd name="connsiteY2" fmla="*/ 388144 h 809625"/>
              <a:gd name="connsiteX3" fmla="*/ 161925 w 161925"/>
              <a:gd name="connsiteY3" fmla="*/ 466725 h 809625"/>
              <a:gd name="connsiteX4" fmla="*/ 76200 w 161925"/>
              <a:gd name="connsiteY4" fmla="*/ 466725 h 809625"/>
              <a:gd name="connsiteX5" fmla="*/ 76200 w 161925"/>
              <a:gd name="connsiteY5" fmla="*/ 809625 h 809625"/>
              <a:gd name="connsiteX0" fmla="*/ 78581 w 161925"/>
              <a:gd name="connsiteY0" fmla="*/ 0 h 1990419"/>
              <a:gd name="connsiteX1" fmla="*/ 78581 w 161925"/>
              <a:gd name="connsiteY1" fmla="*/ 1568938 h 1990419"/>
              <a:gd name="connsiteX2" fmla="*/ 0 w 161925"/>
              <a:gd name="connsiteY2" fmla="*/ 1568938 h 1990419"/>
              <a:gd name="connsiteX3" fmla="*/ 161925 w 161925"/>
              <a:gd name="connsiteY3" fmla="*/ 1647519 h 1990419"/>
              <a:gd name="connsiteX4" fmla="*/ 76200 w 161925"/>
              <a:gd name="connsiteY4" fmla="*/ 1647519 h 1990419"/>
              <a:gd name="connsiteX5" fmla="*/ 76200 w 161925"/>
              <a:gd name="connsiteY5" fmla="*/ 1990419 h 1990419"/>
              <a:gd name="connsiteX0" fmla="*/ 78581 w 161925"/>
              <a:gd name="connsiteY0" fmla="*/ 0 h 3518505"/>
              <a:gd name="connsiteX1" fmla="*/ 78581 w 161925"/>
              <a:gd name="connsiteY1" fmla="*/ 1568938 h 3518505"/>
              <a:gd name="connsiteX2" fmla="*/ 0 w 161925"/>
              <a:gd name="connsiteY2" fmla="*/ 1568938 h 3518505"/>
              <a:gd name="connsiteX3" fmla="*/ 161925 w 161925"/>
              <a:gd name="connsiteY3" fmla="*/ 1647519 h 3518505"/>
              <a:gd name="connsiteX4" fmla="*/ 76200 w 161925"/>
              <a:gd name="connsiteY4" fmla="*/ 1647519 h 3518505"/>
              <a:gd name="connsiteX5" fmla="*/ 76200 w 161925"/>
              <a:gd name="connsiteY5" fmla="*/ 3518505 h 3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3518505">
                <a:moveTo>
                  <a:pt x="78581" y="0"/>
                </a:moveTo>
                <a:lnTo>
                  <a:pt x="78581" y="1568938"/>
                </a:lnTo>
                <a:lnTo>
                  <a:pt x="0" y="1568938"/>
                </a:lnTo>
                <a:lnTo>
                  <a:pt x="161925" y="1647519"/>
                </a:lnTo>
                <a:lnTo>
                  <a:pt x="76200" y="1647519"/>
                </a:lnTo>
                <a:lnTo>
                  <a:pt x="76200" y="3518505"/>
                </a:ln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6" name="TextBox 69"/>
          <p:cNvSpPr txBox="1">
            <a:spLocks noChangeArrowheads="1"/>
          </p:cNvSpPr>
          <p:nvPr/>
        </p:nvSpPr>
        <p:spPr bwMode="auto">
          <a:xfrm>
            <a:off x="1766098" y="5637213"/>
            <a:ext cx="1279517" cy="646331"/>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000" b="1" dirty="0">
                <a:solidFill>
                  <a:srgbClr val="953735"/>
                </a:solidFill>
                <a:latin typeface="Arial" pitchFamily="34" charset="0"/>
                <a:cs typeface="Arial" pitchFamily="34" charset="0"/>
              </a:rPr>
              <a:t>Gypsum</a:t>
            </a:r>
          </a:p>
          <a:p>
            <a:pPr algn="ctr" fontAlgn="auto">
              <a:spcBef>
                <a:spcPts val="0"/>
              </a:spcBef>
              <a:spcAft>
                <a:spcPts val="0"/>
              </a:spcAft>
              <a:defRPr/>
            </a:pPr>
            <a:r>
              <a:rPr lang="en-US" sz="1600" b="1" dirty="0">
                <a:solidFill>
                  <a:schemeClr val="accent3">
                    <a:lumMod val="50000"/>
                  </a:schemeClr>
                </a:solidFill>
                <a:latin typeface="Arial" pitchFamily="34" charset="0"/>
                <a:cs typeface="Arial" pitchFamily="34" charset="0"/>
              </a:rPr>
              <a:t>Method GB</a:t>
            </a:r>
          </a:p>
        </p:txBody>
      </p:sp>
      <p:sp>
        <p:nvSpPr>
          <p:cNvPr id="38" name="Freeform 75"/>
          <p:cNvSpPr>
            <a:spLocks noChangeArrowheads="1"/>
          </p:cNvSpPr>
          <p:nvPr/>
        </p:nvSpPr>
        <p:spPr bwMode="auto">
          <a:xfrm flipH="1">
            <a:off x="971550" y="1816100"/>
            <a:ext cx="2128838" cy="995363"/>
          </a:xfrm>
          <a:custGeom>
            <a:avLst/>
            <a:gdLst>
              <a:gd name="T0" fmla="*/ 0 w 1139060"/>
              <a:gd name="T1" fmla="*/ 0 h 721217"/>
              <a:gd name="T2" fmla="*/ 2147483647 w 1139060"/>
              <a:gd name="T3" fmla="*/ 484868927 h 721217"/>
              <a:gd name="T4" fmla="*/ 2147483647 w 1139060"/>
              <a:gd name="T5" fmla="*/ 1741454103 h 721217"/>
              <a:gd name="T6" fmla="*/ 0 60000 65536"/>
              <a:gd name="T7" fmla="*/ 0 60000 65536"/>
              <a:gd name="T8" fmla="*/ 0 60000 65536"/>
              <a:gd name="T9" fmla="*/ 0 w 1139060"/>
              <a:gd name="T10" fmla="*/ 0 h 721217"/>
              <a:gd name="T11" fmla="*/ 1139060 w 1139060"/>
              <a:gd name="T12" fmla="*/ 721217 h 721217"/>
            </a:gdLst>
            <a:ahLst/>
            <a:cxnLst>
              <a:cxn ang="T6">
                <a:pos x="T0" y="T1"/>
              </a:cxn>
              <a:cxn ang="T7">
                <a:pos x="T2" y="T3"/>
              </a:cxn>
              <a:cxn ang="T8">
                <a:pos x="T4" y="T5"/>
              </a:cxn>
            </a:cxnLst>
            <a:rect l="T9" t="T10" r="T11" b="T12"/>
            <a:pathLst>
              <a:path w="1139060" h="721217">
                <a:moveTo>
                  <a:pt x="0" y="0"/>
                </a:moveTo>
                <a:cubicBezTo>
                  <a:pt x="307976" y="8877"/>
                  <a:pt x="729464" y="80604"/>
                  <a:pt x="918354" y="200807"/>
                </a:cubicBezTo>
                <a:cubicBezTo>
                  <a:pt x="1107244" y="321010"/>
                  <a:pt x="1139060" y="449235"/>
                  <a:pt x="1133340" y="721217"/>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9" name="Freeform 75"/>
          <p:cNvSpPr>
            <a:spLocks noChangeArrowheads="1"/>
          </p:cNvSpPr>
          <p:nvPr/>
        </p:nvSpPr>
        <p:spPr bwMode="auto">
          <a:xfrm flipH="1">
            <a:off x="2243138" y="1820863"/>
            <a:ext cx="847725" cy="993775"/>
          </a:xfrm>
          <a:custGeom>
            <a:avLst/>
            <a:gdLst>
              <a:gd name="T0" fmla="*/ 0 w 1517172"/>
              <a:gd name="T1" fmla="*/ 0 h 721217"/>
              <a:gd name="T2" fmla="*/ 0 w 1517172"/>
              <a:gd name="T3" fmla="*/ 321698316 h 721217"/>
              <a:gd name="T4" fmla="*/ 0 w 1517172"/>
              <a:gd name="T5" fmla="*/ 1155410131 h 721217"/>
              <a:gd name="T6" fmla="*/ 0 60000 65536"/>
              <a:gd name="T7" fmla="*/ 0 60000 65536"/>
              <a:gd name="T8" fmla="*/ 0 60000 65536"/>
              <a:gd name="T9" fmla="*/ 0 w 1517172"/>
              <a:gd name="T10" fmla="*/ 0 h 721217"/>
              <a:gd name="T11" fmla="*/ 1517172 w 1517172"/>
              <a:gd name="T12" fmla="*/ 721217 h 721217"/>
              <a:gd name="connsiteX0" fmla="*/ 0 w 1539566"/>
              <a:gd name="connsiteY0" fmla="*/ 0 h 721217"/>
              <a:gd name="connsiteX1" fmla="*/ 1328281 w 1539566"/>
              <a:gd name="connsiteY1" fmla="*/ 200807 h 721217"/>
              <a:gd name="connsiteX2" fmla="*/ 1267717 w 1539566"/>
              <a:gd name="connsiteY2" fmla="*/ 721217 h 721217"/>
              <a:gd name="connsiteX0" fmla="*/ 0 w 1541736"/>
              <a:gd name="connsiteY0" fmla="*/ 0 h 748128"/>
              <a:gd name="connsiteX1" fmla="*/ 1328281 w 1541736"/>
              <a:gd name="connsiteY1" fmla="*/ 200807 h 748128"/>
              <a:gd name="connsiteX2" fmla="*/ 1280723 w 1541736"/>
              <a:gd name="connsiteY2" fmla="*/ 748128 h 748128"/>
            </a:gdLst>
            <a:ahLst/>
            <a:cxnLst>
              <a:cxn ang="0">
                <a:pos x="connsiteX0" y="connsiteY0"/>
              </a:cxn>
              <a:cxn ang="0">
                <a:pos x="connsiteX1" y="connsiteY1"/>
              </a:cxn>
              <a:cxn ang="0">
                <a:pos x="connsiteX2" y="connsiteY2"/>
              </a:cxn>
            </a:cxnLst>
            <a:rect l="l" t="t" r="r" b="b"/>
            <a:pathLst>
              <a:path w="1541736" h="748128">
                <a:moveTo>
                  <a:pt x="0" y="0"/>
                </a:moveTo>
                <a:cubicBezTo>
                  <a:pt x="307976" y="8877"/>
                  <a:pt x="1114827" y="76119"/>
                  <a:pt x="1328281" y="200807"/>
                </a:cubicBezTo>
                <a:cubicBezTo>
                  <a:pt x="1541735" y="325495"/>
                  <a:pt x="1286443" y="476146"/>
                  <a:pt x="1280723" y="748128"/>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0" name="Freeform 75"/>
          <p:cNvSpPr>
            <a:spLocks noChangeArrowheads="1"/>
          </p:cNvSpPr>
          <p:nvPr/>
        </p:nvSpPr>
        <p:spPr bwMode="auto">
          <a:xfrm flipH="1">
            <a:off x="2727325" y="1819275"/>
            <a:ext cx="1082675" cy="1001713"/>
          </a:xfrm>
          <a:custGeom>
            <a:avLst/>
            <a:gdLst>
              <a:gd name="T0" fmla="*/ 0 w 4929865"/>
              <a:gd name="T1" fmla="*/ 0 h 757604"/>
              <a:gd name="T2" fmla="*/ 0 w 4929865"/>
              <a:gd name="T3" fmla="*/ 426680606 h 757604"/>
              <a:gd name="T4" fmla="*/ 0 w 4929865"/>
              <a:gd name="T5" fmla="*/ 1195777018 h 757604"/>
              <a:gd name="T6" fmla="*/ 0 60000 65536"/>
              <a:gd name="T7" fmla="*/ 0 60000 65536"/>
              <a:gd name="T8" fmla="*/ 0 60000 65536"/>
              <a:gd name="T9" fmla="*/ 0 w 4929865"/>
              <a:gd name="T10" fmla="*/ 0 h 757604"/>
              <a:gd name="T11" fmla="*/ 4929865 w 4929865"/>
              <a:gd name="T12" fmla="*/ 757604 h 757604"/>
              <a:gd name="connsiteX0" fmla="*/ 2419458 w 4733940"/>
              <a:gd name="connsiteY0" fmla="*/ 0 h 783686"/>
              <a:gd name="connsiteX1" fmla="*/ 4330696 w 4733940"/>
              <a:gd name="connsiteY1" fmla="*/ 296412 h 783686"/>
              <a:gd name="connsiteX2" fmla="*/ 0 w 4733940"/>
              <a:gd name="connsiteY2" fmla="*/ 783686 h 783686"/>
              <a:gd name="connsiteX0" fmla="*/ 2419458 w 3613998"/>
              <a:gd name="connsiteY0" fmla="*/ 0 h 783686"/>
              <a:gd name="connsiteX1" fmla="*/ 3210756 w 3613998"/>
              <a:gd name="connsiteY1" fmla="*/ 328082 h 783686"/>
              <a:gd name="connsiteX2" fmla="*/ 0 w 3613998"/>
              <a:gd name="connsiteY2" fmla="*/ 783686 h 783686"/>
            </a:gdLst>
            <a:ahLst/>
            <a:cxnLst>
              <a:cxn ang="0">
                <a:pos x="connsiteX0" y="connsiteY0"/>
              </a:cxn>
              <a:cxn ang="0">
                <a:pos x="connsiteX1" y="connsiteY1"/>
              </a:cxn>
              <a:cxn ang="0">
                <a:pos x="connsiteX2" y="connsiteY2"/>
              </a:cxn>
            </a:cxnLst>
            <a:rect l="l" t="t" r="r" b="b"/>
            <a:pathLst>
              <a:path w="3613998" h="783686">
                <a:moveTo>
                  <a:pt x="2419458" y="0"/>
                </a:moveTo>
                <a:cubicBezTo>
                  <a:pt x="2727434" y="8877"/>
                  <a:pt x="3613999" y="197468"/>
                  <a:pt x="3210756" y="328082"/>
                </a:cubicBezTo>
                <a:cubicBezTo>
                  <a:pt x="2807513" y="458696"/>
                  <a:pt x="5720" y="511704"/>
                  <a:pt x="0" y="783686"/>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43" name="Freeform 42"/>
          <p:cNvSpPr/>
          <p:nvPr/>
        </p:nvSpPr>
        <p:spPr>
          <a:xfrm>
            <a:off x="5362575" y="1885950"/>
            <a:ext cx="285750" cy="892175"/>
          </a:xfrm>
          <a:custGeom>
            <a:avLst/>
            <a:gdLst>
              <a:gd name="connsiteX0" fmla="*/ 68580 w 285750"/>
              <a:gd name="connsiteY0" fmla="*/ 0 h 891540"/>
              <a:gd name="connsiteX1" fmla="*/ 274320 w 285750"/>
              <a:gd name="connsiteY1" fmla="*/ 320040 h 891540"/>
              <a:gd name="connsiteX2" fmla="*/ 0 w 285750"/>
              <a:gd name="connsiteY2" fmla="*/ 891540 h 891540"/>
            </a:gdLst>
            <a:ahLst/>
            <a:cxnLst>
              <a:cxn ang="0">
                <a:pos x="connsiteX0" y="connsiteY0"/>
              </a:cxn>
              <a:cxn ang="0">
                <a:pos x="connsiteX1" y="connsiteY1"/>
              </a:cxn>
              <a:cxn ang="0">
                <a:pos x="connsiteX2" y="connsiteY2"/>
              </a:cxn>
            </a:cxnLst>
            <a:rect l="l" t="t" r="r" b="b"/>
            <a:pathLst>
              <a:path w="285750" h="891540">
                <a:moveTo>
                  <a:pt x="68580" y="0"/>
                </a:moveTo>
                <a:cubicBezTo>
                  <a:pt x="177165" y="85725"/>
                  <a:pt x="285750" y="171450"/>
                  <a:pt x="274320" y="320040"/>
                </a:cubicBezTo>
                <a:cubicBezTo>
                  <a:pt x="262890" y="468630"/>
                  <a:pt x="131445" y="680085"/>
                  <a:pt x="0" y="891540"/>
                </a:cubicBezTo>
              </a:path>
            </a:pathLst>
          </a:custGeom>
          <a:ln w="9525">
            <a:solidFill>
              <a:srgbClr val="4A7E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1" name="TextBox 69"/>
          <p:cNvSpPr txBox="1">
            <a:spLocks noChangeArrowheads="1"/>
          </p:cNvSpPr>
          <p:nvPr/>
        </p:nvSpPr>
        <p:spPr bwMode="auto">
          <a:xfrm>
            <a:off x="5854700" y="6273800"/>
            <a:ext cx="100965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chemeClr val="accent1">
                    <a:lumMod val="75000"/>
                  </a:schemeClr>
                </a:solidFill>
                <a:latin typeface="Arial" pitchFamily="34" charset="0"/>
                <a:cs typeface="Arial" pitchFamily="34" charset="0"/>
              </a:rPr>
              <a:t>R602.10.8</a:t>
            </a:r>
          </a:p>
        </p:txBody>
      </p:sp>
      <p:sp>
        <p:nvSpPr>
          <p:cNvPr id="18" name="Rectangle 24" descr="70%"/>
          <p:cNvSpPr>
            <a:spLocks noChangeArrowheads="1"/>
          </p:cNvSpPr>
          <p:nvPr/>
        </p:nvSpPr>
        <p:spPr bwMode="auto">
          <a:xfrm>
            <a:off x="5337175" y="2792413"/>
            <a:ext cx="1422400" cy="2844800"/>
          </a:xfrm>
          <a:prstGeom prst="rect">
            <a:avLst/>
          </a:prstGeom>
          <a:solidFill>
            <a:srgbClr val="DEB783"/>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2000" b="1" dirty="0">
                <a:latin typeface="Arial" pitchFamily="34" charset="0"/>
                <a:cs typeface="Arial" pitchFamily="34" charset="0"/>
              </a:rPr>
              <a:t>48"</a:t>
            </a:r>
          </a:p>
        </p:txBody>
      </p:sp>
      <p:sp>
        <p:nvSpPr>
          <p:cNvPr id="34" name="Rectangle 24" descr="70%"/>
          <p:cNvSpPr>
            <a:spLocks noChangeArrowheads="1"/>
          </p:cNvSpPr>
          <p:nvPr/>
        </p:nvSpPr>
        <p:spPr bwMode="auto">
          <a:xfrm>
            <a:off x="2390775" y="2824163"/>
            <a:ext cx="1417638" cy="2832100"/>
          </a:xfrm>
          <a:prstGeom prst="rect">
            <a:avLst/>
          </a:prstGeom>
          <a:solidFill>
            <a:srgbClr val="DCDDDE"/>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2000" b="1" dirty="0">
                <a:latin typeface="Arial" pitchFamily="34" charset="0"/>
                <a:cs typeface="Arial" pitchFamily="34" charset="0"/>
              </a:rPr>
              <a:t>48"</a:t>
            </a:r>
          </a:p>
        </p:txBody>
      </p:sp>
      <p:sp>
        <p:nvSpPr>
          <p:cNvPr id="29" name="Rectangle 24" descr="70%"/>
          <p:cNvSpPr>
            <a:spLocks noChangeArrowheads="1"/>
          </p:cNvSpPr>
          <p:nvPr/>
        </p:nvSpPr>
        <p:spPr bwMode="auto">
          <a:xfrm>
            <a:off x="966788" y="2825750"/>
            <a:ext cx="1416050" cy="2830513"/>
          </a:xfrm>
          <a:prstGeom prst="rect">
            <a:avLst/>
          </a:prstGeom>
          <a:solidFill>
            <a:srgbClr val="DCDDDE"/>
          </a:solidFill>
          <a:ln w="6350" cap="sq" cmpd="sng">
            <a:solidFill>
              <a:schemeClr val="tx1"/>
            </a:solidFill>
            <a:bevel/>
            <a:headEnd/>
            <a:tailEnd/>
          </a:ln>
          <a:effectLst>
            <a:outerShdw sx="1000" sy="1000" algn="ctr" rotWithShape="0">
              <a:srgbClr val="000000"/>
            </a:outerShdw>
          </a:effectLst>
        </p:spPr>
        <p:txBody>
          <a:bodyPr wrap="none" anchor="ctr"/>
          <a:lstStyle/>
          <a:p>
            <a:pPr algn="ctr" fontAlgn="auto">
              <a:spcBef>
                <a:spcPts val="0"/>
              </a:spcBef>
              <a:spcAft>
                <a:spcPts val="0"/>
              </a:spcAft>
              <a:defRPr/>
            </a:pPr>
            <a:r>
              <a:rPr lang="en-US" sz="2000" b="1" dirty="0">
                <a:latin typeface="Arial" pitchFamily="34" charset="0"/>
                <a:cs typeface="Arial" pitchFamily="34" charset="0"/>
              </a:rPr>
              <a:t>48"</a:t>
            </a:r>
          </a:p>
        </p:txBody>
      </p:sp>
      <p:sp>
        <p:nvSpPr>
          <p:cNvPr id="9" name="Freeform 75"/>
          <p:cNvSpPr>
            <a:spLocks noChangeArrowheads="1"/>
          </p:cNvSpPr>
          <p:nvPr/>
        </p:nvSpPr>
        <p:spPr bwMode="auto">
          <a:xfrm>
            <a:off x="5424488" y="1898650"/>
            <a:ext cx="1365250" cy="955675"/>
          </a:xfrm>
          <a:custGeom>
            <a:avLst/>
            <a:gdLst>
              <a:gd name="T0" fmla="*/ 0 w 1139060"/>
              <a:gd name="T1" fmla="*/ 0 h 721217"/>
              <a:gd name="T2" fmla="*/ 4212012 w 1139060"/>
              <a:gd name="T3" fmla="*/ 2147483647 h 721217"/>
              <a:gd name="T4" fmla="*/ 5198032 w 1139060"/>
              <a:gd name="T5" fmla="*/ 2147483647 h 721217"/>
              <a:gd name="T6" fmla="*/ 0 60000 65536"/>
              <a:gd name="T7" fmla="*/ 0 60000 65536"/>
              <a:gd name="T8" fmla="*/ 0 60000 65536"/>
              <a:gd name="T9" fmla="*/ 0 w 1139060"/>
              <a:gd name="T10" fmla="*/ 0 h 721217"/>
              <a:gd name="T11" fmla="*/ 1139060 w 1139060"/>
              <a:gd name="T12" fmla="*/ 721217 h 721217"/>
              <a:gd name="connsiteX0" fmla="*/ 0 w 1602705"/>
              <a:gd name="connsiteY0" fmla="*/ 0 h 747281"/>
              <a:gd name="connsiteX1" fmla="*/ 1343035 w 1602705"/>
              <a:gd name="connsiteY1" fmla="*/ 226871 h 747281"/>
              <a:gd name="connsiteX2" fmla="*/ 1558021 w 1602705"/>
              <a:gd name="connsiteY2" fmla="*/ 747281 h 747281"/>
            </a:gdLst>
            <a:ahLst/>
            <a:cxnLst>
              <a:cxn ang="0">
                <a:pos x="connsiteX0" y="connsiteY0"/>
              </a:cxn>
              <a:cxn ang="0">
                <a:pos x="connsiteX1" y="connsiteY1"/>
              </a:cxn>
              <a:cxn ang="0">
                <a:pos x="connsiteX2" y="connsiteY2"/>
              </a:cxn>
            </a:cxnLst>
            <a:rect l="l" t="t" r="r" b="b"/>
            <a:pathLst>
              <a:path w="1602705" h="747281">
                <a:moveTo>
                  <a:pt x="0" y="0"/>
                </a:moveTo>
                <a:cubicBezTo>
                  <a:pt x="307976" y="8877"/>
                  <a:pt x="1083365" y="102324"/>
                  <a:pt x="1343035" y="226871"/>
                </a:cubicBezTo>
                <a:cubicBezTo>
                  <a:pt x="1602705" y="351418"/>
                  <a:pt x="1563741" y="475299"/>
                  <a:pt x="1558021" y="747281"/>
                </a:cubicBezTo>
              </a:path>
            </a:pathLst>
          </a:custGeom>
          <a:noFill/>
          <a:ln w="9525" algn="ctr">
            <a:solidFill>
              <a:srgbClr val="4A7EBB"/>
            </a:solidFill>
            <a:round/>
            <a:headEnd/>
            <a:tailEnd type="triangle" w="med" len="med"/>
          </a:ln>
        </p:spPr>
        <p:txBody>
          <a:bodyPr/>
          <a:lstStyle/>
          <a:p>
            <a:pPr fontAlgn="auto">
              <a:spcBef>
                <a:spcPts val="0"/>
              </a:spcBef>
              <a:spcAft>
                <a:spcPts val="0"/>
              </a:spcAft>
              <a:defRPr/>
            </a:pPr>
            <a:endParaRPr lang="en-US" sz="2000" dirty="0">
              <a:solidFill>
                <a:schemeClr val="accent1">
                  <a:lumMod val="75000"/>
                </a:schemeClr>
              </a:solidFill>
              <a:latin typeface="Arial" pitchFamily="34" charset="0"/>
              <a:cs typeface="Arial" pitchFamily="34" charset="0"/>
            </a:endParaRPr>
          </a:p>
        </p:txBody>
      </p:sp>
      <p:sp>
        <p:nvSpPr>
          <p:cNvPr id="37" name="Rectangle 36"/>
          <p:cNvSpPr/>
          <p:nvPr/>
        </p:nvSpPr>
        <p:spPr>
          <a:xfrm>
            <a:off x="7513638" y="5972175"/>
            <a:ext cx="487362" cy="65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63538"/>
            <a:ext cx="8686800" cy="1184275"/>
          </a:xfrm>
        </p:spPr>
        <p:txBody>
          <a:bodyPr/>
          <a:lstStyle/>
          <a:p>
            <a:pPr lvl="0" fontAlgn="auto">
              <a:spcAft>
                <a:spcPts val="0"/>
              </a:spcAft>
              <a:defRPr/>
            </a:pPr>
            <a:r>
              <a:rPr lang="en-US" dirty="0"/>
              <a:t>Bracing Basics: Braced Panel Construction</a:t>
            </a:r>
          </a:p>
        </p:txBody>
      </p:sp>
      <p:pic>
        <p:nvPicPr>
          <p:cNvPr id="762882" name="Picture 2" descr="C:\My Documents\My Pictures\Braced Wall end blockingS.JPG"/>
          <p:cNvPicPr>
            <a:picLocks noChangeAspect="1" noChangeArrowheads="1"/>
          </p:cNvPicPr>
          <p:nvPr/>
        </p:nvPicPr>
        <p:blipFill>
          <a:blip r:embed="rId3" cstate="email"/>
          <a:srcRect/>
          <a:stretch>
            <a:fillRect/>
          </a:stretch>
        </p:blipFill>
        <p:spPr bwMode="auto">
          <a:xfrm>
            <a:off x="231775" y="1549400"/>
            <a:ext cx="8680450" cy="5083175"/>
          </a:xfrm>
          <a:prstGeom prst="rect">
            <a:avLst/>
          </a:prstGeom>
          <a:noFill/>
          <a:ln w="9525">
            <a:noFill/>
            <a:miter lim="800000"/>
            <a:headEnd/>
            <a:tailEnd/>
          </a:ln>
        </p:spPr>
      </p:pic>
      <p:cxnSp>
        <p:nvCxnSpPr>
          <p:cNvPr id="762883" name="Straight Connector 24"/>
          <p:cNvCxnSpPr>
            <a:cxnSpLocks noChangeShapeType="1"/>
          </p:cNvCxnSpPr>
          <p:nvPr/>
        </p:nvCxnSpPr>
        <p:spPr bwMode="auto">
          <a:xfrm flipV="1">
            <a:off x="2149475" y="3336925"/>
            <a:ext cx="6762750" cy="950913"/>
          </a:xfrm>
          <a:prstGeom prst="line">
            <a:avLst/>
          </a:prstGeom>
          <a:noFill/>
          <a:ln w="22225" algn="ctr">
            <a:solidFill>
              <a:schemeClr val="bg1"/>
            </a:solidFill>
            <a:round/>
            <a:headEnd/>
            <a:tailEnd/>
          </a:ln>
        </p:spPr>
      </p:cxnSp>
      <p:cxnSp>
        <p:nvCxnSpPr>
          <p:cNvPr id="5" name="Straight Connector 4"/>
          <p:cNvCxnSpPr/>
          <p:nvPr/>
        </p:nvCxnSpPr>
        <p:spPr bwMode="auto">
          <a:xfrm rot="5400000" flipH="1" flipV="1">
            <a:off x="2188369" y="4106069"/>
            <a:ext cx="274638" cy="273050"/>
          </a:xfrm>
          <a:prstGeom prst="line">
            <a:avLst/>
          </a:prstGeom>
          <a:solidFill>
            <a:schemeClr val="tx1">
              <a:lumMod val="85000"/>
            </a:schemeClr>
          </a:solidFill>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Box 15"/>
          <p:cNvSpPr txBox="1">
            <a:spLocks noChangeArrowheads="1"/>
          </p:cNvSpPr>
          <p:nvPr/>
        </p:nvSpPr>
        <p:spPr bwMode="auto">
          <a:xfrm>
            <a:off x="3163218" y="3682744"/>
            <a:ext cx="2019300" cy="400110"/>
          </a:xfrm>
          <a:prstGeom prst="rect">
            <a:avLst/>
          </a:prstGeom>
          <a:noFill/>
          <a:ln w="38100">
            <a:noFill/>
            <a:miter lim="800000"/>
            <a:headEnd/>
            <a:tailEnd/>
          </a:ln>
          <a:scene3d>
            <a:camera prst="orthographicFront">
              <a:rot lat="0" lon="0" rev="600000"/>
            </a:camera>
            <a:lightRig rig="threePt" dir="t"/>
          </a:scene3d>
        </p:spPr>
        <p:txBody>
          <a:bodyPr>
            <a:spAutoFit/>
          </a:bodyPr>
          <a:lstStyle/>
          <a:p>
            <a:pPr algn="ctr" fontAlgn="auto">
              <a:spcBef>
                <a:spcPct val="50000"/>
              </a:spcBef>
              <a:spcAft>
                <a:spcPts val="0"/>
              </a:spcAft>
              <a:defRPr/>
            </a:pPr>
            <a:r>
              <a:rPr lang="en-US" sz="2000" b="1" dirty="0">
                <a:solidFill>
                  <a:schemeClr val="bg1"/>
                </a:solidFill>
                <a:latin typeface="Arial" pitchFamily="34" charset="0"/>
                <a:cs typeface="Arial" pitchFamily="34" charset="0"/>
              </a:rPr>
              <a:t>BWP</a:t>
            </a:r>
          </a:p>
        </p:txBody>
      </p:sp>
      <p:sp>
        <p:nvSpPr>
          <p:cNvPr id="7" name="Text Box 15"/>
          <p:cNvSpPr txBox="1">
            <a:spLocks noChangeArrowheads="1"/>
          </p:cNvSpPr>
          <p:nvPr/>
        </p:nvSpPr>
        <p:spPr bwMode="auto">
          <a:xfrm>
            <a:off x="6956157" y="3113319"/>
            <a:ext cx="2019300" cy="400110"/>
          </a:xfrm>
          <a:prstGeom prst="rect">
            <a:avLst/>
          </a:prstGeom>
          <a:noFill/>
          <a:ln w="38100">
            <a:noFill/>
            <a:miter lim="800000"/>
            <a:headEnd/>
            <a:tailEnd/>
          </a:ln>
          <a:scene3d>
            <a:camera prst="orthographicFront">
              <a:rot lat="0" lon="0" rev="600000"/>
            </a:camera>
            <a:lightRig rig="threePt" dir="t"/>
          </a:scene3d>
        </p:spPr>
        <p:txBody>
          <a:bodyPr>
            <a:spAutoFit/>
          </a:bodyPr>
          <a:lstStyle/>
          <a:p>
            <a:pPr algn="ctr" fontAlgn="auto">
              <a:spcBef>
                <a:spcPct val="50000"/>
              </a:spcBef>
              <a:spcAft>
                <a:spcPts val="0"/>
              </a:spcAft>
              <a:defRPr/>
            </a:pPr>
            <a:r>
              <a:rPr lang="en-US" sz="2000" b="1" dirty="0">
                <a:solidFill>
                  <a:schemeClr val="bg1"/>
                </a:solidFill>
                <a:latin typeface="Arial" pitchFamily="34" charset="0"/>
                <a:cs typeface="Arial" pitchFamily="34" charset="0"/>
              </a:rPr>
              <a:t>Infill Sheathing</a:t>
            </a:r>
          </a:p>
        </p:txBody>
      </p:sp>
      <p:cxnSp>
        <p:nvCxnSpPr>
          <p:cNvPr id="8" name="Straight Connector 7"/>
          <p:cNvCxnSpPr/>
          <p:nvPr/>
        </p:nvCxnSpPr>
        <p:spPr bwMode="auto">
          <a:xfrm rot="5400000" flipH="1" flipV="1">
            <a:off x="6379369" y="3550444"/>
            <a:ext cx="274638" cy="273050"/>
          </a:xfrm>
          <a:prstGeom prst="line">
            <a:avLst/>
          </a:prstGeom>
          <a:solidFill>
            <a:schemeClr val="tx1">
              <a:lumMod val="85000"/>
            </a:schemeClr>
          </a:solidFill>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62888" name="TextBox 8"/>
          <p:cNvSpPr txBox="1">
            <a:spLocks noChangeArrowheads="1"/>
          </p:cNvSpPr>
          <p:nvPr/>
        </p:nvSpPr>
        <p:spPr bwMode="auto">
          <a:xfrm>
            <a:off x="5280025" y="2117725"/>
            <a:ext cx="2592388" cy="400050"/>
          </a:xfrm>
          <a:prstGeom prst="rect">
            <a:avLst/>
          </a:prstGeom>
          <a:noFill/>
          <a:ln w="9525">
            <a:noFill/>
            <a:miter lim="800000"/>
            <a:headEnd/>
            <a:tailEnd/>
          </a:ln>
        </p:spPr>
        <p:txBody>
          <a:bodyPr wrap="none">
            <a:spAutoFit/>
          </a:bodyPr>
          <a:lstStyle/>
          <a:p>
            <a:r>
              <a:rPr lang="en-US" sz="2000" b="1" dirty="0">
                <a:solidFill>
                  <a:schemeClr val="bg1"/>
                </a:solidFill>
                <a:cs typeface="Arial" charset="0"/>
              </a:rPr>
              <a:t>Horizontal Blocking</a:t>
            </a:r>
          </a:p>
        </p:txBody>
      </p:sp>
      <p:sp>
        <p:nvSpPr>
          <p:cNvPr id="10" name="Freeform 9"/>
          <p:cNvSpPr/>
          <p:nvPr/>
        </p:nvSpPr>
        <p:spPr>
          <a:xfrm>
            <a:off x="4389438" y="2316163"/>
            <a:ext cx="852487" cy="1281112"/>
          </a:xfrm>
          <a:custGeom>
            <a:avLst/>
            <a:gdLst>
              <a:gd name="connsiteX0" fmla="*/ 853440 w 853440"/>
              <a:gd name="connsiteY0" fmla="*/ 0 h 1127760"/>
              <a:gd name="connsiteX1" fmla="*/ 129540 w 853440"/>
              <a:gd name="connsiteY1" fmla="*/ 251460 h 1127760"/>
              <a:gd name="connsiteX2" fmla="*/ 76200 w 853440"/>
              <a:gd name="connsiteY2" fmla="*/ 1127760 h 1127760"/>
            </a:gdLst>
            <a:ahLst/>
            <a:cxnLst>
              <a:cxn ang="0">
                <a:pos x="connsiteX0" y="connsiteY0"/>
              </a:cxn>
              <a:cxn ang="0">
                <a:pos x="connsiteX1" y="connsiteY1"/>
              </a:cxn>
              <a:cxn ang="0">
                <a:pos x="connsiteX2" y="connsiteY2"/>
              </a:cxn>
            </a:cxnLst>
            <a:rect l="l" t="t" r="r" b="b"/>
            <a:pathLst>
              <a:path w="853440" h="1127760">
                <a:moveTo>
                  <a:pt x="853440" y="0"/>
                </a:moveTo>
                <a:cubicBezTo>
                  <a:pt x="556260" y="31750"/>
                  <a:pt x="259080" y="63500"/>
                  <a:pt x="129540" y="251460"/>
                </a:cubicBezTo>
                <a:cubicBezTo>
                  <a:pt x="0" y="439420"/>
                  <a:pt x="38100" y="783590"/>
                  <a:pt x="76200" y="1127760"/>
                </a:cubicBezTo>
              </a:path>
            </a:pathLst>
          </a:cu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TextBox 10"/>
          <p:cNvSpPr txBox="1"/>
          <p:nvPr/>
        </p:nvSpPr>
        <p:spPr>
          <a:xfrm>
            <a:off x="1404938" y="5478699"/>
            <a:ext cx="5969000" cy="943449"/>
          </a:xfrm>
          <a:prstGeom prst="rect">
            <a:avLst/>
          </a:prstGeom>
          <a:solidFill>
            <a:schemeClr val="bg1">
              <a:lumMod val="95000"/>
            </a:schemeClr>
          </a:solidFill>
        </p:spPr>
        <p:txBody>
          <a:bodyPr lIns="182880" tIns="91440" rIns="182880" bIns="91440"/>
          <a:lstStyle/>
          <a:p>
            <a:pPr fontAlgn="auto">
              <a:spcBef>
                <a:spcPts val="0"/>
              </a:spcBef>
              <a:spcAft>
                <a:spcPts val="0"/>
              </a:spcAft>
              <a:defRPr/>
            </a:pPr>
            <a:r>
              <a:rPr lang="en-US" sz="2000" b="1" dirty="0">
                <a:solidFill>
                  <a:schemeClr val="accent2">
                    <a:lumMod val="75000"/>
                  </a:schemeClr>
                </a:solidFill>
                <a:latin typeface="Arial" pitchFamily="34" charset="0"/>
                <a:cs typeface="Arial" pitchFamily="34" charset="0"/>
              </a:rPr>
              <a:t>R602.10.8 Panel joints</a:t>
            </a:r>
          </a:p>
          <a:p>
            <a:pPr fontAlgn="auto">
              <a:spcBef>
                <a:spcPts val="0"/>
              </a:spcBef>
              <a:spcAft>
                <a:spcPts val="0"/>
              </a:spcAft>
              <a:defRPr/>
            </a:pPr>
            <a:r>
              <a:rPr lang="en-US" b="1" dirty="0">
                <a:solidFill>
                  <a:schemeClr val="accent1">
                    <a:lumMod val="75000"/>
                  </a:schemeClr>
                </a:solidFill>
                <a:latin typeface="Arial" pitchFamily="34" charset="0"/>
                <a:cs typeface="Arial" pitchFamily="34" charset="0"/>
              </a:rPr>
              <a:t>Blocking required at horizontal edges of BWP's.</a:t>
            </a:r>
            <a:r>
              <a:rPr lang="en-US" sz="2000" b="1" dirty="0">
                <a:solidFill>
                  <a:schemeClr val="accent1">
                    <a:lumMod val="75000"/>
                  </a:schemeClr>
                </a:solidFill>
                <a:latin typeface="Arial" pitchFamily="34" charset="0"/>
                <a:cs typeface="Arial" pitchFamily="34" charset="0"/>
              </a:rPr>
              <a:t/>
            </a:r>
            <a:br>
              <a:rPr lang="en-US" sz="2000" b="1" dirty="0">
                <a:solidFill>
                  <a:schemeClr val="accent1">
                    <a:lumMod val="75000"/>
                  </a:schemeClr>
                </a:solidFill>
                <a:latin typeface="Arial" pitchFamily="34" charset="0"/>
                <a:cs typeface="Arial" pitchFamily="34" charset="0"/>
              </a:rPr>
            </a:br>
            <a:endParaRPr lang="en-US" sz="2000" b="1" dirty="0">
              <a:solidFill>
                <a:schemeClr val="accent3">
                  <a:lumMod val="50000"/>
                </a:schemeClr>
              </a:solidFill>
              <a:latin typeface="Arial" pitchFamily="34" charset="0"/>
              <a:cs typeface="Arial" pitchFamily="34" charset="0"/>
            </a:endParaRPr>
          </a:p>
        </p:txBody>
      </p:sp>
      <p:sp>
        <p:nvSpPr>
          <p:cNvPr id="12" name="TextBox 11"/>
          <p:cNvSpPr txBox="1"/>
          <p:nvPr/>
        </p:nvSpPr>
        <p:spPr>
          <a:xfrm rot="19316236">
            <a:off x="496832" y="2652379"/>
            <a:ext cx="8347157" cy="1446550"/>
          </a:xfrm>
          <a:prstGeom prst="rect">
            <a:avLst/>
          </a:prstGeom>
          <a:noFill/>
          <a:ln w="25400">
            <a:noFill/>
          </a:ln>
        </p:spPr>
        <p:txBody>
          <a:bodyPr wrap="none" rtlCol="0">
            <a:spAutoFit/>
          </a:bodyPr>
          <a:lstStyle/>
          <a:p>
            <a:pPr algn="ctr"/>
            <a:r>
              <a:rPr lang="en-US" sz="4400" dirty="0" smtClean="0">
                <a:solidFill>
                  <a:schemeClr val="bg1">
                    <a:lumMod val="95000"/>
                  </a:schemeClr>
                </a:solidFill>
                <a:latin typeface="Eras Light ITC" pitchFamily="34" charset="0"/>
              </a:rPr>
              <a:t>APA –</a:t>
            </a:r>
          </a:p>
          <a:p>
            <a:pPr algn="ctr"/>
            <a:r>
              <a:rPr lang="en-US" sz="4400" dirty="0" smtClean="0">
                <a:solidFill>
                  <a:schemeClr val="bg1">
                    <a:lumMod val="95000"/>
                  </a:schemeClr>
                </a:solidFill>
                <a:latin typeface="Eras Light ITC" pitchFamily="34" charset="0"/>
              </a:rPr>
              <a:t>The Engineered Wood Association</a:t>
            </a:r>
            <a:endParaRPr lang="en-US" sz="4400" dirty="0">
              <a:solidFill>
                <a:schemeClr val="bg1">
                  <a:lumMod val="95000"/>
                </a:schemeClr>
              </a:solidFill>
              <a:latin typeface="Eras Light ITC" pitchFamily="34" charset="0"/>
            </a:endParaRPr>
          </a:p>
        </p:txBody>
      </p:sp>
    </p:spTree>
  </p:cSld>
  <p:clrMapOvr>
    <a:masterClrMapping/>
  </p:clrMapOvr>
  <p:transition advTm="1000"/>
  <p:timing>
    <p:tnLst>
      <p:par>
        <p:cTn id="1" dur="indefinite" restart="never" nodeType="tmRoot"/>
      </p:par>
    </p:tnLst>
  </p:timing>
</p:sld>
</file>

<file path=ppt/theme/theme1.xml><?xml version="1.0" encoding="utf-8"?>
<a:theme xmlns:a="http://schemas.openxmlformats.org/drawingml/2006/main" name="APA 200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APA 2008</Template>
  <TotalTime>60352</TotalTime>
  <Words>18351</Words>
  <Application>Microsoft Office PowerPoint</Application>
  <PresentationFormat>On-screen Show (4:3)</PresentationFormat>
  <Paragraphs>3916</Paragraphs>
  <Slides>213</Slides>
  <Notes>191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213</vt:i4>
      </vt:variant>
    </vt:vector>
  </HeadingPairs>
  <TitlesOfParts>
    <vt:vector size="215" baseType="lpstr">
      <vt:lpstr>APA 2008</vt:lpstr>
      <vt:lpstr>Chart</vt:lpstr>
      <vt:lpstr>2009 IRC Wall Bracing</vt:lpstr>
      <vt:lpstr>Bracing Topics</vt:lpstr>
      <vt:lpstr>Bracing Topics</vt:lpstr>
      <vt:lpstr>Introduction: Lateral Forces</vt:lpstr>
      <vt:lpstr>Introduction: Lateral Forces</vt:lpstr>
      <vt:lpstr>Introduction: Lateral Forces</vt:lpstr>
      <vt:lpstr>Introduction: Lateral Forces</vt:lpstr>
      <vt:lpstr> </vt:lpstr>
      <vt:lpstr>Introduction: Lateral Forces</vt:lpstr>
      <vt:lpstr>Introduction: Lateral Forces</vt:lpstr>
      <vt:lpstr>Introduction: Lateral Forces</vt:lpstr>
      <vt:lpstr>Introduction: Lateral Forces</vt:lpstr>
      <vt:lpstr>Bracing Topics</vt:lpstr>
      <vt:lpstr>Introduction: Load Path</vt:lpstr>
      <vt:lpstr>Introduction: Load Path</vt:lpstr>
      <vt:lpstr>Introduction: Load Path</vt:lpstr>
      <vt:lpstr>Bracing Topics</vt:lpstr>
      <vt:lpstr>Introduction: BWP vs. Shear Walls</vt:lpstr>
      <vt:lpstr>Introduction: BWP vs. Shear Walls</vt:lpstr>
      <vt:lpstr>Introduction: BWP vs. Shear Walls</vt:lpstr>
      <vt:lpstr>Introduction: BWP vs. Shear Walls</vt:lpstr>
      <vt:lpstr>Introduction: BWP vs. Shear Walls</vt:lpstr>
      <vt:lpstr>Introduction: BWP vs. Shear Walls</vt:lpstr>
      <vt:lpstr>Bracing Topics</vt:lpstr>
      <vt:lpstr>Introduction: Bracing History</vt:lpstr>
      <vt:lpstr>Introduction: Bracing History</vt:lpstr>
      <vt:lpstr>Introduction: Bracing History</vt:lpstr>
      <vt:lpstr>Introduction: Bracing History</vt:lpstr>
      <vt:lpstr>Introduction: Bracing History</vt:lpstr>
      <vt:lpstr>Introduction: Bracing History</vt:lpstr>
      <vt:lpstr>Bracing Topics</vt:lpstr>
      <vt:lpstr>Introduction: Quiz</vt:lpstr>
      <vt:lpstr>Introduction: Quiz</vt:lpstr>
      <vt:lpstr>Introduction: Quiz</vt:lpstr>
      <vt:lpstr>Introduction: Quiz</vt:lpstr>
      <vt:lpstr>Bracing Topics</vt:lpstr>
      <vt:lpstr>Getting Started: Terminology</vt:lpstr>
      <vt:lpstr>Getting Started: Terminology</vt:lpstr>
      <vt:lpstr>Getting Started: Terminology</vt:lpstr>
      <vt:lpstr>Getting Started: Terminology</vt:lpstr>
      <vt:lpstr>Getting Started: Terminology</vt:lpstr>
      <vt:lpstr>Slide 42</vt:lpstr>
      <vt:lpstr>Getting Started: Terminology</vt:lpstr>
      <vt:lpstr>Getting Started: Terminology</vt:lpstr>
      <vt:lpstr>Bracing Topics</vt:lpstr>
      <vt:lpstr>Getting Started: Loads &amp; Limits</vt:lpstr>
      <vt:lpstr>Getting Started: Loads &amp; Limits</vt:lpstr>
      <vt:lpstr>Getting Started: Loads &amp; Limits</vt:lpstr>
      <vt:lpstr>Getting Started: Loads &amp; Limits</vt:lpstr>
      <vt:lpstr>Getting Started: Loads &amp; Limits</vt:lpstr>
      <vt:lpstr>Getting Started: Loads &amp; Limits</vt:lpstr>
      <vt:lpstr>Getting Started: Loads &amp; Limits</vt:lpstr>
      <vt:lpstr>Getting Started: Loads &amp; Limits</vt:lpstr>
      <vt:lpstr>Getting Started: Loads &amp; Limits</vt:lpstr>
      <vt:lpstr>Getting Started: Loads &amp; Limits</vt:lpstr>
      <vt:lpstr>Getting Started: Loads &amp; Limits</vt:lpstr>
      <vt:lpstr>Getting Started: Loads &amp; Limits</vt:lpstr>
      <vt:lpstr>Getting Started: Loads &amp; Limits</vt:lpstr>
      <vt:lpstr>Bracing Topics</vt:lpstr>
      <vt:lpstr>Getting Started: Irregular Buildings</vt:lpstr>
      <vt:lpstr>Getting Started: Irregular Buildings</vt:lpstr>
      <vt:lpstr>Getting Started: Irregular Buildings</vt:lpstr>
      <vt:lpstr>Getting Started: Irregular Buildings</vt:lpstr>
      <vt:lpstr>Getting Started: Irregular Buildings</vt:lpstr>
      <vt:lpstr>Getting Started: Irregular Buildings</vt:lpstr>
      <vt:lpstr>Getting Started: Irregular Buildings</vt:lpstr>
      <vt:lpstr>Getting Started: Irregular Buildings</vt:lpstr>
      <vt:lpstr>Getting Started: Irregular Buildings</vt:lpstr>
      <vt:lpstr>Getting Started: Irregular Buildings</vt:lpstr>
      <vt:lpstr>Getting Started: Irregular Buildings</vt:lpstr>
      <vt:lpstr>Getting Started: Irregular Buildings</vt:lpstr>
      <vt:lpstr>Getting Started: Irregular Buildings</vt:lpstr>
      <vt:lpstr>Bracing Topics</vt:lpstr>
      <vt:lpstr>Getting Started: Wind Exposure</vt:lpstr>
      <vt:lpstr>Getting Started: Wind Exposure</vt:lpstr>
      <vt:lpstr>Getting Started: Wind Exposure</vt:lpstr>
      <vt:lpstr>Getting Started: Loads &amp; Limits</vt:lpstr>
      <vt:lpstr>Getting Started: Wind Exposure</vt:lpstr>
      <vt:lpstr>Getting Started: Wind Exposure</vt:lpstr>
      <vt:lpstr>Getting Started: Wind Exposure</vt:lpstr>
      <vt:lpstr>Getting Started: Wind Exposure</vt:lpstr>
      <vt:lpstr>Getting Started: Wind Exposure</vt:lpstr>
      <vt:lpstr>Getting Started: Wind Exposure</vt:lpstr>
      <vt:lpstr>Getting Started: Wind Exposure</vt:lpstr>
      <vt:lpstr>Getting Started: Wind Exposure</vt:lpstr>
      <vt:lpstr>Getting Started: Wind Exposure</vt:lpstr>
      <vt:lpstr>Getting Started: Wind Exposure</vt:lpstr>
      <vt:lpstr>Bracing Topics</vt:lpstr>
      <vt:lpstr>Connecting the Systems</vt:lpstr>
      <vt:lpstr>Connecting the Systems</vt:lpstr>
      <vt:lpstr>Connecting the Systems</vt:lpstr>
      <vt:lpstr>Connecting the Systems</vt:lpstr>
      <vt:lpstr>Connecting the Systems</vt:lpstr>
      <vt:lpstr>Connecting the Systems</vt:lpstr>
      <vt:lpstr>Connecting the Systems</vt:lpstr>
      <vt:lpstr>Bracing Topics</vt:lpstr>
      <vt:lpstr>Slide 97</vt:lpstr>
      <vt:lpstr>Bracing Basics: Braced Panel Construction</vt:lpstr>
      <vt:lpstr>Bracing Basics: Braced Panel Construction</vt:lpstr>
      <vt:lpstr>Bracing Basics: Braced Panel Construction</vt:lpstr>
      <vt:lpstr>Bracing Topics</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Basics: Intermittent Bracing</vt:lpstr>
      <vt:lpstr>Bracing Topics</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Bracing Basics: Continuous Method</vt:lpstr>
      <vt:lpstr>APA Portal Frame Test</vt:lpstr>
      <vt:lpstr>Bracing Basics: Continuous Method</vt:lpstr>
      <vt:lpstr>Bracing Basics: Continuous Method</vt:lpstr>
      <vt:lpstr>Bracing Basics: Continuous Method</vt:lpstr>
      <vt:lpstr>Bracing Basics: Continuous Method</vt:lpstr>
      <vt:lpstr>APA Whole House Bracing Test</vt:lpstr>
      <vt:lpstr>Bracing Basics: Continuous Method</vt:lpstr>
      <vt:lpstr>Bracing Basics: Continuous Method</vt:lpstr>
      <vt:lpstr>Bracing Basics: Continuous Method</vt:lpstr>
      <vt:lpstr>Bracing Basics: Continuous Method</vt:lpstr>
      <vt:lpstr>Bracing Topics</vt:lpstr>
      <vt:lpstr>Slide 148</vt:lpstr>
      <vt:lpstr>Slide 149</vt:lpstr>
      <vt:lpstr>Bracing Topics</vt:lpstr>
      <vt:lpstr>Bracing Basics: BWP Placement</vt:lpstr>
      <vt:lpstr>Bracing Basics: BWP Placement</vt:lpstr>
      <vt:lpstr>Bracing Basics: BWP Placement</vt:lpstr>
      <vt:lpstr>Bracing Basics: BWP Placement</vt:lpstr>
      <vt:lpstr>Bracing Basics: BWP Placement</vt:lpstr>
      <vt:lpstr>Bracing Basics: BWP Placement</vt:lpstr>
      <vt:lpstr>Bracing Basics: BWP Placement</vt:lpstr>
      <vt:lpstr>Bracing Basics: BWP Placement</vt:lpstr>
      <vt:lpstr>Bracing Basics: BWP Placement</vt:lpstr>
      <vt:lpstr>Bracing Basics: BWP Placement</vt:lpstr>
      <vt:lpstr>Bracing Basics: BWP Placement</vt:lpstr>
      <vt:lpstr>Bracing Basics: BWP Placement</vt:lpstr>
      <vt:lpstr>Bracing Topics</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Intermittent Bracing</vt:lpstr>
      <vt:lpstr>Slide 176</vt:lpstr>
      <vt:lpstr>Bracing Basics: Required Bracing Length</vt:lpstr>
      <vt:lpstr>Slide 178</vt:lpstr>
      <vt:lpstr>Bracing Basics: BWP Placement</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Basics: Required Bracing Length</vt:lpstr>
      <vt:lpstr>Bracing Topics</vt:lpstr>
      <vt:lpstr>Connections: Corners &amp; Collectors</vt:lpstr>
      <vt:lpstr>Connections: Corners &amp; Collectors</vt:lpstr>
      <vt:lpstr>Connections: Corners &amp; Collectors</vt:lpstr>
      <vt:lpstr>Connections: Corners &amp; Collectors</vt:lpstr>
      <vt:lpstr>Connections: Corners &amp; Collectors</vt:lpstr>
      <vt:lpstr>Bracing Topics</vt:lpstr>
      <vt:lpstr>Connection: Above &amp; Below</vt:lpstr>
      <vt:lpstr>Connection: Above &amp; Below</vt:lpstr>
      <vt:lpstr>Connection: Above &amp; Below</vt:lpstr>
      <vt:lpstr>Connection: Above &amp; Below</vt:lpstr>
      <vt:lpstr>Connection: Above &amp; Below</vt:lpstr>
      <vt:lpstr>Connection: Above &amp; Below</vt:lpstr>
      <vt:lpstr>Bracing Topics</vt:lpstr>
      <vt:lpstr>Examples</vt:lpstr>
      <vt:lpstr>Slide 205</vt:lpstr>
      <vt:lpstr>Slide 206</vt:lpstr>
      <vt:lpstr>Slide 207</vt:lpstr>
      <vt:lpstr>Slide 208</vt:lpstr>
      <vt:lpstr>Slide 209</vt:lpstr>
      <vt:lpstr>Slide 210</vt:lpstr>
      <vt:lpstr>Slide 211</vt:lpstr>
      <vt:lpstr>Slide 212</vt:lpstr>
      <vt:lpstr>Slide 213</vt:lpstr>
    </vt:vector>
  </TitlesOfParts>
  <Company>APA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IRC Wall Bracing</dc:title>
  <dc:creator>Greg Bates;Sandra Hyde</dc:creator>
  <cp:lastModifiedBy>Kim Sivertsen</cp:lastModifiedBy>
  <cp:revision>1110</cp:revision>
  <dcterms:created xsi:type="dcterms:W3CDTF">2008-03-11T17:08:29Z</dcterms:created>
  <dcterms:modified xsi:type="dcterms:W3CDTF">2011-11-29T21:47:57Z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7019980</vt:lpwstr>
  </property>
  <property fmtid="{D5CDD505-2E9C-101B-9397-08002B2CF9AE}" name="NXPowerLiteSettings" pid="3">
    <vt:lpwstr>F7000400038000</vt:lpwstr>
  </property>
  <property fmtid="{D5CDD505-2E9C-101B-9397-08002B2CF9AE}" name="NXPowerLiteVersion" pid="4">
    <vt:lpwstr>D5.0.6</vt:lpwstr>
  </property>
</Properties>
</file>